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72" r:id="rId1"/>
    <p:sldMasterId id="2147484020" r:id="rId2"/>
    <p:sldMasterId id="2147484032" r:id="rId3"/>
    <p:sldMasterId id="2147484215" r:id="rId4"/>
    <p:sldMasterId id="2147484263" r:id="rId5"/>
    <p:sldMasterId id="2147484275" r:id="rId6"/>
    <p:sldMasterId id="2147484287" r:id="rId7"/>
  </p:sldMasterIdLst>
  <p:notesMasterIdLst>
    <p:notesMasterId r:id="rId46"/>
  </p:notesMasterIdLst>
  <p:sldIdLst>
    <p:sldId id="1008" r:id="rId8"/>
    <p:sldId id="1131" r:id="rId9"/>
    <p:sldId id="1130" r:id="rId10"/>
    <p:sldId id="832" r:id="rId11"/>
    <p:sldId id="1062" r:id="rId12"/>
    <p:sldId id="1063" r:id="rId13"/>
    <p:sldId id="1065" r:id="rId14"/>
    <p:sldId id="1085" r:id="rId15"/>
    <p:sldId id="984" r:id="rId16"/>
    <p:sldId id="1095" r:id="rId17"/>
    <p:sldId id="1096" r:id="rId18"/>
    <p:sldId id="1067" r:id="rId19"/>
    <p:sldId id="1068" r:id="rId20"/>
    <p:sldId id="1125" r:id="rId21"/>
    <p:sldId id="1126" r:id="rId22"/>
    <p:sldId id="1102" r:id="rId23"/>
    <p:sldId id="1103" r:id="rId24"/>
    <p:sldId id="1104" r:id="rId25"/>
    <p:sldId id="1105" r:id="rId26"/>
    <p:sldId id="1106" r:id="rId27"/>
    <p:sldId id="1107" r:id="rId28"/>
    <p:sldId id="1108" r:id="rId29"/>
    <p:sldId id="1109" r:id="rId30"/>
    <p:sldId id="1110" r:id="rId31"/>
    <p:sldId id="1128" r:id="rId32"/>
    <p:sldId id="1113" r:id="rId33"/>
    <p:sldId id="1114" r:id="rId34"/>
    <p:sldId id="1115" r:id="rId35"/>
    <p:sldId id="1116" r:id="rId36"/>
    <p:sldId id="1117" r:id="rId37"/>
    <p:sldId id="1118" r:id="rId38"/>
    <p:sldId id="1119" r:id="rId39"/>
    <p:sldId id="1120" r:id="rId40"/>
    <p:sldId id="1135" r:id="rId41"/>
    <p:sldId id="1121" r:id="rId42"/>
    <p:sldId id="1123" r:id="rId43"/>
    <p:sldId id="1101" r:id="rId44"/>
    <p:sldId id="1134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hor" initials="A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FCF"/>
    <a:srgbClr val="3E5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 autoAdjust="0"/>
    <p:restoredTop sz="94741" autoAdjust="0"/>
  </p:normalViewPr>
  <p:slideViewPr>
    <p:cSldViewPr>
      <p:cViewPr>
        <p:scale>
          <a:sx n="100" d="100"/>
          <a:sy n="100" d="100"/>
        </p:scale>
        <p:origin x="984" y="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commentAuthors" Target="commentAuthors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C4BA043-8062-AC42-A3A4-E1F05C732616}" type="datetimeFigureOut">
              <a:rPr lang="en-US"/>
              <a:pPr>
                <a:defRPr/>
              </a:pPr>
              <a:t>6/28/17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939883D-6D0B-324D-8942-93B080CC1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94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/>
              <a:t>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Caveats: different atmospheric forcing, etc.</a:t>
            </a:r>
          </a:p>
          <a:p>
            <a:r>
              <a:rPr lang="en-US" dirty="0" smtClean="0"/>
              <a:t>Rutger</a:t>
            </a:r>
            <a:r>
              <a:rPr lang="en-US" baseline="0" dirty="0" smtClean="0"/>
              <a:t>s SST: 2km, RTG: 1/12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, ~9 km, HWRF-POM: 18km, HWRF-HYCOM: 1/12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, ~9km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77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60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36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81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Earth’s northern mid-latitudes undergo large seasonal cycles, not only in the atmosphere but also in the ocean.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 the ocean, this seasonal cycle is especially pronounced over the western continental boundaries often characterized by broad continental shelves and proximity to coastal population centers [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Schofield et al.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2008].</a:t>
            </a:r>
            <a:r>
              <a:rPr lang="en-US" dirty="0" smtClean="0">
                <a:effectLst/>
              </a:rPr>
              <a:t> </a:t>
            </a:r>
          </a:p>
          <a:p>
            <a:endParaRPr lang="en-US" dirty="0" smtClean="0">
              <a:effectLst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 Global ocean temperature contrast between winter and summer months, which were designated based on the mean seasonal temperatures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measured with the AVHRR satellite. Data were taken between 1995 and 2005. The grey shades on the land masses indicate human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populations (dark grey = high human populations).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561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-1-slab moving in wind in winter, 2-layer moving in wind in summer- slippery surface layer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-SST seasonality and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nearly constant bottom cold water results in 1-layer winter and 2-layer summer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Mid-Atlantic Bight (MAB) of the eastern U.S. is located on one such broad continental shelf, with a large 20°C seasonal SST cycle.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seasonality in the surface ocean results in a well-mixed and cold coastal ocean in the winter and a highly-stratified warm surface and cold bottom coastal ocean in the summer [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Castelao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2008], due to the presence of the summertime MAB Cold Pool at the bottom of the shelf water [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Houghton et al.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1982].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233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24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069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DF534-3A8E-564B-BE67-7538EEB3729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9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DF534-3A8E-564B-BE67-7538EEB372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80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E5A123-1CB0-4387-B807-2DF473655101}" type="slidenum">
              <a:rPr lang="en-US" altLang="en-US" sz="1200">
                <a:solidFill>
                  <a:srgbClr val="000000"/>
                </a:solidFill>
              </a:rPr>
              <a:pPr/>
              <a:t>27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19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SST sensitivity is not affecting or not being affected by humidity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32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3409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5025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09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96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69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42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91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670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20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407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6435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72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163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42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55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28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949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965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914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563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55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04448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36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400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87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336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5879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788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30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3778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1148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7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9644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789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207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85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094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443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069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6406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8492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115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02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2253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361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9015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731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070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457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711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3342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48816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1316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1194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6/28/17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RU_banner_COOL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4" b="13345"/>
          <a:stretch/>
        </p:blipFill>
        <p:spPr>
          <a:xfrm>
            <a:off x="0" y="6237100"/>
            <a:ext cx="9144000" cy="6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2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fld id="{3E5036DC-8C7F-E74A-943A-98D39A208BF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  <a:cs typeface="ＭＳ Ｐゴシック" charset="-128"/>
              </a:rPr>
              <a:pPr eaLnBrk="1" hangingPunct="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092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fld id="{3E5036DC-8C7F-E74A-943A-98D39A208BF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  <a:cs typeface="ＭＳ Ｐゴシック" charset="-128"/>
              </a:rPr>
              <a:pPr eaLnBrk="1" hangingPunct="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835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fld id="{3E5036DC-8C7F-E74A-943A-98D39A208BF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  <a:cs typeface="ＭＳ Ｐゴシック" charset="-128"/>
              </a:rPr>
              <a:pPr eaLnBrk="1" hangingPunct="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550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fld id="{3E5036DC-8C7F-E74A-943A-98D39A208BF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  <a:cs typeface="ＭＳ Ｐゴシック" charset="-128"/>
              </a:rPr>
              <a:pPr eaLnBrk="1" hangingPunct="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377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fld id="{3E5036DC-8C7F-E74A-943A-98D39A208BF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  <a:cs typeface="ＭＳ Ｐゴシック" charset="-128"/>
              </a:rPr>
              <a:pPr eaLnBrk="1" hangingPunct="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94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77" r:id="rId2"/>
    <p:sldLayoutId id="2147484278" r:id="rId3"/>
    <p:sldLayoutId id="2147484279" r:id="rId4"/>
    <p:sldLayoutId id="2147484280" r:id="rId5"/>
    <p:sldLayoutId id="2147484281" r:id="rId6"/>
    <p:sldLayoutId id="2147484282" r:id="rId7"/>
    <p:sldLayoutId id="2147484283" r:id="rId8"/>
    <p:sldLayoutId id="2147484284" r:id="rId9"/>
    <p:sldLayoutId id="2147484285" r:id="rId10"/>
    <p:sldLayoutId id="214748428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/>
            <a:fld id="{3E5036DC-8C7F-E74A-943A-98D39A208BFB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charset="-128"/>
                <a:cs typeface="ＭＳ Ｐゴシック" charset="-128"/>
              </a:rPr>
              <a:pPr eaLnBrk="1" hangingPunct="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77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8" r:id="rId1"/>
    <p:sldLayoutId id="2147484289" r:id="rId2"/>
    <p:sldLayoutId id="2147484290" r:id="rId3"/>
    <p:sldLayoutId id="2147484291" r:id="rId4"/>
    <p:sldLayoutId id="2147484292" r:id="rId5"/>
    <p:sldLayoutId id="2147484293" r:id="rId6"/>
    <p:sldLayoutId id="2147484294" r:id="rId7"/>
    <p:sldLayoutId id="2147484295" r:id="rId8"/>
    <p:sldLayoutId id="2147484296" r:id="rId9"/>
    <p:sldLayoutId id="2147484297" r:id="rId10"/>
    <p:sldLayoutId id="214748429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emf"/><Relationship Id="rId5" Type="http://schemas.openxmlformats.org/officeDocument/2006/relationships/image" Target="../media/image6.jp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20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g"/><Relationship Id="rId5" Type="http://schemas.openxmlformats.org/officeDocument/2006/relationships/image" Target="../media/image34.t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3.png"/><Relationship Id="rId3" Type="http://schemas.openxmlformats.org/officeDocument/2006/relationships/image" Target="../media/image8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0" Type="http://schemas.openxmlformats.org/officeDocument/2006/relationships/image" Target="../media/image92.png"/><Relationship Id="rId11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8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6.jpg"/><Relationship Id="rId6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0.wmf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00100" y="-22225"/>
            <a:ext cx="83439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2082800" y="-63500"/>
            <a:ext cx="342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78 Million People (1/4 of U.S.)</a:t>
            </a:r>
          </a:p>
          <a:p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M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iddle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tlantic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R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egional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ssociation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C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oastal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cean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bserving </a:t>
            </a:r>
            <a:r>
              <a:rPr lang="en-US" b="1" cap="small" dirty="0">
                <a:solidFill>
                  <a:srgbClr val="FF0000"/>
                </a:solidFill>
                <a:latin typeface="Arial"/>
                <a:ea typeface="ＭＳ Ｐゴシック"/>
              </a:rPr>
              <a:t>S</a:t>
            </a:r>
            <a:r>
              <a:rPr lang="en-US" cap="small" dirty="0">
                <a:solidFill>
                  <a:srgbClr val="FFFF00"/>
                </a:solidFill>
                <a:latin typeface="Arial"/>
                <a:ea typeface="ＭＳ Ｐゴシック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235200" y="26876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2941638" y="2833687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Irene</a:t>
            </a: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831850" y="240030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514600" y="127001"/>
            <a:ext cx="4552950" cy="83819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6" name="TextBox 41"/>
          <p:cNvSpPr txBox="1">
            <a:spLocks noChangeArrowheads="1"/>
          </p:cNvSpPr>
          <p:nvPr/>
        </p:nvSpPr>
        <p:spPr bwMode="auto">
          <a:xfrm>
            <a:off x="5041900" y="1507064"/>
            <a:ext cx="41529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prstClr val="white"/>
                </a:solidFill>
              </a:rPr>
              <a:t>Stratified </a:t>
            </a:r>
          </a:p>
          <a:p>
            <a:pPr algn="ctr" eaLnBrk="1" hangingPunct="1"/>
            <a:r>
              <a:rPr lang="en-US" sz="3200" b="1" dirty="0" smtClean="0">
                <a:solidFill>
                  <a:prstClr val="white"/>
                </a:solidFill>
              </a:rPr>
              <a:t>Coastal Ocean Interactions with </a:t>
            </a:r>
          </a:p>
          <a:p>
            <a:pPr algn="ctr" eaLnBrk="1" hangingPunct="1"/>
            <a:r>
              <a:rPr lang="en-US" sz="3200" b="1" dirty="0" smtClean="0">
                <a:solidFill>
                  <a:prstClr val="white"/>
                </a:solidFill>
              </a:rPr>
              <a:t>Tropical Cyclones</a:t>
            </a:r>
            <a:endParaRPr lang="en-US" sz="3200" b="1" i="1" u="sng" dirty="0">
              <a:solidFill>
                <a:srgbClr val="FFFFFF"/>
              </a:solidFill>
            </a:endParaRPr>
          </a:p>
        </p:txBody>
      </p:sp>
      <p:sp>
        <p:nvSpPr>
          <p:cNvPr id="59" name="Right Arrow 12"/>
          <p:cNvSpPr>
            <a:spLocks noChangeArrowheads="1"/>
          </p:cNvSpPr>
          <p:nvPr/>
        </p:nvSpPr>
        <p:spPr bwMode="auto">
          <a:xfrm rot="18351012">
            <a:off x="3162298" y="3733271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" name="TextBox 14"/>
          <p:cNvSpPr txBox="1">
            <a:spLocks noChangeArrowheads="1"/>
          </p:cNvSpPr>
          <p:nvPr/>
        </p:nvSpPr>
        <p:spPr bwMode="auto">
          <a:xfrm rot="18294143">
            <a:off x="3654551" y="3788797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prstClr val="white"/>
                </a:solidFill>
              </a:rPr>
              <a:t>Arthur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71365" y="3661834"/>
            <a:ext cx="44726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Scott Glenn, Travis Miles, </a:t>
            </a:r>
          </a:p>
          <a:p>
            <a:pPr algn="ctr" eaLnBrk="1" hangingPunct="1"/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Greg </a:t>
            </a:r>
            <a:r>
              <a:rPr lang="en-US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Seroka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, Robert Forney,</a:t>
            </a:r>
          </a:p>
          <a:p>
            <a:pPr algn="ctr" eaLnBrk="1" hangingPunct="1"/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Hugh </a:t>
            </a:r>
            <a:r>
              <a:rPr lang="en-US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Roarty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, Oscar Schofield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, Josh </a:t>
            </a:r>
            <a:r>
              <a:rPr lang="en-US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(Rutgers),</a:t>
            </a:r>
          </a:p>
          <a:p>
            <a:pPr algn="ctr" eaLnBrk="1" hangingPunct="1"/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Yi </a:t>
            </a:r>
            <a:r>
              <a:rPr lang="en-US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Xu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(China) &amp; </a:t>
            </a:r>
            <a:r>
              <a:rPr lang="en-US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Fei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Yu (China)</a:t>
            </a:r>
          </a:p>
          <a:p>
            <a:pPr algn="ctr" eaLnBrk="1" hangingPunct="1"/>
            <a:endParaRPr lang="en-US" sz="1600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pPr algn="ctr" eaLnBrk="1" hangingPunct="1"/>
            <a:r>
              <a:rPr lang="en-US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Nature Communications (2016)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endParaRPr lang="en-US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Picture 1" descr="RU_LOGOTYPE_CMY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0" y="1066801"/>
            <a:ext cx="946150" cy="254570"/>
          </a:xfrm>
          <a:prstGeom prst="rect">
            <a:avLst/>
          </a:prstGeom>
        </p:spPr>
      </p:pic>
      <p:sp>
        <p:nvSpPr>
          <p:cNvPr id="23" name="Right Arrow 12"/>
          <p:cNvSpPr>
            <a:spLocks noChangeArrowheads="1"/>
          </p:cNvSpPr>
          <p:nvPr/>
        </p:nvSpPr>
        <p:spPr bwMode="auto">
          <a:xfrm rot="18351012">
            <a:off x="2552701" y="33861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 rot="18294143">
            <a:off x="3240959" y="3496691"/>
            <a:ext cx="9930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Barry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5" name="Picture 24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48" y="5497745"/>
            <a:ext cx="1272952" cy="649055"/>
          </a:xfrm>
          <a:prstGeom prst="rect">
            <a:avLst/>
          </a:prstGeom>
        </p:spPr>
      </p:pic>
      <p:pic>
        <p:nvPicPr>
          <p:cNvPr id="26" name="Picture 25" descr="Screen Shot 2016-02-25 at 9.57.4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028" y="5251450"/>
            <a:ext cx="1271472" cy="247650"/>
          </a:xfrm>
          <a:prstGeom prst="rect">
            <a:avLst/>
          </a:prstGeom>
        </p:spPr>
      </p:pic>
      <p:sp>
        <p:nvSpPr>
          <p:cNvPr id="27" name="Right Arrow 12"/>
          <p:cNvSpPr>
            <a:spLocks noChangeArrowheads="1"/>
          </p:cNvSpPr>
          <p:nvPr/>
        </p:nvSpPr>
        <p:spPr bwMode="auto">
          <a:xfrm rot="20882304">
            <a:off x="1714499" y="4901671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TextBox 14"/>
          <p:cNvSpPr txBox="1">
            <a:spLocks noChangeArrowheads="1"/>
          </p:cNvSpPr>
          <p:nvPr/>
        </p:nvSpPr>
        <p:spPr bwMode="auto">
          <a:xfrm rot="20911343">
            <a:off x="1698752" y="4563497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 smtClean="0">
                <a:solidFill>
                  <a:prstClr val="white"/>
                </a:solidFill>
              </a:rPr>
              <a:t>Hermine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22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3" grpId="0" animBg="1"/>
      <p:bldP spid="14374" grpId="0" animBg="1"/>
      <p:bldP spid="14375" grpId="0"/>
      <p:bldP spid="14376" grpId="0"/>
      <p:bldP spid="59" grpId="0" animBg="1"/>
      <p:bldP spid="60" grpId="0"/>
      <p:bldP spid="23" grpId="0" animBg="1"/>
      <p:bldP spid="24" grpId="0"/>
      <p:bldP spid="27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25475"/>
            <a:ext cx="6553200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Hurricane </a:t>
            </a:r>
            <a:r>
              <a:rPr lang="en-US" altLang="en-US" b="1" u="sng" smtClean="0">
                <a:solidFill>
                  <a:srgbClr val="000000"/>
                </a:solidFill>
              </a:rPr>
              <a:t>Intensity</a:t>
            </a:r>
            <a:r>
              <a:rPr lang="en-US" altLang="en-US" smtClean="0">
                <a:solidFill>
                  <a:srgbClr val="000000"/>
                </a:solidFill>
              </a:rPr>
              <a:t> is modulated by upper </a:t>
            </a:r>
            <a:r>
              <a:rPr lang="en-US" altLang="en-US" b="1" u="sng" smtClean="0">
                <a:solidFill>
                  <a:srgbClr val="000000"/>
                </a:solidFill>
              </a:rPr>
              <a:t>ocean heat content</a:t>
            </a:r>
          </a:p>
        </p:txBody>
      </p:sp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0" y="578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dirty="0" smtClean="0">
                <a:solidFill>
                  <a:srgbClr val="000000"/>
                </a:solidFill>
              </a:rPr>
              <a:t>Rapid intensification of Hurricane Katrina over warm ocean water</a:t>
            </a:r>
          </a:p>
        </p:txBody>
      </p:sp>
      <p:sp>
        <p:nvSpPr>
          <p:cNvPr id="22533" name="Oval 7"/>
          <p:cNvSpPr>
            <a:spLocks noChangeArrowheads="1"/>
          </p:cNvSpPr>
          <p:nvPr/>
        </p:nvSpPr>
        <p:spPr bwMode="auto">
          <a:xfrm>
            <a:off x="3657600" y="1600200"/>
            <a:ext cx="1905000" cy="1981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7" name="Picture 49" descr="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7538" y="5087938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311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8"/>
          <p:cNvSpPr txBox="1">
            <a:spLocks noChangeArrowheads="1"/>
          </p:cNvSpPr>
          <p:nvPr/>
        </p:nvSpPr>
        <p:spPr bwMode="auto">
          <a:xfrm>
            <a:off x="0" y="609600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6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National Hurricane Center: Intensity</a:t>
            </a:r>
            <a:r>
              <a:rPr lang="en-US" altLang="en-US" sz="2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Skill in 2012</a:t>
            </a:r>
          </a:p>
        </p:txBody>
      </p:sp>
      <p:pic>
        <p:nvPicPr>
          <p:cNvPr id="23555" name="Picture 9" descr="Screen Shot 2013-03-11 at 3.23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2057400" y="5105400"/>
            <a:ext cx="693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b="1" smtClean="0">
                <a:solidFill>
                  <a:srgbClr val="FF0000"/>
                </a:solidFill>
              </a:rPr>
              <a:t>WE NEED A BETTER OCEAN!</a:t>
            </a:r>
          </a:p>
        </p:txBody>
      </p:sp>
      <p:sp>
        <p:nvSpPr>
          <p:cNvPr id="23557" name="Oval 1"/>
          <p:cNvSpPr>
            <a:spLocks noChangeArrowheads="1"/>
          </p:cNvSpPr>
          <p:nvPr/>
        </p:nvSpPr>
        <p:spPr bwMode="auto">
          <a:xfrm>
            <a:off x="5214938" y="2514600"/>
            <a:ext cx="18288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cxnSp>
        <p:nvCxnSpPr>
          <p:cNvPr id="23558" name="Straight Arrow Connector 3"/>
          <p:cNvCxnSpPr>
            <a:cxnSpLocks noChangeShapeType="1"/>
          </p:cNvCxnSpPr>
          <p:nvPr/>
        </p:nvCxnSpPr>
        <p:spPr bwMode="auto">
          <a:xfrm flipH="1" flipV="1">
            <a:off x="6324600" y="3048000"/>
            <a:ext cx="762000" cy="6096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3559" name="Straight Arrow Connector 9"/>
          <p:cNvCxnSpPr>
            <a:cxnSpLocks noChangeShapeType="1"/>
          </p:cNvCxnSpPr>
          <p:nvPr/>
        </p:nvCxnSpPr>
        <p:spPr bwMode="auto">
          <a:xfrm flipH="1">
            <a:off x="4114800" y="3657600"/>
            <a:ext cx="2971800" cy="1524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3560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4663796"/>
              </p:ext>
            </p:extLst>
          </p:nvPr>
        </p:nvGraphicFramePr>
        <p:xfrm>
          <a:off x="0" y="5105400"/>
          <a:ext cx="2038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Drawing" r:id="rId4" imgW="2857500" imgH="1569720" progId="WPDraw30.Drawing">
                  <p:embed/>
                </p:oleObj>
              </mc:Choice>
              <mc:Fallback>
                <p:oleObj name="Drawing" r:id="rId4" imgW="2857500" imgH="1569720" progId="WPDraw30.Drawing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105400"/>
                        <a:ext cx="2038350" cy="10668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1" name="TextBox 1"/>
          <p:cNvSpPr txBox="1">
            <a:spLocks noChangeArrowheads="1"/>
          </p:cNvSpPr>
          <p:nvPr/>
        </p:nvSpPr>
        <p:spPr bwMode="auto">
          <a:xfrm>
            <a:off x="7086600" y="2938463"/>
            <a:ext cx="1981200" cy="19383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FF0000"/>
                </a:solidFill>
              </a:rPr>
              <a:t>But</a:t>
            </a:r>
          </a:p>
          <a:p>
            <a:pPr algn="ctr"/>
            <a:r>
              <a:rPr lang="en-US" altLang="en-US" smtClean="0">
                <a:solidFill>
                  <a:srgbClr val="FF0000"/>
                </a:solidFill>
              </a:rPr>
              <a:t>adding the ocean model reduces forecast skill.</a:t>
            </a:r>
          </a:p>
        </p:txBody>
      </p:sp>
    </p:spTree>
    <p:extLst>
      <p:ext uri="{BB962C8B-B14F-4D97-AF65-F5344CB8AC3E}">
        <p14:creationId xmlns:p14="http://schemas.microsoft.com/office/powerpoint/2010/main" val="353829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02 at 11.25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76354"/>
            <a:ext cx="4071644" cy="275513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5" name="Picture 4" descr="Screen Shot 2014-04-02 at 11.26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82" y="485975"/>
            <a:ext cx="4071643" cy="276030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26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421587"/>
            <a:ext cx="4071644" cy="275378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Screen Shot 2014-04-02 at 11.27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57" y="3432172"/>
            <a:ext cx="4071644" cy="275759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Regional-Scale Observation Network</a:t>
            </a:r>
            <a:endParaRPr lang="en-US" sz="28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437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Ensemble of Forecast Models Include:</a:t>
            </a:r>
          </a:p>
        </p:txBody>
      </p:sp>
      <p:pic>
        <p:nvPicPr>
          <p:cNvPr id="5" name="Picture 4" descr="Screen Shot 2014-04-02 at 11.51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93169"/>
            <a:ext cx="4191000" cy="283982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5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6978"/>
            <a:ext cx="4191000" cy="284375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11311385685_21a7a0201d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078"/>
            <a:ext cx="9144000" cy="2178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01600" y="33147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        Mid-Atlantic Operations Center @ </a:t>
            </a:r>
          </a:p>
        </p:txBody>
      </p:sp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690" y="3400107"/>
            <a:ext cx="2471420" cy="51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3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0759"/>
            <a:ext cx="9144000" cy="1470025"/>
          </a:xfrm>
        </p:spPr>
        <p:txBody>
          <a:bodyPr>
            <a:normAutofit/>
          </a:bodyPr>
          <a:lstStyle/>
          <a:p>
            <a:r>
              <a:rPr lang="en-US" sz="3300" b="1" dirty="0"/>
              <a:t>Earth’s </a:t>
            </a:r>
            <a:r>
              <a:rPr lang="en-US" sz="3300" b="1" dirty="0" smtClean="0"/>
              <a:t>northern mid-latitude sea surface temperatures (SSTs) undergo </a:t>
            </a:r>
            <a:r>
              <a:rPr lang="en-US" sz="3300" b="1" dirty="0"/>
              <a:t>large </a:t>
            </a:r>
            <a:r>
              <a:rPr lang="en-US" sz="3300" b="1" dirty="0" smtClean="0"/>
              <a:t>seasonal cycles. </a:t>
            </a:r>
            <a:endParaRPr lang="en-US" sz="33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74064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Summer-Winter SST Difference </a:t>
            </a:r>
            <a:r>
              <a:rPr lang="en-US" sz="1100" b="1" dirty="0" smtClean="0"/>
              <a:t>(1995-2005)</a:t>
            </a:r>
            <a:endParaRPr lang="en-US" sz="11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610D-BFC3-1840-8C55-759F0A989E1B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 descr="Screen shot 2012-05-15 at 6.21.35 PM.png"/>
          <p:cNvPicPr>
            <a:picLocks noChangeAspect="1"/>
          </p:cNvPicPr>
          <p:nvPr/>
        </p:nvPicPr>
        <p:blipFill rotWithShape="1">
          <a:blip r:embed="rId3"/>
          <a:srcRect l="7168" t="6332" b="12628"/>
          <a:stretch/>
        </p:blipFill>
        <p:spPr>
          <a:xfrm>
            <a:off x="0" y="2055093"/>
            <a:ext cx="9144000" cy="40087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87433" y="5745259"/>
            <a:ext cx="25315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smtClean="0">
                <a:solidFill>
                  <a:srgbClr val="FFFFFF"/>
                </a:solidFill>
              </a:rPr>
              <a:t>Schofield et al. 1998</a:t>
            </a:r>
            <a:endParaRPr lang="en-US" sz="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28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2-05-15 at 6.21.35 PM.png"/>
          <p:cNvPicPr>
            <a:picLocks noChangeAspect="1"/>
          </p:cNvPicPr>
          <p:nvPr/>
        </p:nvPicPr>
        <p:blipFill rotWithShape="1">
          <a:blip r:embed="rId3"/>
          <a:srcRect l="7168" t="6332" r="12204" b="12628"/>
          <a:stretch/>
        </p:blipFill>
        <p:spPr>
          <a:xfrm>
            <a:off x="4155737" y="1738127"/>
            <a:ext cx="4531063" cy="2287102"/>
          </a:xfrm>
          <a:prstGeom prst="rect">
            <a:avLst/>
          </a:prstGeom>
        </p:spPr>
      </p:pic>
      <p:pic>
        <p:nvPicPr>
          <p:cNvPr id="6" name="Picture 5" descr="Screen Shot 2016-09-19 at 12.44.02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"/>
          <a:stretch/>
        </p:blipFill>
        <p:spPr>
          <a:xfrm>
            <a:off x="141118" y="4419600"/>
            <a:ext cx="9002882" cy="2389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2983" y="-152269"/>
            <a:ext cx="8170333" cy="1470025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U.S. Mid-Atlantic summer ocean is one of the most </a:t>
            </a:r>
            <a:r>
              <a:rPr lang="en-US" sz="3600" b="1" i="1" dirty="0" smtClean="0"/>
              <a:t>stratified</a:t>
            </a:r>
            <a:r>
              <a:rPr lang="en-US" sz="3600" b="1" dirty="0" smtClean="0"/>
              <a:t> in the world.</a:t>
            </a:r>
            <a:endParaRPr lang="en-US" sz="3600" b="1" dirty="0"/>
          </a:p>
        </p:txBody>
      </p:sp>
      <p:pic>
        <p:nvPicPr>
          <p:cNvPr id="11" name="Picture 5" descr="diff_comp_test_us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2" t="6677" r="12419" b="9390"/>
          <a:stretch/>
        </p:blipFill>
        <p:spPr bwMode="auto">
          <a:xfrm>
            <a:off x="781824" y="1503850"/>
            <a:ext cx="2994840" cy="2848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H="1" flipV="1">
            <a:off x="3183973" y="1508121"/>
            <a:ext cx="3966111" cy="54928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183973" y="2899452"/>
            <a:ext cx="3966107" cy="1391330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150079" y="2057399"/>
            <a:ext cx="821024" cy="842053"/>
          </a:xfrm>
          <a:prstGeom prst="rect">
            <a:avLst/>
          </a:prstGeom>
          <a:noFill/>
          <a:ln w="28575" cmpd="sng"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06095" y="6171684"/>
            <a:ext cx="2677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Winter (1-layer)</a:t>
            </a:r>
            <a:endParaRPr lang="en-US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57800" y="61722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Summer (2-layers)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17083" y="1402219"/>
            <a:ext cx="4241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Summer-Winter SST Difference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226710" y="6338279"/>
            <a:ext cx="1351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>
                <a:solidFill>
                  <a:srgbClr val="FFFFFF"/>
                </a:solidFill>
              </a:rPr>
              <a:t>COSEEnow.net</a:t>
            </a:r>
            <a:endParaRPr lang="en-US" sz="800" i="1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01749" y="5887608"/>
            <a:ext cx="77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Cold Pool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/>
          <p:cNvCxnSpPr>
            <a:stCxn id="22" idx="0"/>
          </p:cNvCxnSpPr>
          <p:nvPr/>
        </p:nvCxnSpPr>
        <p:spPr>
          <a:xfrm flipH="1" flipV="1">
            <a:off x="7340529" y="5405214"/>
            <a:ext cx="49195" cy="48239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Screen shot 2012-05-15 at 6.21.35 PM.png"/>
          <p:cNvPicPr>
            <a:picLocks noChangeAspect="1"/>
          </p:cNvPicPr>
          <p:nvPr/>
        </p:nvPicPr>
        <p:blipFill rotWithShape="1">
          <a:blip r:embed="rId3"/>
          <a:srcRect l="60677" t="17721" r="24989" b="51505"/>
          <a:stretch/>
        </p:blipFill>
        <p:spPr>
          <a:xfrm>
            <a:off x="603063" y="1508121"/>
            <a:ext cx="2580910" cy="278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5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63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-12700"/>
            <a:ext cx="3978275" cy="13849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</a:t>
            </a: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Irene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August 27-28, 2011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 </a:t>
            </a:r>
            <a:endParaRPr lang="en-US" sz="2800" b="1" dirty="0">
              <a:solidFill>
                <a:srgbClr val="FFFF00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6628" name="Picture 1" descr="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08388"/>
            <a:ext cx="36576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5524500" y="2120900"/>
            <a:ext cx="3619500" cy="1452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7213600" y="5329238"/>
            <a:ext cx="190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FFFFFF"/>
                </a:solidFill>
              </a:rPr>
              <a:t>Two Gliders Deployed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527" y="889000"/>
            <a:ext cx="34519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NOAA/NHC: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Damage &gt;$16B ( #7)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Track Accurate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Intensity Over-predicted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1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63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-12700"/>
            <a:ext cx="3978275" cy="13849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</a:t>
            </a: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Irene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August 27-28, 2011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 </a:t>
            </a:r>
            <a:endParaRPr lang="en-US" sz="2800" b="1" dirty="0">
              <a:solidFill>
                <a:srgbClr val="FFFF00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6628" name="Picture 1" descr="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08388"/>
            <a:ext cx="36576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5524500" y="2120900"/>
            <a:ext cx="3619500" cy="1452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7213600" y="5329238"/>
            <a:ext cx="190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FFFFFF"/>
                </a:solidFill>
              </a:rPr>
              <a:t>Two Gliders Deployed</a:t>
            </a:r>
          </a:p>
        </p:txBody>
      </p:sp>
      <p:grpSp>
        <p:nvGrpSpPr>
          <p:cNvPr id="8" name="Group 37"/>
          <p:cNvGrpSpPr/>
          <p:nvPr/>
        </p:nvGrpSpPr>
        <p:grpSpPr>
          <a:xfrm>
            <a:off x="5454693" y="784879"/>
            <a:ext cx="3778207" cy="5374106"/>
            <a:chOff x="4918130" y="505476"/>
            <a:chExt cx="3778207" cy="537410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03880" y="880128"/>
              <a:ext cx="3238500" cy="16192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03880" y="4093229"/>
              <a:ext cx="3238500" cy="160238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03880" y="2493029"/>
              <a:ext cx="3238500" cy="160238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8283630" y="886478"/>
              <a:ext cx="330200" cy="4800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88380" y="21374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14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01080" y="24295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33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07430" y="36931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29</a:t>
              </a:r>
              <a:endParaRPr 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169330" y="4048778"/>
              <a:ext cx="527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105</a:t>
              </a:r>
              <a:endParaRPr lang="en-US" sz="16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01080" y="53314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60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00730" y="3553478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salinity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75330" y="5160028"/>
              <a:ext cx="1198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% oxygen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06372" y="1955967"/>
              <a:ext cx="12909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temperature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18130" y="886478"/>
              <a:ext cx="425450" cy="4800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62580" y="21437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55</a:t>
              </a:r>
              <a:endParaRPr lang="en-US" sz="16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81630" y="373127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55</a:t>
              </a:r>
              <a:endParaRPr lang="en-US" sz="16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5930" y="2410478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89580" y="4010678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956230" y="53251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55</a:t>
              </a:r>
              <a:endParaRPr lang="en-US" sz="1600" dirty="0"/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4759381" y="1438927"/>
              <a:ext cx="762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4765731" y="3045477"/>
              <a:ext cx="762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4772081" y="4652027"/>
              <a:ext cx="762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depth</a:t>
              </a: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918130" y="5585478"/>
              <a:ext cx="3702050" cy="2794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54680" y="5541028"/>
              <a:ext cx="5840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8/12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699430" y="5541028"/>
              <a:ext cx="5840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9/07</a:t>
              </a:r>
              <a:endParaRPr lang="en-US" sz="16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16731" y="5509277"/>
              <a:ext cx="633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date</a:t>
              </a:r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356280" y="3966228"/>
              <a:ext cx="2774950" cy="1905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368980" y="2366028"/>
              <a:ext cx="2774950" cy="1905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919134" y="592668"/>
              <a:ext cx="3699933" cy="33866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6968066" y="880539"/>
              <a:ext cx="273038" cy="1480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8213780" y="816628"/>
              <a:ext cx="41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26</a:t>
              </a:r>
              <a:endParaRPr lang="en-US" sz="16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95930" y="816628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365932" y="505476"/>
              <a:ext cx="1775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Hurricane Irene</a:t>
              </a:r>
              <a:endParaRPr lang="en-US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2527" y="889000"/>
            <a:ext cx="34519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NOAA/NHC: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Damage &gt;$16B ( #7)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Track Accurate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Intensity Over-predicted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u16-221_20110827T0000-20110829T0000_sea-water-temperature.png"/>
          <p:cNvPicPr>
            <a:picLocks noChangeAspect="1"/>
          </p:cNvPicPr>
          <p:nvPr/>
        </p:nvPicPr>
        <p:blipFill>
          <a:blip r:embed="rId2" cstate="print"/>
          <a:srcRect l="5566" t="21002" r="6165" b="21856"/>
          <a:stretch>
            <a:fillRect/>
          </a:stretch>
        </p:blipFill>
        <p:spPr>
          <a:xfrm>
            <a:off x="786190" y="0"/>
            <a:ext cx="7466374" cy="3625070"/>
          </a:xfrm>
          <a:prstGeom prst="rect">
            <a:avLst/>
          </a:prstGeom>
        </p:spPr>
      </p:pic>
      <p:pic>
        <p:nvPicPr>
          <p:cNvPr id="6" name="Picture 5" descr="ru16_2011_221_6_358_rawTrawV_profil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62167" y="3813263"/>
            <a:ext cx="3081833" cy="238166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7" name="Picture 6" descr="ru16_2011_221_6_346_rawTrawV_profil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5197" y="3827138"/>
            <a:ext cx="3081832" cy="238166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8" name="Picture 7" descr="ru16_2011_221_6_335_rawTrawV_profil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819450"/>
            <a:ext cx="3081832" cy="238166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rot="5400000" flipH="1" flipV="1">
            <a:off x="2014566" y="1990150"/>
            <a:ext cx="1372583" cy="23029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4347132" y="2781784"/>
            <a:ext cx="1313318" cy="7281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V="1">
            <a:off x="6640478" y="2867589"/>
            <a:ext cx="1298664" cy="6604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1066" y="5901266"/>
            <a:ext cx="246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Temp.          Vert. Vel.   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79800" y="5909734"/>
            <a:ext cx="246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Temp.          Vert. Vel.   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68532" y="5884334"/>
            <a:ext cx="246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Temp.          Vert. Vel.    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0066" y="152399"/>
            <a:ext cx="954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RU16</a:t>
            </a:r>
          </a:p>
          <a:p>
            <a:r>
              <a:rPr lang="en-US" dirty="0" smtClean="0"/>
              <a:t>Temp.</a:t>
            </a:r>
          </a:p>
          <a:p>
            <a:r>
              <a:rPr lang="en-US" dirty="0" smtClean="0"/>
              <a:t>Section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208866"/>
            <a:ext cx="1198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Upcast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Downcast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63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16_2011_221_6_358_wAnomalyMeanTempera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2016" y="2398517"/>
            <a:ext cx="2921984" cy="3781597"/>
          </a:xfrm>
          <a:prstGeom prst="rect">
            <a:avLst/>
          </a:prstGeom>
        </p:spPr>
      </p:pic>
      <p:pic>
        <p:nvPicPr>
          <p:cNvPr id="3" name="Picture 2" descr="ru16_2011_221_6_335_wAnomalyMeanTemperat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7218" y="2419613"/>
            <a:ext cx="2921984" cy="3781597"/>
          </a:xfrm>
          <a:prstGeom prst="rect">
            <a:avLst/>
          </a:prstGeom>
        </p:spPr>
      </p:pic>
      <p:pic>
        <p:nvPicPr>
          <p:cNvPr id="4" name="Picture 3" descr="ru16_2011_221_6_346_wAnomalyMeanTemperat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82159" y="2413608"/>
            <a:ext cx="2921983" cy="3781596"/>
          </a:xfrm>
          <a:prstGeom prst="rect">
            <a:avLst/>
          </a:prstGeom>
        </p:spPr>
      </p:pic>
      <p:pic>
        <p:nvPicPr>
          <p:cNvPr id="5" name="Picture 4" descr="ru16-221_20110827T0000-20110829T0000_sea-water-temperature.png"/>
          <p:cNvPicPr>
            <a:picLocks noChangeAspect="1"/>
          </p:cNvPicPr>
          <p:nvPr/>
        </p:nvPicPr>
        <p:blipFill>
          <a:blip r:embed="rId5" cstate="print"/>
          <a:srcRect l="5566" t="21002" r="6165" b="21856"/>
          <a:stretch>
            <a:fillRect/>
          </a:stretch>
        </p:blipFill>
        <p:spPr>
          <a:xfrm>
            <a:off x="591458" y="110067"/>
            <a:ext cx="4446210" cy="21587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7733" y="189154"/>
            <a:ext cx="399626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smtClean="0"/>
              <a:t>For Each 2-hour Segment: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1) Calculate the Average Temperature Profile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2) Calculate the Vertical Velocity Standard Deviation Profile and Smooth Vertically.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0" y="4969933"/>
            <a:ext cx="114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Pre-Irene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03700" y="4648200"/>
            <a:ext cx="185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During Irene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84839" y="5003800"/>
            <a:ext cx="124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Post-Irene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38337" y="4107988"/>
            <a:ext cx="90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Temp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S.D. </a:t>
            </a:r>
            <a:r>
              <a:rPr lang="en-US" dirty="0" err="1" smtClean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’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6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18585" y="935880"/>
            <a:ext cx="840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Ships</a:t>
            </a:r>
            <a:endParaRPr lang="en-US" sz="2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5623" y="935880"/>
            <a:ext cx="1062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Gliders</a:t>
            </a:r>
            <a:endParaRPr lang="en-US" sz="2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935880"/>
            <a:ext cx="1122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Drifters</a:t>
            </a:r>
            <a:endParaRPr lang="en-US" sz="2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17980" y="4407647"/>
            <a:ext cx="4569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Increasing Control, Capacity &amp; Cost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Mobile Subsurface Sampling Capabilities</a:t>
            </a:r>
            <a:endParaRPr lang="en-US" sz="2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1514" y="5409342"/>
            <a:ext cx="5119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Decreasing Endurance &amp; Risk Tolerance</a:t>
            </a:r>
            <a:endParaRPr lang="en-US" sz="2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Screen Shot 2015-06-10 at 1.10.5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0" r="21668"/>
          <a:stretch/>
        </p:blipFill>
        <p:spPr>
          <a:xfrm>
            <a:off x="66533" y="1807091"/>
            <a:ext cx="2295136" cy="2337992"/>
          </a:xfrm>
          <a:prstGeom prst="rect">
            <a:avLst/>
          </a:prstGeom>
        </p:spPr>
      </p:pic>
      <p:pic>
        <p:nvPicPr>
          <p:cNvPr id="7" name="Picture 6" descr="Screen Shot 2015-06-10 at 1.41.2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6"/>
          <a:stretch/>
        </p:blipFill>
        <p:spPr>
          <a:xfrm>
            <a:off x="5799888" y="1807091"/>
            <a:ext cx="3181298" cy="23606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34381"/>
          <a:stretch/>
        </p:blipFill>
        <p:spPr>
          <a:xfrm>
            <a:off x="2678797" y="1807091"/>
            <a:ext cx="2889592" cy="234496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042005" y="4869312"/>
            <a:ext cx="711494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816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5123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7216"/>
          <a:stretch>
            <a:fillRect/>
          </a:stretch>
        </p:blipFill>
        <p:spPr bwMode="auto">
          <a:xfrm>
            <a:off x="1360488" y="20955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20955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18085"/>
          <a:stretch>
            <a:fillRect/>
          </a:stretch>
        </p:blipFill>
        <p:spPr bwMode="auto">
          <a:xfrm>
            <a:off x="6642100" y="20955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692150"/>
            <a:ext cx="1697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dirty="0" smtClean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SST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1905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715000" y="331470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514725"/>
            <a:ext cx="1219200" cy="1323439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</a:t>
            </a:r>
            <a:r>
              <a:rPr lang="en-US" sz="2000" b="1" u="sng" dirty="0" smtClean="0">
                <a:solidFill>
                  <a:srgbClr val="000000"/>
                </a:solidFill>
                <a:cs typeface="Times New Roman" charset="0"/>
              </a:rPr>
              <a:t>?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HF Radar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5770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385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dirty="0" smtClean="0">
                <a:solidFill>
                  <a:srgbClr val="000000"/>
                </a:solidFill>
              </a:rPr>
              <a:t>WHEN?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</a:rPr>
              <a:t> Glider Temperature</a:t>
            </a:r>
          </a:p>
          <a:p>
            <a:r>
              <a:rPr lang="en-US" altLang="en-US" sz="2000" dirty="0" smtClean="0">
                <a:solidFill>
                  <a:srgbClr val="000000"/>
                </a:solidFill>
              </a:rPr>
              <a:t>                           </a:t>
            </a:r>
            <a:endParaRPr lang="en-US" altLang="en-US" b="1" u="sng" dirty="0" smtClean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5605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2116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smtClean="0">
                <a:solidFill>
                  <a:srgbClr val="FF0000"/>
                </a:solidFill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5085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smtClean="0">
                <a:solidFill>
                  <a:srgbClr val="000000"/>
                </a:solidFill>
              </a:rPr>
              <a:t>11C max Cooling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16100" y="4584700"/>
            <a:ext cx="43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29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 animBg="1"/>
      <p:bldP spid="28689" grpId="0"/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5123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7216"/>
          <a:stretch>
            <a:fillRect/>
          </a:stretch>
        </p:blipFill>
        <p:spPr bwMode="auto">
          <a:xfrm>
            <a:off x="1360488" y="20955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20955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18085"/>
          <a:stretch>
            <a:fillRect/>
          </a:stretch>
        </p:blipFill>
        <p:spPr bwMode="auto">
          <a:xfrm>
            <a:off x="6642100" y="20955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692150"/>
            <a:ext cx="1697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dirty="0" smtClean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dirty="0" smtClean="0">
                <a:solidFill>
                  <a:srgbClr val="000000"/>
                </a:solidFill>
              </a:rPr>
              <a:t>SST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1905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715000" y="331470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514725"/>
            <a:ext cx="1219200" cy="1323439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</a:t>
            </a:r>
            <a:r>
              <a:rPr lang="en-US" sz="2000" b="1" u="sng" dirty="0" smtClean="0">
                <a:solidFill>
                  <a:srgbClr val="000000"/>
                </a:solidFill>
                <a:cs typeface="Times New Roman" charset="0"/>
              </a:rPr>
              <a:t>?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HF Radar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5770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385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dirty="0" smtClean="0">
                <a:solidFill>
                  <a:srgbClr val="000000"/>
                </a:solidFill>
              </a:rPr>
              <a:t>WHEN?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</a:rPr>
              <a:t> Glider Temperature</a:t>
            </a:r>
          </a:p>
          <a:p>
            <a:r>
              <a:rPr lang="en-US" altLang="en-US" sz="2000" dirty="0" smtClean="0">
                <a:solidFill>
                  <a:srgbClr val="000000"/>
                </a:solidFill>
              </a:rPr>
              <a:t>                           </a:t>
            </a:r>
            <a:endParaRPr lang="en-US" altLang="en-US" b="1" u="sng" dirty="0" smtClean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5605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2116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smtClean="0">
                <a:solidFill>
                  <a:srgbClr val="FF0000"/>
                </a:solidFill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5085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smtClean="0">
                <a:solidFill>
                  <a:srgbClr val="000000"/>
                </a:solidFill>
              </a:rPr>
              <a:t>11C max Cooling</a:t>
            </a:r>
          </a:p>
        </p:txBody>
      </p:sp>
      <p:pic>
        <p:nvPicPr>
          <p:cNvPr id="18" name="Picture 17" descr="nature_fig2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" t="44927" b="30253"/>
          <a:stretch/>
        </p:blipFill>
        <p:spPr>
          <a:xfrm>
            <a:off x="4902664" y="3937000"/>
            <a:ext cx="4660436" cy="1600200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V="1">
            <a:off x="1689100" y="4781550"/>
            <a:ext cx="666750" cy="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7470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_fig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3"/>
          <a:stretch/>
        </p:blipFill>
        <p:spPr>
          <a:xfrm>
            <a:off x="0" y="723900"/>
            <a:ext cx="9144000" cy="546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127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ROMS Model Results at Glider Location</a:t>
            </a:r>
          </a:p>
          <a:p>
            <a:pPr algn="ctr"/>
            <a:r>
              <a:rPr lang="en-US" sz="2400" dirty="0" smtClean="0"/>
              <a:t>Coastal </a:t>
            </a:r>
            <a:r>
              <a:rPr lang="en-US" sz="2400" dirty="0" err="1" smtClean="0"/>
              <a:t>Baroclinic</a:t>
            </a:r>
            <a:r>
              <a:rPr lang="en-US" sz="2400" dirty="0" smtClean="0"/>
              <a:t> Circulation Enhances Mixing &amp; Cooling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737100" y="736600"/>
            <a:ext cx="4191000" cy="12827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2400" y="2032000"/>
            <a:ext cx="4508500" cy="12827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62500" y="3276600"/>
            <a:ext cx="4191000" cy="12827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300" y="4470400"/>
            <a:ext cx="4508500" cy="16891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7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ullhovmoller_ssbottomt_rotated_romsespressorerun2_v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t="5046" r="8615" b="4976"/>
          <a:stretch/>
        </p:blipFill>
        <p:spPr>
          <a:xfrm>
            <a:off x="0" y="512247"/>
            <a:ext cx="7750813" cy="6170665"/>
          </a:xfrm>
          <a:prstGeom prst="rect">
            <a:avLst/>
          </a:prstGeom>
        </p:spPr>
      </p:pic>
      <p:sp>
        <p:nvSpPr>
          <p:cNvPr id="6" name="Text Box 74"/>
          <p:cNvSpPr txBox="1">
            <a:spLocks noChangeArrowheads="1"/>
          </p:cNvSpPr>
          <p:nvPr/>
        </p:nvSpPr>
        <p:spPr bwMode="auto">
          <a:xfrm>
            <a:off x="-4" y="-44378"/>
            <a:ext cx="914400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/>
                <a:cs typeface="Calibri"/>
              </a:rPr>
              <a:t>ROMS Model Cross-shelf Section</a:t>
            </a:r>
            <a:r>
              <a:rPr lang="en-US" sz="2500" dirty="0" smtClean="0">
                <a:solidFill>
                  <a:srgbClr val="000000"/>
                </a:solidFill>
                <a:latin typeface="Calibri"/>
                <a:cs typeface="Calibri"/>
              </a:rPr>
              <a:t>: SST cooling, downwelling bottom T</a:t>
            </a:r>
          </a:p>
        </p:txBody>
      </p:sp>
      <p:pic>
        <p:nvPicPr>
          <p:cNvPr id="8" name="Picture 7" descr="avhrr_romsespressorerun2_20110829_0828_v4.pn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3" t="28293" r="15473" b="29932"/>
          <a:stretch/>
        </p:blipFill>
        <p:spPr>
          <a:xfrm>
            <a:off x="7184574" y="4819296"/>
            <a:ext cx="1959426" cy="203870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423354" y="5080000"/>
            <a:ext cx="1515806" cy="1611106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39098" y="2943451"/>
            <a:ext cx="2572774" cy="523973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629355" y="2353038"/>
            <a:ext cx="712839" cy="2466258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02941" y="3406464"/>
            <a:ext cx="14502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Downwelling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9737" y="4843878"/>
            <a:ext cx="14502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Upwelling</a:t>
            </a:r>
            <a:endParaRPr lang="en-US" sz="1200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35742" y="4744065"/>
            <a:ext cx="188458" cy="180258"/>
          </a:xfrm>
          <a:prstGeom prst="line">
            <a:avLst/>
          </a:prstGeom>
          <a:ln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6631309"/>
            <a:ext cx="16223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Seroka et al. in prep.</a:t>
            </a:r>
            <a:endParaRPr lang="en-US" sz="1000" i="1" dirty="0"/>
          </a:p>
        </p:txBody>
      </p:sp>
      <p:sp>
        <p:nvSpPr>
          <p:cNvPr id="21" name="Rectangle 20"/>
          <p:cNvSpPr/>
          <p:nvPr/>
        </p:nvSpPr>
        <p:spPr>
          <a:xfrm>
            <a:off x="-4652" y="5088193"/>
            <a:ext cx="7189226" cy="1229033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292941" y="3054605"/>
            <a:ext cx="16280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AOEC SST cooling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563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mombal_hovmoller_cross_rotated_romsespressorerun2_v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4444" r="3294" b="5149"/>
          <a:stretch/>
        </p:blipFill>
        <p:spPr>
          <a:xfrm>
            <a:off x="593478" y="657938"/>
            <a:ext cx="8225594" cy="620006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610D-BFC3-1840-8C55-759F0A989E1B}" type="slidenum">
              <a:rPr lang="en-US" smtClean="0"/>
              <a:t>24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95290" y="1802581"/>
            <a:ext cx="1368323" cy="712839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18903" y="1802581"/>
            <a:ext cx="1356852" cy="712839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695290" y="4842388"/>
            <a:ext cx="1155291" cy="291690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8060" y="2957871"/>
            <a:ext cx="7649232" cy="655484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8060" y="5846915"/>
            <a:ext cx="7649232" cy="655484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6631309"/>
            <a:ext cx="16223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Seroka et al. in prep.</a:t>
            </a:r>
            <a:endParaRPr lang="en-US" sz="1000" i="1" dirty="0"/>
          </a:p>
        </p:txBody>
      </p:sp>
      <p:pic>
        <p:nvPicPr>
          <p:cNvPr id="15" name="Picture 14" descr="avhrr_romsespressorerun2_20110829_0828_v4.pn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3" t="28293" r="15473" b="29932"/>
          <a:stretch/>
        </p:blipFill>
        <p:spPr>
          <a:xfrm>
            <a:off x="7439742" y="5084788"/>
            <a:ext cx="1704258" cy="177321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7637139" y="5306196"/>
            <a:ext cx="1318409" cy="1401298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502762" y="3024087"/>
            <a:ext cx="583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m s</a:t>
            </a:r>
            <a:r>
              <a:rPr lang="en-US" sz="1200" b="1" baseline="30000" dirty="0" smtClean="0"/>
              <a:t>-2</a:t>
            </a:r>
            <a:endParaRPr lang="en-US" sz="1200" b="1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8204200" y="2260393"/>
            <a:ext cx="939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+offshore</a:t>
            </a:r>
            <a:endParaRPr lang="en-US" sz="1200" b="1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8294646" y="3904017"/>
            <a:ext cx="849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-</a:t>
            </a:r>
            <a:r>
              <a:rPr lang="en-US" sz="1200" b="1" dirty="0" smtClean="0"/>
              <a:t>onshore</a:t>
            </a:r>
            <a:endParaRPr lang="en-US" sz="1200" b="1" baseline="30000" dirty="0"/>
          </a:p>
        </p:txBody>
      </p:sp>
      <p:sp>
        <p:nvSpPr>
          <p:cNvPr id="21" name="Text Box 74"/>
          <p:cNvSpPr txBox="1">
            <a:spLocks noChangeArrowheads="1"/>
          </p:cNvSpPr>
          <p:nvPr/>
        </p:nvSpPr>
        <p:spPr bwMode="auto">
          <a:xfrm>
            <a:off x="-4" y="-44378"/>
            <a:ext cx="914400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b="1" dirty="0" smtClean="0">
                <a:solidFill>
                  <a:srgbClr val="000000"/>
                </a:solidFill>
                <a:latin typeface="Calibri"/>
                <a:cs typeface="Calibri"/>
              </a:rPr>
              <a:t>ROMS Model Cross-shelf Section</a:t>
            </a:r>
            <a:r>
              <a:rPr lang="en-US" sz="2500" dirty="0">
                <a:solidFill>
                  <a:srgbClr val="000000"/>
                </a:solidFill>
                <a:latin typeface="Calibri"/>
                <a:cs typeface="Calibri"/>
              </a:rPr>
              <a:t>: onshore </a:t>
            </a:r>
            <a:r>
              <a:rPr lang="en-US" sz="2500" dirty="0" smtClean="0">
                <a:solidFill>
                  <a:srgbClr val="000000"/>
                </a:solidFill>
                <a:latin typeface="Calibri"/>
                <a:cs typeface="Calibri"/>
              </a:rPr>
              <a:t>WS </a:t>
            </a:r>
            <a:r>
              <a:rPr lang="en-US" sz="2500" dirty="0">
                <a:solidFill>
                  <a:srgbClr val="000000"/>
                </a:solidFill>
                <a:latin typeface="Calibri"/>
                <a:cs typeface="Calibri"/>
              </a:rPr>
              <a:t>vs. offshore </a:t>
            </a:r>
            <a:r>
              <a:rPr lang="en-US" sz="2500" dirty="0" smtClean="0">
                <a:solidFill>
                  <a:srgbClr val="000000"/>
                </a:solidFill>
                <a:latin typeface="Calibri"/>
                <a:cs typeface="Calibri"/>
              </a:rPr>
              <a:t>PG</a:t>
            </a:r>
          </a:p>
        </p:txBody>
      </p:sp>
    </p:spTree>
    <p:extLst>
      <p:ext uri="{BB962C8B-B14F-4D97-AF65-F5344CB8AC3E}">
        <p14:creationId xmlns:p14="http://schemas.microsoft.com/office/powerpoint/2010/main" val="78629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2_v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8"/>
          <a:stretch/>
        </p:blipFill>
        <p:spPr>
          <a:xfrm>
            <a:off x="221238" y="2787439"/>
            <a:ext cx="5637161" cy="2955061"/>
          </a:xfrm>
          <a:prstGeom prst="rect">
            <a:avLst/>
          </a:prstGeom>
        </p:spPr>
      </p:pic>
      <p:pic>
        <p:nvPicPr>
          <p:cNvPr id="4" name="Picture 3" descr="figure1_v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3" t="6969" r="14343" b="10390"/>
          <a:stretch/>
        </p:blipFill>
        <p:spPr>
          <a:xfrm>
            <a:off x="6049420" y="828260"/>
            <a:ext cx="2992783" cy="55146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3932" y="1223466"/>
            <a:ext cx="57661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Ahead-of-eye-center (AOEC) cooling signal in Irene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20200" y="6051078"/>
            <a:ext cx="18845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/>
              <a:t>Seroka et al. 2016</a:t>
            </a:r>
            <a:endParaRPr lang="en-US" sz="1000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610D-BFC3-1840-8C55-759F0A989E1B}" type="slidenum">
              <a:rPr lang="en-US" smtClean="0"/>
              <a:t>25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31040" y="3089783"/>
            <a:ext cx="879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98%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06217" y="4340118"/>
            <a:ext cx="873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82%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31040" y="4340118"/>
            <a:ext cx="879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90%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33380" y="4340118"/>
            <a:ext cx="819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76%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04725" y="2708977"/>
            <a:ext cx="85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South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6228" y="5533252"/>
            <a:ext cx="85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FF"/>
                </a:solidFill>
              </a:rPr>
              <a:t>North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579" y="3230709"/>
            <a:ext cx="5555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SST</a:t>
            </a:r>
            <a:endParaRPr lang="en-US" sz="1500" b="1" dirty="0"/>
          </a:p>
        </p:txBody>
      </p:sp>
      <p:sp>
        <p:nvSpPr>
          <p:cNvPr id="16" name="Rectangle 15"/>
          <p:cNvSpPr/>
          <p:nvPr/>
        </p:nvSpPr>
        <p:spPr>
          <a:xfrm>
            <a:off x="5653561" y="5482303"/>
            <a:ext cx="204838" cy="983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24579" y="4469577"/>
            <a:ext cx="5555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SST</a:t>
            </a:r>
            <a:endParaRPr lang="en-US" sz="1500" b="1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1319166" y="3086503"/>
            <a:ext cx="0" cy="1098923"/>
          </a:xfrm>
          <a:prstGeom prst="line">
            <a:avLst/>
          </a:prstGeom>
          <a:ln w="3810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134856" y="3089783"/>
            <a:ext cx="0" cy="1098923"/>
          </a:xfrm>
          <a:prstGeom prst="line">
            <a:avLst/>
          </a:prstGeom>
          <a:ln w="3810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270104" y="3089783"/>
            <a:ext cx="0" cy="1098923"/>
          </a:xfrm>
          <a:prstGeom prst="line">
            <a:avLst/>
          </a:prstGeom>
          <a:ln w="3810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779643" y="4340118"/>
            <a:ext cx="0" cy="1098923"/>
          </a:xfrm>
          <a:prstGeom prst="line">
            <a:avLst/>
          </a:prstGeom>
          <a:ln w="3810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655965" y="4340118"/>
            <a:ext cx="0" cy="1098923"/>
          </a:xfrm>
          <a:prstGeom prst="line">
            <a:avLst/>
          </a:prstGeom>
          <a:ln w="3810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589643" y="4341106"/>
            <a:ext cx="0" cy="1098923"/>
          </a:xfrm>
          <a:prstGeom prst="line">
            <a:avLst/>
          </a:prstGeom>
          <a:ln w="3810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1" y="77719"/>
            <a:ext cx="6049420" cy="736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/>
              <a:t>Alongshelf</a:t>
            </a:r>
            <a:r>
              <a:rPr lang="en-US" b="1" dirty="0" smtClean="0"/>
              <a:t> Buoy Array</a:t>
            </a:r>
            <a:endParaRPr 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5016236" y="261884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Eye passage</a:t>
            </a:r>
            <a:endParaRPr lang="en-US" sz="1400" dirty="0">
              <a:solidFill>
                <a:srgbClr val="FF6600"/>
              </a:solidFill>
            </a:endParaRPr>
          </a:p>
        </p:txBody>
      </p:sp>
      <p:cxnSp>
        <p:nvCxnSpPr>
          <p:cNvPr id="40" name="Straight Arrow Connector 39"/>
          <p:cNvCxnSpPr>
            <a:stCxn id="38" idx="2"/>
          </p:cNvCxnSpPr>
          <p:nvPr/>
        </p:nvCxnSpPr>
        <p:spPr>
          <a:xfrm flipH="1">
            <a:off x="5270104" y="2926620"/>
            <a:ext cx="287306" cy="16316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43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5-10-17 11.40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4800"/>
            <a:ext cx="4301828" cy="2549911"/>
          </a:xfrm>
          <a:prstGeom prst="rect">
            <a:avLst/>
          </a:prstGeom>
        </p:spPr>
      </p:pic>
      <p:pic>
        <p:nvPicPr>
          <p:cNvPr id="5" name="Picture 4" descr="Screen Shot 2015-10-20 at 8.34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9182"/>
            <a:ext cx="4368800" cy="1938003"/>
          </a:xfrm>
          <a:prstGeom prst="rect">
            <a:avLst/>
          </a:prstGeom>
        </p:spPr>
      </p:pic>
      <p:pic>
        <p:nvPicPr>
          <p:cNvPr id="6" name="Picture 5" descr="26 Typhoo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352" y="1638300"/>
            <a:ext cx="4212748" cy="2517776"/>
          </a:xfrm>
          <a:prstGeom prst="rect">
            <a:avLst/>
          </a:prstGeom>
        </p:spPr>
      </p:pic>
      <p:pic>
        <p:nvPicPr>
          <p:cNvPr id="7" name="Picture 6" descr="Screen Shot 2015-10-20 at 8.57.3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4267545"/>
            <a:ext cx="4241800" cy="484119"/>
          </a:xfrm>
          <a:prstGeom prst="rect">
            <a:avLst/>
          </a:prstGeom>
        </p:spPr>
      </p:pic>
      <p:pic>
        <p:nvPicPr>
          <p:cNvPr id="9" name="Picture 8" descr="Screen shot 2012-05-15 at 6.21.3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300" y="0"/>
            <a:ext cx="3225800" cy="16199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" y="165100"/>
            <a:ext cx="489944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Ahead of Eye Center Cooling </a:t>
            </a:r>
          </a:p>
          <a:p>
            <a:r>
              <a:rPr lang="en-US" sz="2400" b="1" dirty="0" smtClean="0"/>
              <a:t>Left: U.S. Mid-Atlantic</a:t>
            </a:r>
          </a:p>
          <a:p>
            <a:r>
              <a:rPr lang="en-US" sz="2400" b="1" dirty="0" smtClean="0"/>
              <a:t>Right: East China &amp; Yellow Seas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80161" y="4889500"/>
            <a:ext cx="45977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AOE Center Cooling in Buoy Record:</a:t>
            </a:r>
          </a:p>
          <a:p>
            <a:r>
              <a:rPr lang="en-US" sz="2000" b="1" dirty="0" smtClean="0"/>
              <a:t>Mid Atlantic Average: 75%</a:t>
            </a:r>
          </a:p>
          <a:p>
            <a:r>
              <a:rPr lang="en-US" sz="2000" b="1" dirty="0" smtClean="0"/>
              <a:t>Super-typhoon </a:t>
            </a:r>
            <a:r>
              <a:rPr lang="en-US" sz="2000" b="1" dirty="0" err="1" smtClean="0"/>
              <a:t>Muifa</a:t>
            </a:r>
            <a:r>
              <a:rPr lang="en-US" sz="2000" b="1" dirty="0" smtClean="0"/>
              <a:t>: 85</a:t>
            </a:r>
            <a:r>
              <a:rPr lang="en-US" sz="2000" b="1" dirty="0" smtClean="0"/>
              <a:t>%</a:t>
            </a:r>
            <a:endParaRPr lang="en-US" sz="2000" dirty="0"/>
          </a:p>
          <a:p>
            <a:r>
              <a:rPr lang="en-US" sz="2000" dirty="0" smtClean="0"/>
              <a:t>See Glenn et al., </a:t>
            </a:r>
            <a:r>
              <a:rPr lang="en-US" sz="2000" i="1" dirty="0" smtClean="0"/>
              <a:t>Nature </a:t>
            </a:r>
            <a:r>
              <a:rPr lang="en-US" sz="2000" i="1" dirty="0" err="1" smtClean="0"/>
              <a:t>Comms</a:t>
            </a:r>
            <a:r>
              <a:rPr lang="en-US" sz="2000" dirty="0" smtClean="0"/>
              <a:t>, 2016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413000" y="3352800"/>
            <a:ext cx="177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11 Hurricanes since 1985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3378200"/>
            <a:ext cx="165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26 Typhoons since 1985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41700" y="4178300"/>
            <a:ext cx="1028700" cy="20447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013700" y="4216400"/>
            <a:ext cx="1028700" cy="6731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8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3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000000"/>
                </a:solidFill>
              </a:rPr>
              <a:t>Rutgers Atmospheric Forecast Sensitivity Study</a:t>
            </a:r>
          </a:p>
        </p:txBody>
      </p:sp>
      <p:sp>
        <p:nvSpPr>
          <p:cNvPr id="29699" name="TextBox 24"/>
          <p:cNvSpPr txBox="1">
            <a:spLocks noChangeArrowheads="1"/>
          </p:cNvSpPr>
          <p:nvPr/>
        </p:nvSpPr>
        <p:spPr bwMode="auto">
          <a:xfrm>
            <a:off x="2362200" y="787400"/>
            <a:ext cx="2076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FF0000"/>
                </a:solidFill>
              </a:rPr>
              <a:t>Warm Ocean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Boundary Condition</a:t>
            </a:r>
          </a:p>
        </p:txBody>
      </p:sp>
      <p:sp>
        <p:nvSpPr>
          <p:cNvPr id="30724" name="TextBox 25"/>
          <p:cNvSpPr txBox="1">
            <a:spLocks noChangeArrowheads="1"/>
          </p:cNvSpPr>
          <p:nvPr/>
        </p:nvSpPr>
        <p:spPr bwMode="auto">
          <a:xfrm>
            <a:off x="2514600" y="3530600"/>
            <a:ext cx="1820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0000FF"/>
                </a:solidFill>
              </a:rPr>
              <a:t>Cold Ocean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Boundary Condition</a:t>
            </a:r>
          </a:p>
        </p:txBody>
      </p:sp>
      <p:pic>
        <p:nvPicPr>
          <p:cNvPr id="29701" name="Picture 26" descr="composite_20110827T070000_flat_zoomout2_wtr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0" r="28563" b="7770"/>
          <a:stretch>
            <a:fillRect/>
          </a:stretch>
        </p:blipFill>
        <p:spPr bwMode="auto">
          <a:xfrm>
            <a:off x="238125" y="577850"/>
            <a:ext cx="2079625" cy="2749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27" descr="composite_20110831T070000_flat_zoomout2_wtr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4" r="20743" b="7924"/>
          <a:stretch>
            <a:fillRect/>
          </a:stretch>
        </p:blipFill>
        <p:spPr bwMode="auto">
          <a:xfrm>
            <a:off x="269875" y="3603625"/>
            <a:ext cx="2230438" cy="25542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3886200" y="2006600"/>
            <a:ext cx="914400" cy="6985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4267200" y="4064000"/>
            <a:ext cx="1063625" cy="69850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9705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828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35052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73600"/>
            <a:ext cx="8461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TextBox 4"/>
          <p:cNvSpPr txBox="1">
            <a:spLocks noChangeArrowheads="1"/>
          </p:cNvSpPr>
          <p:nvPr/>
        </p:nvSpPr>
        <p:spPr bwMode="auto">
          <a:xfrm>
            <a:off x="2743200" y="4826000"/>
            <a:ext cx="175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sng" smtClean="0">
                <a:solidFill>
                  <a:srgbClr val="000000"/>
                </a:solidFill>
              </a:rPr>
              <a:t>IMPACT?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43200" y="5283200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&gt;10 knots reduction in peak wind speed</a:t>
            </a:r>
          </a:p>
        </p:txBody>
      </p:sp>
      <p:pic>
        <p:nvPicPr>
          <p:cNvPr id="29710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82800"/>
            <a:ext cx="844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90202" r="28439"/>
          <a:stretch>
            <a:fillRect/>
          </a:stretch>
        </p:blipFill>
        <p:spPr bwMode="auto">
          <a:xfrm>
            <a:off x="5588000" y="5915025"/>
            <a:ext cx="3556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0" t="13414" r="3770" b="10260"/>
          <a:stretch>
            <a:fillRect/>
          </a:stretch>
        </p:blipFill>
        <p:spPr bwMode="auto">
          <a:xfrm>
            <a:off x="6096000" y="3149600"/>
            <a:ext cx="2540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5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13918" r="35258" b="9756"/>
          <a:stretch>
            <a:fillRect/>
          </a:stretch>
        </p:blipFill>
        <p:spPr bwMode="auto">
          <a:xfrm>
            <a:off x="6172200" y="406400"/>
            <a:ext cx="248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48200" y="1092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Cat 1 Hurricane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00600" y="3378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Tropical Storm</a:t>
            </a:r>
          </a:p>
        </p:txBody>
      </p:sp>
    </p:spTree>
    <p:extLst>
      <p:ext uri="{BB962C8B-B14F-4D97-AF65-F5344CB8AC3E}">
        <p14:creationId xmlns:p14="http://schemas.microsoft.com/office/powerpoint/2010/main" val="116783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10" grpId="0" animBg="1"/>
      <p:bldP spid="30736" grpId="0"/>
      <p:bldP spid="2" grpId="0"/>
      <p:bldP spid="3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419100"/>
            <a:ext cx="5118100" cy="575373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28650" y="3949700"/>
            <a:ext cx="432435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27600" y="3746500"/>
            <a:ext cx="68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26C</a:t>
            </a:r>
            <a:endParaRPr lang="en-US" sz="1800" dirty="0"/>
          </a:p>
        </p:txBody>
      </p:sp>
      <p:pic>
        <p:nvPicPr>
          <p:cNvPr id="16" name="Picture 1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r="50348"/>
          <a:stretch/>
        </p:blipFill>
        <p:spPr>
          <a:xfrm>
            <a:off x="5651500" y="3327400"/>
            <a:ext cx="2603500" cy="2870200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57"/>
          <a:stretch/>
        </p:blipFill>
        <p:spPr>
          <a:xfrm>
            <a:off x="5765800" y="342900"/>
            <a:ext cx="2870200" cy="28829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SST within 25 km of eye &amp; impact on air-sea heat flux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965200" y="736600"/>
            <a:ext cx="79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429000" y="736600"/>
            <a:ext cx="659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975600" y="1358900"/>
            <a:ext cx="116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Northern Buoy</a:t>
            </a:r>
            <a:endParaRPr lang="en-US" sz="1800" dirty="0"/>
          </a:p>
        </p:txBody>
      </p:sp>
      <p:sp>
        <p:nvSpPr>
          <p:cNvPr id="28" name="TextBox 27"/>
          <p:cNvSpPr txBox="1"/>
          <p:nvPr/>
        </p:nvSpPr>
        <p:spPr>
          <a:xfrm>
            <a:off x="7975600" y="4673600"/>
            <a:ext cx="116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Central Buoy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3030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3C1FC-8B68-4643-AEBF-3EC77554CDE2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" name="Picture 1" descr="NARR_20110828_0600_neg_latenthea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04" y="2438400"/>
            <a:ext cx="7183496" cy="2394055"/>
          </a:xfrm>
          <a:prstGeom prst="rect">
            <a:avLst/>
          </a:prstGeom>
        </p:spPr>
      </p:pic>
      <p:pic>
        <p:nvPicPr>
          <p:cNvPr id="3" name="Picture 2" descr="NARR_20110828_0600_sensiblehea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616345"/>
            <a:ext cx="7183496" cy="2394055"/>
          </a:xfrm>
          <a:prstGeom prst="rect">
            <a:avLst/>
          </a:prstGeom>
        </p:spPr>
      </p:pic>
      <p:pic>
        <p:nvPicPr>
          <p:cNvPr id="8" name="Picture 7" descr="NARR_20110828_0600_windspee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04" y="152400"/>
            <a:ext cx="7183496" cy="23940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0400" y="-76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NARR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00" y="-76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 SST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4200" y="-76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 SST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74800" y="1583267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3239251"/>
            <a:ext cx="23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Latent heat flux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398" y="5417196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Sensible heat flux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398" y="135467"/>
            <a:ext cx="25908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WRF Heat Flux Comparison to </a:t>
            </a:r>
          </a:p>
          <a:p>
            <a:r>
              <a:rPr lang="en-US" sz="2000" b="1" dirty="0" smtClean="0"/>
              <a:t>North American Regional Reanalysis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" r="8538"/>
          <a:stretch/>
        </p:blipFill>
        <p:spPr>
          <a:xfrm>
            <a:off x="0" y="3833107"/>
            <a:ext cx="2514600" cy="137478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562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63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8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Key Storm Glider Reference </a:t>
            </a:r>
            <a:r>
              <a:rPr lang="en-US" sz="28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L</a:t>
            </a:r>
            <a:r>
              <a:rPr lang="en-US" sz="28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ist</a:t>
            </a:r>
            <a:endParaRPr lang="en-US" sz="2800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676156"/>
            <a:ext cx="8255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Glenn, Jones,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Twardowski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Bowers,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Kerfoot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Webb, Schofield, 2008. Glider observations of sediment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resuspension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in a Middle Atlantic Bight fall 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t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ransition storm. </a:t>
            </a:r>
            <a:r>
              <a:rPr lang="en-US" sz="1600" i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Limnology and Oceanography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53(5, Part 2): 2180-2196.</a:t>
            </a:r>
          </a:p>
          <a:p>
            <a:pPr eaLnBrk="1" hangingPunct="1"/>
            <a:endParaRPr lang="en-US" sz="10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Miles, Glenn, Schofield, 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2013. Temporal and spatial variability in fall storm induced sediment </a:t>
            </a:r>
            <a:r>
              <a:rPr lang="en-US" sz="1600" dirty="0" err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resuspension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on the Mid-Atlantic Bight. </a:t>
            </a:r>
            <a:r>
              <a:rPr lang="en-US" sz="16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Continental Shelf Research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63, Supplement: S36-S49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.</a:t>
            </a:r>
          </a:p>
          <a:p>
            <a:pPr eaLnBrk="1" hangingPunct="1"/>
            <a:endParaRPr lang="en-US" sz="10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Miles,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Seroka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16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Glenn, 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2015. Glider observations and modeling sediment transport in Hurricane Sandy. </a:t>
            </a:r>
            <a:r>
              <a:rPr lang="en-US" sz="16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JGR Oceans</a:t>
            </a:r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, DOI:  10.1002/2014JC010474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 </a:t>
            </a: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Glenn, Miles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Seroka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Xu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Forney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Yu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Roarty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Schofield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2016. Stratified coastal ocean interactions with tropical storms, </a:t>
            </a:r>
            <a:r>
              <a:rPr lang="en-US" sz="1600" i="1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Nature Communications, 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DOI:10.1038/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ncomms10887.</a:t>
            </a:r>
          </a:p>
          <a:p>
            <a:pPr eaLnBrk="1" hangingPunct="1"/>
            <a:endParaRPr lang="en-US" sz="10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600" dirty="0" err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Seroka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Miles, </a:t>
            </a:r>
            <a:r>
              <a:rPr lang="en-US" sz="1600" dirty="0" err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Xu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err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Schofield &amp; Glenn, 2016. Hurricane Irene Sensitivity to Stratified Coastal Ocean Cooling, </a:t>
            </a:r>
            <a:r>
              <a:rPr lang="en-US" sz="1600" i="1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Monthly Weather Review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144(9) 3507-3530.</a:t>
            </a:r>
          </a:p>
          <a:p>
            <a:pPr eaLnBrk="1" hangingPunct="1"/>
            <a:endParaRPr lang="en-US" sz="10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Seroka, </a:t>
            </a:r>
            <a:r>
              <a:rPr lang="en-US" sz="16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iles, Xu, </a:t>
            </a:r>
            <a:r>
              <a:rPr lang="en-US" sz="16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Kohut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Schofield &amp; Glenn, 2017. Rapid shelf-wide cooling response of a stratified coastal ocean to hurricanes. </a:t>
            </a:r>
            <a:r>
              <a:rPr lang="en-US" sz="1600" i="1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JGR-Oceans: Special Section on Ocean Responses and Feedbacks to Tropical Cyclones</a:t>
            </a:r>
            <a:r>
              <a:rPr lang="en-US" sz="160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DOI:10.1002/2017JC012756.</a:t>
            </a:r>
            <a:endParaRPr lang="en-US" sz="1600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1000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Miles, Seroka, Glenn, 2017. Coastal ocean circulation during Hurricane Sandy, </a:t>
            </a:r>
            <a:r>
              <a:rPr lang="en-US" sz="1600" i="1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J. Geophysical Res. - Oceans</a:t>
            </a:r>
            <a:r>
              <a:rPr lang="en-US" sz="16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, accepted.</a:t>
            </a:r>
            <a:endParaRPr lang="en-US" sz="16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546100" y="4305300"/>
            <a:ext cx="1929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Air-Sea Interface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Left Brace 6"/>
          <p:cNvSpPr/>
          <p:nvPr/>
        </p:nvSpPr>
        <p:spPr>
          <a:xfrm>
            <a:off x="660400" y="3263900"/>
            <a:ext cx="139700" cy="2755900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03E9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840763" y="1612900"/>
            <a:ext cx="2417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Sea-Bottom Interface</a:t>
            </a:r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635000" y="698500"/>
            <a:ext cx="165100" cy="23241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03E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6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3C1FC-8B68-4643-AEBF-3EC77554CDE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76400" y="533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NARR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1000" y="457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 SST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05600" y="457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 SST</a:t>
            </a:r>
          </a:p>
        </p:txBody>
      </p:sp>
      <p:pic>
        <p:nvPicPr>
          <p:cNvPr id="11" name="Picture 10" descr="NARR_20110828_1200_250-850windshea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564"/>
            <a:ext cx="9144000" cy="3047436"/>
          </a:xfrm>
          <a:prstGeom prst="rect">
            <a:avLst/>
          </a:prstGeom>
        </p:spPr>
      </p:pic>
      <p:pic>
        <p:nvPicPr>
          <p:cNvPr id="12" name="Picture 11" descr="NARR_20110828_0000_250-850windshea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764"/>
            <a:ext cx="9144000" cy="30474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169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WRF 250-850 </a:t>
            </a:r>
            <a:r>
              <a:rPr lang="en-US" sz="2400" b="1" dirty="0" err="1" smtClean="0"/>
              <a:t>hPa</a:t>
            </a:r>
            <a:r>
              <a:rPr lang="en-US" sz="2400" b="1" dirty="0" smtClean="0"/>
              <a:t> Wind Shear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735667"/>
            <a:ext cx="123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August 28</a:t>
            </a:r>
          </a:p>
          <a:p>
            <a:pPr algn="ctr"/>
            <a:r>
              <a:rPr lang="en-US" dirty="0" smtClean="0"/>
              <a:t>00:00 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720167"/>
            <a:ext cx="123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August 28</a:t>
            </a:r>
          </a:p>
          <a:p>
            <a:pPr algn="ctr"/>
            <a:r>
              <a:rPr lang="en-US" dirty="0" smtClean="0"/>
              <a:t>12:00 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31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3C1FC-8B68-4643-AEBF-3EC77554CDE2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" name="Picture 2" descr="NARR_20110828_0000_sh7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80" y="762000"/>
            <a:ext cx="8458200" cy="2818878"/>
          </a:xfrm>
          <a:prstGeom prst="rect">
            <a:avLst/>
          </a:prstGeom>
        </p:spPr>
      </p:pic>
      <p:pic>
        <p:nvPicPr>
          <p:cNvPr id="5" name="Picture 4" descr="NARR_20110828_1200_sh7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80" y="3812445"/>
            <a:ext cx="8458200" cy="28188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11843" y="533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NARR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21643" y="457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 SST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23917" y="533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 SST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" y="-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WRF Dry air intrusion (700 </a:t>
            </a:r>
            <a:r>
              <a:rPr lang="en-US" sz="2400" b="1" dirty="0" err="1" smtClean="0"/>
              <a:t>mb</a:t>
            </a:r>
            <a:r>
              <a:rPr lang="en-US" sz="2400" b="1" dirty="0" smtClean="0"/>
              <a:t> specific humidity)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735667"/>
            <a:ext cx="123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August 28</a:t>
            </a:r>
          </a:p>
          <a:p>
            <a:pPr algn="ctr"/>
            <a:r>
              <a:rPr lang="en-US" dirty="0" smtClean="0"/>
              <a:t>00:00 Z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720167"/>
            <a:ext cx="123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August 28</a:t>
            </a:r>
          </a:p>
          <a:p>
            <a:pPr algn="ctr"/>
            <a:r>
              <a:rPr lang="en-US" dirty="0" smtClean="0"/>
              <a:t>12:00 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68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0" y="6350"/>
            <a:ext cx="4127500" cy="619125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9597" r="17126" b="50225"/>
          <a:stretch/>
        </p:blipFill>
        <p:spPr bwMode="auto">
          <a:xfrm>
            <a:off x="0" y="2057400"/>
            <a:ext cx="4864100" cy="3195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50800"/>
            <a:ext cx="508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WRF Model Sensitivity Study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Over 130 model runs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Paired to compare sensitivities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Central pressure &amp; max wind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Sensitivity to SST greatest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334000"/>
            <a:ext cx="504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Seroka</a:t>
            </a:r>
            <a:r>
              <a:rPr lang="en-US" sz="1600" i="1" dirty="0" smtClean="0"/>
              <a:t>, Miles, </a:t>
            </a:r>
            <a:r>
              <a:rPr lang="en-US" sz="1600" i="1" dirty="0" err="1" smtClean="0"/>
              <a:t>Xu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Kohut</a:t>
            </a:r>
            <a:r>
              <a:rPr lang="en-US" sz="1600" i="1" dirty="0" smtClean="0"/>
              <a:t>, Schofield &amp; Glenn,</a:t>
            </a:r>
          </a:p>
          <a:p>
            <a:r>
              <a:rPr lang="en-US" sz="1600" i="1" dirty="0" smtClean="0"/>
              <a:t>Hurricane Irene Sensitivity to Stratified Coastal Ocean Cooling, Monthly Weather Review, 2016</a:t>
            </a:r>
            <a:endParaRPr lang="en-US" sz="1600" i="1" dirty="0"/>
          </a:p>
        </p:txBody>
      </p:sp>
      <p:sp>
        <p:nvSpPr>
          <p:cNvPr id="6" name="Oval 5"/>
          <p:cNvSpPr/>
          <p:nvPr/>
        </p:nvSpPr>
        <p:spPr>
          <a:xfrm>
            <a:off x="4445000" y="1892300"/>
            <a:ext cx="4699000" cy="15240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457700" y="3263900"/>
            <a:ext cx="558800" cy="14351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73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15900"/>
            <a:ext cx="8229600" cy="762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b="1" dirty="0" smtClean="0">
                <a:solidFill>
                  <a:srgbClr val="000000"/>
                </a:solidFill>
                <a:latin typeface="Calibri"/>
                <a:cs typeface="Calibri"/>
              </a:rPr>
              <a:t>Improved satellite SST product revealed </a:t>
            </a:r>
            <a:r>
              <a:rPr lang="en-US" sz="3300" b="1" dirty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en-US" sz="3300" b="1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300" b="1" dirty="0" smtClean="0">
                <a:solidFill>
                  <a:srgbClr val="000000"/>
                </a:solidFill>
                <a:latin typeface="Calibri"/>
                <a:cs typeface="Calibri"/>
              </a:rPr>
              <a:t>ahead-of-eye cooling was not captured by:</a:t>
            </a:r>
            <a:endParaRPr lang="en-US" sz="33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8071" y="2931139"/>
            <a:ext cx="1577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BEFORE IRENE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2303" y="4770146"/>
            <a:ext cx="132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AFTER IRENE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95394" y="2241687"/>
            <a:ext cx="1459479" cy="376541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5166174" y="2241687"/>
            <a:ext cx="2860912" cy="376541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2041570" y="2241687"/>
            <a:ext cx="1459479" cy="376541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10" y="152400"/>
            <a:ext cx="933991" cy="65578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717722" y="2210405"/>
            <a:ext cx="20730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  <a:cs typeface="Franklin Gothic Book"/>
              </a:rPr>
              <a:t>HWRF-POM</a:t>
            </a:r>
          </a:p>
          <a:p>
            <a:pPr algn="ctr"/>
            <a:r>
              <a:rPr lang="en-US" sz="1600" i="1" dirty="0" smtClean="0">
                <a:latin typeface="Calibri" panose="020F0502020204030204" pitchFamily="34" charset="0"/>
                <a:cs typeface="Franklin Gothic Book"/>
              </a:rPr>
              <a:t>low res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24347" y="2155977"/>
            <a:ext cx="1422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  <a:cs typeface="Franklin Gothic Book"/>
              </a:rPr>
              <a:t>MARACOOS SST</a:t>
            </a:r>
          </a:p>
          <a:p>
            <a:pPr algn="ctr"/>
            <a:endParaRPr lang="en-US" dirty="0"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32446" y="2199455"/>
            <a:ext cx="1970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  <a:cs typeface="Franklin Gothic Book"/>
              </a:rPr>
              <a:t>RTG HR SST </a:t>
            </a:r>
          </a:p>
          <a:p>
            <a:pPr algn="ctr"/>
            <a:r>
              <a:rPr lang="en-US" sz="1800" i="1" dirty="0" smtClean="0">
                <a:latin typeface="Calibri" panose="020F0502020204030204" pitchFamily="34" charset="0"/>
                <a:cs typeface="Franklin Gothic Book"/>
              </a:rPr>
              <a:t>NAM model</a:t>
            </a:r>
            <a:endParaRPr lang="en-US" sz="1800" i="1" dirty="0"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22222" y="1135929"/>
            <a:ext cx="2034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standard satellite product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780246" y="1135929"/>
            <a:ext cx="3449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ocean models used for forecasting hurricane intensity</a:t>
            </a:r>
          </a:p>
        </p:txBody>
      </p:sp>
      <p:cxnSp>
        <p:nvCxnSpPr>
          <p:cNvPr id="42" name="Straight Arrow Connector 41"/>
          <p:cNvCxnSpPr>
            <a:stCxn id="40" idx="2"/>
            <a:endCxn id="21" idx="0"/>
          </p:cNvCxnSpPr>
          <p:nvPr/>
        </p:nvCxnSpPr>
        <p:spPr>
          <a:xfrm>
            <a:off x="3839334" y="1843815"/>
            <a:ext cx="485800" cy="397872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41" idx="2"/>
          </p:cNvCxnSpPr>
          <p:nvPr/>
        </p:nvCxnSpPr>
        <p:spPr>
          <a:xfrm flipH="1">
            <a:off x="6002619" y="1843815"/>
            <a:ext cx="502304" cy="353290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1" idx="2"/>
          </p:cNvCxnSpPr>
          <p:nvPr/>
        </p:nvCxnSpPr>
        <p:spPr>
          <a:xfrm>
            <a:off x="6504923" y="1843815"/>
            <a:ext cx="794955" cy="353290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284867" y="2155977"/>
            <a:ext cx="18050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  <a:cs typeface="Franklin Gothic Book"/>
              </a:rPr>
              <a:t>HWRF-HYCOM</a:t>
            </a:r>
          </a:p>
          <a:p>
            <a:pPr algn="ctr"/>
            <a:r>
              <a:rPr lang="en-US" sz="1600" i="1" dirty="0">
                <a:latin typeface="Calibri" panose="020F0502020204030204" pitchFamily="34" charset="0"/>
                <a:cs typeface="Franklin Gothic Book"/>
              </a:rPr>
              <a:t>m</a:t>
            </a:r>
            <a:r>
              <a:rPr lang="en-US" sz="1600" i="1" dirty="0" smtClean="0">
                <a:latin typeface="Calibri" panose="020F0502020204030204" pitchFamily="34" charset="0"/>
                <a:cs typeface="Franklin Gothic Book"/>
              </a:rPr>
              <a:t>edium res</a:t>
            </a:r>
          </a:p>
        </p:txBody>
      </p:sp>
      <p:pic>
        <p:nvPicPr>
          <p:cNvPr id="34" name="Picture 33" descr="composite_20110827T070000_flat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3548" r="19852" b="7769"/>
          <a:stretch/>
        </p:blipFill>
        <p:spPr>
          <a:xfrm>
            <a:off x="2081892" y="2743200"/>
            <a:ext cx="1388009" cy="1553633"/>
          </a:xfrm>
          <a:prstGeom prst="rect">
            <a:avLst/>
          </a:prstGeom>
        </p:spPr>
      </p:pic>
      <p:pic>
        <p:nvPicPr>
          <p:cNvPr id="46" name="Picture 45" descr="composite_20110831T070000_flat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t="3268" r="20088" b="7895"/>
          <a:stretch/>
        </p:blipFill>
        <p:spPr>
          <a:xfrm>
            <a:off x="2086428" y="4408713"/>
            <a:ext cx="1380010" cy="1549401"/>
          </a:xfrm>
          <a:prstGeom prst="rect">
            <a:avLst/>
          </a:prstGeom>
        </p:spPr>
      </p:pic>
      <p:pic>
        <p:nvPicPr>
          <p:cNvPr id="47" name="Picture 46" descr="rtg_20110827T000000_flat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7" t="3393" r="19926" b="7153"/>
          <a:stretch/>
        </p:blipFill>
        <p:spPr>
          <a:xfrm>
            <a:off x="3643813" y="2746828"/>
            <a:ext cx="1370873" cy="1546702"/>
          </a:xfrm>
          <a:prstGeom prst="rect">
            <a:avLst/>
          </a:prstGeom>
        </p:spPr>
      </p:pic>
      <p:pic>
        <p:nvPicPr>
          <p:cNvPr id="48" name="Picture 47" descr="rtg_20110831T000000_flat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3298" r="18769" b="7402"/>
          <a:stretch/>
        </p:blipFill>
        <p:spPr>
          <a:xfrm>
            <a:off x="3633570" y="4405085"/>
            <a:ext cx="1388373" cy="1529894"/>
          </a:xfrm>
          <a:prstGeom prst="rect">
            <a:avLst/>
          </a:prstGeom>
        </p:spPr>
      </p:pic>
      <p:pic>
        <p:nvPicPr>
          <p:cNvPr id="55" name="Picture 54" descr="pom_20110827T000000_flat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t="3548" r="20256" b="7769"/>
          <a:stretch/>
        </p:blipFill>
        <p:spPr>
          <a:xfrm>
            <a:off x="5210629" y="2746060"/>
            <a:ext cx="1374426" cy="1542911"/>
          </a:xfrm>
          <a:prstGeom prst="rect">
            <a:avLst/>
          </a:prstGeom>
        </p:spPr>
      </p:pic>
      <p:pic>
        <p:nvPicPr>
          <p:cNvPr id="56" name="Picture 55" descr="pom_20110831T000000_flat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3547" r="20146" b="7463"/>
          <a:stretch/>
        </p:blipFill>
        <p:spPr>
          <a:xfrm>
            <a:off x="5210628" y="4405085"/>
            <a:ext cx="1382226" cy="1553029"/>
          </a:xfrm>
          <a:prstGeom prst="rect">
            <a:avLst/>
          </a:prstGeom>
        </p:spPr>
      </p:pic>
      <p:pic>
        <p:nvPicPr>
          <p:cNvPr id="58" name="Picture 57" descr="hycom_20110827T000000_flat_correct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t="3547" r="19973" b="7463"/>
          <a:stretch/>
        </p:blipFill>
        <p:spPr>
          <a:xfrm>
            <a:off x="6611257" y="2746043"/>
            <a:ext cx="1382692" cy="1550185"/>
          </a:xfrm>
          <a:prstGeom prst="rect">
            <a:avLst/>
          </a:prstGeom>
        </p:spPr>
      </p:pic>
      <p:pic>
        <p:nvPicPr>
          <p:cNvPr id="59" name="Picture 58" descr="hycom_20110831T000000_flat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2" t="3268" r="20083" b="7741"/>
          <a:stretch/>
        </p:blipFill>
        <p:spPr>
          <a:xfrm>
            <a:off x="6614885" y="4405085"/>
            <a:ext cx="1366953" cy="153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2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OM_T_xslice_cyc000_11082600_romsslice_30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19" y="1007"/>
            <a:ext cx="3119187" cy="3119187"/>
          </a:xfrm>
          <a:prstGeom prst="rect">
            <a:avLst/>
          </a:prstGeom>
        </p:spPr>
      </p:pic>
      <p:pic>
        <p:nvPicPr>
          <p:cNvPr id="18" name="Picture 17" descr="HYCOM_T_xslice_cyc000_11082600_romsslice_30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549" y="7839"/>
            <a:ext cx="3130971" cy="313097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180583" y="1859843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HWRF-HYCOM</a:t>
            </a:r>
          </a:p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98555" y="1886653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latin typeface="Calibri"/>
                <a:cs typeface="Calibri"/>
              </a:rPr>
              <a:t>HWRF-POM</a:t>
            </a:r>
          </a:p>
          <a:p>
            <a:r>
              <a:rPr lang="en-US" sz="1700" dirty="0" smtClean="0">
                <a:solidFill>
                  <a:schemeClr val="bg1"/>
                </a:solidFill>
                <a:latin typeface="Calibri"/>
                <a:cs typeface="Calibri"/>
              </a:rPr>
              <a:t>Before</a:t>
            </a:r>
            <a:endParaRPr lang="en-US" sz="1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9" name="Picture 28" descr="HYCOM_T_xslice_cyc000_11083100_romsslice_30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816" y="2949321"/>
            <a:ext cx="3070479" cy="3070479"/>
          </a:xfrm>
          <a:prstGeom prst="rect">
            <a:avLst/>
          </a:prstGeom>
        </p:spPr>
      </p:pic>
      <p:pic>
        <p:nvPicPr>
          <p:cNvPr id="31" name="Picture 30" descr="POM_T_xslice_cyc000_11083100_romsslice_30C_zoomoutfu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949321"/>
            <a:ext cx="3070478" cy="307047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227265" y="4744325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HWRF-HYCOM</a:t>
            </a:r>
          </a:p>
          <a:p>
            <a:r>
              <a:rPr lang="en-US" sz="1700" dirty="0" smtClean="0">
                <a:latin typeface="Calibri"/>
                <a:cs typeface="Calibri"/>
              </a:rPr>
              <a:t>After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99620" y="4744325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rgbClr val="FFFFFF"/>
                </a:solidFill>
                <a:latin typeface="Calibri"/>
                <a:cs typeface="Calibri"/>
              </a:rPr>
              <a:t>HWRF-POM</a:t>
            </a:r>
          </a:p>
          <a:p>
            <a:r>
              <a:rPr lang="en-US" sz="1700" dirty="0" smtClean="0">
                <a:solidFill>
                  <a:srgbClr val="FFFFFF"/>
                </a:solidFill>
                <a:latin typeface="Calibri"/>
                <a:cs typeface="Calibri"/>
              </a:rPr>
              <a:t>After</a:t>
            </a:r>
            <a:endParaRPr lang="en-US" sz="17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3698555" y="3163112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444682" y="3540954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RU16_201108_Irene_temperature_v2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" r="7177"/>
          <a:stretch/>
        </p:blipFill>
        <p:spPr>
          <a:xfrm>
            <a:off x="22699" y="3907517"/>
            <a:ext cx="3269963" cy="225987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82400" y="5474530"/>
            <a:ext cx="14888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RU16 Glider</a:t>
            </a:r>
            <a:endParaRPr lang="en-US" sz="1700" dirty="0">
              <a:latin typeface="Calibri"/>
              <a:cs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5920" y="1050288"/>
            <a:ext cx="2708366" cy="2959976"/>
            <a:chOff x="228600" y="1472488"/>
            <a:chExt cx="2530230" cy="2935772"/>
          </a:xfrm>
        </p:grpSpPr>
        <p:pic>
          <p:nvPicPr>
            <p:cNvPr id="4" name="Picture 3" descr="POM_Tsrf_cyc000_11082700_2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7" r="6800" b="5666"/>
            <a:stretch/>
          </p:blipFill>
          <p:spPr>
            <a:xfrm>
              <a:off x="228600" y="1472488"/>
              <a:ext cx="2530230" cy="293577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717057" y="2616499"/>
              <a:ext cx="810597" cy="82673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5-Point Star 4"/>
            <p:cNvSpPr/>
            <p:nvPr/>
          </p:nvSpPr>
          <p:spPr>
            <a:xfrm>
              <a:off x="996314" y="2744582"/>
              <a:ext cx="152400" cy="152400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9733" y="6019800"/>
            <a:ext cx="92026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Calibri"/>
                <a:cs typeface="Calibri"/>
              </a:rPr>
              <a:t>Observed bathymetry from NOAA </a:t>
            </a:r>
            <a:r>
              <a:rPr lang="en-US" sz="1000" dirty="0">
                <a:latin typeface="Calibri"/>
                <a:cs typeface="Calibri"/>
              </a:rPr>
              <a:t>National Geophysical Data Center, U.S. Coastal Relief Model, Retrieved date goes here, http://</a:t>
            </a:r>
            <a:r>
              <a:rPr lang="en-US" sz="1000" dirty="0" err="1">
                <a:latin typeface="Calibri"/>
                <a:cs typeface="Calibri"/>
              </a:rPr>
              <a:t>www.ngdc.noaa.gov</a:t>
            </a:r>
            <a:r>
              <a:rPr lang="en-US" sz="1000" dirty="0">
                <a:latin typeface="Calibri"/>
                <a:cs typeface="Calibri"/>
              </a:rPr>
              <a:t>/</a:t>
            </a:r>
            <a:r>
              <a:rPr lang="en-US" sz="1000" dirty="0" err="1">
                <a:latin typeface="Calibri"/>
                <a:cs typeface="Calibri"/>
              </a:rPr>
              <a:t>mgg</a:t>
            </a:r>
            <a:r>
              <a:rPr lang="en-US" sz="1000" dirty="0">
                <a:latin typeface="Calibri"/>
                <a:cs typeface="Calibri"/>
              </a:rPr>
              <a:t>/coastal/</a:t>
            </a:r>
            <a:r>
              <a:rPr lang="en-US" sz="1000" dirty="0" err="1">
                <a:latin typeface="Calibri"/>
                <a:cs typeface="Calibri"/>
              </a:rPr>
              <a:t>crm.html</a:t>
            </a:r>
            <a:endParaRPr lang="en-US" sz="1000" dirty="0">
              <a:latin typeface="Calibri"/>
              <a:cs typeface="Calibri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23083" y="4025944"/>
            <a:ext cx="0" cy="92106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2515890" y="4033785"/>
            <a:ext cx="0" cy="85050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3697490" y="226569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3443617" y="604411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6695691" y="226568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6441818" y="604410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6708651" y="3138810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6454778" y="3516652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65498" y="4085026"/>
            <a:ext cx="14888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457596" y="4085026"/>
            <a:ext cx="14888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After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-1" y="-113400"/>
            <a:ext cx="355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Calibri"/>
                <a:cs typeface="Calibri"/>
              </a:rPr>
              <a:t>HWRF Cross-shelf Transects</a:t>
            </a:r>
            <a:endParaRPr lang="en-US" sz="3500" b="1" dirty="0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735163" y="5818290"/>
            <a:ext cx="43853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latin typeface="Calibri"/>
                <a:cs typeface="Calibri"/>
              </a:rPr>
              <a:t>Thank you to Hyun-</a:t>
            </a:r>
            <a:r>
              <a:rPr lang="en-US" sz="1000" dirty="0" err="1" smtClean="0">
                <a:latin typeface="Calibri"/>
                <a:cs typeface="Calibri"/>
              </a:rPr>
              <a:t>Sook</a:t>
            </a:r>
            <a:r>
              <a:rPr lang="en-US" sz="1000" dirty="0" smtClean="0">
                <a:latin typeface="Calibri"/>
                <a:cs typeface="Calibri"/>
              </a:rPr>
              <a:t> Kim and Zhan Zhang for providing  HWRF data</a:t>
            </a:r>
            <a:endParaRPr lang="en-US" sz="1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752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rmine20160905_CloudsAftern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1"/>
            <a:ext cx="4636763" cy="302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048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Hurricane </a:t>
            </a:r>
            <a:r>
              <a:rPr lang="en-US" sz="1800" b="1" dirty="0" err="1" smtClean="0"/>
              <a:t>Hermine</a:t>
            </a:r>
            <a:r>
              <a:rPr lang="en-US" sz="1800" b="1" dirty="0" smtClean="0"/>
              <a:t> Response: CINAR/MARACOOS Glider Fleet Launched, 9/2016</a:t>
            </a:r>
            <a:endParaRPr lang="en-US" sz="1800" b="1" dirty="0"/>
          </a:p>
        </p:txBody>
      </p:sp>
      <p:pic>
        <p:nvPicPr>
          <p:cNvPr id="6" name="Picture 5" descr="ru30_jet_subplots_2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5" b="5714"/>
          <a:stretch/>
        </p:blipFill>
        <p:spPr>
          <a:xfrm>
            <a:off x="4241800" y="4471416"/>
            <a:ext cx="5249672" cy="1747391"/>
          </a:xfrm>
          <a:prstGeom prst="rect">
            <a:avLst/>
          </a:prstGeom>
        </p:spPr>
      </p:pic>
      <p:pic>
        <p:nvPicPr>
          <p:cNvPr id="7" name="Picture 6" descr="ru30_hycom_jet_subplots_2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9" b="6191"/>
          <a:stretch/>
        </p:blipFill>
        <p:spPr>
          <a:xfrm>
            <a:off x="4241800" y="2350009"/>
            <a:ext cx="5249672" cy="1739891"/>
          </a:xfrm>
          <a:prstGeom prst="rect">
            <a:avLst/>
          </a:prstGeom>
        </p:spPr>
      </p:pic>
      <p:pic>
        <p:nvPicPr>
          <p:cNvPr id="8" name="Picture 7" descr="ru30_hycom_jet_subplots_2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" b="53333"/>
          <a:stretch/>
        </p:blipFill>
        <p:spPr>
          <a:xfrm>
            <a:off x="4241800" y="201169"/>
            <a:ext cx="5249672" cy="1762390"/>
          </a:xfrm>
          <a:prstGeom prst="rect">
            <a:avLst/>
          </a:prstGeom>
        </p:spPr>
      </p:pic>
      <p:pic>
        <p:nvPicPr>
          <p:cNvPr id="9" name="Picture 8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09" y="2725481"/>
            <a:ext cx="1454491" cy="741619"/>
          </a:xfrm>
          <a:prstGeom prst="rect">
            <a:avLst/>
          </a:prstGeom>
        </p:spPr>
      </p:pic>
      <p:pic>
        <p:nvPicPr>
          <p:cNvPr id="10" name="Picture 9" descr="ru30-488_20160902_tem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4907"/>
          <a:stretch/>
        </p:blipFill>
        <p:spPr>
          <a:xfrm>
            <a:off x="0" y="3759200"/>
            <a:ext cx="2311400" cy="2177634"/>
          </a:xfrm>
          <a:prstGeom prst="rect">
            <a:avLst/>
          </a:prstGeom>
        </p:spPr>
      </p:pic>
      <p:pic>
        <p:nvPicPr>
          <p:cNvPr id="11" name="Picture 10" descr="ru30-488_20160902_tem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4"/>
          <a:stretch/>
        </p:blipFill>
        <p:spPr>
          <a:xfrm>
            <a:off x="2400710" y="3784600"/>
            <a:ext cx="2302470" cy="2159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37552" y="355600"/>
            <a:ext cx="391695" cy="584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22900" y="1358900"/>
            <a:ext cx="80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Glider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97500" y="3505200"/>
            <a:ext cx="104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HYCOM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59400" y="5549900"/>
            <a:ext cx="9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RTOFS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5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63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-106362"/>
            <a:ext cx="3978275" cy="9540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Irene Track August </a:t>
            </a: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27-28, </a:t>
            </a: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2011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760413"/>
            <a:ext cx="3657600" cy="2308324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Summary: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Summer Storm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Strong </a:t>
            </a:r>
            <a:r>
              <a:rPr lang="en-US" dirty="0">
                <a:solidFill>
                  <a:schemeClr val="bg1"/>
                </a:solidFill>
              </a:rPr>
              <a:t>Stratification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Coastal Response</a:t>
            </a:r>
            <a:endParaRPr lang="en-US" sz="8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Mixing </a:t>
            </a:r>
            <a:r>
              <a:rPr lang="en-US" dirty="0" smtClean="0">
                <a:solidFill>
                  <a:schemeClr val="bg1"/>
                </a:solidFill>
              </a:rPr>
              <a:t>Cooled 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urface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</a:rPr>
              <a:t>Limited </a:t>
            </a:r>
            <a:r>
              <a:rPr lang="en-US" dirty="0" smtClean="0">
                <a:solidFill>
                  <a:schemeClr val="bg1"/>
                </a:solidFill>
              </a:rPr>
              <a:t>Intensity</a:t>
            </a:r>
          </a:p>
        </p:txBody>
      </p:sp>
      <p:pic>
        <p:nvPicPr>
          <p:cNvPr id="10" name="Picture 9" descr="Cinar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5168498"/>
            <a:ext cx="1968500" cy="1003702"/>
          </a:xfrm>
          <a:prstGeom prst="rect">
            <a:avLst/>
          </a:prstGeom>
        </p:spPr>
      </p:pic>
      <p:pic>
        <p:nvPicPr>
          <p:cNvPr id="11" name="Picture 10" descr="Screen Shot 2016-02-25 at 9.57.4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4822789"/>
            <a:ext cx="1968500" cy="38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5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4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371600" y="1615237"/>
            <a:ext cx="6302375" cy="4595063"/>
          </a:xfrm>
          <a:prstGeom prst="rect">
            <a:avLst/>
          </a:prstGeom>
          <a:ln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"/>
            <a:ext cx="8343900" cy="1615236"/>
          </a:xfrm>
          <a:prstGeom prst="rect">
            <a:avLst/>
          </a:prstGeom>
        </p:spPr>
      </p:pic>
      <p:sp>
        <p:nvSpPr>
          <p:cNvPr id="34" name="Arc 33"/>
          <p:cNvSpPr/>
          <p:nvPr/>
        </p:nvSpPr>
        <p:spPr>
          <a:xfrm>
            <a:off x="5715000" y="3276600"/>
            <a:ext cx="914400" cy="914400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/>
          <p:cNvSpPr/>
          <p:nvPr/>
        </p:nvSpPr>
        <p:spPr>
          <a:xfrm rot="11833803">
            <a:off x="4081985" y="2794144"/>
            <a:ext cx="4428858" cy="1478428"/>
          </a:xfrm>
          <a:prstGeom prst="arc">
            <a:avLst>
              <a:gd name="adj1" fmla="val 16200000"/>
              <a:gd name="adj2" fmla="val 273396"/>
            </a:avLst>
          </a:prstGeom>
          <a:ln w="571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4522787" y="1818853"/>
            <a:ext cx="354013" cy="41729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3962400" y="4379534"/>
            <a:ext cx="2743200" cy="53597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3145117" y="3468004"/>
            <a:ext cx="741083" cy="87252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3515658" y="3429001"/>
            <a:ext cx="1480672" cy="39438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3158005" y="4340529"/>
            <a:ext cx="728195" cy="3900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8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alwrappedclipp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100"/>
            <a:ext cx="9144000" cy="4485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2700" y="49276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b="1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UWA</a:t>
            </a:r>
            <a:endParaRPr lang="en-US" sz="1800" b="1" dirty="0">
              <a:solidFill>
                <a:prstClr val="white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5100" y="2794000"/>
            <a:ext cx="124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800" b="1" dirty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2</a:t>
            </a:r>
            <a:r>
              <a:rPr lang="en-US" sz="1800" b="1" baseline="30000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nd</a:t>
            </a:r>
            <a:r>
              <a:rPr lang="en-US" sz="1800" b="1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 IO</a:t>
            </a:r>
          </a:p>
          <a:p>
            <a:pPr eaLnBrk="1" hangingPunct="1"/>
            <a:r>
              <a:rPr lang="en-US" sz="1800" b="1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SKLECR</a:t>
            </a:r>
          </a:p>
          <a:p>
            <a:pPr eaLnBrk="1" hangingPunct="1"/>
            <a:r>
              <a:rPr lang="en-US" sz="1800" b="1" dirty="0" err="1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IOrucool_global_map_black_axis</a:t>
            </a:r>
            <a:r>
              <a:rPr lang="en-US" sz="1800" b="1" dirty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 (1)</a:t>
            </a:r>
            <a:endParaRPr lang="en-US" sz="1800" b="1" dirty="0" smtClean="0">
              <a:solidFill>
                <a:prstClr val="white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4900" y="2565400"/>
            <a:ext cx="89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b="1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KIOST</a:t>
            </a:r>
            <a:endParaRPr lang="en-US" sz="1800" b="1" dirty="0">
              <a:solidFill>
                <a:prstClr val="white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3098800"/>
            <a:ext cx="749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b="1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BIOS</a:t>
            </a:r>
            <a:endParaRPr lang="en-US" sz="1800" b="1" dirty="0">
              <a:solidFill>
                <a:prstClr val="white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5800" y="3784600"/>
            <a:ext cx="13134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b="1" u="sng" dirty="0" err="1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CariCOOS</a:t>
            </a:r>
            <a:endParaRPr lang="en-US" sz="1800" b="1" u="sng" dirty="0" smtClean="0">
              <a:solidFill>
                <a:prstClr val="white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800" b="1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UPRM</a:t>
            </a:r>
          </a:p>
          <a:p>
            <a:pPr eaLnBrk="1" hangingPunct="1"/>
            <a:r>
              <a:rPr lang="en-US" sz="1800" b="1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UVI</a:t>
            </a:r>
          </a:p>
          <a:p>
            <a:pPr eaLnBrk="1" hangingPunct="1"/>
            <a:r>
              <a:rPr lang="en-US" sz="1800" b="1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TWR</a:t>
            </a:r>
          </a:p>
          <a:p>
            <a:pPr eaLnBrk="1" hangingPunct="1"/>
            <a:r>
              <a:rPr lang="en-US" sz="1800" b="1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AOML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54500" y="1816100"/>
            <a:ext cx="23647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b="1" u="sng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MARACOOS/CINAR</a:t>
            </a:r>
          </a:p>
          <a:p>
            <a:pPr eaLnBrk="1" hangingPunct="1"/>
            <a:r>
              <a:rPr lang="en-US" sz="1800" b="1" dirty="0" err="1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UMaine</a:t>
            </a:r>
            <a:r>
              <a:rPr lang="en-US" sz="1800" b="1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 </a:t>
            </a:r>
          </a:p>
          <a:p>
            <a:pPr eaLnBrk="1" hangingPunct="1"/>
            <a:r>
              <a:rPr lang="en-US" sz="1800" b="1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WHOI</a:t>
            </a:r>
          </a:p>
          <a:p>
            <a:pPr eaLnBrk="1" hangingPunct="1"/>
            <a:r>
              <a:rPr lang="en-US" sz="1800" b="1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UMass</a:t>
            </a:r>
          </a:p>
          <a:p>
            <a:pPr eaLnBrk="1" hangingPunct="1"/>
            <a:r>
              <a:rPr lang="en-US" sz="1800" b="1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Rutgers</a:t>
            </a:r>
          </a:p>
          <a:p>
            <a:pPr eaLnBrk="1" hangingPunct="1"/>
            <a:r>
              <a:rPr lang="en-US" sz="1800" b="1" dirty="0" err="1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UMaryland</a:t>
            </a:r>
            <a:endParaRPr lang="en-US" sz="1800" b="1" dirty="0" smtClean="0">
              <a:solidFill>
                <a:prstClr val="white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800" b="1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VIMS</a:t>
            </a:r>
          </a:p>
          <a:p>
            <a:pPr eaLnBrk="1" hangingPunct="1"/>
            <a:r>
              <a:rPr lang="en-US" sz="1800" b="1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NCEP</a:t>
            </a:r>
            <a:endParaRPr lang="en-US" sz="1800" b="1" dirty="0">
              <a:solidFill>
                <a:prstClr val="white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1600" y="50800"/>
            <a:ext cx="523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8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JCOMM Global </a:t>
            </a:r>
          </a:p>
          <a:p>
            <a:pPr algn="ctr" eaLnBrk="1" hangingPunct="1"/>
            <a:r>
              <a:rPr lang="en-US" sz="2800" b="1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OceanGlider</a:t>
            </a:r>
            <a:r>
              <a:rPr lang="en-US" sz="28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Network:</a:t>
            </a:r>
          </a:p>
          <a:p>
            <a:pPr algn="ctr" eaLnBrk="1" hangingPunct="1"/>
            <a:r>
              <a:rPr lang="en-US" sz="28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Tropical </a:t>
            </a:r>
            <a:r>
              <a:rPr lang="en-US" sz="28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Cyclone </a:t>
            </a:r>
            <a:r>
              <a:rPr lang="en-US" sz="28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Task team</a:t>
            </a:r>
            <a:endParaRPr lang="en-US" sz="2800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2600" y="4838700"/>
            <a:ext cx="65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b="1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USP</a:t>
            </a:r>
            <a:endParaRPr lang="en-US" sz="1800" b="1" dirty="0">
              <a:solidFill>
                <a:prstClr val="white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876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b="1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UCT</a:t>
            </a:r>
            <a:endParaRPr lang="en-US" sz="1800" b="1" dirty="0">
              <a:solidFill>
                <a:prstClr val="white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Right Arrow 2"/>
          <p:cNvSpPr/>
          <p:nvPr/>
        </p:nvSpPr>
        <p:spPr>
          <a:xfrm rot="2160726">
            <a:off x="5321298" y="2374902"/>
            <a:ext cx="716221" cy="317499"/>
          </a:xfrm>
          <a:prstGeom prst="rightArrow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700" y="5295900"/>
            <a:ext cx="7879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Selected EGO Goals from Pierre </a:t>
            </a:r>
            <a:r>
              <a:rPr lang="en-US" sz="1800" i="1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Testor</a:t>
            </a:r>
            <a:r>
              <a:rPr lang="en-US" sz="1800" i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, Slide 4:</a:t>
            </a:r>
          </a:p>
          <a:p>
            <a:pPr marL="342900" indent="-342900" eaLnBrk="1" hangingPunct="1">
              <a:buFontTx/>
              <a:buAutoNum type="arabicParenR"/>
            </a:pPr>
            <a:r>
              <a:rPr lang="en-US" sz="1800" i="1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Coordination of ongoing research, and the conception of future research</a:t>
            </a:r>
          </a:p>
          <a:p>
            <a:pPr marL="342900" indent="-342900" eaLnBrk="1" hangingPunct="1">
              <a:buFontTx/>
              <a:buAutoNum type="arabicParenR"/>
            </a:pPr>
            <a:r>
              <a:rPr lang="en-US" sz="1800" i="1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Build Capacity to operate fleets of gliders at international leve</a:t>
            </a:r>
            <a:r>
              <a:rPr lang="en-US" sz="1800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l</a:t>
            </a:r>
            <a:endParaRPr lang="en-US" sz="1800" dirty="0">
              <a:solidFill>
                <a:prstClr val="white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9300" y="3124200"/>
            <a:ext cx="697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b="1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USM</a:t>
            </a:r>
          </a:p>
          <a:p>
            <a:pPr eaLnBrk="1" hangingPunct="1"/>
            <a:r>
              <a:rPr lang="en-US" sz="1800" b="1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NRL</a:t>
            </a:r>
            <a:endParaRPr lang="en-US" sz="1800" b="1" dirty="0">
              <a:solidFill>
                <a:prstClr val="white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1500" y="3581400"/>
            <a:ext cx="65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b="1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NTU</a:t>
            </a:r>
            <a:endParaRPr lang="en-US" sz="1800" b="1" dirty="0">
              <a:solidFill>
                <a:prstClr val="white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62200" y="421640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b="1" dirty="0" smtClean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BMKGA</a:t>
            </a:r>
            <a:endParaRPr lang="en-US" sz="1800" b="1" dirty="0">
              <a:solidFill>
                <a:prstClr val="white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" y="-16256"/>
            <a:ext cx="4146495" cy="229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289" y="0"/>
            <a:ext cx="3537447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</a:rPr>
              <a:t>Hurricane Irene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August </a:t>
            </a:r>
            <a:r>
              <a:rPr lang="en-US" dirty="0" smtClean="0">
                <a:solidFill>
                  <a:srgbClr val="000000"/>
                </a:solidFill>
              </a:rPr>
              <a:t>28, </a:t>
            </a:r>
            <a:r>
              <a:rPr lang="en-US" dirty="0">
                <a:solidFill>
                  <a:srgbClr val="000000"/>
                </a:solidFill>
              </a:rPr>
              <a:t>2011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#7 </a:t>
            </a:r>
            <a:r>
              <a:rPr lang="en-US" dirty="0">
                <a:solidFill>
                  <a:srgbClr val="000000"/>
                </a:solidFill>
              </a:rPr>
              <a:t>with &gt;$</a:t>
            </a:r>
            <a:r>
              <a:rPr lang="en-US" dirty="0" smtClean="0">
                <a:solidFill>
                  <a:srgbClr val="000000"/>
                </a:solidFill>
              </a:rPr>
              <a:t>16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</a:rPr>
              <a:t>Hurricane Sandy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#2 with &gt;$</a:t>
            </a:r>
            <a:r>
              <a:rPr lang="en-US" dirty="0" smtClean="0">
                <a:solidFill>
                  <a:srgbClr val="000000"/>
                </a:solidFill>
              </a:rPr>
              <a:t>68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Track </a:t>
            </a:r>
            <a:r>
              <a:rPr lang="en-US" dirty="0" smtClean="0">
                <a:solidFill>
                  <a:srgbClr val="000000"/>
                </a:solidFill>
              </a:rPr>
              <a:t>Accurate;</a:t>
            </a:r>
            <a:endParaRPr lang="en-US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Surge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0989" y="1676350"/>
            <a:ext cx="1922711" cy="923330"/>
          </a:xfrm>
          <a:prstGeom prst="rect">
            <a:avLst/>
          </a:prstGeom>
          <a:solidFill>
            <a:srgbClr val="C4BD97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Avila &amp;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Cangialosi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, 2012,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Tropical Cyclone Report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0" y="5593844"/>
            <a:ext cx="3657600" cy="646331"/>
          </a:xfrm>
          <a:prstGeom prst="rect">
            <a:avLst/>
          </a:prstGeom>
          <a:solidFill>
            <a:srgbClr val="C4BD97">
              <a:alpha val="67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Georgas et al., 2014, 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J. of </a:t>
            </a:r>
            <a:r>
              <a:rPr lang="en-US" sz="1800" i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Extr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. Even.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endParaRPr lang="en-US" sz="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Colle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et al., 2015,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J. Mar. Sci. &amp; Engr.</a:t>
            </a:r>
          </a:p>
        </p:txBody>
      </p:sp>
    </p:spTree>
    <p:extLst>
      <p:ext uri="{BB962C8B-B14F-4D97-AF65-F5344CB8AC3E}">
        <p14:creationId xmlns:p14="http://schemas.microsoft.com/office/powerpoint/2010/main" val="11920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40000"/>
            <a:ext cx="7315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Over 2 million people ordered to “flee the storm’s path”.</a:t>
            </a:r>
          </a:p>
          <a:p>
            <a:pPr eaLnBrk="1" hangingPunct="1"/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President Obama: Shaping up to be a “historic hurricane” and urged residents to “be prepared for the worst”. “Don’t wait. Don’t delay.”</a:t>
            </a:r>
          </a:p>
          <a:p>
            <a:pPr eaLnBrk="1" hangingPunct="1"/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New Jersey Governor Christie:  Ordered evacuation of 1 million people  - “Get the hell off the beach”. “Do not waste any more time working on your tan”.</a:t>
            </a:r>
          </a:p>
          <a:p>
            <a:pPr eaLnBrk="1" hangingPunct="1"/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New York Mayor Blumberg: “Staying behind is dangerous, staying behind is foolish, and its against the law”.  “The time to leave is right now”. The 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bridges, streets and subways were nearly empty ahead of a nearly unprecedented mass transit shutdown.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01" y="-1"/>
            <a:ext cx="1790700" cy="6957697"/>
          </a:xfrm>
          <a:prstGeom prst="rect">
            <a:avLst/>
          </a:prstGeom>
        </p:spPr>
      </p:pic>
      <p:pic>
        <p:nvPicPr>
          <p:cNvPr id="7" name="Picture 6" descr="Screen Shot 2015-10-17 at 7.33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25" y="0"/>
            <a:ext cx="4467225" cy="2552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101" y="3683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32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Pre-Irene Storm Warnings</a:t>
            </a:r>
            <a:endParaRPr lang="en-US" sz="3200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818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miami_hera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/>
          <a:stretch>
            <a:fillRect/>
          </a:stretch>
        </p:blipFill>
        <p:spPr bwMode="auto">
          <a:xfrm>
            <a:off x="0" y="1798638"/>
            <a:ext cx="7440613" cy="4398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ytim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23813"/>
            <a:ext cx="4281487" cy="4310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48641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000000"/>
                </a:solidFill>
              </a:rPr>
              <a:t>Post-Irene Analysis:</a:t>
            </a:r>
            <a:endParaRPr lang="en-US" sz="3200" b="1" dirty="0">
              <a:solidFill>
                <a:srgbClr val="000000"/>
              </a:solidFill>
            </a:endParaRP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Track accurately forecast </a:t>
            </a:r>
          </a:p>
          <a:p>
            <a:pPr eaLnBrk="1" hangingPunct="1">
              <a:defRPr/>
            </a:pPr>
            <a:r>
              <a:rPr lang="en-US" sz="2000" dirty="0">
                <a:solidFill>
                  <a:srgbClr val="000000"/>
                </a:solidFill>
              </a:rPr>
              <a:t>    days in advance.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Intensity (wind speed</a:t>
            </a:r>
            <a:r>
              <a:rPr lang="en-US" sz="2000" dirty="0" smtClean="0">
                <a:solidFill>
                  <a:srgbClr val="000000"/>
                </a:solidFill>
              </a:rPr>
              <a:t>), and the resulting impacts, were over</a:t>
            </a:r>
            <a:r>
              <a:rPr lang="en-US" sz="2000" dirty="0">
                <a:solidFill>
                  <a:srgbClr val="000000"/>
                </a:solidFill>
              </a:rPr>
              <a:t>-predicted.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67600" y="4335463"/>
            <a:ext cx="1676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  <a:cs typeface="ＭＳ Ｐゴシック" charset="-128"/>
              </a:rPr>
              <a:t>C</a:t>
            </a:r>
            <a:r>
              <a:rPr lang="en-US" altLang="en-US" dirty="0" smtClean="0">
                <a:solidFill>
                  <a:srgbClr val="FF0000"/>
                </a:solidFill>
                <a:cs typeface="ＭＳ Ｐゴシック" charset="-128"/>
              </a:rPr>
              <a:t>lose the Intensity Science Gap!</a:t>
            </a:r>
          </a:p>
        </p:txBody>
      </p:sp>
      <p:sp>
        <p:nvSpPr>
          <p:cNvPr id="2" name="Oval 1"/>
          <p:cNvSpPr/>
          <p:nvPr/>
        </p:nvSpPr>
        <p:spPr>
          <a:xfrm>
            <a:off x="0" y="4254500"/>
            <a:ext cx="7010400" cy="6731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4787900" y="1473200"/>
            <a:ext cx="4025900" cy="3937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58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5-10-19 09.36.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7345" b="1523"/>
          <a:stretch/>
        </p:blipFill>
        <p:spPr>
          <a:xfrm>
            <a:off x="-1437991" y="1485826"/>
            <a:ext cx="6433088" cy="47456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Screenshot 2015-10-17 11.43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3797299" y="1483163"/>
            <a:ext cx="6746607" cy="473560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676492" y="3653366"/>
            <a:ext cx="2105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Hurricane Irene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26-29 August 2011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3339" y="3653366"/>
            <a:ext cx="2580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Super-Typhoon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Muifa</a:t>
            </a:r>
            <a:endParaRPr lang="en-US" sz="1800" dirty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26 July - 9 August 2011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7940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Hurricane Irene &amp; Super-Typhoon </a:t>
            </a:r>
            <a:r>
              <a:rPr lang="en-US" sz="2800" b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Muifa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</a:t>
            </a:r>
            <a:endParaRPr lang="en-US" sz="2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do these summer of 2011 storms have in common?  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0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17 at 7.40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68300"/>
            <a:ext cx="5127571" cy="57277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81600" y="2933700"/>
            <a:ext cx="39624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Post-</a:t>
            </a:r>
            <a:r>
              <a:rPr lang="en-US" b="1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Muifa</a:t>
            </a:r>
            <a:r>
              <a:rPr lang="en-US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Blog entry:</a:t>
            </a:r>
          </a:p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As </a:t>
            </a:r>
            <a:r>
              <a:rPr lang="en-US" sz="1800" dirty="0" err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Muifa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moved toward us over the week, at first it looked like we were literally going to take a direct hit from a category 4 </a:t>
            </a:r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typhoon … gradually 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was downgraded to a 2, it started to seem like no big </a:t>
            </a:r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deal … 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Basically we started out worried and got less and less so as it moved toward us and were mostly </a:t>
            </a:r>
            <a:r>
              <a:rPr lang="en-US" sz="1800" u="sng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grateful for the 4-day </a:t>
            </a:r>
            <a:r>
              <a:rPr lang="en-US" sz="1800" u="sng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weekend</a:t>
            </a:r>
            <a:r>
              <a:rPr lang="en-US" sz="18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32400" y="0"/>
            <a:ext cx="3670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Pre-</a:t>
            </a:r>
            <a:r>
              <a:rPr lang="en-US" b="1" dirty="0" err="1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Muifa</a:t>
            </a:r>
            <a:r>
              <a:rPr lang="en-US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preparation:</a:t>
            </a:r>
            <a:endParaRPr lang="en-US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SHANGHAI 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Aug 6 (Reuters) - Chinese authorities evacuated more than 200,000 residents from eastern Zhejiang province and cancelled more than 200 flights, as the region braced itself for a typhoon that </a:t>
            </a:r>
            <a:r>
              <a:rPr lang="en-US" sz="1800" u="sng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could be the </a:t>
            </a:r>
            <a:r>
              <a:rPr lang="en-US" sz="1800" u="sng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worst </a:t>
            </a:r>
            <a:r>
              <a:rPr lang="en-US" sz="1800" u="sng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in the area in years</a:t>
            </a:r>
            <a:r>
              <a:rPr lang="en-US" sz="18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228600" y="635000"/>
            <a:ext cx="4800600" cy="1244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219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15 at 4.08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197600"/>
            <a:ext cx="9169400" cy="691349"/>
          </a:xfrm>
          <a:prstGeom prst="rect">
            <a:avLst/>
          </a:prstGeom>
        </p:spPr>
      </p:pic>
      <p:graphicFrame>
        <p:nvGraphicFramePr>
          <p:cNvPr id="18433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302672"/>
              </p:ext>
            </p:extLst>
          </p:nvPr>
        </p:nvGraphicFramePr>
        <p:xfrm>
          <a:off x="111125" y="6096000"/>
          <a:ext cx="1905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Drawing" r:id="rId4" imgW="2857500" imgH="1569720" progId="WPDraw30.Drawing">
                  <p:embed/>
                </p:oleObj>
              </mc:Choice>
              <mc:Fallback>
                <p:oleObj name="Drawing" r:id="rId4" imgW="2857500" imgH="1569720" progId="WPDraw30.Drawing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" y="6096000"/>
                        <a:ext cx="1905000" cy="7620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2286000" y="6248400"/>
            <a:ext cx="658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</a:rPr>
              <a:t>Production Suite Review: December 4, 2012</a:t>
            </a:r>
          </a:p>
        </p:txBody>
      </p:sp>
      <p:sp>
        <p:nvSpPr>
          <p:cNvPr id="18435" name="TextBox 9"/>
          <p:cNvSpPr txBox="1">
            <a:spLocks noChangeArrowheads="1"/>
          </p:cNvSpPr>
          <p:nvPr/>
        </p:nvSpPr>
        <p:spPr bwMode="auto">
          <a:xfrm>
            <a:off x="0" y="-1587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Calibri"/>
                <a:cs typeface="Times New Roman"/>
              </a:rPr>
              <a:t>Motivation: Research to Operations to Research (R2O2R)</a:t>
            </a:r>
            <a:r>
              <a:rPr lang="en-US" b="1" dirty="0" smtClean="0">
                <a:solidFill>
                  <a:prstClr val="black"/>
                </a:solidFill>
                <a:latin typeface="Calibri"/>
                <a:cs typeface="Times New Roman"/>
              </a:rPr>
              <a:t> 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8436" name="Picture 3" descr="Screen Shot 2013-03-11 at 3.08.4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609600"/>
            <a:ext cx="457676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76200" y="3971925"/>
            <a:ext cx="9067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Track Error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Decreases in 20-Year Trend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          </a:t>
            </a:r>
            <a:r>
              <a:rPr lang="en-US" sz="1800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Intensity Error</a:t>
            </a:r>
            <a:r>
              <a:rPr lang="en-US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- “Long-term trend is flat”</a:t>
            </a:r>
            <a:endParaRPr lang="en-US" sz="18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en-US" sz="16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sz="2000" b="1" u="sng" dirty="0" smtClean="0">
                <a:solidFill>
                  <a:srgbClr val="000000"/>
                </a:solidFill>
                <a:latin typeface="Times New Roman"/>
                <a:cs typeface="Times New Roman"/>
              </a:rPr>
              <a:t>Track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: 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Improvements attributed to Global 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Forecast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Models &amp; the Super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Ensemble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en-US" sz="20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sz="1800" b="1" u="sng" dirty="0" smtClean="0">
                <a:solidFill>
                  <a:srgbClr val="000000"/>
                </a:solidFill>
              </a:rPr>
              <a:t>Intensity</a:t>
            </a:r>
            <a:r>
              <a:rPr lang="en-US" sz="1800" b="1" dirty="0" smtClean="0">
                <a:solidFill>
                  <a:srgbClr val="000000"/>
                </a:solidFill>
              </a:rPr>
              <a:t>: </a:t>
            </a:r>
            <a:r>
              <a:rPr lang="en-US" sz="1800" b="1" i="1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“</a:t>
            </a:r>
            <a:r>
              <a:rPr lang="en-US" altLang="ja-JP" sz="1800" dirty="0">
                <a:solidFill>
                  <a:srgbClr val="000000"/>
                </a:solidFill>
              </a:rPr>
              <a:t>…upper-ocean thermal structure can affect the evolution of </a:t>
            </a:r>
            <a:r>
              <a:rPr lang="en-US" altLang="ja-JP" sz="1800" dirty="0" smtClean="0">
                <a:solidFill>
                  <a:srgbClr val="000000"/>
                </a:solidFill>
              </a:rPr>
              <a:t>storm intensity</a:t>
            </a:r>
            <a:r>
              <a:rPr lang="en-US" altLang="ja-JP" sz="1800" dirty="0">
                <a:solidFill>
                  <a:srgbClr val="000000"/>
                </a:solidFill>
              </a:rPr>
              <a:t>, </a:t>
            </a:r>
            <a:r>
              <a:rPr lang="en-US" altLang="ja-JP" sz="1800" dirty="0" smtClean="0">
                <a:solidFill>
                  <a:srgbClr val="000000"/>
                </a:solidFill>
              </a:rPr>
              <a:t>…Unfortunately</a:t>
            </a:r>
            <a:r>
              <a:rPr lang="en-US" altLang="ja-JP" sz="1800" dirty="0">
                <a:solidFill>
                  <a:srgbClr val="000000"/>
                </a:solidFill>
              </a:rPr>
              <a:t>, the </a:t>
            </a:r>
            <a:r>
              <a:rPr lang="en-US" altLang="ja-JP" sz="1800" u="sng" dirty="0">
                <a:solidFill>
                  <a:srgbClr val="000000"/>
                </a:solidFill>
              </a:rPr>
              <a:t>paucity of subsurface measurements</a:t>
            </a:r>
            <a:r>
              <a:rPr lang="en-US" altLang="ja-JP" sz="1800" dirty="0">
                <a:solidFill>
                  <a:srgbClr val="000000"/>
                </a:solidFill>
              </a:rPr>
              <a:t> limits </a:t>
            </a:r>
            <a:r>
              <a:rPr lang="en-US" altLang="ja-JP" sz="1800" dirty="0" smtClean="0">
                <a:solidFill>
                  <a:srgbClr val="000000"/>
                </a:solidFill>
              </a:rPr>
              <a:t>our </a:t>
            </a:r>
            <a:r>
              <a:rPr lang="en-US" altLang="ja-JP" sz="1800" dirty="0">
                <a:solidFill>
                  <a:srgbClr val="000000"/>
                </a:solidFill>
              </a:rPr>
              <a:t>ability to assess the effect of upper-ocean variability on tropical </a:t>
            </a:r>
            <a:r>
              <a:rPr lang="en-US" altLang="ja-JP" sz="1800" dirty="0" smtClean="0">
                <a:solidFill>
                  <a:srgbClr val="000000"/>
                </a:solidFill>
              </a:rPr>
              <a:t>cyclone intensity </a:t>
            </a:r>
            <a:r>
              <a:rPr lang="en-US" altLang="ja-JP" sz="1800" dirty="0">
                <a:solidFill>
                  <a:srgbClr val="000000"/>
                </a:solidFill>
              </a:rPr>
              <a:t>evolution.</a:t>
            </a:r>
            <a:r>
              <a:rPr lang="en-US" sz="1800" dirty="0">
                <a:solidFill>
                  <a:srgbClr val="000000"/>
                </a:solidFill>
              </a:rPr>
              <a:t>”</a:t>
            </a:r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endParaRPr lang="en-US" altLang="ja-JP" sz="1800" dirty="0" smtClean="0">
              <a:solidFill>
                <a:srgbClr val="000000"/>
              </a:solidFill>
            </a:endParaRPr>
          </a:p>
          <a:p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</a:rPr>
              <a:t>                                                                                            – </a:t>
            </a:r>
            <a:r>
              <a:rPr lang="en-US" altLang="ja-JP" sz="1800" dirty="0">
                <a:solidFill>
                  <a:srgbClr val="000000"/>
                </a:solidFill>
              </a:rPr>
              <a:t>Emanuel et al., (2004)</a:t>
            </a:r>
            <a:endParaRPr 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6" descr="Screen Shot 2013-03-11 at 3.26.0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606425"/>
            <a:ext cx="459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63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11256</TotalTime>
  <Words>1598</Words>
  <Application>Microsoft Macintosh PowerPoint</Application>
  <PresentationFormat>On-screen Show (4:3)</PresentationFormat>
  <Paragraphs>377</Paragraphs>
  <Slides>38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Calibri</vt:lpstr>
      <vt:lpstr>Franklin Gothic Book</vt:lpstr>
      <vt:lpstr>ＭＳ Ｐゴシック</vt:lpstr>
      <vt:lpstr>Times New Roman</vt:lpstr>
      <vt:lpstr>Arial</vt:lpstr>
      <vt:lpstr>Office Theme</vt:lpstr>
      <vt:lpstr>2_Office Theme</vt:lpstr>
      <vt:lpstr>4_Office Theme</vt:lpstr>
      <vt:lpstr>12_Office Theme</vt:lpstr>
      <vt:lpstr>6_Office Theme</vt:lpstr>
      <vt:lpstr>1_Office Theme</vt:lpstr>
      <vt:lpstr>3_Office Theme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Earth’s northern mid-latitude sea surface temperatures (SSTs) undergo large seasonal cycles. </vt:lpstr>
      <vt:lpstr>The U.S. Mid-Atlantic summer ocean is one of the most stratified in the world.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Improved satellite SST product revealed  ahead-of-eye cooling was not captured by: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NOS NOAA</Company>
  <LinksUpToDate>false</LinksUpToDate>
  <SharedDoc>false</SharedDoc>
  <HyperlinkBase/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NOS NOAA</dc:creator>
  <cp:keywords/>
  <dc:description/>
  <cp:lastModifiedBy>Scott Glenn</cp:lastModifiedBy>
  <cp:revision>447</cp:revision>
  <dcterms:created xsi:type="dcterms:W3CDTF">2010-02-22T17:26:58Z</dcterms:created>
  <dcterms:modified xsi:type="dcterms:W3CDTF">2017-06-28T15:59:35Z</dcterms:modified>
  <cp:category/>
</cp:coreProperties>
</file>