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525" r:id="rId2"/>
    <p:sldId id="513" r:id="rId3"/>
    <p:sldId id="509" r:id="rId4"/>
    <p:sldId id="560" r:id="rId5"/>
    <p:sldId id="559" r:id="rId6"/>
    <p:sldId id="542" r:id="rId7"/>
    <p:sldId id="566" r:id="rId8"/>
    <p:sldId id="569" r:id="rId9"/>
    <p:sldId id="570" r:id="rId10"/>
    <p:sldId id="564" r:id="rId11"/>
    <p:sldId id="565" r:id="rId12"/>
    <p:sldId id="571" r:id="rId13"/>
    <p:sldId id="480" r:id="rId14"/>
    <p:sldId id="572" r:id="rId15"/>
    <p:sldId id="573" r:id="rId16"/>
    <p:sldId id="574" r:id="rId17"/>
    <p:sldId id="575" r:id="rId18"/>
    <p:sldId id="447" r:id="rId19"/>
    <p:sldId id="448" r:id="rId20"/>
    <p:sldId id="449" r:id="rId21"/>
    <p:sldId id="456" r:id="rId22"/>
    <p:sldId id="543" r:id="rId23"/>
    <p:sldId id="457" r:id="rId24"/>
    <p:sldId id="527" r:id="rId25"/>
    <p:sldId id="529" r:id="rId26"/>
    <p:sldId id="530" r:id="rId27"/>
    <p:sldId id="531" r:id="rId28"/>
    <p:sldId id="459" r:id="rId29"/>
    <p:sldId id="539" r:id="rId30"/>
    <p:sldId id="540" r:id="rId31"/>
    <p:sldId id="554" r:id="rId32"/>
    <p:sldId id="556" r:id="rId33"/>
    <p:sldId id="544" r:id="rId34"/>
    <p:sldId id="547" r:id="rId35"/>
    <p:sldId id="549" r:id="rId36"/>
    <p:sldId id="576" r:id="rId37"/>
    <p:sldId id="577" r:id="rId38"/>
    <p:sldId id="558" r:id="rId39"/>
    <p:sldId id="550" r:id="rId40"/>
    <p:sldId id="470" r:id="rId41"/>
    <p:sldId id="522" r:id="rId42"/>
    <p:sldId id="552" r:id="rId43"/>
    <p:sldId id="553" r:id="rId44"/>
    <p:sldId id="524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avis Miles" initials="" lastIdx="2" clrIdx="0"/>
  <p:cmAuthor id="1" name="Travis Miles" initials="TM" lastIdx="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50"/>
    <p:restoredTop sz="73083" autoAdjust="0"/>
  </p:normalViewPr>
  <p:slideViewPr>
    <p:cSldViewPr snapToGrid="0" snapToObjects="1" showGuides="1">
      <p:cViewPr>
        <p:scale>
          <a:sx n="80" d="100"/>
          <a:sy n="80" d="100"/>
        </p:scale>
        <p:origin x="1088" y="264"/>
      </p:cViewPr>
      <p:guideLst>
        <p:guide orient="horz" pos="2256"/>
        <p:guide pos="2880"/>
      </p:guideLst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E8C3D-514E-1843-B1AE-22ED9290DE30}" type="datetimeFigureOut">
              <a:rPr lang="en-US" smtClean="0"/>
              <a:t>7/2/17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31C5C-5E4E-AB4D-AE0E-9AF33C58A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38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paper that</a:t>
            </a:r>
            <a:r>
              <a:rPr lang="en-US" baseline="0" dirty="0" smtClean="0"/>
              <a:t> this work is coming from was the most recent in what's become a series of works focused on coastal storms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69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94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08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2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27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37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27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05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36CDCD-AC6F-EB41-A5DC-302123A9399D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3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25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CE93388-754A-5945-9A57-CCAE9186B113}" type="slidenum">
              <a:rPr lang="en-US" altLang="x-none" sz="1200"/>
              <a:pPr eaLnBrk="1" hangingPunct="1"/>
              <a:t>7</a:t>
            </a:fld>
            <a:endParaRPr lang="en-US" altLang="x-none" sz="1200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063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848624-3F89-0D43-BFBF-AE03A42209E2}" type="slidenum">
              <a:rPr lang="en-US" sz="1200">
                <a:cs typeface="Geneva" charset="0"/>
              </a:rPr>
              <a:pPr eaLnBrk="1" hangingPunct="1"/>
              <a:t>11</a:t>
            </a:fld>
            <a:endParaRPr lang="en-US" sz="1200"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05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Describe piloting strategy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92C70F-DCBA-7E45-B6F7-DB25B40DB6AA}" type="slidenum">
              <a:rPr lang="en-US" sz="1200">
                <a:cs typeface="Geneva" charset="0"/>
              </a:rPr>
              <a:pPr eaLnBrk="1" hangingPunct="1"/>
              <a:t>13</a:t>
            </a:fld>
            <a:endParaRPr lang="en-US" sz="1200"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1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Insert Comment on recent rebuild/hurricane hardened HF Radar stations?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0D73479-BF4C-DC48-9C0B-B737B8326A52}" type="slidenum">
              <a:rPr lang="en-US" altLang="x-none" sz="1200"/>
              <a:pPr eaLnBrk="1" hangingPunct="1"/>
              <a:t>17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648516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Identify what’s on the map and describe </a:t>
            </a:r>
            <a:r>
              <a:rPr lang="en-US" dirty="0"/>
              <a:t>Piloting strategy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056954-D00C-5840-BFA3-06BE05DAA08B}" type="slidenum">
              <a:rPr lang="en-US" sz="1200">
                <a:cs typeface="Geneva" charset="0"/>
              </a:rPr>
              <a:pPr eaLnBrk="1" hangingPunct="1"/>
              <a:t>18</a:t>
            </a:fld>
            <a:endParaRPr lang="en-US" sz="1200"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111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Include 44009 comparisons? Not helpful</a:t>
            </a: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926ACF-7AE2-184E-BA68-FD02126B75E3}" type="slidenum">
              <a:rPr lang="en-US" sz="1200">
                <a:cs typeface="Geneva" charset="0"/>
              </a:rPr>
              <a:pPr eaLnBrk="1" hangingPunct="1"/>
              <a:t>20</a:t>
            </a:fld>
            <a:endParaRPr lang="en-US" sz="1200"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41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4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U_SHIELD_LOGOTYPE_CMYK_K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75400"/>
            <a:ext cx="158996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yroms.org/espresso/" TargetMode="External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emf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3.jp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3.jp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Macintosh HD:Users:new_user:Desktop:sandy1029c_clou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7" b="11017"/>
          <a:stretch/>
        </p:blipFill>
        <p:spPr bwMode="auto">
          <a:xfrm>
            <a:off x="0" y="76200"/>
            <a:ext cx="9518628" cy="61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Stratified coastal ocean interactions with tropical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cyclones: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  <a:ea typeface="Arial" charset="0"/>
                <a:cs typeface="Arial" charset="0"/>
              </a:rPr>
              <a:t>Coastal ocean circulation during Hurricane Sandy</a:t>
            </a:r>
            <a:endParaRPr lang="en-US" sz="2400" b="1" i="1" u="sng" dirty="0">
              <a:solidFill>
                <a:schemeClr val="bg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4392587"/>
            <a:ext cx="9144000" cy="1785104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2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Travis Miles, Scott Glenn (Rutgers), and Greg Seroka (NOAA NOS)</a:t>
            </a:r>
            <a:endParaRPr lang="en-US" sz="2200" b="1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r>
              <a:rPr lang="en-US" sz="22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NPOMS-5, Tianjin</a:t>
            </a:r>
          </a:p>
          <a:p>
            <a:pPr algn="ctr" eaLnBrk="1" hangingPunct="1"/>
            <a:r>
              <a:rPr lang="en-US" sz="22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July 5</a:t>
            </a:r>
            <a:r>
              <a:rPr lang="en-US" sz="2200" b="1" baseline="30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</a:t>
            </a:r>
            <a:r>
              <a:rPr lang="en-US" sz="22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2017</a:t>
            </a:r>
          </a:p>
          <a:p>
            <a:pPr algn="ctr" eaLnBrk="1" hangingPunct="1"/>
            <a:endParaRPr lang="en-US" sz="2200" b="1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r>
              <a:rPr lang="en-US" sz="22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Journal of Geophysical Research (Accepted)</a:t>
            </a:r>
            <a:endParaRPr lang="en-US" sz="2200" b="1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11453" y="5005137"/>
            <a:ext cx="1732547" cy="1260626"/>
            <a:chOff x="7871048" y="5434581"/>
            <a:chExt cx="1272952" cy="895350"/>
          </a:xfrm>
        </p:grpSpPr>
        <p:pic>
          <p:nvPicPr>
            <p:cNvPr id="11" name="Picture 10" descr="Cinar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1048" y="5680876"/>
              <a:ext cx="1272952" cy="649055"/>
            </a:xfrm>
            <a:prstGeom prst="rect">
              <a:avLst/>
            </a:prstGeom>
          </p:spPr>
        </p:pic>
        <p:pic>
          <p:nvPicPr>
            <p:cNvPr id="12" name="Picture 11" descr="Screen Shot 2016-02-25 at 9.57.48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528" y="5434581"/>
              <a:ext cx="1271472" cy="247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19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4563" y="156411"/>
            <a:ext cx="421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/>
                </a:solidFill>
              </a:rPr>
              <a:t>What does a storm glider look like?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3058" y="512278"/>
            <a:ext cx="4930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cs typeface="Calibri"/>
              </a:rPr>
              <a:t>Irene Glider Of Opportunity:</a:t>
            </a:r>
          </a:p>
          <a:p>
            <a:r>
              <a:rPr lang="en-US" b="1" dirty="0" smtClean="0">
                <a:cs typeface="Calibri"/>
              </a:rPr>
              <a:t>RU16  </a:t>
            </a:r>
            <a:r>
              <a:rPr lang="en-US" b="1" dirty="0">
                <a:cs typeface="Calibri"/>
              </a:rPr>
              <a:t>1</a:t>
            </a:r>
            <a:r>
              <a:rPr lang="en-US" b="1" baseline="30000" dirty="0">
                <a:cs typeface="Calibri"/>
              </a:rPr>
              <a:t>st</a:t>
            </a:r>
            <a:r>
              <a:rPr lang="en-US" b="1" dirty="0">
                <a:cs typeface="Calibri"/>
              </a:rPr>
              <a:t> Generation TWR Slocum </a:t>
            </a:r>
            <a:r>
              <a:rPr lang="en-US" b="1" dirty="0" smtClean="0">
                <a:cs typeface="Calibri"/>
              </a:rPr>
              <a:t>Glider</a:t>
            </a:r>
          </a:p>
          <a:p>
            <a:r>
              <a:rPr lang="en-US" b="1" dirty="0" smtClean="0">
                <a:cs typeface="Calibri"/>
              </a:rPr>
              <a:t>Alkaline batteries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cs typeface="Calibri"/>
              </a:rPr>
              <a:t>30 day deployment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cs typeface="Calibri"/>
              </a:rPr>
              <a:t>Requires re-ballast post-deployment</a:t>
            </a:r>
          </a:p>
          <a:p>
            <a:r>
              <a:rPr lang="en-US" b="1" dirty="0" smtClean="0">
                <a:cs typeface="Calibri"/>
              </a:rPr>
              <a:t>Seabird un-pumped (</a:t>
            </a:r>
            <a:r>
              <a:rPr lang="en-US" b="1" dirty="0">
                <a:cs typeface="Calibri"/>
              </a:rPr>
              <a:t>CTD) </a:t>
            </a:r>
            <a:endParaRPr lang="en-US" b="1" dirty="0" smtClean="0">
              <a:cs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cs typeface="Calibri"/>
              </a:rPr>
              <a:t>Temperature, Conductivity. Depth</a:t>
            </a:r>
          </a:p>
          <a:p>
            <a:r>
              <a:rPr lang="en-US" b="1" dirty="0" err="1" smtClean="0">
                <a:cs typeface="Calibri"/>
              </a:rPr>
              <a:t>Aandera</a:t>
            </a:r>
            <a:r>
              <a:rPr lang="en-US" b="1" dirty="0" smtClean="0">
                <a:cs typeface="Calibri"/>
              </a:rPr>
              <a:t> </a:t>
            </a:r>
            <a:r>
              <a:rPr lang="en-US" b="1" dirty="0" err="1" smtClean="0">
                <a:cs typeface="Calibri"/>
              </a:rPr>
              <a:t>Optode</a:t>
            </a:r>
            <a:endParaRPr lang="en-US" b="1" dirty="0" smtClean="0">
              <a:cs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cs typeface="Calibri"/>
              </a:rPr>
              <a:t>O</a:t>
            </a:r>
            <a:r>
              <a:rPr lang="en-US" b="1" baseline="-25000" dirty="0" smtClean="0">
                <a:cs typeface="Calibri"/>
              </a:rPr>
              <a:t>2</a:t>
            </a:r>
            <a:r>
              <a:rPr lang="en-US" b="1" dirty="0" smtClean="0">
                <a:cs typeface="Calibri"/>
              </a:rPr>
              <a:t> Saturation and Concentration</a:t>
            </a:r>
            <a:endParaRPr lang="en-US" b="1" dirty="0">
              <a:cs typeface="Calibri"/>
            </a:endParaRPr>
          </a:p>
          <a:p>
            <a:r>
              <a:rPr lang="en-US" b="1" dirty="0" smtClean="0">
                <a:solidFill>
                  <a:srgbClr val="FF0000"/>
                </a:solidFill>
                <a:cs typeface="Calibri"/>
              </a:rPr>
              <a:t>Depth Averaged Velocity</a:t>
            </a:r>
            <a:endParaRPr lang="en-US" b="1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0306" r="27415"/>
          <a:stretch>
            <a:fillRect/>
          </a:stretch>
        </p:blipFill>
        <p:spPr bwMode="auto">
          <a:xfrm>
            <a:off x="350420" y="987408"/>
            <a:ext cx="3648075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058" y="7575"/>
            <a:ext cx="4852735" cy="513464"/>
          </a:xfrm>
          <a:prstGeom prst="rect">
            <a:avLst/>
          </a:prstGeom>
        </p:spPr>
      </p:pic>
      <p:pic>
        <p:nvPicPr>
          <p:cNvPr id="9" name="Picture 17" descr="IMG_30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b="21387"/>
          <a:stretch>
            <a:fillRect/>
          </a:stretch>
        </p:blipFill>
        <p:spPr bwMode="auto">
          <a:xfrm>
            <a:off x="350420" y="3859696"/>
            <a:ext cx="3648075" cy="157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aquadopp beam mapp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>
            <a:off x="3407858" y="5547329"/>
            <a:ext cx="585624" cy="124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creen Shot 2014-08-29 at 5.01.2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3053215"/>
            <a:ext cx="1803400" cy="124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13058" y="3977669"/>
            <a:ext cx="49309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cs typeface="Calibri"/>
              </a:rPr>
              <a:t>Storm Glider v1</a:t>
            </a:r>
          </a:p>
          <a:p>
            <a:r>
              <a:rPr lang="en-US" b="1" dirty="0" smtClean="0">
                <a:cs typeface="Calibri"/>
              </a:rPr>
              <a:t>RU23  </a:t>
            </a:r>
            <a:r>
              <a:rPr lang="en-US" b="1" dirty="0">
                <a:cs typeface="Calibri"/>
              </a:rPr>
              <a:t>1</a:t>
            </a:r>
            <a:r>
              <a:rPr lang="en-US" b="1" baseline="30000" dirty="0">
                <a:cs typeface="Calibri"/>
              </a:rPr>
              <a:t>st</a:t>
            </a:r>
            <a:r>
              <a:rPr lang="en-US" b="1" dirty="0">
                <a:cs typeface="Calibri"/>
              </a:rPr>
              <a:t> Generation TWR Slocum </a:t>
            </a:r>
            <a:r>
              <a:rPr lang="en-US" b="1" dirty="0" smtClean="0">
                <a:cs typeface="Calibri"/>
              </a:rPr>
              <a:t>Glider</a:t>
            </a:r>
          </a:p>
          <a:p>
            <a:r>
              <a:rPr lang="en-US" b="1" dirty="0" smtClean="0">
                <a:cs typeface="Calibri"/>
              </a:rPr>
              <a:t>Rechargeable Batteries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cs typeface="Calibri"/>
              </a:rPr>
              <a:t>20-30 day deployment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cs typeface="Calibri"/>
              </a:rPr>
              <a:t>Recharge but no re-ballast (rapid prep)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Nortek </a:t>
            </a:r>
            <a:r>
              <a:rPr lang="en-US" dirty="0" err="1"/>
              <a:t>Aquadopp</a:t>
            </a:r>
            <a:r>
              <a:rPr lang="en-US" dirty="0"/>
              <a:t> Current </a:t>
            </a:r>
            <a:r>
              <a:rPr lang="en-US" dirty="0" smtClean="0"/>
              <a:t>Profiler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cs typeface="Calibri"/>
              </a:rPr>
              <a:t>Water Column Shear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cs typeface="Calibri"/>
              </a:rPr>
              <a:t>Inverse solution for absolute velocities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Wet </a:t>
            </a:r>
            <a:r>
              <a:rPr lang="en-US" dirty="0"/>
              <a:t>Labs Eco-puck BB3 (470, 532, 660 nm) – </a:t>
            </a:r>
            <a:r>
              <a:rPr lang="en-US" dirty="0" smtClean="0"/>
              <a:t>optical backscatter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>
              <a:cs typeface="Calibri"/>
            </a:endParaRPr>
          </a:p>
        </p:txBody>
      </p:sp>
      <p:pic>
        <p:nvPicPr>
          <p:cNvPr id="13" name="Picture 15" descr="NOA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666" y="5437702"/>
            <a:ext cx="1351757" cy="135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2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Screen Shot 2012-11-13 at 9.5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2169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/>
              <a:t>First Warning for Hurricane Sandy:</a:t>
            </a:r>
          </a:p>
          <a:p>
            <a:pPr algn="ctr" eaLnBrk="1" hangingPunct="1"/>
            <a:r>
              <a:rPr lang="en-US" sz="3600"/>
              <a:t>Monday, Oct 22, 1-week prior to landfall</a:t>
            </a:r>
          </a:p>
        </p:txBody>
      </p:sp>
    </p:spTree>
    <p:extLst>
      <p:ext uri="{BB962C8B-B14F-4D97-AF65-F5344CB8AC3E}">
        <p14:creationId xmlns:p14="http://schemas.microsoft.com/office/powerpoint/2010/main" val="11790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083844W5_NL_s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5247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91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6"/>
          <p:cNvSpPr txBox="1">
            <a:spLocks noChangeArrowheads="1"/>
          </p:cNvSpPr>
          <p:nvPr/>
        </p:nvSpPr>
        <p:spPr bwMode="auto">
          <a:xfrm>
            <a:off x="5029200" y="152400"/>
            <a:ext cx="4114800" cy="2862263"/>
          </a:xfrm>
          <a:prstGeom prst="rect">
            <a:avLst/>
          </a:prstGeom>
          <a:solidFill>
            <a:srgbClr val="D1D1F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Times New Roman" charset="0"/>
                <a:cs typeface="Times New Roman" charset="0"/>
              </a:rPr>
              <a:t>RU23 Deployed on October 25</a:t>
            </a:r>
            <a:r>
              <a:rPr lang="en-US" sz="1800" baseline="30000">
                <a:latin typeface="Times New Roman" charset="0"/>
                <a:cs typeface="Times New Roman" charset="0"/>
              </a:rPr>
              <a:t>th</a:t>
            </a:r>
            <a:r>
              <a:rPr lang="en-US" sz="1800">
                <a:latin typeface="Times New Roman" charset="0"/>
                <a:cs typeface="Times New Roman" charset="0"/>
              </a:rPr>
              <a:t> </a:t>
            </a:r>
          </a:p>
          <a:p>
            <a:pPr eaLnBrk="1" hangingPunct="1"/>
            <a:endParaRPr lang="en-US" sz="1800">
              <a:latin typeface="Times New Roman" charset="0"/>
              <a:cs typeface="Times New Roman" charset="0"/>
            </a:endParaRPr>
          </a:p>
          <a:p>
            <a:pPr eaLnBrk="1" hangingPunct="1"/>
            <a:r>
              <a:rPr lang="en-US" sz="1800">
                <a:latin typeface="Times New Roman" charset="0"/>
                <a:cs typeface="Times New Roman" charset="0"/>
              </a:rPr>
              <a:t>Transited southeast along 40 meter isobath (southern flank of Hudson Shelf Valley)</a:t>
            </a:r>
          </a:p>
          <a:p>
            <a:pPr eaLnBrk="1" hangingPunct="1"/>
            <a:endParaRPr lang="en-US" sz="1800">
              <a:latin typeface="Times New Roman" charset="0"/>
              <a:cs typeface="Times New Roman" charset="0"/>
            </a:endParaRPr>
          </a:p>
          <a:p>
            <a:pPr eaLnBrk="1" hangingPunct="1"/>
            <a:r>
              <a:rPr lang="en-US" sz="1800">
                <a:latin typeface="Times New Roman" charset="0"/>
                <a:cs typeface="Times New Roman" charset="0"/>
              </a:rPr>
              <a:t>During storm advected southwestward.</a:t>
            </a:r>
          </a:p>
          <a:p>
            <a:pPr eaLnBrk="1" hangingPunct="1"/>
            <a:endParaRPr lang="en-US" sz="1800">
              <a:latin typeface="Times New Roman" charset="0"/>
              <a:cs typeface="Times New Roman" charset="0"/>
            </a:endParaRPr>
          </a:p>
          <a:p>
            <a:pPr eaLnBrk="1" hangingPunct="1"/>
            <a:r>
              <a:rPr lang="en-US" sz="1800">
                <a:latin typeface="Times New Roman" charset="0"/>
                <a:cs typeface="Times New Roman" charset="0"/>
              </a:rPr>
              <a:t>Within ~100 km of storm center NE quadrant (strongest winds/waves).</a:t>
            </a:r>
          </a:p>
          <a:p>
            <a:pPr eaLnBrk="1" hangingPunct="1"/>
            <a:endParaRPr lang="en-US" sz="1800">
              <a:latin typeface="Times New Roman" charset="0"/>
              <a:cs typeface="Times New Roman" charset="0"/>
            </a:endParaRPr>
          </a:p>
        </p:txBody>
      </p:sp>
      <p:pic>
        <p:nvPicPr>
          <p:cNvPr id="34818" name="Picture 7" descr="Sandy_JGR_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8212" r="42215" b="5376"/>
          <a:stretch>
            <a:fillRect/>
          </a:stretch>
        </p:blipFill>
        <p:spPr bwMode="auto">
          <a:xfrm>
            <a:off x="22225" y="685800"/>
            <a:ext cx="486727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Rutgers Glider Sandy 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86100"/>
            <a:ext cx="40132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-76200" y="12700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2D2D8A"/>
                </a:solidFill>
              </a:rPr>
              <a:t>RU23 deployed in rapid response</a:t>
            </a:r>
          </a:p>
        </p:txBody>
      </p:sp>
    </p:spTree>
    <p:extLst>
      <p:ext uri="{BB962C8B-B14F-4D97-AF65-F5344CB8AC3E}">
        <p14:creationId xmlns:p14="http://schemas.microsoft.com/office/powerpoint/2010/main" val="23152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sandy1027a_cone_codar_gli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>
            <a:fillRect/>
          </a:stretch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rgbClr val="FFFF00"/>
                </a:solidFill>
                <a:latin typeface="Times New Roman" charset="0"/>
              </a:rPr>
              <a:t>Superstorm Sandy: 2 Days Before Landfall</a:t>
            </a:r>
          </a:p>
        </p:txBody>
      </p:sp>
      <p:pic>
        <p:nvPicPr>
          <p:cNvPr id="36867" name="Picture 4" descr="Thesis_fig_gli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flipV="1">
            <a:off x="5406189" y="0"/>
            <a:ext cx="4011" cy="1449388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0435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andy1028b_ra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rgbClr val="FFFF00"/>
                </a:solidFill>
                <a:latin typeface="Times New Roman" charset="0"/>
              </a:rPr>
              <a:t>Superstorm Sandy: 1 Day Before Landfall</a:t>
            </a:r>
          </a:p>
        </p:txBody>
      </p:sp>
      <p:pic>
        <p:nvPicPr>
          <p:cNvPr id="37891" name="Picture 4" descr="Thesis_fig_gli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 flipV="1">
            <a:off x="6248400" y="76200"/>
            <a:ext cx="8021" cy="1239253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258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sandy1029c_M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rgbClr val="FFFF00"/>
                </a:solidFill>
                <a:latin typeface="Times New Roman" charset="0"/>
              </a:rPr>
              <a:t>Superstorm Sandy: Morning Before Landfall</a:t>
            </a:r>
          </a:p>
        </p:txBody>
      </p:sp>
      <p:pic>
        <p:nvPicPr>
          <p:cNvPr id="38915" name="Picture 4" descr="Thesis_fig_gli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flipV="1">
            <a:off x="6705600" y="0"/>
            <a:ext cx="0" cy="1331495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19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sandy1029f_landf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rgbClr val="FFFF00"/>
                </a:solidFill>
                <a:latin typeface="Times New Roman" charset="0"/>
              </a:rPr>
              <a:t>Superstorm Sandy: Landfall (20:00 Local)</a:t>
            </a:r>
          </a:p>
        </p:txBody>
      </p:sp>
      <p:pic>
        <p:nvPicPr>
          <p:cNvPr id="39939" name="Picture 4" descr="Thesis_fig_glid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 flipV="1">
            <a:off x="7391400" y="76200"/>
            <a:ext cx="4011" cy="1373188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624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sandy_JGR_buoy_fi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 r="9062"/>
          <a:stretch>
            <a:fillRect/>
          </a:stretch>
        </p:blipFill>
        <p:spPr bwMode="auto">
          <a:xfrm>
            <a:off x="4800600" y="28575"/>
            <a:ext cx="4360863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7543800" y="381000"/>
            <a:ext cx="0" cy="51054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987" name="Picture 7" descr="Sandy_JGR_fi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8212" r="42215" b="5376"/>
          <a:stretch>
            <a:fillRect/>
          </a:stretch>
        </p:blipFill>
        <p:spPr bwMode="auto">
          <a:xfrm>
            <a:off x="22225" y="393700"/>
            <a:ext cx="486727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0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 descr="sandy_JGR_buoy_fig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 r="9062"/>
          <a:stretch>
            <a:fillRect/>
          </a:stretch>
        </p:blipFill>
        <p:spPr bwMode="auto">
          <a:xfrm>
            <a:off x="4800600" y="28575"/>
            <a:ext cx="4360863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7" descr="Sandy_JGR_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8212" r="42215" b="5376"/>
          <a:stretch>
            <a:fillRect/>
          </a:stretch>
        </p:blipFill>
        <p:spPr bwMode="auto">
          <a:xfrm>
            <a:off x="22225" y="393700"/>
            <a:ext cx="486727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7543800" y="381000"/>
            <a:ext cx="0" cy="51054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5562600" y="22860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Along-shore</a:t>
            </a:r>
          </a:p>
        </p:txBody>
      </p:sp>
      <p:sp>
        <p:nvSpPr>
          <p:cNvPr id="7" name="Right Arrow 6"/>
          <p:cNvSpPr/>
          <p:nvPr/>
        </p:nvSpPr>
        <p:spPr>
          <a:xfrm rot="7667695">
            <a:off x="2401094" y="2420144"/>
            <a:ext cx="1906588" cy="838200"/>
          </a:xfrm>
          <a:prstGeom prst="rightArrow">
            <a:avLst/>
          </a:prstGeom>
          <a:solidFill>
            <a:srgbClr val="3366FF">
              <a:alpha val="45000"/>
            </a:srgbClr>
          </a:solidFill>
          <a:ln>
            <a:solidFill>
              <a:srgbClr val="3366FF">
                <a:alpha val="5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Key Storm Glider Reference </a:t>
            </a:r>
            <a:r>
              <a:rPr lang="en-US" sz="28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ist</a:t>
            </a:r>
            <a:endParaRPr lang="en-US" sz="28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676156"/>
            <a:ext cx="8255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Glenn, Jones,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Twardowski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Bowers,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Kerfoot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Webb, Schofield, 2008. Glider observations of sediment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resuspension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in a Middle Atlantic Bight fall 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ransition storm. </a:t>
            </a:r>
            <a:r>
              <a:rPr lang="en-US" sz="1600" i="1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Limnology and Oceanography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53(5, Part 2): 2180-2196.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Miles, Glenn, Schofield, 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2013. Temporal and spatial variability in fall storm induced sediment </a:t>
            </a:r>
            <a:r>
              <a:rPr lang="en-US" sz="16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resuspension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on the Mid-Atlantic Bight. </a:t>
            </a:r>
            <a:r>
              <a:rPr lang="en-US" sz="16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Continental Shelf Research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63, Supplement: S36-S49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Miles,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Seroka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Glenn, 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2015. Glider observations and modeling sediment transport in Hurricane Sandy. </a:t>
            </a:r>
            <a:r>
              <a:rPr lang="en-US" sz="16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JGR Oceans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DOI:  10.1002/2014JC010474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eaLnBrk="1" hangingPunct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Glenn, Miles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Seroka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Xu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Forney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Yu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Roarty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Schofield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2016. Stratified coastal ocean interactions with tropical storms,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Nature Communications,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DOI:10.1038/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ncomms10887.</a:t>
            </a:r>
          </a:p>
          <a:p>
            <a:pPr eaLnBrk="1" hangingPunct="1"/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Seroka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Miles,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Xu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Schofield &amp; Glenn, 2016. Hurricane Irene Sensitivity to Stratified Coastal Ocean Cooling,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Monthly Weather Review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144(9) 3507-3530.</a:t>
            </a:r>
          </a:p>
          <a:p>
            <a:pPr eaLnBrk="1" hangingPunct="1"/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Seroka,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iles, Xu,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Schofield &amp; Glenn, 2017. Rapid shelf-wide cooling response of a stratified coastal ocean to hurricanes. 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JGR-Oceans: Special Section on Ocean Responses and Feedbacks to Tropical Cyclones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DOI:10.1002/2017JC012756.</a:t>
            </a:r>
          </a:p>
          <a:p>
            <a:pPr eaLnBrk="1" hangingPunct="1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Miles, Seroka, Glenn, 2017. Coastal ocean circulation during Hurricane Sandy, </a:t>
            </a:r>
            <a:r>
              <a:rPr lang="en-US" sz="1600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J. Geophysical Res. - Oceans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accepted.</a:t>
            </a:r>
            <a:endParaRPr lang="en-US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46100" y="4305300"/>
            <a:ext cx="192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Air-Sea Interface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660400" y="3263900"/>
            <a:ext cx="139700" cy="27559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840763" y="1612900"/>
            <a:ext cx="24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Sea-Bottom Interface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35000" y="698500"/>
            <a:ext cx="165100" cy="23241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sandy_JGR_buoy_fi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 r="9062"/>
          <a:stretch>
            <a:fillRect/>
          </a:stretch>
        </p:blipFill>
        <p:spPr bwMode="auto">
          <a:xfrm>
            <a:off x="4800600" y="28575"/>
            <a:ext cx="4360863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7" descr="Sandy_JGR_fi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8212" r="42215" b="5376"/>
          <a:stretch>
            <a:fillRect/>
          </a:stretch>
        </p:blipFill>
        <p:spPr bwMode="auto">
          <a:xfrm>
            <a:off x="22225" y="393700"/>
            <a:ext cx="486727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7543800" y="381000"/>
            <a:ext cx="0" cy="51054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5562600" y="22860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Along-shore</a:t>
            </a: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7543800" y="24384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Onshore</a:t>
            </a:r>
          </a:p>
        </p:txBody>
      </p:sp>
      <p:sp>
        <p:nvSpPr>
          <p:cNvPr id="10" name="Right Arrow 9"/>
          <p:cNvSpPr/>
          <p:nvPr/>
        </p:nvSpPr>
        <p:spPr>
          <a:xfrm rot="2128004">
            <a:off x="1276350" y="3932238"/>
            <a:ext cx="2000250" cy="838200"/>
          </a:xfrm>
          <a:prstGeom prst="rightArrow">
            <a:avLst/>
          </a:prstGeom>
          <a:solidFill>
            <a:srgbClr val="3366FF">
              <a:alpha val="45000"/>
            </a:srgbClr>
          </a:solidFill>
          <a:ln>
            <a:solidFill>
              <a:srgbClr val="3366FF">
                <a:alpha val="5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2817914">
            <a:off x="2427288" y="2312988"/>
            <a:ext cx="2000250" cy="838200"/>
          </a:xfrm>
          <a:prstGeom prst="rightArrow">
            <a:avLst/>
          </a:prstGeom>
          <a:solidFill>
            <a:srgbClr val="3366FF">
              <a:alpha val="45000"/>
            </a:srgbClr>
          </a:solidFill>
          <a:ln>
            <a:solidFill>
              <a:srgbClr val="3366FF">
                <a:alpha val="5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Documents/MATLAB/sandy/ru23/Figure5JGRS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" y="201378"/>
            <a:ext cx="8980551" cy="5637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16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553281"/>
            <a:ext cx="516555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Rutgers ROMS 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on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1800" b="1" dirty="0" err="1">
                <a:latin typeface="Calibri" charset="0"/>
                <a:ea typeface="Calibri" charset="0"/>
                <a:cs typeface="Calibri" charset="0"/>
              </a:rPr>
              <a:t>ESPreSSO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 domain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  <a:hlinkClick r:id="rId2"/>
              </a:rPr>
              <a:t>http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  <a:hlinkClick r:id="rId2"/>
              </a:rPr>
              <a:t>://www.myroms.org/espresso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  <a:hlinkClick r:id="rId2"/>
              </a:rPr>
              <a:t>/</a:t>
            </a:r>
            <a:endParaRPr lang="en-US" sz="1800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lvl="2" eaLnBrk="1" hangingPunct="1">
              <a:buFont typeface="Arial" charset="0"/>
              <a:buChar char="•"/>
            </a:pPr>
            <a:r>
              <a:rPr lang="en-US" sz="1800" dirty="0"/>
              <a:t>Cape Hatteras to Cape </a:t>
            </a:r>
            <a:r>
              <a:rPr lang="en-US" sz="1800" dirty="0" smtClean="0"/>
              <a:t>Cod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36 vertical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Levels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, ~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5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km horizontal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resolution, output hourly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Tides at boundary from ADCIRC 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HYCOM-NCODA Boundary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Conditions</a:t>
            </a:r>
          </a:p>
          <a:p>
            <a:pPr marL="285750" lvl="1" eaLnBrk="1" hangingPunct="1">
              <a:buFont typeface="Arial" charset="0"/>
              <a:buChar char="•"/>
            </a:pPr>
            <a:r>
              <a:rPr lang="en-US" sz="1600" dirty="0" smtClean="0"/>
              <a:t>Cahill </a:t>
            </a:r>
            <a:r>
              <a:rPr lang="en-US" sz="1600" dirty="0"/>
              <a:t>et al., 2008, </a:t>
            </a:r>
            <a:r>
              <a:rPr lang="en-US" sz="1600" dirty="0" err="1"/>
              <a:t>Haidvogel</a:t>
            </a:r>
            <a:r>
              <a:rPr lang="en-US" sz="1600" dirty="0"/>
              <a:t> et al., 2008, Hoffman et al., 2008, Zhang et al., 2009a,b, Wilkin and Hunter, </a:t>
            </a:r>
            <a:r>
              <a:rPr lang="en-US" sz="1600" dirty="0" smtClean="0"/>
              <a:t>2013</a:t>
            </a:r>
            <a:endParaRPr lang="en-US" sz="1600" dirty="0"/>
          </a:p>
          <a:p>
            <a:pPr eaLnBrk="1" hangingPunct="1">
              <a:buFont typeface="Arial" charset="0"/>
              <a:buChar char="•"/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 descr="../../../Documents/MATLAB/sandy/MAPS/Figure1JGRSP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r="9764" b="29888"/>
          <a:stretch/>
        </p:blipFill>
        <p:spPr bwMode="auto">
          <a:xfrm>
            <a:off x="5037221" y="752524"/>
            <a:ext cx="4106779" cy="47484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3668905"/>
            <a:ext cx="51655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Rutgers Weather Research and Forecasting (RUWRF) Model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WRF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Advanced Research core (ARW)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version 3.4.1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35 vertical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 levels,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~6 km resolution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Global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Forecast System (GFS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 b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oundary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ondition 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AVHRR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fixed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sea surface temperature bottom boundary condition.</a:t>
            </a:r>
          </a:p>
        </p:txBody>
      </p:sp>
    </p:spTree>
    <p:extLst>
      <p:ext uri="{BB962C8B-B14F-4D97-AF65-F5344CB8AC3E}">
        <p14:creationId xmlns:p14="http://schemas.microsoft.com/office/powerpoint/2010/main" val="21210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Documents/MATLAB/sandy/Figure6JGRS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6" y="208545"/>
            <a:ext cx="8980551" cy="5637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8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Documents/MATLAB/sandy/MAPS/Figure2JGRSP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3" y="0"/>
            <a:ext cx="7796463" cy="6304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8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Documents/MATLAB/sandy/Figure7JGRSP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81"/>
          <a:stretch/>
        </p:blipFill>
        <p:spPr bwMode="auto">
          <a:xfrm>
            <a:off x="2618873" y="935303"/>
            <a:ext cx="6100010" cy="462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88233" y="1368440"/>
            <a:ext cx="270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-88233" y="4397166"/>
            <a:ext cx="27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Along-shelf</a:t>
            </a:r>
          </a:p>
          <a:p>
            <a:pPr algn="ctr"/>
            <a:r>
              <a:rPr lang="en-US" sz="2400" dirty="0" smtClean="0"/>
              <a:t>Velocity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88233" y="2786465"/>
            <a:ext cx="27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Cross-shelf</a:t>
            </a:r>
          </a:p>
          <a:p>
            <a:pPr algn="ctr"/>
            <a:r>
              <a:rPr lang="en-US" sz="2400" dirty="0" smtClean="0"/>
              <a:t>Velocity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951747" y="5731893"/>
            <a:ext cx="576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Distance Offshore (km)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903621" y="529386"/>
            <a:ext cx="5767136" cy="646332"/>
            <a:chOff x="2903621" y="529386"/>
            <a:chExt cx="5767136" cy="646332"/>
          </a:xfrm>
        </p:grpSpPr>
        <p:sp>
          <p:nvSpPr>
            <p:cNvPr id="3" name="TextBox 2"/>
            <p:cNvSpPr txBox="1"/>
            <p:nvPr/>
          </p:nvSpPr>
          <p:spPr>
            <a:xfrm>
              <a:off x="2903621" y="529387"/>
              <a:ext cx="171650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32 </a:t>
              </a:r>
              <a:r>
                <a:rPr lang="en-US" dirty="0" err="1" smtClean="0"/>
                <a:t>Hrs</a:t>
              </a:r>
              <a:r>
                <a:rPr lang="en-US" dirty="0"/>
                <a:t> </a:t>
              </a:r>
              <a:endParaRPr lang="en-US" dirty="0" smtClean="0"/>
            </a:p>
            <a:p>
              <a:pPr algn="ctr"/>
              <a:r>
                <a:rPr lang="en-US" dirty="0" smtClean="0"/>
                <a:t>Pre-Landfall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28936" y="529386"/>
              <a:ext cx="171650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 </a:t>
              </a:r>
              <a:r>
                <a:rPr lang="en-US" dirty="0" err="1" smtClean="0"/>
                <a:t>Hrs</a:t>
              </a:r>
              <a:r>
                <a:rPr lang="en-US" dirty="0"/>
                <a:t> </a:t>
              </a:r>
              <a:endParaRPr lang="en-US" dirty="0" smtClean="0"/>
            </a:p>
            <a:p>
              <a:pPr algn="ctr"/>
              <a:r>
                <a:rPr lang="en-US" dirty="0" smtClean="0"/>
                <a:t>Pre-Landfall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54251" y="529386"/>
              <a:ext cx="171650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8 </a:t>
              </a:r>
              <a:r>
                <a:rPr lang="en-US" dirty="0" err="1" smtClean="0"/>
                <a:t>Hrs</a:t>
              </a:r>
              <a:r>
                <a:rPr lang="en-US" dirty="0"/>
                <a:t> </a:t>
              </a:r>
              <a:endParaRPr lang="en-US" dirty="0" smtClean="0"/>
            </a:p>
            <a:p>
              <a:pPr algn="ctr"/>
              <a:r>
                <a:rPr lang="en-US" dirty="0" smtClean="0"/>
                <a:t>Pre-Landfall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470484" y="529385"/>
            <a:ext cx="2310063" cy="52025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Documents/MATLAB/sandy/Figure7JGRSP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81"/>
          <a:stretch/>
        </p:blipFill>
        <p:spPr bwMode="auto">
          <a:xfrm>
            <a:off x="2618873" y="935303"/>
            <a:ext cx="6100010" cy="462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88233" y="1368440"/>
            <a:ext cx="270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-88233" y="4397166"/>
            <a:ext cx="27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Along-shelf</a:t>
            </a:r>
          </a:p>
          <a:p>
            <a:pPr algn="ctr"/>
            <a:r>
              <a:rPr lang="en-US" sz="2400" dirty="0" smtClean="0"/>
              <a:t>Velocity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88233" y="2786465"/>
            <a:ext cx="27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Cross-shelf</a:t>
            </a:r>
          </a:p>
          <a:p>
            <a:pPr algn="ctr"/>
            <a:r>
              <a:rPr lang="en-US" sz="2400" dirty="0" smtClean="0"/>
              <a:t>Velocity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951747" y="5731893"/>
            <a:ext cx="576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Distance Offshore (km)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903621" y="529386"/>
            <a:ext cx="5767136" cy="646332"/>
            <a:chOff x="2903621" y="529386"/>
            <a:chExt cx="5767136" cy="646332"/>
          </a:xfrm>
        </p:grpSpPr>
        <p:sp>
          <p:nvSpPr>
            <p:cNvPr id="3" name="TextBox 2"/>
            <p:cNvSpPr txBox="1"/>
            <p:nvPr/>
          </p:nvSpPr>
          <p:spPr>
            <a:xfrm>
              <a:off x="2903621" y="529387"/>
              <a:ext cx="171650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32 </a:t>
              </a:r>
              <a:r>
                <a:rPr lang="en-US" dirty="0" err="1" smtClean="0"/>
                <a:t>Hrs</a:t>
              </a:r>
              <a:r>
                <a:rPr lang="en-US" dirty="0"/>
                <a:t> </a:t>
              </a:r>
              <a:endParaRPr lang="en-US" dirty="0" smtClean="0"/>
            </a:p>
            <a:p>
              <a:pPr algn="ctr"/>
              <a:r>
                <a:rPr lang="en-US" dirty="0" smtClean="0"/>
                <a:t>Pre-Landfall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28936" y="529386"/>
              <a:ext cx="171650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 </a:t>
              </a:r>
              <a:r>
                <a:rPr lang="en-US" dirty="0" err="1" smtClean="0"/>
                <a:t>Hrs</a:t>
              </a:r>
              <a:r>
                <a:rPr lang="en-US" dirty="0"/>
                <a:t> </a:t>
              </a:r>
              <a:endParaRPr lang="en-US" dirty="0" smtClean="0"/>
            </a:p>
            <a:p>
              <a:pPr algn="ctr"/>
              <a:r>
                <a:rPr lang="en-US" dirty="0" smtClean="0"/>
                <a:t>Pre-Landfall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54251" y="529386"/>
              <a:ext cx="171650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8 </a:t>
              </a:r>
              <a:r>
                <a:rPr lang="en-US" dirty="0" err="1" smtClean="0"/>
                <a:t>Hrs</a:t>
              </a:r>
              <a:r>
                <a:rPr lang="en-US" dirty="0"/>
                <a:t> </a:t>
              </a:r>
              <a:endParaRPr lang="en-US" dirty="0" smtClean="0"/>
            </a:p>
            <a:p>
              <a:pPr algn="ctr"/>
              <a:r>
                <a:rPr lang="en-US" dirty="0" smtClean="0"/>
                <a:t>Pre-Landfall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728409" y="529385"/>
            <a:ext cx="2013285" cy="51142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7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Documents/MATLAB/sandy/Figure7JGRSP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81"/>
          <a:stretch/>
        </p:blipFill>
        <p:spPr bwMode="auto">
          <a:xfrm>
            <a:off x="2618873" y="935303"/>
            <a:ext cx="6100010" cy="462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88233" y="1368440"/>
            <a:ext cx="270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-88233" y="4397166"/>
            <a:ext cx="27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Along-shelf</a:t>
            </a:r>
          </a:p>
          <a:p>
            <a:pPr algn="ctr"/>
            <a:r>
              <a:rPr lang="en-US" sz="2400" dirty="0" smtClean="0"/>
              <a:t>Velocity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88233" y="2786465"/>
            <a:ext cx="27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Cross-shelf</a:t>
            </a:r>
          </a:p>
          <a:p>
            <a:pPr algn="ctr"/>
            <a:r>
              <a:rPr lang="en-US" sz="2400" dirty="0" smtClean="0"/>
              <a:t>Velocity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951747" y="5731893"/>
            <a:ext cx="576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Distance Offshore (km)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903621" y="529386"/>
            <a:ext cx="5767136" cy="646332"/>
            <a:chOff x="2903621" y="529386"/>
            <a:chExt cx="5767136" cy="646332"/>
          </a:xfrm>
        </p:grpSpPr>
        <p:sp>
          <p:nvSpPr>
            <p:cNvPr id="3" name="TextBox 2"/>
            <p:cNvSpPr txBox="1"/>
            <p:nvPr/>
          </p:nvSpPr>
          <p:spPr>
            <a:xfrm>
              <a:off x="2903621" y="529387"/>
              <a:ext cx="171650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32 </a:t>
              </a:r>
              <a:r>
                <a:rPr lang="en-US" dirty="0" err="1" smtClean="0"/>
                <a:t>Hrs</a:t>
              </a:r>
              <a:r>
                <a:rPr lang="en-US" dirty="0"/>
                <a:t> </a:t>
              </a:r>
              <a:endParaRPr lang="en-US" dirty="0" smtClean="0"/>
            </a:p>
            <a:p>
              <a:pPr algn="ctr"/>
              <a:r>
                <a:rPr lang="en-US" dirty="0" smtClean="0"/>
                <a:t>Pre-Landfall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28936" y="529386"/>
              <a:ext cx="171650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 </a:t>
              </a:r>
              <a:r>
                <a:rPr lang="en-US" dirty="0" err="1" smtClean="0"/>
                <a:t>Hrs</a:t>
              </a:r>
              <a:r>
                <a:rPr lang="en-US" dirty="0"/>
                <a:t> </a:t>
              </a:r>
              <a:endParaRPr lang="en-US" dirty="0" smtClean="0"/>
            </a:p>
            <a:p>
              <a:pPr algn="ctr"/>
              <a:r>
                <a:rPr lang="en-US" dirty="0" smtClean="0"/>
                <a:t>Pre-Landfall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54251" y="529386"/>
              <a:ext cx="171650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8 </a:t>
              </a:r>
              <a:r>
                <a:rPr lang="en-US" dirty="0" err="1" smtClean="0"/>
                <a:t>Hrs</a:t>
              </a:r>
              <a:r>
                <a:rPr lang="en-US" dirty="0"/>
                <a:t> </a:t>
              </a:r>
              <a:endParaRPr lang="en-US" dirty="0" smtClean="0"/>
            </a:p>
            <a:p>
              <a:pPr algn="ctr"/>
              <a:r>
                <a:rPr lang="en-US" dirty="0" smtClean="0"/>
                <a:t>Pre-Landfall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6805861" y="489277"/>
            <a:ext cx="2013285" cy="51142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Documents/MATLAB/sandy/Figure8JGRS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3"/>
          <a:stretch/>
        </p:blipFill>
        <p:spPr bwMode="auto">
          <a:xfrm>
            <a:off x="481263" y="160421"/>
            <a:ext cx="2669307" cy="6238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14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Documents/MATLAB/sandy/Figure8JGRS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 bwMode="auto">
          <a:xfrm>
            <a:off x="481263" y="160421"/>
            <a:ext cx="5197642" cy="6238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Arrow 5"/>
          <p:cNvSpPr/>
          <p:nvPr/>
        </p:nvSpPr>
        <p:spPr>
          <a:xfrm rot="10800000">
            <a:off x="4681487" y="1483886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681487" y="4308600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2103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-102115"/>
            <a:ext cx="3568700" cy="20005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Irene </a:t>
            </a:r>
            <a:r>
              <a:rPr lang="en-US" sz="2400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August 26-29 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2011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#8 with &gt;$15B damage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Track Accurate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Intensity Over-predicted</a:t>
            </a:r>
            <a:endParaRPr lang="en-US" sz="2400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464" y="6233768"/>
            <a:ext cx="5659536" cy="59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Documents/MATLAB/sandy/Figure8JGRS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" y="160421"/>
            <a:ext cx="7673340" cy="6238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Arrow 5"/>
          <p:cNvSpPr/>
          <p:nvPr/>
        </p:nvSpPr>
        <p:spPr>
          <a:xfrm rot="10800000">
            <a:off x="4681487" y="1483886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5400000">
            <a:off x="6871234" y="1413000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6871233" y="4517146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681487" y="4308600"/>
            <a:ext cx="574909" cy="43313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Documents/MATLAB/sandy/Figure8JGRS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3"/>
          <a:stretch/>
        </p:blipFill>
        <p:spPr bwMode="auto">
          <a:xfrm>
            <a:off x="481263" y="160421"/>
            <a:ext cx="2669307" cy="623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../Documents/MATLAB/sandy/Figure9JGRS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47925" r="67548"/>
          <a:stretch/>
        </p:blipFill>
        <p:spPr bwMode="auto">
          <a:xfrm>
            <a:off x="3478647" y="3080084"/>
            <a:ext cx="2297752" cy="331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../Documents/MATLAB/sandy/Figure9JGRS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5" r="6179" b="60909"/>
          <a:stretch/>
        </p:blipFill>
        <p:spPr bwMode="auto">
          <a:xfrm>
            <a:off x="3406457" y="62659"/>
            <a:ext cx="2239578" cy="250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ight Arrow 12"/>
          <p:cNvSpPr/>
          <p:nvPr/>
        </p:nvSpPr>
        <p:spPr>
          <a:xfrm rot="10800000">
            <a:off x="4083227" y="4005882"/>
            <a:ext cx="599594" cy="428483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099968" y="1346499"/>
            <a:ext cx="510663" cy="360763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80934" y="2633060"/>
            <a:ext cx="296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Cross-shelf Force Balance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Documents/MATLAB/sandy/Figure8JGRS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3"/>
          <a:stretch/>
        </p:blipFill>
        <p:spPr bwMode="auto">
          <a:xfrm>
            <a:off x="481263" y="160421"/>
            <a:ext cx="2669307" cy="623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../Documents/MATLAB/sandy/Figure9JGRS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47925" r="67548"/>
          <a:stretch/>
        </p:blipFill>
        <p:spPr bwMode="auto">
          <a:xfrm>
            <a:off x="3478647" y="3080084"/>
            <a:ext cx="2297752" cy="331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10800000">
            <a:off x="4083227" y="4005882"/>
            <a:ext cx="599594" cy="428483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../Documents/MATLAB/sandy/Figure9JGRS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5" r="6179" b="60909"/>
          <a:stretch/>
        </p:blipFill>
        <p:spPr bwMode="auto">
          <a:xfrm>
            <a:off x="3406457" y="62659"/>
            <a:ext cx="2239578" cy="25035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ight Arrow 6"/>
          <p:cNvSpPr/>
          <p:nvPr/>
        </p:nvSpPr>
        <p:spPr>
          <a:xfrm>
            <a:off x="4099968" y="1346499"/>
            <a:ext cx="510663" cy="360763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250614" y="48126"/>
            <a:ext cx="2428165" cy="6414703"/>
            <a:chOff x="3587112" y="96253"/>
            <a:chExt cx="2172003" cy="6278881"/>
          </a:xfrm>
        </p:grpSpPr>
        <p:pic>
          <p:nvPicPr>
            <p:cNvPr id="9" name="Picture 8" descr="../Documents/MATLAB/sandy/Figure10JGRSP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6" r="35906"/>
            <a:stretch/>
          </p:blipFill>
          <p:spPr bwMode="auto">
            <a:xfrm>
              <a:off x="3587112" y="96253"/>
              <a:ext cx="2172003" cy="6278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ight Arrow 10"/>
            <p:cNvSpPr/>
            <p:nvPr/>
          </p:nvSpPr>
          <p:spPr>
            <a:xfrm rot="5400000">
              <a:off x="3759065" y="1453104"/>
              <a:ext cx="574909" cy="43313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6200000">
              <a:off x="3759064" y="4348704"/>
              <a:ext cx="574909" cy="43313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80934" y="2633060"/>
            <a:ext cx="296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Cross-shelf Force Balance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0614" y="2633060"/>
            <a:ext cx="296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Along-shelf Force Balance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" y="172987"/>
            <a:ext cx="6337300" cy="149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792" y="0"/>
            <a:ext cx="1968500" cy="2095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92505" y="2300653"/>
                <a:ext cx="3469219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𝑏𝑎𝑟𝑜</m:t>
                        </m:r>
                      </m:sub>
                    </m:sSub>
                    <m:d>
                      <m:dPr>
                        <m:ctrlPr>
                          <a:rPr lang="en-US" i="1">
                            <a:effectLst/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effectLst/>
                        <a:latin typeface="Cambria Math" charset="0"/>
                        <a:ea typeface="Calibri" charset="0"/>
                        <a:cs typeface="Times New Roman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i="1">
                            <a:effectLst/>
                            <a:latin typeface="Cambria Math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limLoc m:val="subSup"/>
                            <m:ctrlPr>
                              <a:rPr lang="en-US" i="1">
                                <a:effectLst/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𝑡</m:t>
                            </m:r>
                          </m:sup>
                          <m:e>
                            <m:f>
                              <m:fPr>
                                <m:ctrlPr>
                                  <a:rPr lang="en-US" i="1">
                                    <a:effectLst/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effectLst/>
                                    <a:latin typeface="Cambria Math" charset="0"/>
                                    <a:ea typeface="Calibri" charset="0"/>
                                    <a:cs typeface="Times New Roman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effectLst/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effectLst/>
                                        <a:latin typeface="Cambria Math" charset="0"/>
                                        <a:ea typeface="Calibri" charset="0"/>
                                        <a:cs typeface="Times New Roman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effectLst/>
                                        <a:latin typeface="Cambria Math" charset="0"/>
                                        <a:ea typeface="Calibri" charset="0"/>
                                        <a:cs typeface="Times New Roman" charset="0"/>
                                      </a:rPr>
                                      <m:t>𝑠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i="1">
                                    <a:effectLst/>
                                    <a:latin typeface="Cambria Math" charset="0"/>
                                    <a:ea typeface="Calibri" charset="0"/>
                                    <a:cs typeface="Times New Roman" charset="0"/>
                                  </a:rPr>
                                  <m:t>𝛼</m:t>
                                </m:r>
                              </m:den>
                            </m:f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𝑑𝑡</m:t>
                            </m:r>
                          </m:e>
                        </m:nary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effectLst/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>
                    <a:effectLst/>
                    <a:latin typeface="Times New Roman" charset="0"/>
                    <a:ea typeface="ＭＳ 明朝" charset="-128"/>
                  </a:rPr>
                  <a:t> 		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05" y="2300653"/>
                <a:ext cx="3469219" cy="65601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92505" y="4241746"/>
                <a:ext cx="286828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𝑒𝑘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i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i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0">
                          <a:latin typeface="Cambria Math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limLoc m:val="subSup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charset="0"/>
                                    </a:rPr>
                                    <m:t>𝛼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</a:rPr>
                                <m:t>𝑑𝑡</m:t>
                              </m:r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05" y="4241746"/>
                <a:ext cx="2868286" cy="9106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4336" y="5223575"/>
            <a:ext cx="385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After </a:t>
            </a:r>
            <a:r>
              <a:rPr lang="en-US" smtClean="0">
                <a:solidFill>
                  <a:srgbClr val="FF0000"/>
                </a:solidFill>
              </a:rPr>
              <a:t>Bottom Boundary layer Spin-up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6" y="3146069"/>
            <a:ext cx="346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First Inertial Period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" y="172987"/>
            <a:ext cx="6337300" cy="149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792" y="0"/>
            <a:ext cx="1968500" cy="2095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92505" y="2300653"/>
                <a:ext cx="3469219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𝑏𝑎𝑟𝑜</m:t>
                        </m:r>
                      </m:sub>
                    </m:sSub>
                    <m:d>
                      <m:dPr>
                        <m:ctrlPr>
                          <a:rPr lang="en-US" i="1">
                            <a:effectLst/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effectLst/>
                        <a:latin typeface="Cambria Math" charset="0"/>
                        <a:ea typeface="Calibri" charset="0"/>
                        <a:cs typeface="Times New Roman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i="1">
                            <a:effectLst/>
                            <a:latin typeface="Cambria Math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limLoc m:val="subSup"/>
                            <m:ctrlPr>
                              <a:rPr lang="en-US" i="1">
                                <a:effectLst/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𝑡</m:t>
                            </m:r>
                          </m:sup>
                          <m:e>
                            <m:f>
                              <m:fPr>
                                <m:ctrlPr>
                                  <a:rPr lang="en-US" i="1">
                                    <a:effectLst/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effectLst/>
                                    <a:latin typeface="Cambria Math" charset="0"/>
                                    <a:ea typeface="Calibri" charset="0"/>
                                    <a:cs typeface="Times New Roman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effectLst/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effectLst/>
                                        <a:latin typeface="Cambria Math" charset="0"/>
                                        <a:ea typeface="Calibri" charset="0"/>
                                        <a:cs typeface="Times New Roman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effectLst/>
                                        <a:latin typeface="Cambria Math" charset="0"/>
                                        <a:ea typeface="Calibri" charset="0"/>
                                        <a:cs typeface="Times New Roman" charset="0"/>
                                      </a:rPr>
                                      <m:t>𝑠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i="1">
                                    <a:effectLst/>
                                    <a:latin typeface="Cambria Math" charset="0"/>
                                    <a:ea typeface="Calibri" charset="0"/>
                                    <a:cs typeface="Times New Roman" charset="0"/>
                                  </a:rPr>
                                  <m:t>𝛼</m:t>
                                </m:r>
                              </m:den>
                            </m:f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𝑑𝑡</m:t>
                            </m:r>
                          </m:e>
                        </m:nary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effectLst/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>
                    <a:effectLst/>
                    <a:latin typeface="Times New Roman" charset="0"/>
                    <a:ea typeface="ＭＳ 明朝" charset="-128"/>
                  </a:rPr>
                  <a:t> 		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05" y="2300653"/>
                <a:ext cx="3469219" cy="65601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92505" y="4241746"/>
                <a:ext cx="286828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𝑒𝑘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i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i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0">
                          <a:latin typeface="Cambria Math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limLoc m:val="subSup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charset="0"/>
                                    </a:rPr>
                                    <m:t>𝛼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</a:rPr>
                                <m:t>𝑑𝑡</m:t>
                              </m:r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05" y="4241746"/>
                <a:ext cx="2868286" cy="9106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4336" y="5223575"/>
            <a:ext cx="385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After </a:t>
            </a:r>
            <a:r>
              <a:rPr lang="en-US" smtClean="0">
                <a:solidFill>
                  <a:srgbClr val="FF0000"/>
                </a:solidFill>
              </a:rPr>
              <a:t>Bottom Boundary layer Spin-up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6" y="3146069"/>
            <a:ext cx="346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First Inertial Period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b="1749"/>
          <a:stretch/>
        </p:blipFill>
        <p:spPr>
          <a:xfrm>
            <a:off x="4823661" y="2144294"/>
            <a:ext cx="3325728" cy="4511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3232832" y="4072937"/>
            <a:ext cx="346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Inertial Periods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70358" y="5855368"/>
            <a:ext cx="21656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" y="172987"/>
            <a:ext cx="6337300" cy="149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792" y="0"/>
            <a:ext cx="1968500" cy="2095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92505" y="2300653"/>
                <a:ext cx="3469219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𝑏𝑎𝑟𝑜</m:t>
                        </m:r>
                      </m:sub>
                    </m:sSub>
                    <m:d>
                      <m:dPr>
                        <m:ctrlPr>
                          <a:rPr lang="en-US" i="1">
                            <a:effectLst/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effectLst/>
                        <a:latin typeface="Cambria Math" charset="0"/>
                        <a:ea typeface="Calibri" charset="0"/>
                        <a:cs typeface="Times New Roman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i="1">
                            <a:effectLst/>
                            <a:latin typeface="Cambria Math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limLoc m:val="subSup"/>
                            <m:ctrlPr>
                              <a:rPr lang="en-US" i="1">
                                <a:effectLst/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𝑡</m:t>
                            </m:r>
                          </m:sup>
                          <m:e>
                            <m:f>
                              <m:fPr>
                                <m:ctrlPr>
                                  <a:rPr lang="en-US" i="1">
                                    <a:effectLst/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effectLst/>
                                    <a:latin typeface="Cambria Math" charset="0"/>
                                    <a:ea typeface="Calibri" charset="0"/>
                                    <a:cs typeface="Times New Roman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effectLst/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effectLst/>
                                        <a:latin typeface="Cambria Math" charset="0"/>
                                        <a:ea typeface="Calibri" charset="0"/>
                                        <a:cs typeface="Times New Roman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effectLst/>
                                        <a:latin typeface="Cambria Math" charset="0"/>
                                        <a:ea typeface="Calibri" charset="0"/>
                                        <a:cs typeface="Times New Roman" charset="0"/>
                                      </a:rPr>
                                      <m:t>𝑠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i="1">
                                    <a:effectLst/>
                                    <a:latin typeface="Cambria Math" charset="0"/>
                                    <a:ea typeface="Calibri" charset="0"/>
                                    <a:cs typeface="Times New Roman" charset="0"/>
                                  </a:rPr>
                                  <m:t>𝛼</m:t>
                                </m:r>
                              </m:den>
                            </m:f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𝑑𝑡</m:t>
                            </m:r>
                          </m:e>
                        </m:nary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effectLst/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>
                    <a:effectLst/>
                    <a:latin typeface="Times New Roman" charset="0"/>
                    <a:ea typeface="ＭＳ 明朝" charset="-128"/>
                  </a:rPr>
                  <a:t> 		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05" y="2300653"/>
                <a:ext cx="3469219" cy="65601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92505" y="4241746"/>
                <a:ext cx="286828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𝑒𝑘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i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i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0">
                          <a:latin typeface="Cambria Math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limLoc m:val="subSup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charset="0"/>
                                    </a:rPr>
                                    <m:t>𝛼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</a:rPr>
                                <m:t>𝑑𝑡</m:t>
                              </m:r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05" y="4241746"/>
                <a:ext cx="2868286" cy="9106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4336" y="5223575"/>
            <a:ext cx="385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After </a:t>
            </a:r>
            <a:r>
              <a:rPr lang="en-US" smtClean="0">
                <a:solidFill>
                  <a:srgbClr val="FF0000"/>
                </a:solidFill>
              </a:rPr>
              <a:t>Bottom Boundary layer Spin-up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6" y="3146069"/>
            <a:ext cx="346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First Inertial Period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../Documents/MATLAB/sandy/Figure12JGRSP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00" y="2095500"/>
            <a:ext cx="4473183" cy="44731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Connector 16"/>
          <p:cNvCxnSpPr/>
          <p:nvPr/>
        </p:nvCxnSpPr>
        <p:spPr>
          <a:xfrm>
            <a:off x="5277852" y="4620126"/>
            <a:ext cx="31602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6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9095" cy="33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4" descr="Macintosh HD:Users:new_user:Desktop:sandy1029c_cloud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9064"/>
          <a:stretch/>
        </p:blipFill>
        <p:spPr bwMode="auto">
          <a:xfrm>
            <a:off x="4957009" y="2599877"/>
            <a:ext cx="4186991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4989095" y="0"/>
            <a:ext cx="415490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Irene</a:t>
            </a:r>
          </a:p>
          <a:p>
            <a:pPr algn="ctr">
              <a:defRPr/>
            </a:pPr>
            <a:r>
              <a:rPr lang="en-US" dirty="0" smtClean="0"/>
              <a:t>August 26, 2011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Strong </a:t>
            </a:r>
            <a:r>
              <a:rPr lang="en-US" dirty="0" smtClean="0"/>
              <a:t>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Fast moving storm</a:t>
            </a:r>
            <a:endParaRPr lang="en-US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Mixing </a:t>
            </a:r>
            <a:r>
              <a:rPr lang="en-US" dirty="0" smtClean="0"/>
              <a:t>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-1" y="3367387"/>
            <a:ext cx="498909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Sandy</a:t>
            </a:r>
          </a:p>
          <a:p>
            <a:pPr algn="ctr">
              <a:defRPr/>
            </a:pPr>
            <a:r>
              <a:rPr lang="en-US" dirty="0" smtClean="0"/>
              <a:t>October 29, 2012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Weak/deep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Slow moving storm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Perpendicular track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Coastal </a:t>
            </a:r>
            <a:r>
              <a:rPr lang="en-US" dirty="0" err="1" smtClean="0">
                <a:solidFill>
                  <a:srgbClr val="FF0000"/>
                </a:solidFill>
              </a:rPr>
              <a:t>downwelling</a:t>
            </a:r>
            <a:r>
              <a:rPr lang="en-US" dirty="0" smtClean="0">
                <a:solidFill>
                  <a:srgbClr val="FF0000"/>
                </a:solidFill>
              </a:rPr>
              <a:t> response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</a:t>
            </a:r>
            <a:r>
              <a:rPr lang="en-US" dirty="0" smtClean="0">
                <a:solidFill>
                  <a:srgbClr val="FF0000"/>
                </a:solidFill>
              </a:rPr>
              <a:t>layer ocean</a:t>
            </a:r>
          </a:p>
          <a:p>
            <a:pPr algn="ctr">
              <a:defRPr/>
            </a:pPr>
            <a:endParaRPr lang="en-US" sz="800" dirty="0" smtClean="0"/>
          </a:p>
          <a:p>
            <a:pPr algn="ctr">
              <a:defRPr/>
            </a:pPr>
            <a:endParaRPr lang="en-US" dirty="0" smtClean="0"/>
          </a:p>
        </p:txBody>
      </p:sp>
      <p:sp>
        <p:nvSpPr>
          <p:cNvPr id="66565" name="Left Arrow 4"/>
          <p:cNvSpPr>
            <a:spLocks noChangeArrowheads="1"/>
          </p:cNvSpPr>
          <p:nvPr/>
        </p:nvSpPr>
        <p:spPr bwMode="auto">
          <a:xfrm>
            <a:off x="5165558" y="168442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66" name="Left Arrow 9"/>
          <p:cNvSpPr>
            <a:spLocks noChangeArrowheads="1"/>
          </p:cNvSpPr>
          <p:nvPr/>
        </p:nvSpPr>
        <p:spPr bwMode="auto">
          <a:xfrm flipH="1">
            <a:off x="4066674" y="3601497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7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00100" y="-22225"/>
            <a:ext cx="83439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iddle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egional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cean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bserving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941638" y="28336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83185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27001"/>
            <a:ext cx="4552950" cy="8381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162298" y="37332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white"/>
                </a:solidFill>
              </a:rPr>
              <a:t>Arthur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066801"/>
            <a:ext cx="946150" cy="254570"/>
          </a:xfrm>
          <a:prstGeom prst="rect">
            <a:avLst/>
          </a:prstGeom>
        </p:spPr>
      </p:pic>
      <p:sp>
        <p:nvSpPr>
          <p:cNvPr id="23" name="Right Arrow 12"/>
          <p:cNvSpPr>
            <a:spLocks noChangeArrowheads="1"/>
          </p:cNvSpPr>
          <p:nvPr/>
        </p:nvSpPr>
        <p:spPr bwMode="auto">
          <a:xfrm rot="18351012">
            <a:off x="2552701" y="33861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 rot="18294143">
            <a:off x="3240959" y="3496691"/>
            <a:ext cx="9930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Barry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Right Arrow 12"/>
          <p:cNvSpPr>
            <a:spLocks noChangeArrowheads="1"/>
          </p:cNvSpPr>
          <p:nvPr/>
        </p:nvSpPr>
        <p:spPr bwMode="auto">
          <a:xfrm rot="20882304">
            <a:off x="1714499" y="49016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TextBox 14"/>
          <p:cNvSpPr txBox="1">
            <a:spLocks noChangeArrowheads="1"/>
          </p:cNvSpPr>
          <p:nvPr/>
        </p:nvSpPr>
        <p:spPr bwMode="auto">
          <a:xfrm rot="20911343">
            <a:off x="1698752" y="45634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prstClr val="white"/>
                </a:solidFill>
              </a:rPr>
              <a:t>Hermine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9" name="Picture 28" descr="MARACOOS_logo_300dpi_transpare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0" y="4692550"/>
            <a:ext cx="3714750" cy="70802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3"/>
          <a:stretch/>
        </p:blipFill>
        <p:spPr bwMode="auto">
          <a:xfrm>
            <a:off x="5864225" y="5514875"/>
            <a:ext cx="2844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inar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60" y="3549550"/>
            <a:ext cx="201888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 descr="NOA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372" y="3509862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5783115" y="2327848"/>
            <a:ext cx="4876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rgbClr val="FFFFFF"/>
                </a:solidFill>
                <a:latin typeface="Arial" charset="0"/>
              </a:rPr>
              <a:t>Thank You!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76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cintosh HD:Users:new_user:Desktop:sandy1029c_clou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0" b="11017"/>
          <a:stretch/>
        </p:blipFill>
        <p:spPr bwMode="auto">
          <a:xfrm>
            <a:off x="0" y="0"/>
            <a:ext cx="9144000" cy="61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5807242" cy="3323987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00"/>
                </a:solidFill>
              </a:rPr>
              <a:t>Hurricane Sandy Oct 28 - 30 2012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Fall transition storm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Deep surface mixed layer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Perpendicular track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Coastal </a:t>
            </a:r>
            <a:r>
              <a:rPr lang="en-US" sz="3000" dirty="0" err="1" smtClean="0">
                <a:solidFill>
                  <a:schemeClr val="bg1"/>
                </a:solidFill>
              </a:rPr>
              <a:t>downwelling</a:t>
            </a:r>
            <a:r>
              <a:rPr lang="en-US" sz="3000" dirty="0" smtClean="0">
                <a:solidFill>
                  <a:schemeClr val="bg1"/>
                </a:solidFill>
              </a:rPr>
              <a:t>  response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Offshore advection of Cold Pool</a:t>
            </a:r>
          </a:p>
          <a:p>
            <a:pPr marL="457200" indent="-457200">
              <a:buFont typeface="Arial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046563"/>
            <a:ext cx="487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 charset="0"/>
              </a:rPr>
              <a:t>Thank You</a:t>
            </a:r>
          </a:p>
        </p:txBody>
      </p:sp>
      <p:pic>
        <p:nvPicPr>
          <p:cNvPr id="8" name="Picture 7" descr="MARACOOS_logo_300dpi_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0" y="4692550"/>
            <a:ext cx="3714750" cy="70802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3"/>
          <a:stretch/>
        </p:blipFill>
        <p:spPr bwMode="auto">
          <a:xfrm>
            <a:off x="5864225" y="5514875"/>
            <a:ext cx="2844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60" y="3549550"/>
            <a:ext cx="201888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NOA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372" y="3509862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7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92505" y="2300653"/>
                <a:ext cx="3469219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𝑏𝑎𝑟𝑜</m:t>
                        </m:r>
                      </m:sub>
                    </m:sSub>
                    <m:d>
                      <m:dPr>
                        <m:ctrlPr>
                          <a:rPr lang="en-US" i="1">
                            <a:effectLst/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effectLst/>
                        <a:latin typeface="Cambria Math" charset="0"/>
                        <a:ea typeface="Calibri" charset="0"/>
                        <a:cs typeface="Times New Roman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i="1">
                            <a:effectLst/>
                            <a:latin typeface="Cambria Math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limLoc m:val="subSup"/>
                            <m:ctrlPr>
                              <a:rPr lang="en-US" i="1">
                                <a:effectLst/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𝑡</m:t>
                            </m:r>
                          </m:sup>
                          <m:e>
                            <m:f>
                              <m:fPr>
                                <m:ctrlPr>
                                  <a:rPr lang="en-US" i="1">
                                    <a:effectLst/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effectLst/>
                                    <a:latin typeface="Cambria Math" charset="0"/>
                                    <a:ea typeface="Calibri" charset="0"/>
                                    <a:cs typeface="Times New Roman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effectLst/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effectLst/>
                                        <a:latin typeface="Cambria Math" charset="0"/>
                                        <a:ea typeface="Calibri" charset="0"/>
                                        <a:cs typeface="Times New Roman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effectLst/>
                                        <a:latin typeface="Cambria Math" charset="0"/>
                                        <a:ea typeface="Calibri" charset="0"/>
                                        <a:cs typeface="Times New Roman" charset="0"/>
                                      </a:rPr>
                                      <m:t>𝑠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i="1">
                                    <a:effectLst/>
                                    <a:latin typeface="Cambria Math" charset="0"/>
                                    <a:ea typeface="Calibri" charset="0"/>
                                    <a:cs typeface="Times New Roman" charset="0"/>
                                  </a:rPr>
                                  <m:t>𝛼</m:t>
                                </m:r>
                              </m:den>
                            </m:f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𝑑𝑡</m:t>
                            </m:r>
                          </m:e>
                        </m:nary>
                        <m:r>
                          <a:rPr lang="en-US" i="1">
                            <a:effectLst/>
                            <a:latin typeface="Cambria Math" charset="0"/>
                            <a:ea typeface="Calibri" charset="0"/>
                            <a:cs typeface="Times New Roman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effectLst/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charset="0"/>
                                <a:ea typeface="Calibri" charset="0"/>
                                <a:cs typeface="Times New Roman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>
                    <a:effectLst/>
                    <a:latin typeface="Times New Roman" charset="0"/>
                    <a:ea typeface="ＭＳ 明朝" charset="-128"/>
                  </a:rPr>
                  <a:t> 		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05" y="2300653"/>
                <a:ext cx="3469219" cy="6560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92505" y="4241746"/>
                <a:ext cx="286828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𝑒𝑘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i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i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0">
                          <a:latin typeface="Cambria Math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limLoc m:val="subSup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𝑠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charset="0"/>
                                    </a:rPr>
                                    <m:t>𝛼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</a:rPr>
                                <m:t>𝑑𝑡</m:t>
                              </m:r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05" y="4241746"/>
                <a:ext cx="2868286" cy="9106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4336" y="5223575"/>
            <a:ext cx="385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After </a:t>
            </a:r>
            <a:r>
              <a:rPr lang="en-US" smtClean="0">
                <a:solidFill>
                  <a:srgbClr val="FF0000"/>
                </a:solidFill>
              </a:rPr>
              <a:t>Bottom Boundary layer Spin-up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6" y="3146069"/>
            <a:ext cx="346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First Inertial Period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6100" y="4584700"/>
            <a:ext cx="43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9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Documents/MATLAB/sandy/Figure10JGRSP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/>
          <a:stretch/>
        </p:blipFill>
        <p:spPr bwMode="auto">
          <a:xfrm>
            <a:off x="2005262" y="184484"/>
            <a:ext cx="7138737" cy="6673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532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91719" y="2"/>
            <a:ext cx="1452282" cy="55327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5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What Does a Storm Glider Look Like?</a:t>
            </a:r>
            <a:endParaRPr lang="en-US" sz="2400" dirty="0"/>
          </a:p>
        </p:txBody>
      </p: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4569607" y="5234855"/>
            <a:ext cx="3122112" cy="1463874"/>
            <a:chOff x="152400" y="5105400"/>
            <a:chExt cx="1912938" cy="993775"/>
          </a:xfrm>
        </p:grpSpPr>
        <p:pic>
          <p:nvPicPr>
            <p:cNvPr id="21" name="Picture 14" descr="sensor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152400" y="5105400"/>
              <a:ext cx="1447800" cy="99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sensor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r="24124"/>
            <a:stretch>
              <a:fillRect/>
            </a:stretch>
          </p:blipFill>
          <p:spPr bwMode="auto">
            <a:xfrm>
              <a:off x="1600200" y="5105400"/>
              <a:ext cx="465138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1" descr="senso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285" y="826077"/>
            <a:ext cx="60007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4864280" y="2578855"/>
            <a:ext cx="427971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 u="sng" dirty="0">
                <a:latin typeface="Calibri"/>
                <a:cs typeface="Calibri"/>
              </a:rPr>
              <a:t>Storm Glider (v1)</a:t>
            </a:r>
          </a:p>
          <a:p>
            <a:pPr eaLnBrk="1" hangingPunct="1"/>
            <a:r>
              <a:rPr lang="en-US" sz="1800" b="1" dirty="0" smtClean="0">
                <a:latin typeface="Calibri"/>
                <a:cs typeface="Calibri"/>
              </a:rPr>
              <a:t>Seabird Conductivity Temperature </a:t>
            </a:r>
            <a:r>
              <a:rPr lang="en-US" sz="1800" b="1" dirty="0" smtClean="0">
                <a:latin typeface="Calibri"/>
                <a:cs typeface="Calibri"/>
              </a:rPr>
              <a:t>Depth </a:t>
            </a:r>
            <a:r>
              <a:rPr lang="en-US" sz="1800" b="1" dirty="0" smtClean="0">
                <a:latin typeface="Calibri"/>
                <a:cs typeface="Calibri"/>
              </a:rPr>
              <a:t>(CTD), </a:t>
            </a:r>
            <a:r>
              <a:rPr lang="en-US" sz="1800" b="1" dirty="0" err="1" smtClean="0">
                <a:latin typeface="Calibri"/>
                <a:cs typeface="Calibri"/>
              </a:rPr>
              <a:t>Wetlabs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ECOpuck</a:t>
            </a:r>
            <a:r>
              <a:rPr lang="en-US" sz="1800" b="1" dirty="0">
                <a:latin typeface="Calibri"/>
                <a:cs typeface="Calibri"/>
              </a:rPr>
              <a:t>,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Aandera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Optode</a:t>
            </a:r>
            <a:r>
              <a:rPr lang="en-US" sz="1800" b="1" dirty="0" smtClean="0">
                <a:latin typeface="Calibri"/>
                <a:cs typeface="Calibri"/>
              </a:rPr>
              <a:t>, Nortek </a:t>
            </a:r>
            <a:r>
              <a:rPr lang="en-US" sz="1800" b="1" dirty="0" err="1" smtClean="0">
                <a:latin typeface="Calibri"/>
                <a:cs typeface="Calibri"/>
              </a:rPr>
              <a:t>Aquadopp</a:t>
            </a:r>
            <a:r>
              <a:rPr lang="en-US" sz="1800" b="1" dirty="0" smtClean="0">
                <a:latin typeface="Calibri"/>
                <a:cs typeface="Calibri"/>
              </a:rPr>
              <a:t>, </a:t>
            </a:r>
            <a:r>
              <a:rPr lang="en-US" sz="1800" b="1" dirty="0" smtClean="0">
                <a:latin typeface="Calibri"/>
                <a:cs typeface="Calibri"/>
              </a:rPr>
              <a:t>rechargeable batteries, optical backscatter.</a:t>
            </a: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169208" y="774617"/>
            <a:ext cx="39482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 smtClean="0">
                <a:latin typeface="Calibri"/>
                <a:cs typeface="Calibri"/>
              </a:rPr>
              <a:t>Irene Gliders:</a:t>
            </a:r>
            <a:r>
              <a:rPr lang="en-US" sz="1800" b="1" dirty="0" smtClean="0">
                <a:latin typeface="Calibri"/>
                <a:cs typeface="Calibri"/>
              </a:rPr>
              <a:t> 1</a:t>
            </a:r>
            <a:r>
              <a:rPr lang="en-US" sz="1800" b="1" baseline="30000" dirty="0" smtClean="0">
                <a:latin typeface="Calibri"/>
                <a:cs typeface="Calibri"/>
              </a:rPr>
              <a:t>st</a:t>
            </a:r>
            <a:r>
              <a:rPr lang="en-US" sz="1800" b="1" dirty="0" smtClean="0">
                <a:latin typeface="Calibri"/>
                <a:cs typeface="Calibri"/>
              </a:rPr>
              <a:t> Generation TWR Slocum Glider with Alkaline batteries,</a:t>
            </a:r>
            <a:r>
              <a:rPr lang="en-US" sz="1800" b="1" dirty="0">
                <a:latin typeface="Calibri"/>
                <a:cs typeface="Calibri"/>
              </a:rPr>
              <a:t> </a:t>
            </a:r>
            <a:r>
              <a:rPr lang="en-US" sz="1800" b="1" dirty="0" smtClean="0">
                <a:latin typeface="Calibri"/>
                <a:cs typeface="Calibri"/>
              </a:rPr>
              <a:t>Seabird </a:t>
            </a:r>
            <a:r>
              <a:rPr lang="en-US" sz="1800" b="1" dirty="0" smtClean="0">
                <a:latin typeface="Calibri"/>
                <a:cs typeface="Calibri"/>
              </a:rPr>
              <a:t>Conductivity Temperature </a:t>
            </a:r>
            <a:r>
              <a:rPr lang="en-US" sz="1800" b="1" dirty="0" smtClean="0">
                <a:latin typeface="Calibri"/>
                <a:cs typeface="Calibri"/>
              </a:rPr>
              <a:t>Depth </a:t>
            </a:r>
            <a:r>
              <a:rPr lang="en-US" sz="1800" b="1" dirty="0" smtClean="0">
                <a:latin typeface="Calibri"/>
                <a:cs typeface="Calibri"/>
              </a:rPr>
              <a:t>(CTD</a:t>
            </a:r>
            <a:r>
              <a:rPr lang="en-US" sz="1800" b="1" dirty="0" smtClean="0">
                <a:latin typeface="Calibri"/>
                <a:cs typeface="Calibri"/>
              </a:rPr>
              <a:t>) and </a:t>
            </a:r>
            <a:r>
              <a:rPr lang="en-US" sz="1800" b="1" dirty="0" err="1" smtClean="0">
                <a:latin typeface="Calibri"/>
                <a:cs typeface="Calibri"/>
              </a:rPr>
              <a:t>Aandera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Optode</a:t>
            </a:r>
            <a:endParaRPr lang="en-US" sz="1800" b="1" dirty="0">
              <a:latin typeface="Calibri"/>
              <a:cs typeface="Calibri"/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0306" r="27415"/>
          <a:stretch>
            <a:fillRect/>
          </a:stretch>
        </p:blipFill>
        <p:spPr bwMode="auto">
          <a:xfrm>
            <a:off x="4177501" y="810977"/>
            <a:ext cx="2195622" cy="171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 descr="IMG_305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b="21387"/>
          <a:stretch>
            <a:fillRect/>
          </a:stretch>
        </p:blipFill>
        <p:spPr bwMode="auto">
          <a:xfrm>
            <a:off x="37554" y="2196932"/>
            <a:ext cx="45434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1838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1) Acoustic </a:t>
            </a:r>
            <a:r>
              <a:rPr lang="en-US" dirty="0">
                <a:solidFill>
                  <a:srgbClr val="FF0000"/>
                </a:solidFill>
              </a:rPr>
              <a:t>Backscatter/Currents: Nortek </a:t>
            </a:r>
            <a:r>
              <a:rPr lang="en-US" dirty="0" err="1">
                <a:solidFill>
                  <a:srgbClr val="FF0000"/>
                </a:solidFill>
              </a:rPr>
              <a:t>Aquadopp</a:t>
            </a:r>
            <a:r>
              <a:rPr lang="en-US" dirty="0">
                <a:solidFill>
                  <a:srgbClr val="FF0000"/>
                </a:solidFill>
              </a:rPr>
              <a:t> Current Profiler (2 MHz head, 1 meter bins, internally logging, 30 days)</a:t>
            </a:r>
            <a:r>
              <a:rPr lang="en-US" dirty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29" name="Picture 16" descr="aquadopp beam mapp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 rot="5400000">
            <a:off x="5189766" y="3566297"/>
            <a:ext cx="1009636" cy="21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266" y="53519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2) Optical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Backscatter: Wet Labs Eco-puck BB3 (470, 532, 660 nm) – Smaller particles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0" name="Picture 9" descr="Screen Shot 2014-08-29 at 5.01.28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18" y="3859695"/>
            <a:ext cx="1803400" cy="124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 descr="NOA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93" y="5234855"/>
            <a:ext cx="1351757" cy="135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CinarLog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54" y="826077"/>
            <a:ext cx="201888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911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2315" y="1010653"/>
            <a:ext cx="7267074" cy="5229726"/>
            <a:chOff x="481263" y="112295"/>
            <a:chExt cx="8181340" cy="6278880"/>
          </a:xfrm>
        </p:grpSpPr>
        <p:pic>
          <p:nvPicPr>
            <p:cNvPr id="4" name="Picture 3" descr="../Documents/MATLAB/sandy/Figure9JGRS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263" y="112295"/>
              <a:ext cx="8181340" cy="62788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ight Arrow 2"/>
            <p:cNvSpPr/>
            <p:nvPr/>
          </p:nvSpPr>
          <p:spPr>
            <a:xfrm>
              <a:off x="6823108" y="1188410"/>
              <a:ext cx="574909" cy="43313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Arrow 4"/>
            <p:cNvSpPr/>
            <p:nvPr/>
          </p:nvSpPr>
          <p:spPr>
            <a:xfrm rot="10800000">
              <a:off x="1793908" y="4132137"/>
              <a:ext cx="574909" cy="43313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935579" y="112295"/>
              <a:ext cx="2358189" cy="245444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78043" y="3121484"/>
              <a:ext cx="2358189" cy="245444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817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2737" y="721895"/>
            <a:ext cx="7220832" cy="5839326"/>
            <a:chOff x="515366" y="0"/>
            <a:chExt cx="8181340" cy="6705600"/>
          </a:xfrm>
        </p:grpSpPr>
        <p:pic>
          <p:nvPicPr>
            <p:cNvPr id="4" name="Picture 3" descr="../Documents/MATLAB/sandy/Figure10JGRS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366" y="96253"/>
              <a:ext cx="8181340" cy="62788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384884" y="0"/>
              <a:ext cx="2374231" cy="67056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Arrow 4"/>
            <p:cNvSpPr/>
            <p:nvPr/>
          </p:nvSpPr>
          <p:spPr>
            <a:xfrm rot="5400000">
              <a:off x="3759065" y="1453104"/>
              <a:ext cx="574909" cy="43313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Arrow 5"/>
            <p:cNvSpPr/>
            <p:nvPr/>
          </p:nvSpPr>
          <p:spPr>
            <a:xfrm rot="16200000">
              <a:off x="3759064" y="4348704"/>
              <a:ext cx="574909" cy="43313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381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6"/>
          <p:cNvSpPr txBox="1">
            <a:spLocks noChangeArrowheads="1"/>
          </p:cNvSpPr>
          <p:nvPr/>
        </p:nvSpPr>
        <p:spPr bwMode="auto">
          <a:xfrm>
            <a:off x="4953000" y="152400"/>
            <a:ext cx="4191000" cy="3292475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Hurricane Sandy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October 29, 2012</a:t>
            </a:r>
          </a:p>
          <a:p>
            <a:pPr algn="ctr" eaLnBrk="1" hangingPunct="1"/>
            <a:endParaRPr lang="en-US" sz="800">
              <a:solidFill>
                <a:srgbClr val="0000FF"/>
              </a:solidFill>
            </a:endParaRP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NOAA/NHC Damage: 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#2 with &gt;$60 Billion.</a:t>
            </a:r>
          </a:p>
          <a:p>
            <a:pPr algn="ctr" eaLnBrk="1" hangingPunct="1"/>
            <a:endParaRPr lang="en-US">
              <a:solidFill>
                <a:srgbClr val="0000FF"/>
              </a:solidFill>
            </a:endParaRP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Minimum pressure – 948 mb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Storm surge over –14 ft. in NYC</a:t>
            </a:r>
          </a:p>
          <a:p>
            <a:pPr algn="ctr" eaLnBrk="1" hangingPunct="1"/>
            <a:endParaRPr lang="en-US" sz="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7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pic>
        <p:nvPicPr>
          <p:cNvPr id="18" name="Picture 17" descr="nature_fig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44927" b="30253"/>
          <a:stretch/>
        </p:blipFill>
        <p:spPr>
          <a:xfrm>
            <a:off x="4902664" y="3937000"/>
            <a:ext cx="4660436" cy="1600200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1689100" y="4781550"/>
            <a:ext cx="666750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3126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0" y="2138363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543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Irene WRF </a:t>
            </a:r>
            <a:r>
              <a:rPr lang="en-US" sz="2800" b="1" dirty="0" smtClean="0">
                <a:solidFill>
                  <a:srgbClr val="FF0000"/>
                </a:solidFill>
              </a:rPr>
              <a:t>Model Sensitivity Study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Over 130 model runs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Paired to compare sensitivities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Central pressure &amp; max wind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Sensitivity to SST greatest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504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Seroka</a:t>
            </a:r>
            <a:r>
              <a:rPr lang="en-US" sz="1600" i="1" dirty="0" smtClean="0"/>
              <a:t>, Miles, </a:t>
            </a:r>
            <a:r>
              <a:rPr lang="en-US" sz="1600" i="1" dirty="0" err="1" smtClean="0"/>
              <a:t>Xu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Kohut</a:t>
            </a:r>
            <a:r>
              <a:rPr lang="en-US" sz="1600" i="1" dirty="0" smtClean="0"/>
              <a:t>, Schofield &amp; Glenn,</a:t>
            </a:r>
          </a:p>
          <a:p>
            <a:r>
              <a:rPr lang="en-US" sz="1600" i="1" dirty="0" smtClean="0"/>
              <a:t>Hurricane Irene Sensitivity to Stratified Coastal Ocean Cooling, Monthly Weather Review, 2016</a:t>
            </a:r>
            <a:endParaRPr lang="en-US" sz="1600" i="1" dirty="0"/>
          </a:p>
        </p:txBody>
      </p:sp>
      <p:sp>
        <p:nvSpPr>
          <p:cNvPr id="6" name="Oval 5"/>
          <p:cNvSpPr/>
          <p:nvPr/>
        </p:nvSpPr>
        <p:spPr>
          <a:xfrm>
            <a:off x="4445000" y="1892300"/>
            <a:ext cx="4699000" cy="1524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57700" y="3263900"/>
            <a:ext cx="558800" cy="14351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2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6"/>
          <p:cNvSpPr txBox="1">
            <a:spLocks noChangeArrowheads="1"/>
          </p:cNvSpPr>
          <p:nvPr/>
        </p:nvSpPr>
        <p:spPr bwMode="auto">
          <a:xfrm>
            <a:off x="4953000" y="152400"/>
            <a:ext cx="4191000" cy="3292475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b="1">
                <a:solidFill>
                  <a:srgbClr val="0000FF"/>
                </a:solidFill>
              </a:rPr>
              <a:t>Hurricane Sandy</a:t>
            </a:r>
          </a:p>
          <a:p>
            <a:pPr algn="ctr" eaLnBrk="1" hangingPunct="1"/>
            <a:r>
              <a:rPr lang="en-US" altLang="x-none">
                <a:solidFill>
                  <a:srgbClr val="0000FF"/>
                </a:solidFill>
              </a:rPr>
              <a:t>October 29, 2012</a:t>
            </a:r>
          </a:p>
          <a:p>
            <a:pPr algn="ctr" eaLnBrk="1" hangingPunct="1"/>
            <a:endParaRPr lang="en-US" altLang="x-none" sz="80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x-none">
                <a:solidFill>
                  <a:srgbClr val="0000FF"/>
                </a:solidFill>
              </a:rPr>
              <a:t>NOAA/NHC Damage: </a:t>
            </a:r>
          </a:p>
          <a:p>
            <a:pPr algn="ctr" eaLnBrk="1" hangingPunct="1"/>
            <a:r>
              <a:rPr lang="en-US" altLang="x-none">
                <a:solidFill>
                  <a:srgbClr val="0000FF"/>
                </a:solidFill>
              </a:rPr>
              <a:t>#2 with &gt;$60 Billion.</a:t>
            </a:r>
          </a:p>
          <a:p>
            <a:pPr algn="ctr" eaLnBrk="1" hangingPunct="1"/>
            <a:endParaRPr lang="en-US" altLang="x-none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x-none">
                <a:solidFill>
                  <a:srgbClr val="0000FF"/>
                </a:solidFill>
              </a:rPr>
              <a:t>Minimum pressure – 948 mb</a:t>
            </a:r>
          </a:p>
          <a:p>
            <a:pPr algn="ctr" eaLnBrk="1" hangingPunct="1"/>
            <a:r>
              <a:rPr lang="en-US" altLang="x-none">
                <a:solidFill>
                  <a:srgbClr val="0000FF"/>
                </a:solidFill>
              </a:rPr>
              <a:t>Storm surge over –14 ft. in NYC</a:t>
            </a:r>
          </a:p>
          <a:p>
            <a:pPr algn="ctr" eaLnBrk="1" hangingPunct="1"/>
            <a:endParaRPr lang="en-US" altLang="x-none" sz="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325"/>
          <a:stretch/>
        </p:blipFill>
        <p:spPr>
          <a:xfrm>
            <a:off x="393850" y="0"/>
            <a:ext cx="4292567" cy="4764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601"/>
          <a:stretch/>
        </p:blipFill>
        <p:spPr>
          <a:xfrm>
            <a:off x="0" y="3785937"/>
            <a:ext cx="4686417" cy="24781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15063" y="6376373"/>
            <a:ext cx="2497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i="1" dirty="0" err="1" smtClean="0"/>
              <a:t>Zambon</a:t>
            </a:r>
            <a:r>
              <a:rPr lang="en-US" i="1" dirty="0" smtClean="0"/>
              <a:t> et al. (2014)</a:t>
            </a:r>
            <a:endParaRPr lang="en-US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4504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325"/>
          <a:stretch/>
        </p:blipFill>
        <p:spPr>
          <a:xfrm>
            <a:off x="393850" y="0"/>
            <a:ext cx="4292567" cy="4764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601"/>
          <a:stretch/>
        </p:blipFill>
        <p:spPr>
          <a:xfrm>
            <a:off x="0" y="3785937"/>
            <a:ext cx="4686417" cy="24781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15063" y="6376373"/>
            <a:ext cx="2497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i="1" dirty="0" err="1" smtClean="0"/>
              <a:t>Zambon</a:t>
            </a:r>
            <a:r>
              <a:rPr lang="en-US" i="1" dirty="0" smtClean="0"/>
              <a:t> et al. (2014)</a:t>
            </a:r>
            <a:endParaRPr lang="en-US" i="1" dirty="0"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417" y="79847"/>
            <a:ext cx="4240518" cy="629652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534526" y="0"/>
            <a:ext cx="957446" cy="6015789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3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43135</TotalTime>
  <Words>1203</Words>
  <Application>Microsoft Macintosh PowerPoint</Application>
  <PresentationFormat>On-screen Show (4:3)</PresentationFormat>
  <Paragraphs>252</Paragraphs>
  <Slides>44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Calibri</vt:lpstr>
      <vt:lpstr>Cambria Math</vt:lpstr>
      <vt:lpstr>ＭＳ Ｐゴシック</vt:lpstr>
      <vt:lpstr>ＭＳ 明朝</vt:lpstr>
      <vt:lpstr>Arial</vt:lpstr>
      <vt:lpstr>Geneva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Travis Miles</cp:lastModifiedBy>
  <cp:revision>364</cp:revision>
  <dcterms:created xsi:type="dcterms:W3CDTF">2014-10-13T15:22:17Z</dcterms:created>
  <dcterms:modified xsi:type="dcterms:W3CDTF">2017-07-05T00:40:45Z</dcterms:modified>
  <cp:category/>
</cp:coreProperties>
</file>