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457" r:id="rId2"/>
    <p:sldId id="468" r:id="rId3"/>
    <p:sldId id="458" r:id="rId4"/>
    <p:sldId id="459" r:id="rId5"/>
    <p:sldId id="489" r:id="rId6"/>
    <p:sldId id="490" r:id="rId7"/>
    <p:sldId id="460" r:id="rId8"/>
    <p:sldId id="485" r:id="rId9"/>
    <p:sldId id="461" r:id="rId10"/>
    <p:sldId id="462" r:id="rId11"/>
    <p:sldId id="488" r:id="rId12"/>
    <p:sldId id="463" r:id="rId13"/>
    <p:sldId id="495" r:id="rId14"/>
    <p:sldId id="496" r:id="rId15"/>
    <p:sldId id="469" r:id="rId16"/>
    <p:sldId id="470" r:id="rId17"/>
    <p:sldId id="471" r:id="rId18"/>
    <p:sldId id="472" r:id="rId19"/>
    <p:sldId id="473" r:id="rId20"/>
    <p:sldId id="474" r:id="rId21"/>
    <p:sldId id="475" r:id="rId22"/>
    <p:sldId id="476" r:id="rId23"/>
    <p:sldId id="477" r:id="rId24"/>
    <p:sldId id="478" r:id="rId25"/>
    <p:sldId id="479" r:id="rId26"/>
    <p:sldId id="480" r:id="rId27"/>
    <p:sldId id="487" r:id="rId28"/>
    <p:sldId id="491" r:id="rId29"/>
    <p:sldId id="482" r:id="rId30"/>
    <p:sldId id="486" r:id="rId31"/>
    <p:sldId id="497" r:id="rId32"/>
    <p:sldId id="493" r:id="rId33"/>
    <p:sldId id="436" r:id="rId34"/>
    <p:sldId id="417" r:id="rId35"/>
    <p:sldId id="379" r:id="rId36"/>
    <p:sldId id="380" r:id="rId37"/>
    <p:sldId id="383" r:id="rId38"/>
    <p:sldId id="363" r:id="rId39"/>
    <p:sldId id="385" r:id="rId40"/>
    <p:sldId id="390" r:id="rId41"/>
    <p:sldId id="391" r:id="rId42"/>
    <p:sldId id="404" r:id="rId43"/>
    <p:sldId id="384" r:id="rId44"/>
    <p:sldId id="424" r:id="rId45"/>
    <p:sldId id="422" r:id="rId46"/>
    <p:sldId id="423" r:id="rId47"/>
    <p:sldId id="425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ravis Miles" initials="" lastIdx="2" clrIdx="0"/>
  <p:cmAuthor id="1" name="Travis Miles" initials="TM" lastIdx="0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51"/>
    <p:restoredTop sz="73083" autoAdjust="0"/>
  </p:normalViewPr>
  <p:slideViewPr>
    <p:cSldViewPr snapToGrid="0" snapToObjects="1" showGuides="1">
      <p:cViewPr>
        <p:scale>
          <a:sx n="80" d="100"/>
          <a:sy n="80" d="100"/>
        </p:scale>
        <p:origin x="712" y="264"/>
      </p:cViewPr>
      <p:guideLst>
        <p:guide orient="horz" pos="2256"/>
        <p:guide pos="2880"/>
      </p:guideLst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commentAuthors" Target="commentAuthors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E8C3D-514E-1843-B1AE-22ED9290DE30}" type="datetimeFigureOut">
              <a:rPr lang="en-US" smtClean="0"/>
              <a:t>7/6/17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31C5C-5E4E-AB4D-AE0E-9AF33C58A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38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0555B2-F3BB-EE44-9F3F-7E63D22AA92C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Sediment – Pollutants, benthic habitat, coastal change, interpret historical sediment record for climate studies</a:t>
            </a:r>
          </a:p>
        </p:txBody>
      </p:sp>
    </p:spTree>
    <p:extLst>
      <p:ext uri="{BB962C8B-B14F-4D97-AF65-F5344CB8AC3E}">
        <p14:creationId xmlns:p14="http://schemas.microsoft.com/office/powerpoint/2010/main" val="1570494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Need to update this with New Results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59D872-9FF8-5549-9896-AA0751068E5E}" type="slidenum">
              <a:rPr lang="en-US" sz="1200">
                <a:cs typeface="Geneva" charset="0"/>
              </a:rPr>
              <a:pPr eaLnBrk="1" hangingPunct="1"/>
              <a:t>19</a:t>
            </a:fld>
            <a:endParaRPr lang="en-US" sz="1200"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64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Surface signal is likely bubbles (upward looking system)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work on calibration of acoustics</a:t>
            </a:r>
            <a:r>
              <a:rPr lang="en-US" baseline="0" dirty="0" smtClean="0"/>
              <a:t> for sediment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34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65438" y="525463"/>
            <a:ext cx="3506787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71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can we add for the final 24 hours</a:t>
            </a:r>
            <a:r>
              <a:rPr lang="en-US" baseline="0" dirty="0" smtClean="0"/>
              <a:t> before landfall?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40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 major storm to</a:t>
            </a:r>
            <a:r>
              <a:rPr lang="en-US" baseline="0" dirty="0" smtClean="0"/>
              <a:t> impact Hawaii </a:t>
            </a:r>
            <a:r>
              <a:rPr lang="en-US" dirty="0" smtClean="0"/>
              <a:t>Iniki-1992</a:t>
            </a:r>
          </a:p>
          <a:p>
            <a:r>
              <a:rPr lang="en-US" dirty="0" smtClean="0"/>
              <a:t>Floyd, Fran,</a:t>
            </a:r>
            <a:r>
              <a:rPr lang="en-US" baseline="0" dirty="0" smtClean="0"/>
              <a:t> Bertha, Bonnie, and Hugo in North Carolina</a:t>
            </a:r>
          </a:p>
          <a:p>
            <a:r>
              <a:rPr lang="en-US" baseline="0" dirty="0" smtClean="0"/>
              <a:t>Sandy and Irene in New Jersey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4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ONR and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GoMRI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4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DF534-3A8E-564B-BE67-7538EEB3729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47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6F140A-F118-F643-A17D-7DF335367412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Need a</a:t>
            </a:r>
            <a:r>
              <a:rPr lang="en-US" baseline="0" dirty="0" smtClean="0">
                <a:latin typeface="Calibri" charset="0"/>
              </a:rPr>
              <a:t> better figure to setup our model experiment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630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4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BASS sensor, ADCPS,</a:t>
            </a:r>
            <a:r>
              <a:rPr lang="en-US" baseline="0" dirty="0" smtClean="0"/>
              <a:t> Optical instruments, LISSTs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Very good at resolving</a:t>
            </a:r>
            <a:r>
              <a:rPr lang="en-US" baseline="0" dirty="0" smtClean="0"/>
              <a:t> wave bottom boundary layer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Provides high temporal resolution at a single location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Instrumental in developing one-</a:t>
            </a:r>
            <a:r>
              <a:rPr lang="en-US" baseline="0" dirty="0" err="1" smtClean="0"/>
              <a:t>dimenisional</a:t>
            </a:r>
            <a:r>
              <a:rPr lang="en-US" baseline="0" dirty="0" smtClean="0"/>
              <a:t> bottom boundary layer models coupled to Regional Ocean Modeling System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New technologies needed for regional model validation</a:t>
            </a:r>
            <a:endParaRPr lang="en-US" dirty="0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092862-7A20-9E47-8731-784E65DD0D43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5294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58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Describe each mode clearly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76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COAWST – Developed by USGS for sediment transport (Cross-disciplinary leveraged research support)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31C5C-5E4E-AB4D-AE0E-9AF33C58A7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40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One</a:t>
            </a:r>
            <a:r>
              <a:rPr lang="en-US" baseline="0" dirty="0" smtClean="0"/>
              <a:t> of the first studies to demonstrate this capability in gliders was Glenn et al. 2008</a:t>
            </a:r>
          </a:p>
          <a:p>
            <a:r>
              <a:rPr lang="en-US" baseline="0" dirty="0" smtClean="0"/>
              <a:t>- Here you see a Teledyne-Webb Slocum glider equipped with a </a:t>
            </a:r>
            <a:r>
              <a:rPr lang="en-US" baseline="0" dirty="0" err="1" smtClean="0"/>
              <a:t>Wetlabs</a:t>
            </a:r>
            <a:r>
              <a:rPr lang="en-US" baseline="0" dirty="0" smtClean="0"/>
              <a:t> BB3 Optical Backscatter </a:t>
            </a:r>
            <a:r>
              <a:rPr lang="en-US" baseline="0" dirty="0" err="1" smtClean="0"/>
              <a:t>sesnosr</a:t>
            </a: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96030C-B68F-DA4A-8490-6B941C6E9C92}" type="slidenum">
              <a:rPr lang="en-US" sz="1200">
                <a:cs typeface="Geneva" charset="0"/>
              </a:rPr>
              <a:pPr eaLnBrk="1" hangingPunct="1"/>
              <a:t>7</a:t>
            </a:fld>
            <a:endParaRPr lang="en-US" sz="1200"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537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storms were sampled</a:t>
            </a:r>
            <a:r>
              <a:rPr lang="en-US" baseline="0" dirty="0" smtClean="0"/>
              <a:t> and presented in this study during </a:t>
            </a:r>
            <a:r>
              <a:rPr lang="en-US" baseline="0" dirty="0" err="1" smtClean="0"/>
              <a:t>unstratified</a:t>
            </a:r>
            <a:r>
              <a:rPr lang="en-US" baseline="0" dirty="0" smtClean="0"/>
              <a:t> and stratified conditions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Here you see Temperature and optical backscatter during a fall transition storm on the left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 water column is vertically well mixed and you can see full water column sediment resuspension from the bed to the surface at nearly 40 meters depth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 deployment on a similar line in Summer of 2004 shows the highly stratified continental shelf, and sediment </a:t>
            </a:r>
            <a:r>
              <a:rPr lang="en-US" baseline="0" dirty="0" err="1" smtClean="0"/>
              <a:t>resuspended</a:t>
            </a:r>
            <a:r>
              <a:rPr lang="en-US" baseline="0" dirty="0" smtClean="0"/>
              <a:t>, but limited by the stable thermocline (likely not visible from satellite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83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2009 during the first few months of my PhD we opportunistically had 4 gliders deployed on the NJ shelf for an OSSE experiment, when a </a:t>
            </a:r>
            <a:r>
              <a:rPr lang="en-US" baseline="0" dirty="0" err="1" smtClean="0"/>
              <a:t>hurriacane</a:t>
            </a:r>
            <a:r>
              <a:rPr lang="en-US" baseline="0" dirty="0" smtClean="0"/>
              <a:t> that transitioned into an extra-tropical cyclone came through the region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Two of these G1 Slocum gliders had optical backscatter pucks and we used them to investigate spatial variability in shelf-wide sediment resuspension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They showed differences of about an order-of-magnitude largely due to order 10 km &gt; differences in sediment meant grain size</a:t>
            </a:r>
            <a:endParaRPr lang="en-US" dirty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C6B939-EEB9-CD45-8B12-017D1700713F}" type="slidenum">
              <a:rPr lang="en-US" sz="1200">
                <a:cs typeface="Geneva" charset="0"/>
              </a:rPr>
              <a:pPr eaLnBrk="1" hangingPunct="1"/>
              <a:t>10</a:t>
            </a:fld>
            <a:endParaRPr lang="en-US" sz="1200"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610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r>
              <a:rPr lang="en-US" baseline="0" dirty="0" smtClean="0"/>
              <a:t> these two studies we wanted to design a glider deployment specifically to compare with a realistic ROMS run with sediment  parameters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Added a Nortek </a:t>
            </a:r>
            <a:r>
              <a:rPr lang="en-US" baseline="0" dirty="0" err="1" smtClean="0"/>
              <a:t>Aquadopp</a:t>
            </a:r>
            <a:r>
              <a:rPr lang="en-US" baseline="0" dirty="0" smtClean="0"/>
              <a:t> Current Profiler to be able to estimate transport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Also add acoustic backscatter measurements in order to target both smaller grain size particles (with optics) and larger grain sizes with acoustics.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Glider we put together was the first version of a ‘storm glider’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3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Don’t get hung up!</a:t>
            </a:r>
          </a:p>
          <a:p>
            <a:endParaRPr 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D7F127-29F1-2242-98E5-7D089EFC3FF7}" type="slidenum">
              <a:rPr lang="en-US" sz="1200">
                <a:cs typeface="Geneva" charset="0"/>
              </a:rPr>
              <a:pPr eaLnBrk="1" hangingPunct="1"/>
              <a:t>13</a:t>
            </a:fld>
            <a:endParaRPr lang="en-US" sz="1200"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18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Don’t get hung up!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279B4E-EED8-714D-B2F3-B63AE75670BD}" type="slidenum">
              <a:rPr lang="en-US" sz="1200">
                <a:cs typeface="Geneva" charset="0"/>
              </a:rPr>
              <a:pPr eaLnBrk="1" hangingPunct="1"/>
              <a:t>14</a:t>
            </a:fld>
            <a:endParaRPr lang="en-US" sz="1200"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75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5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6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6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1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3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3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7/6/17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861C-1F2F-FE41-AF0D-ABF6F1A271B6}" type="datetimeFigureOut">
              <a:rPr lang="en-US" smtClean="0"/>
              <a:t>7/6/17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RU_SHIELD_LOGOTYPE_CMYK_K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75400"/>
            <a:ext cx="158996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3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4.jpe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hyperlink" Target="http://www.myroms.org/espresso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myroms.org/espresso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36.png"/><Relationship Id="rId7" Type="http://schemas.openxmlformats.org/officeDocument/2006/relationships/image" Target="../media/image14.jpeg"/><Relationship Id="rId8" Type="http://schemas.openxmlformats.org/officeDocument/2006/relationships/image" Target="../media/image24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7.gif"/><Relationship Id="rId5" Type="http://schemas.openxmlformats.org/officeDocument/2006/relationships/image" Target="../media/image18.png"/><Relationship Id="rId6" Type="http://schemas.openxmlformats.org/officeDocument/2006/relationships/image" Target="../media/image42.png"/><Relationship Id="rId7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36.png"/><Relationship Id="rId8" Type="http://schemas.openxmlformats.org/officeDocument/2006/relationships/image" Target="../media/image14.jpeg"/><Relationship Id="rId9" Type="http://schemas.openxmlformats.org/officeDocument/2006/relationships/image" Target="../media/image24.png"/><Relationship Id="rId10" Type="http://schemas.openxmlformats.org/officeDocument/2006/relationships/image" Target="../media/image41.jp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38.png"/><Relationship Id="rId8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3.png"/><Relationship Id="rId5" Type="http://schemas.openxmlformats.org/officeDocument/2006/relationships/image" Target="../media/image52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jpe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jpeg"/><Relationship Id="rId4" Type="http://schemas.openxmlformats.org/officeDocument/2006/relationships/image" Target="../media/image4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36.png"/><Relationship Id="rId9" Type="http://schemas.openxmlformats.org/officeDocument/2006/relationships/image" Target="../media/image62.png"/><Relationship Id="rId10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2.pn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4.jpe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googlehanna0906f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9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610600" cy="5334000"/>
          </a:xfrm>
          <a:solidFill>
            <a:schemeClr val="accent2">
              <a:lumMod val="20000"/>
              <a:lumOff val="80000"/>
              <a:alpha val="68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Glider Observations of Sediment Transport</a:t>
            </a:r>
            <a:b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Travis Miles, 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Oscar </a:t>
            </a:r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Schofield, 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Josh </a:t>
            </a:r>
            <a:r>
              <a:rPr lang="en-US" sz="18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Kohut</a:t>
            </a:r>
            <a:r>
              <a:rPr lang="en-US" sz="1800" dirty="0" smtClean="0">
                <a:latin typeface="Times New Roman"/>
                <a:cs typeface="Times New Roman"/>
              </a:rPr>
              <a:t>, and </a:t>
            </a:r>
            <a:r>
              <a:rPr lang="en-US" sz="1800" dirty="0">
                <a:latin typeface="Times New Roman"/>
                <a:cs typeface="Times New Roman"/>
              </a:rPr>
              <a:t>Scott Glenn 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Rutgers </a:t>
            </a:r>
            <a:r>
              <a:rPr lang="en-US" sz="1800" dirty="0" smtClean="0">
                <a:latin typeface="Times New Roman"/>
                <a:cs typeface="Times New Roman"/>
              </a:rPr>
              <a:t>University</a:t>
            </a:r>
            <a:br>
              <a:rPr lang="en-US" sz="1800" dirty="0" smtClean="0">
                <a:latin typeface="Times New Roman"/>
                <a:cs typeface="Times New Roman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b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NPOMS-5</a:t>
            </a:r>
            <a:b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2800" dirty="0" smtClean="0">
                <a:latin typeface="Times New Roman"/>
                <a:cs typeface="Times New Roman"/>
              </a:rPr>
              <a:t>Tianjin, China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July </a:t>
            </a:r>
            <a:r>
              <a:rPr lang="en-US" sz="2800" dirty="0" smtClean="0">
                <a:latin typeface="Times New Roman"/>
                <a:cs typeface="Times New Roman"/>
              </a:rPr>
              <a:t>6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, 2017</a:t>
            </a:r>
            <a:endParaRPr lang="en-US" sz="2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48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21506" name="Picture 1" descr="Screen Shot 2013-07-30 at 8.27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769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Screen Shot 2013-07-30 at 8.30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8" name="Group 1"/>
          <p:cNvGrpSpPr>
            <a:grpSpLocks/>
          </p:cNvGrpSpPr>
          <p:nvPr/>
        </p:nvGrpSpPr>
        <p:grpSpPr bwMode="auto">
          <a:xfrm>
            <a:off x="914400" y="1981200"/>
            <a:ext cx="6858000" cy="4191000"/>
            <a:chOff x="685800" y="1981200"/>
            <a:chExt cx="7067550" cy="4343400"/>
          </a:xfrm>
        </p:grpSpPr>
        <p:pic>
          <p:nvPicPr>
            <p:cNvPr id="21509" name="Picture 3" descr="Screen Shot 2013-07-30 at 8.33.32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788" y="1981200"/>
              <a:ext cx="3357562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0" name="Picture 4" descr="Screen Shot 2013-07-30 at 8.32.56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981200"/>
              <a:ext cx="3386138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047358" y="4115060"/>
              <a:ext cx="6629100" cy="68605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328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4616" y="748984"/>
            <a:ext cx="9161926" cy="1992608"/>
            <a:chOff x="-84615" y="1510984"/>
            <a:chExt cx="9161926" cy="1992608"/>
          </a:xfrm>
        </p:grpSpPr>
        <p:sp>
          <p:nvSpPr>
            <p:cNvPr id="5" name="TextBox 2"/>
            <p:cNvSpPr txBox="1">
              <a:spLocks noChangeArrowheads="1"/>
            </p:cNvSpPr>
            <p:nvPr/>
          </p:nvSpPr>
          <p:spPr bwMode="auto">
            <a:xfrm>
              <a:off x="-84615" y="1510984"/>
              <a:ext cx="4013148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u="sng" dirty="0" smtClean="0">
                  <a:latin typeface="Calibri"/>
                  <a:cs typeface="Calibri"/>
                </a:rPr>
                <a:t>Storm Response Glider (</a:t>
              </a:r>
              <a:r>
                <a:rPr lang="en-US" sz="1800" b="1" u="sng" dirty="0">
                  <a:latin typeface="Calibri"/>
                  <a:cs typeface="Calibri"/>
                </a:rPr>
                <a:t>v1)</a:t>
              </a:r>
            </a:p>
            <a:p>
              <a:pPr algn="ctr" eaLnBrk="1" hangingPunct="1"/>
              <a:r>
                <a:rPr lang="en-US" sz="1800" b="1" dirty="0" smtClean="0">
                  <a:latin typeface="Calibri"/>
                  <a:cs typeface="Calibri"/>
                </a:rPr>
                <a:t>Un-pumped Seabird Conductivity Temperature Depth (CTD), </a:t>
              </a:r>
              <a:r>
                <a:rPr lang="en-US" sz="1800" b="1" dirty="0" err="1" smtClean="0">
                  <a:latin typeface="Calibri"/>
                  <a:cs typeface="Calibri"/>
                </a:rPr>
                <a:t>Wetlabs</a:t>
              </a:r>
              <a:r>
                <a:rPr lang="en-US" sz="1800" b="1" dirty="0" smtClean="0">
                  <a:latin typeface="Calibri"/>
                  <a:cs typeface="Calibri"/>
                </a:rPr>
                <a:t> </a:t>
              </a:r>
              <a:r>
                <a:rPr lang="en-US" sz="1800" b="1" dirty="0" err="1" smtClean="0">
                  <a:latin typeface="Calibri"/>
                  <a:cs typeface="Calibri"/>
                </a:rPr>
                <a:t>ECOpuck</a:t>
              </a:r>
              <a:r>
                <a:rPr lang="en-US" sz="1800" b="1" dirty="0" smtClean="0">
                  <a:latin typeface="Calibri"/>
                  <a:cs typeface="Calibri"/>
                </a:rPr>
                <a:t> (CDOM, Chlorophyll, Backscatter), </a:t>
              </a:r>
              <a:r>
                <a:rPr lang="en-US" sz="1800" b="1" dirty="0" err="1" smtClean="0">
                  <a:latin typeface="Calibri"/>
                  <a:cs typeface="Calibri"/>
                </a:rPr>
                <a:t>Aandera</a:t>
              </a:r>
              <a:r>
                <a:rPr lang="en-US" sz="1800" b="1" dirty="0" smtClean="0">
                  <a:latin typeface="Calibri"/>
                  <a:cs typeface="Calibri"/>
                </a:rPr>
                <a:t> </a:t>
              </a:r>
              <a:r>
                <a:rPr lang="en-US" sz="1800" b="1" dirty="0" err="1" smtClean="0">
                  <a:latin typeface="Calibri"/>
                  <a:cs typeface="Calibri"/>
                </a:rPr>
                <a:t>Optode</a:t>
              </a:r>
              <a:r>
                <a:rPr lang="en-US" sz="1800" b="1" dirty="0" smtClean="0">
                  <a:latin typeface="Calibri"/>
                  <a:cs typeface="Calibri"/>
                </a:rPr>
                <a:t> (Oxygen).</a:t>
              </a:r>
              <a:endParaRPr lang="en-US" sz="1800" b="1" dirty="0">
                <a:latin typeface="Calibri"/>
                <a:cs typeface="Calibri"/>
              </a:endParaRPr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5453524" y="1583224"/>
              <a:ext cx="2963862" cy="1470528"/>
              <a:chOff x="233921" y="5514282"/>
              <a:chExt cx="1912938" cy="998292"/>
            </a:xfrm>
          </p:grpSpPr>
          <p:pic>
            <p:nvPicPr>
              <p:cNvPr id="7" name="Picture 14" descr="sensor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073" b="13297"/>
              <a:stretch>
                <a:fillRect/>
              </a:stretch>
            </p:blipFill>
            <p:spPr bwMode="auto">
              <a:xfrm>
                <a:off x="233921" y="5518799"/>
                <a:ext cx="1447800" cy="993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5" descr="sensor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02" r="24124"/>
              <a:stretch>
                <a:fillRect/>
              </a:stretch>
            </p:blipFill>
            <p:spPr bwMode="auto">
              <a:xfrm>
                <a:off x="1681721" y="5514282"/>
                <a:ext cx="465138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21" descr="sensor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7386" y="1566289"/>
              <a:ext cx="659925" cy="185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4" descr="glider_sensor_on_pictur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569" y="1601866"/>
              <a:ext cx="1619534" cy="190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/>
              <a:t>Storm Glider </a:t>
            </a:r>
            <a:r>
              <a:rPr lang="en-US" sz="2400" dirty="0" smtClean="0"/>
              <a:t>Development</a:t>
            </a:r>
            <a:endParaRPr lang="en-US" sz="2400" dirty="0"/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119" y="0"/>
            <a:ext cx="2630881" cy="58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0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6" descr="aquadopp beam mapp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8"/>
          <a:stretch>
            <a:fillRect/>
          </a:stretch>
        </p:blipFill>
        <p:spPr bwMode="auto">
          <a:xfrm>
            <a:off x="7491413" y="0"/>
            <a:ext cx="165258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Picture 17" descr="IMG_3053.jpg"/>
          <p:cNvSpPr>
            <a:spLocks noChangeAspect="1"/>
          </p:cNvSpPr>
          <p:nvPr/>
        </p:nvSpPr>
        <p:spPr bwMode="auto">
          <a:xfrm>
            <a:off x="4191000" y="3886200"/>
            <a:ext cx="49323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7651" name="Group 14"/>
          <p:cNvGrpSpPr>
            <a:grpSpLocks/>
          </p:cNvGrpSpPr>
          <p:nvPr/>
        </p:nvGrpSpPr>
        <p:grpSpPr bwMode="auto">
          <a:xfrm>
            <a:off x="304800" y="4038600"/>
            <a:ext cx="3810000" cy="1981200"/>
            <a:chOff x="152400" y="5105400"/>
            <a:chExt cx="1912938" cy="993775"/>
          </a:xfrm>
        </p:grpSpPr>
        <p:pic>
          <p:nvPicPr>
            <p:cNvPr id="27655" name="Picture 14" descr="sensor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13297"/>
            <a:stretch>
              <a:fillRect/>
            </a:stretch>
          </p:blipFill>
          <p:spPr bwMode="auto">
            <a:xfrm>
              <a:off x="152400" y="5105400"/>
              <a:ext cx="1447800" cy="99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5" descr="sensor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2" r="24124"/>
            <a:stretch>
              <a:fillRect/>
            </a:stretch>
          </p:blipFill>
          <p:spPr bwMode="auto">
            <a:xfrm>
              <a:off x="1600200" y="5105400"/>
              <a:ext cx="465138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2" name="TextBox 9"/>
          <p:cNvSpPr txBox="1">
            <a:spLocks noChangeArrowheads="1"/>
          </p:cNvSpPr>
          <p:nvPr/>
        </p:nvSpPr>
        <p:spPr bwMode="auto">
          <a:xfrm>
            <a:off x="3733800" y="0"/>
            <a:ext cx="38862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90"/>
                </a:solidFill>
              </a:rPr>
              <a:t>RU23: Shallow G1 Slocum Glider 100 meter pump:</a:t>
            </a:r>
          </a:p>
          <a:p>
            <a:pPr eaLnBrk="1" hangingPunct="1"/>
            <a:endParaRPr lang="en-US" sz="1800" dirty="0">
              <a:solidFill>
                <a:srgbClr val="00009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000090"/>
                </a:solidFill>
              </a:rPr>
              <a:t>Conductivity Temperature</a:t>
            </a:r>
          </a:p>
          <a:p>
            <a:pPr eaLnBrk="1" hangingPunct="1"/>
            <a:r>
              <a:rPr lang="en-US" sz="1800" dirty="0">
                <a:solidFill>
                  <a:srgbClr val="000090"/>
                </a:solidFill>
              </a:rPr>
              <a:t>and Depth (CTD) (Seabird)</a:t>
            </a:r>
          </a:p>
          <a:p>
            <a:pPr eaLnBrk="1" hangingPunct="1"/>
            <a:endParaRPr lang="en-US" sz="1800" dirty="0">
              <a:solidFill>
                <a:srgbClr val="00009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Optical Backscatter</a:t>
            </a:r>
            <a:r>
              <a:rPr lang="en-US" sz="1800" dirty="0">
                <a:solidFill>
                  <a:srgbClr val="000090"/>
                </a:solidFill>
              </a:rPr>
              <a:t>: Wet Labs Eco-puck BB3 (470, 532, 660 nm) – </a:t>
            </a:r>
            <a:r>
              <a:rPr lang="en-US" sz="1800" dirty="0">
                <a:solidFill>
                  <a:srgbClr val="FF0000"/>
                </a:solidFill>
              </a:rPr>
              <a:t>Smaller particles</a:t>
            </a:r>
          </a:p>
          <a:p>
            <a:pPr eaLnBrk="1" hangingPunct="1"/>
            <a:endParaRPr lang="en-US" sz="1800" dirty="0">
              <a:solidFill>
                <a:srgbClr val="00009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Acoustic Backscatter</a:t>
            </a:r>
            <a:r>
              <a:rPr lang="en-US" sz="1800" dirty="0">
                <a:solidFill>
                  <a:srgbClr val="000090"/>
                </a:solidFill>
              </a:rPr>
              <a:t>/Currents: Nortek </a:t>
            </a:r>
            <a:r>
              <a:rPr lang="en-US" sz="1800" dirty="0" err="1">
                <a:solidFill>
                  <a:srgbClr val="000090"/>
                </a:solidFill>
              </a:rPr>
              <a:t>Aquadopp</a:t>
            </a:r>
            <a:r>
              <a:rPr lang="en-US" sz="1800" dirty="0">
                <a:solidFill>
                  <a:srgbClr val="000090"/>
                </a:solidFill>
              </a:rPr>
              <a:t> Current Profiler (2 MHz head, 1 meter bins, internally logging, 30 days) – </a:t>
            </a:r>
            <a:r>
              <a:rPr lang="en-US" sz="1800" dirty="0">
                <a:solidFill>
                  <a:srgbClr val="FF0000"/>
                </a:solidFill>
              </a:rPr>
              <a:t>medium sands</a:t>
            </a:r>
          </a:p>
        </p:txBody>
      </p:sp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10306" r="27415"/>
          <a:stretch>
            <a:fillRect/>
          </a:stretch>
        </p:blipFill>
        <p:spPr bwMode="auto">
          <a:xfrm>
            <a:off x="76200" y="127000"/>
            <a:ext cx="3648075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7" descr="IMG_305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4" b="21387"/>
          <a:stretch>
            <a:fillRect/>
          </a:stretch>
        </p:blipFill>
        <p:spPr bwMode="auto">
          <a:xfrm>
            <a:off x="4371975" y="3978275"/>
            <a:ext cx="45434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3115733"/>
            <a:ext cx="34967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Storm Glider v1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0923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RESANALYSIS_GRID_MA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33223" r="6287" b="33179"/>
          <a:stretch>
            <a:fillRect/>
          </a:stretch>
        </p:blipFill>
        <p:spPr bwMode="auto">
          <a:xfrm>
            <a:off x="381000" y="2114550"/>
            <a:ext cx="83248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228600" y="95250"/>
            <a:ext cx="8763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/>
              <a:t>Rutgers ROMS ver. 645 on the ESPreSSO domain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800"/>
              <a:t>Detailed at : </a:t>
            </a:r>
            <a:r>
              <a:rPr lang="en-US" sz="1800">
                <a:hlinkClick r:id="rId4"/>
              </a:rPr>
              <a:t>http://www.myroms.org/espresso/</a:t>
            </a:r>
            <a:endParaRPr lang="en-US" sz="1800"/>
          </a:p>
          <a:p>
            <a:pPr lvl="2" eaLnBrk="1" hangingPunct="1">
              <a:buFont typeface="Arial" charset="0"/>
              <a:buChar char="•"/>
            </a:pPr>
            <a:r>
              <a:rPr lang="en-US" sz="1800"/>
              <a:t>Cape Hatteras to Cape Cod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1800"/>
              <a:t>36 Vertical Levels, 5 km resolution, output hourly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1800"/>
              <a:t>Tides at boundary from ADCIRC 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1800"/>
              <a:t>HYCOM-NCODA Boundary Conditions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1800"/>
              <a:t>NCEP North American Mesoscale (NAM) 12km – 3 hourly Wind forcing</a:t>
            </a:r>
          </a:p>
          <a:p>
            <a:pPr lvl="2" eaLnBrk="1" hangingPunct="1">
              <a:buFont typeface="Arial" charset="0"/>
              <a:buChar char="•"/>
            </a:pPr>
            <a:endParaRPr lang="en-US" sz="1800"/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0" y="5638800"/>
            <a:ext cx="807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r>
              <a:rPr lang="en-US" sz="1600"/>
              <a:t>(Cahill et al., 2008, Haidvogel et al., 2008, Hoffman et al., 2008, Zhang et al., 2009a,b, Wilkin and Hunter, 2013)</a:t>
            </a:r>
          </a:p>
        </p:txBody>
      </p:sp>
    </p:spTree>
    <p:extLst>
      <p:ext uri="{BB962C8B-B14F-4D97-AF65-F5344CB8AC3E}">
        <p14:creationId xmlns:p14="http://schemas.microsoft.com/office/powerpoint/2010/main" val="120278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28600" y="95250"/>
            <a:ext cx="8763000" cy="720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Rutgers ROMS ver. 645 on the </a:t>
            </a:r>
            <a:r>
              <a:rPr lang="en-US" sz="1800" dirty="0" err="1" smtClean="0">
                <a:solidFill>
                  <a:schemeClr val="bg1">
                    <a:lumMod val="65000"/>
                  </a:schemeClr>
                </a:solidFill>
              </a:rPr>
              <a:t>ESPreSSO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 domain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Detailed at :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http://</a:t>
            </a:r>
            <a:r>
              <a:rPr lang="en-US" sz="1800" dirty="0" err="1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www.myroms.org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/espresso/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Cape Hatteras to Cape Cod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36 Vertical Levels, 5 km resolution, output hourly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Tides at boundary from ADCIRC 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HYCOM-NCODA Boundary Conditions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NCEP North American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Mesoscale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(NAM) 12km – 3 hourly Wind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forcing</a:t>
            </a:r>
          </a:p>
          <a:p>
            <a:pPr lvl="1" eaLnBrk="1" hangingPunct="1">
              <a:buFont typeface="Arial" charset="0"/>
              <a:buChar char="•"/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1800" dirty="0" smtClean="0"/>
              <a:t>Replaced </a:t>
            </a:r>
            <a:r>
              <a:rPr lang="en-US" sz="1800" dirty="0"/>
              <a:t>NAM with Weather Research Forecast Model 6 km – </a:t>
            </a:r>
            <a:r>
              <a:rPr lang="en-US" sz="1800" dirty="0" smtClean="0"/>
              <a:t>hourly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1800" dirty="0" smtClean="0"/>
              <a:t>Coupled Bottom Boundary Layer (</a:t>
            </a:r>
            <a:r>
              <a:rPr lang="en-US" sz="1800" dirty="0" smtClean="0">
                <a:solidFill>
                  <a:srgbClr val="FF0000"/>
                </a:solidFill>
              </a:rPr>
              <a:t>SSW_BBL</a:t>
            </a:r>
            <a:r>
              <a:rPr lang="en-US" sz="1800" dirty="0" smtClean="0"/>
              <a:t>) included in ROMS checkout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1800" dirty="0" smtClean="0"/>
              <a:t>Wave Height, Wave Period, and Wave Direction from NOAA NCEP </a:t>
            </a:r>
            <a:r>
              <a:rPr lang="en-US" sz="1800" dirty="0" err="1" smtClean="0">
                <a:solidFill>
                  <a:srgbClr val="FF0000"/>
                </a:solidFill>
              </a:rPr>
              <a:t>Wavewatch</a:t>
            </a:r>
            <a:r>
              <a:rPr lang="en-US" sz="1800" dirty="0" smtClean="0">
                <a:solidFill>
                  <a:srgbClr val="FF0000"/>
                </a:solidFill>
              </a:rPr>
              <a:t> III</a:t>
            </a:r>
            <a:r>
              <a:rPr lang="en-US" sz="1800" dirty="0" smtClean="0"/>
              <a:t> 3-hourly (http://</a:t>
            </a:r>
            <a:r>
              <a:rPr lang="en-US" sz="1800" dirty="0" err="1" smtClean="0"/>
              <a:t>polar.ncep.noaa.gov</a:t>
            </a:r>
            <a:r>
              <a:rPr lang="en-US" sz="1800" dirty="0" smtClean="0"/>
              <a:t>/waves/)</a:t>
            </a:r>
          </a:p>
          <a:p>
            <a:pPr marL="457200" lvl="1" indent="0" eaLnBrk="1" hangingPunct="1">
              <a:defRPr/>
            </a:pPr>
            <a:endParaRPr lang="en-US" sz="1800" dirty="0" smtClean="0"/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Idealized Sediment </a:t>
            </a:r>
            <a:r>
              <a:rPr lang="en-US" sz="1800" dirty="0" smtClean="0"/>
              <a:t>from the </a:t>
            </a:r>
            <a:r>
              <a:rPr lang="en-US" sz="1800" dirty="0" smtClean="0">
                <a:solidFill>
                  <a:srgbClr val="FF0000"/>
                </a:solidFill>
              </a:rPr>
              <a:t>Community Sediment Transport Model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800" dirty="0" smtClean="0"/>
              <a:t>Version Included in ROMS Trunk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800" dirty="0" smtClean="0"/>
              <a:t>Two Non-Cohesive size-classes </a:t>
            </a:r>
            <a:r>
              <a:rPr lang="en-US" sz="1800" dirty="0" smtClean="0">
                <a:solidFill>
                  <a:srgbClr val="FF0000"/>
                </a:solidFill>
              </a:rPr>
              <a:t>0.1 mm and 0.4 mm</a:t>
            </a:r>
          </a:p>
          <a:p>
            <a:pPr lvl="3"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Fall Velocities 5.7 mm/s and 52 mm/s</a:t>
            </a:r>
            <a:r>
              <a:rPr lang="en-US" sz="1800" dirty="0" smtClean="0"/>
              <a:t>, 0.14 and 0.23 Critical Shear Stress ,respectively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800" dirty="0" smtClean="0"/>
              <a:t>Spatially uniform for entire Domain</a:t>
            </a:r>
            <a:endParaRPr lang="en-US" sz="1600" dirty="0" smtClean="0"/>
          </a:p>
          <a:p>
            <a:pPr marL="457200" lvl="1" indent="0" eaLnBrk="1" hangingPunct="1">
              <a:defRPr/>
            </a:pPr>
            <a:endParaRPr lang="en-US" sz="1600" dirty="0" smtClean="0"/>
          </a:p>
          <a:p>
            <a:pPr marL="457200" lvl="1" indent="0" eaLnBrk="1" hangingPunct="1">
              <a:defRPr/>
            </a:pPr>
            <a:r>
              <a:rPr lang="en-US" sz="1600" dirty="0" smtClean="0"/>
              <a:t>(Warner et al., 2008, Madsen 1994, Styles and Glenn 2000, </a:t>
            </a:r>
            <a:r>
              <a:rPr lang="en-US" sz="1600" dirty="0" err="1" smtClean="0"/>
              <a:t>Wiberg</a:t>
            </a:r>
            <a:r>
              <a:rPr lang="en-US" sz="1600" dirty="0" smtClean="0"/>
              <a:t> and Harris 1994, Harris and </a:t>
            </a:r>
            <a:r>
              <a:rPr lang="en-US" sz="1600" dirty="0" err="1" smtClean="0"/>
              <a:t>Wiberg</a:t>
            </a:r>
            <a:r>
              <a:rPr lang="en-US" sz="1600" dirty="0" smtClean="0"/>
              <a:t> 2001)</a:t>
            </a:r>
          </a:p>
          <a:p>
            <a:pPr lvl="1" eaLnBrk="1" hangingPunct="1">
              <a:buFont typeface="Arial" charset="0"/>
              <a:buChar char="•"/>
              <a:defRPr/>
            </a:pPr>
            <a:endParaRPr lang="en-US" sz="1800" dirty="0" smtClean="0"/>
          </a:p>
          <a:p>
            <a:pPr lvl="1" eaLnBrk="1" hangingPunct="1">
              <a:buFont typeface="Arial" charset="0"/>
              <a:buChar char="•"/>
              <a:defRPr/>
            </a:pPr>
            <a:endParaRPr lang="en-US" sz="1800" dirty="0" smtClean="0"/>
          </a:p>
          <a:p>
            <a:pPr lvl="1" eaLnBrk="1" hangingPunct="1">
              <a:buFont typeface="Arial" charset="0"/>
              <a:buChar char="•"/>
              <a:defRPr/>
            </a:pPr>
            <a:endParaRPr lang="en-US" sz="1800" dirty="0" smtClean="0"/>
          </a:p>
          <a:p>
            <a:pPr lvl="1" eaLnBrk="1" hangingPunct="1">
              <a:buFont typeface="Arial" charset="0"/>
              <a:buChar char="•"/>
              <a:defRPr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81117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sandy1027a_cone_codar_gli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"/>
          <a:stretch>
            <a:fillRect/>
          </a:stretch>
        </p:blipFill>
        <p:spPr bwMode="auto">
          <a:xfrm>
            <a:off x="0" y="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Superstorm Sandy: 2 Days Before Landfall</a:t>
            </a:r>
          </a:p>
        </p:txBody>
      </p:sp>
    </p:spTree>
    <p:extLst>
      <p:ext uri="{BB962C8B-B14F-4D97-AF65-F5344CB8AC3E}">
        <p14:creationId xmlns:p14="http://schemas.microsoft.com/office/powerpoint/2010/main" val="200325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sandy1028b_rad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Superstorm Sandy: 1 Day Before Landfall</a:t>
            </a:r>
          </a:p>
        </p:txBody>
      </p:sp>
    </p:spTree>
    <p:extLst>
      <p:ext uri="{BB962C8B-B14F-4D97-AF65-F5344CB8AC3E}">
        <p14:creationId xmlns:p14="http://schemas.microsoft.com/office/powerpoint/2010/main" val="46243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sandy1029c_M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Superstorm Sandy: Morning Before Landfall</a:t>
            </a:r>
          </a:p>
        </p:txBody>
      </p:sp>
    </p:spTree>
    <p:extLst>
      <p:ext uri="{BB962C8B-B14F-4D97-AF65-F5344CB8AC3E}">
        <p14:creationId xmlns:p14="http://schemas.microsoft.com/office/powerpoint/2010/main" val="42377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sandy1029f_landf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Superstorm Sandy: Landfall (20:00 Local)</a:t>
            </a:r>
          </a:p>
        </p:txBody>
      </p:sp>
    </p:spTree>
    <p:extLst>
      <p:ext uri="{BB962C8B-B14F-4D97-AF65-F5344CB8AC3E}">
        <p14:creationId xmlns:p14="http://schemas.microsoft.com/office/powerpoint/2010/main" val="136915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4" r="8565"/>
          <a:stretch>
            <a:fillRect/>
          </a:stretch>
        </p:blipFill>
        <p:spPr bwMode="auto">
          <a:xfrm>
            <a:off x="0" y="12699"/>
            <a:ext cx="5862486" cy="550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6"/>
          <p:cNvSpPr txBox="1">
            <a:spLocks noChangeArrowheads="1"/>
          </p:cNvSpPr>
          <p:nvPr/>
        </p:nvSpPr>
        <p:spPr bwMode="auto">
          <a:xfrm>
            <a:off x="6011332" y="533400"/>
            <a:ext cx="31326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Temperature, transitions from 2-layer to well-mixed on the 29</a:t>
            </a:r>
            <a:r>
              <a:rPr lang="en-US" sz="1800" baseline="30000" dirty="0"/>
              <a:t>th</a:t>
            </a:r>
            <a:r>
              <a:rPr lang="en-US" sz="1800" dirty="0"/>
              <a:t> at 06:00 GMT 18 </a:t>
            </a:r>
            <a:r>
              <a:rPr lang="en-US" sz="1800" dirty="0" err="1"/>
              <a:t>hrs</a:t>
            </a:r>
            <a:r>
              <a:rPr lang="en-US" sz="1800" dirty="0"/>
              <a:t> before landfall</a:t>
            </a:r>
          </a:p>
        </p:txBody>
      </p:sp>
      <p:sp>
        <p:nvSpPr>
          <p:cNvPr id="46083" name="TextBox 7"/>
          <p:cNvSpPr txBox="1">
            <a:spLocks noChangeArrowheads="1"/>
          </p:cNvSpPr>
          <p:nvPr/>
        </p:nvSpPr>
        <p:spPr bwMode="auto">
          <a:xfrm>
            <a:off x="6011332" y="2057400"/>
            <a:ext cx="313266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Strong one-layer flow just prior to landfall &gt; 1 m/s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Weak Two-layer flow while stratified: Onshore surface, offshore bottom ~0.3 m/s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66067" y="135467"/>
            <a:ext cx="0" cy="4766736"/>
          </a:xfrm>
          <a:prstGeom prst="line">
            <a:avLst/>
          </a:prstGeom>
          <a:ln w="317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085" name="Rectangle 1"/>
          <p:cNvSpPr>
            <a:spLocks noChangeArrowheads="1"/>
          </p:cNvSpPr>
          <p:nvPr/>
        </p:nvSpPr>
        <p:spPr bwMode="auto">
          <a:xfrm>
            <a:off x="152400" y="5715000"/>
            <a:ext cx="760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Shear least-squares method: Visbeck et al. (2002) and Todd et al. (2011)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633135" y="135467"/>
            <a:ext cx="0" cy="4766736"/>
          </a:xfrm>
          <a:prstGeom prst="line">
            <a:avLst/>
          </a:prstGeom>
          <a:ln w="317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0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3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Key Storm Glider Reference </a:t>
            </a:r>
            <a:r>
              <a:rPr lang="en-US" sz="28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ist</a:t>
            </a:r>
            <a:endParaRPr lang="en-US" sz="28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676156"/>
            <a:ext cx="8255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Glenn, Jones, </a:t>
            </a:r>
            <a:r>
              <a:rPr lang="en-US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Twardowski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, Bowers, </a:t>
            </a:r>
            <a:r>
              <a:rPr lang="en-US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Kerfoot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Kohut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, Webb, Schofield, 2008. Glider observations of sediment </a:t>
            </a:r>
            <a:r>
              <a:rPr lang="en-US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resuspension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in a Middle Atlantic Bight fall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ransition storm. </a:t>
            </a:r>
            <a:r>
              <a:rPr lang="en-US" sz="1600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Limnology and Oceanography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53(5, Part 2): 2180-2196.</a:t>
            </a:r>
          </a:p>
          <a:p>
            <a:pPr eaLnBrk="1" hangingPunct="1"/>
            <a:endParaRPr lang="en-US" sz="1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Miles, Glenn, Schofield,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2013. Temporal and spatial variability in fall storm induced sediment </a:t>
            </a:r>
            <a:r>
              <a:rPr lang="en-US" sz="16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resuspension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on the Mid-Atlantic Bight. </a:t>
            </a:r>
            <a:r>
              <a:rPr lang="en-US" sz="16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Continental Shelf Research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63, Supplement: S36-S49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n-US" sz="1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Miles, </a:t>
            </a:r>
            <a:r>
              <a:rPr lang="en-US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Seroka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Kohut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, Glenn, 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2015. Glider observations and modeling sediment transport in Hurricane Sandy. </a:t>
            </a:r>
            <a:r>
              <a:rPr lang="en-US" sz="16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JGR Oceans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, DOI:  10.1002/2014JC010474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eaLnBrk="1" hangingPunct="1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Glenn, Miles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Seroka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Xu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Forney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Yu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Roarty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Schofield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Kohut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2016. Stratified coastal ocean interactions with tropical storms, </a:t>
            </a:r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Nature Communications,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DOI:10.1038/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ncomms10887.</a:t>
            </a:r>
          </a:p>
          <a:p>
            <a:pPr eaLnBrk="1" hangingPunct="1"/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Seroka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Miles,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Xu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Kohut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Schofield &amp; Glenn, 2016. Hurricane Irene Sensitivity to Stratified Coastal Ocean Cooling, </a:t>
            </a:r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Monthly Weather Review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144(9) 3507-3530.</a:t>
            </a:r>
          </a:p>
          <a:p>
            <a:pPr eaLnBrk="1" hangingPunct="1"/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Seroka,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iles, Xu,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Kohut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Schofield &amp; Glenn, 2017. Rapid shelf-wide cooling response of a stratified coastal ocean to hurricanes. 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JGR-Oceans: Special Section on Ocean Responses and Feedbacks to Tropical Cyclones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DOI:10.1002/2017JC012756.</a:t>
            </a:r>
          </a:p>
          <a:p>
            <a:pPr eaLnBrk="1" hangingPunct="1"/>
            <a:endParaRPr lang="en-US" sz="1000" dirty="0" smtClean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Miles, Seroka, Glenn, 2017. Coastal ocean circulation during Hurricane Sandy, 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J. Geophysical Res. - Oceans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accepted.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546100" y="4305300"/>
            <a:ext cx="192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Air-Sea Interface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660400" y="3263900"/>
            <a:ext cx="139700" cy="2755900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03E9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840763" y="1612900"/>
            <a:ext cx="241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Sea-Bottom Interface</a:t>
            </a: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635000" y="698500"/>
            <a:ext cx="165100" cy="23241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03E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8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0"/>
          <a:stretch>
            <a:fillRect/>
          </a:stretch>
        </p:blipFill>
        <p:spPr bwMode="auto">
          <a:xfrm>
            <a:off x="-25400" y="-12700"/>
            <a:ext cx="54864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5715000" y="3810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ROMS 0.4 mm </a:t>
            </a:r>
            <a:r>
              <a:rPr lang="en-US" sz="1800" dirty="0" smtClean="0"/>
              <a:t>sediment</a:t>
            </a:r>
          </a:p>
          <a:p>
            <a:pPr algn="ctr" eaLnBrk="1" hangingPunct="1"/>
            <a:r>
              <a:rPr lang="en-US" sz="1800" dirty="0"/>
              <a:t>c</a:t>
            </a:r>
            <a:r>
              <a:rPr lang="en-US" sz="1800" dirty="0" smtClean="0"/>
              <a:t>oncentration</a:t>
            </a:r>
            <a:endParaRPr lang="en-US" sz="1800" dirty="0"/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5715000" y="16002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ROMS 0.1 mm </a:t>
            </a:r>
            <a:r>
              <a:rPr lang="en-US" sz="1800" dirty="0" smtClean="0"/>
              <a:t>sediment</a:t>
            </a:r>
          </a:p>
          <a:p>
            <a:pPr algn="ctr" eaLnBrk="1" hangingPunct="1"/>
            <a:r>
              <a:rPr lang="en-US" sz="1800" dirty="0" smtClean="0"/>
              <a:t>concentration</a:t>
            </a:r>
            <a:endParaRPr lang="en-US" sz="1800" dirty="0"/>
          </a:p>
        </p:txBody>
      </p:sp>
      <p:sp>
        <p:nvSpPr>
          <p:cNvPr id="47108" name="TextBox 6"/>
          <p:cNvSpPr txBox="1">
            <a:spLocks noChangeArrowheads="1"/>
          </p:cNvSpPr>
          <p:nvPr/>
        </p:nvSpPr>
        <p:spPr bwMode="auto">
          <a:xfrm>
            <a:off x="5715000" y="28194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Acoustic </a:t>
            </a:r>
            <a:r>
              <a:rPr lang="en-US" sz="1800" dirty="0" smtClean="0"/>
              <a:t>Backscatter</a:t>
            </a:r>
          </a:p>
          <a:p>
            <a:pPr algn="ctr" eaLnBrk="1" hangingPunct="1"/>
            <a:r>
              <a:rPr lang="en-US" sz="1800" dirty="0" err="1" smtClean="0"/>
              <a:t>db</a:t>
            </a:r>
            <a:endParaRPr lang="en-US" sz="1800" dirty="0"/>
          </a:p>
        </p:txBody>
      </p:sp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5715000" y="41910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Optical </a:t>
            </a:r>
            <a:r>
              <a:rPr lang="en-US" sz="1800" dirty="0" smtClean="0"/>
              <a:t>Backscatter</a:t>
            </a:r>
          </a:p>
          <a:p>
            <a:pPr algn="ctr" eaLnBrk="1" hangingPunct="1"/>
            <a:r>
              <a:rPr lang="en-US" sz="1800" dirty="0" smtClean="0"/>
              <a:t>1/m</a:t>
            </a:r>
            <a:endParaRPr lang="en-US" sz="1800" dirty="0"/>
          </a:p>
        </p:txBody>
      </p:sp>
      <p:sp>
        <p:nvSpPr>
          <p:cNvPr id="47110" name="TextBox 8"/>
          <p:cNvSpPr txBox="1">
            <a:spLocks noChangeArrowheads="1"/>
          </p:cNvSpPr>
          <p:nvPr/>
        </p:nvSpPr>
        <p:spPr bwMode="auto">
          <a:xfrm>
            <a:off x="5715000" y="51816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Chlorophyll </a:t>
            </a:r>
            <a:r>
              <a:rPr lang="en-US" sz="1800" dirty="0" smtClean="0"/>
              <a:t>Concentration</a:t>
            </a:r>
          </a:p>
          <a:p>
            <a:pPr algn="ctr" eaLnBrk="1" hangingPunct="1"/>
            <a:r>
              <a:rPr lang="en-US" sz="1800" dirty="0"/>
              <a:t>m</a:t>
            </a:r>
            <a:r>
              <a:rPr lang="en-US" sz="1800" dirty="0" smtClean="0"/>
              <a:t>g m</a:t>
            </a:r>
            <a:r>
              <a:rPr lang="en-US" sz="1800" baseline="30000" dirty="0" smtClean="0"/>
              <a:t>-3</a:t>
            </a:r>
            <a:endParaRPr lang="en-US" sz="1800" baseline="300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124200" y="152400"/>
            <a:ext cx="0" cy="57150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175940" y="152400"/>
            <a:ext cx="0" cy="57150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05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0"/>
          <a:stretch>
            <a:fillRect/>
          </a:stretch>
        </p:blipFill>
        <p:spPr bwMode="auto">
          <a:xfrm>
            <a:off x="-25400" y="-12700"/>
            <a:ext cx="54864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3124200" y="152400"/>
            <a:ext cx="0" cy="57150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04800" y="2819400"/>
            <a:ext cx="990600" cy="838200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4800" y="5105400"/>
            <a:ext cx="990600" cy="838200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04800" y="3962400"/>
            <a:ext cx="990600" cy="838200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5715000" y="3810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ROMS 0.4 mm </a:t>
            </a:r>
            <a:r>
              <a:rPr lang="en-US" sz="1800" dirty="0" smtClean="0"/>
              <a:t>sediment</a:t>
            </a:r>
          </a:p>
          <a:p>
            <a:pPr algn="ctr" eaLnBrk="1" hangingPunct="1"/>
            <a:r>
              <a:rPr lang="en-US" sz="1800" dirty="0"/>
              <a:t>c</a:t>
            </a:r>
            <a:r>
              <a:rPr lang="en-US" sz="1800" dirty="0" smtClean="0"/>
              <a:t>oncentration</a:t>
            </a:r>
            <a:endParaRPr lang="en-US" sz="1800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715000" y="16002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ROMS 0.1 mm </a:t>
            </a:r>
            <a:r>
              <a:rPr lang="en-US" sz="1800" dirty="0" smtClean="0"/>
              <a:t>sediment</a:t>
            </a:r>
          </a:p>
          <a:p>
            <a:pPr algn="ctr" eaLnBrk="1" hangingPunct="1"/>
            <a:r>
              <a:rPr lang="en-US" sz="1800" dirty="0" smtClean="0"/>
              <a:t>concentration</a:t>
            </a:r>
            <a:endParaRPr lang="en-US" sz="1800" dirty="0"/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5715000" y="28194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Acoustic </a:t>
            </a:r>
            <a:r>
              <a:rPr lang="en-US" sz="1800" dirty="0" smtClean="0"/>
              <a:t>Backscatter</a:t>
            </a:r>
          </a:p>
          <a:p>
            <a:pPr algn="ctr" eaLnBrk="1" hangingPunct="1"/>
            <a:r>
              <a:rPr lang="en-US" sz="1800" dirty="0" err="1" smtClean="0"/>
              <a:t>db</a:t>
            </a:r>
            <a:endParaRPr lang="en-US" sz="1800" dirty="0"/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5715000" y="41910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Optical </a:t>
            </a:r>
            <a:r>
              <a:rPr lang="en-US" sz="1800" dirty="0" smtClean="0"/>
              <a:t>Backscatter</a:t>
            </a:r>
          </a:p>
          <a:p>
            <a:pPr algn="ctr" eaLnBrk="1" hangingPunct="1"/>
            <a:r>
              <a:rPr lang="en-US" sz="1800" dirty="0" smtClean="0"/>
              <a:t>1/m</a:t>
            </a:r>
            <a:endParaRPr lang="en-US" sz="1800" dirty="0"/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5715000" y="51816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Chlorophyll </a:t>
            </a:r>
            <a:r>
              <a:rPr lang="en-US" sz="1800" dirty="0" smtClean="0"/>
              <a:t>Concentration</a:t>
            </a:r>
          </a:p>
          <a:p>
            <a:pPr algn="ctr" eaLnBrk="1" hangingPunct="1"/>
            <a:r>
              <a:rPr lang="en-US" sz="1800" dirty="0"/>
              <a:t>m</a:t>
            </a:r>
            <a:r>
              <a:rPr lang="en-US" sz="1800" dirty="0" smtClean="0"/>
              <a:t>g m</a:t>
            </a:r>
            <a:r>
              <a:rPr lang="en-US" sz="1800" baseline="30000" dirty="0" smtClean="0"/>
              <a:t>-3</a:t>
            </a:r>
            <a:endParaRPr lang="en-US" sz="1800" baseline="30000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175940" y="152400"/>
            <a:ext cx="0" cy="57150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25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0"/>
          <a:stretch>
            <a:fillRect/>
          </a:stretch>
        </p:blipFill>
        <p:spPr bwMode="auto">
          <a:xfrm>
            <a:off x="-25400" y="-12700"/>
            <a:ext cx="54864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3124200" y="152400"/>
            <a:ext cx="0" cy="57150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362200" y="2590800"/>
            <a:ext cx="990600" cy="838200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62200" y="152400"/>
            <a:ext cx="990600" cy="838200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715000" y="3810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ROMS 0.4 mm </a:t>
            </a:r>
            <a:r>
              <a:rPr lang="en-US" sz="1800" dirty="0" smtClean="0">
                <a:solidFill>
                  <a:srgbClr val="FF0000"/>
                </a:solidFill>
              </a:rPr>
              <a:t>sediment</a:t>
            </a:r>
          </a:p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c</a:t>
            </a:r>
            <a:r>
              <a:rPr lang="en-US" sz="1800" dirty="0" smtClean="0">
                <a:solidFill>
                  <a:srgbClr val="FF0000"/>
                </a:solidFill>
              </a:rPr>
              <a:t>oncentration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5715000" y="16002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ROMS 0.1 mm </a:t>
            </a:r>
            <a:r>
              <a:rPr lang="en-US" sz="1800" dirty="0" smtClean="0"/>
              <a:t>sediment</a:t>
            </a:r>
          </a:p>
          <a:p>
            <a:pPr algn="ctr" eaLnBrk="1" hangingPunct="1"/>
            <a:r>
              <a:rPr lang="en-US" sz="1800" dirty="0" smtClean="0"/>
              <a:t>concentration</a:t>
            </a:r>
            <a:endParaRPr lang="en-US" sz="1800" dirty="0"/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5715000" y="28194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Acoustic </a:t>
            </a:r>
            <a:r>
              <a:rPr lang="en-US" sz="1800" dirty="0" smtClean="0">
                <a:solidFill>
                  <a:srgbClr val="FF0000"/>
                </a:solidFill>
              </a:rPr>
              <a:t>Backscatter</a:t>
            </a:r>
          </a:p>
          <a:p>
            <a:pPr algn="ctr" eaLnBrk="1" hangingPunct="1"/>
            <a:r>
              <a:rPr lang="en-US" sz="1800" dirty="0" err="1" smtClean="0">
                <a:solidFill>
                  <a:srgbClr val="FF0000"/>
                </a:solidFill>
              </a:rPr>
              <a:t>db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5715000" y="41910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Optical </a:t>
            </a:r>
            <a:r>
              <a:rPr lang="en-US" sz="1800" dirty="0" smtClean="0"/>
              <a:t>Backscatter</a:t>
            </a:r>
          </a:p>
          <a:p>
            <a:pPr algn="ctr" eaLnBrk="1" hangingPunct="1"/>
            <a:r>
              <a:rPr lang="en-US" sz="1800" dirty="0" smtClean="0"/>
              <a:t>1/m</a:t>
            </a:r>
            <a:endParaRPr lang="en-US" sz="1800" dirty="0"/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5715000" y="51816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Chlorophyll </a:t>
            </a:r>
            <a:r>
              <a:rPr lang="en-US" sz="1800" dirty="0" smtClean="0"/>
              <a:t>Concentration</a:t>
            </a:r>
          </a:p>
          <a:p>
            <a:pPr algn="ctr" eaLnBrk="1" hangingPunct="1"/>
            <a:r>
              <a:rPr lang="en-US" sz="1800" dirty="0"/>
              <a:t>m</a:t>
            </a:r>
            <a:r>
              <a:rPr lang="en-US" sz="1800" dirty="0" smtClean="0"/>
              <a:t>g m</a:t>
            </a:r>
            <a:r>
              <a:rPr lang="en-US" sz="1800" baseline="30000" dirty="0" smtClean="0"/>
              <a:t>-3</a:t>
            </a:r>
            <a:endParaRPr lang="en-US" sz="1800" baseline="300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175940" y="152400"/>
            <a:ext cx="0" cy="57150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54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0"/>
          <a:stretch>
            <a:fillRect/>
          </a:stretch>
        </p:blipFill>
        <p:spPr bwMode="auto">
          <a:xfrm>
            <a:off x="-25400" y="-12700"/>
            <a:ext cx="54864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3124200" y="152400"/>
            <a:ext cx="0" cy="57150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362200" y="3733800"/>
            <a:ext cx="2057400" cy="838200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62200" y="1295400"/>
            <a:ext cx="2057400" cy="838200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5715000" y="3810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ROMS 0.4 mm </a:t>
            </a:r>
            <a:r>
              <a:rPr lang="en-US" sz="1800" dirty="0" smtClean="0"/>
              <a:t>sediment</a:t>
            </a:r>
          </a:p>
          <a:p>
            <a:pPr algn="ctr" eaLnBrk="1" hangingPunct="1"/>
            <a:r>
              <a:rPr lang="en-US" sz="1800" dirty="0"/>
              <a:t>c</a:t>
            </a:r>
            <a:r>
              <a:rPr lang="en-US" sz="1800" dirty="0" smtClean="0"/>
              <a:t>oncentration</a:t>
            </a:r>
            <a:endParaRPr lang="en-US" sz="1800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715000" y="16002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ROMS 0.1 mm </a:t>
            </a:r>
            <a:r>
              <a:rPr lang="en-US" sz="1800" dirty="0" smtClean="0">
                <a:solidFill>
                  <a:srgbClr val="FF0000"/>
                </a:solidFill>
              </a:rPr>
              <a:t>sediment</a:t>
            </a:r>
          </a:p>
          <a:p>
            <a:pPr algn="ctr" eaLnBrk="1" hangingPunct="1"/>
            <a:r>
              <a:rPr lang="en-US" sz="1800" dirty="0" smtClean="0">
                <a:solidFill>
                  <a:srgbClr val="FF0000"/>
                </a:solidFill>
              </a:rPr>
              <a:t>concentration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5715000" y="28194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Acoustic </a:t>
            </a:r>
            <a:r>
              <a:rPr lang="en-US" sz="1800" dirty="0" smtClean="0"/>
              <a:t>Backscatter</a:t>
            </a:r>
          </a:p>
          <a:p>
            <a:pPr algn="ctr" eaLnBrk="1" hangingPunct="1"/>
            <a:r>
              <a:rPr lang="en-US" sz="1800" dirty="0" err="1" smtClean="0"/>
              <a:t>db</a:t>
            </a:r>
            <a:endParaRPr lang="en-US" sz="1800" dirty="0"/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5715000" y="41910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Optical </a:t>
            </a:r>
            <a:r>
              <a:rPr lang="en-US" sz="1800" dirty="0" smtClean="0">
                <a:solidFill>
                  <a:srgbClr val="FF0000"/>
                </a:solidFill>
              </a:rPr>
              <a:t>Backscatter</a:t>
            </a:r>
          </a:p>
          <a:p>
            <a:pPr algn="ctr" eaLnBrk="1" hangingPunct="1"/>
            <a:r>
              <a:rPr lang="en-US" sz="1800" dirty="0" smtClean="0">
                <a:solidFill>
                  <a:srgbClr val="FF0000"/>
                </a:solidFill>
              </a:rPr>
              <a:t>1/m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5715000" y="51816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Chlorophyll </a:t>
            </a:r>
            <a:r>
              <a:rPr lang="en-US" sz="1800" dirty="0" smtClean="0"/>
              <a:t>Concentration</a:t>
            </a:r>
          </a:p>
          <a:p>
            <a:pPr algn="ctr" eaLnBrk="1" hangingPunct="1"/>
            <a:r>
              <a:rPr lang="en-US" sz="1800" dirty="0"/>
              <a:t>m</a:t>
            </a:r>
            <a:r>
              <a:rPr lang="en-US" sz="1800" dirty="0" smtClean="0"/>
              <a:t>g m</a:t>
            </a:r>
            <a:r>
              <a:rPr lang="en-US" sz="1800" baseline="30000" dirty="0" smtClean="0"/>
              <a:t>-3</a:t>
            </a:r>
            <a:endParaRPr lang="en-US" sz="1800" baseline="300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175940" y="152400"/>
            <a:ext cx="0" cy="57150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68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ndy_JGR_Fig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50" y="-1"/>
            <a:ext cx="6662250" cy="621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0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ndy_JGR_Fig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50" y="-1"/>
            <a:ext cx="6662250" cy="6217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538329">
            <a:off x="4840817" y="2339163"/>
            <a:ext cx="1196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erosion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724076">
            <a:off x="3658816" y="3989439"/>
            <a:ext cx="14827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deposition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4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ndy_JGR_Fig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50" y="-1"/>
            <a:ext cx="6662250" cy="62170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rot="357448">
            <a:off x="3476676" y="3313175"/>
            <a:ext cx="3059563" cy="624578"/>
            <a:chOff x="3476676" y="3313175"/>
            <a:chExt cx="3059563" cy="624578"/>
          </a:xfrm>
        </p:grpSpPr>
        <p:sp>
          <p:nvSpPr>
            <p:cNvPr id="9" name="Right Arrow 8"/>
            <p:cNvSpPr/>
            <p:nvPr/>
          </p:nvSpPr>
          <p:spPr>
            <a:xfrm rot="13067539">
              <a:off x="3476676" y="3313175"/>
              <a:ext cx="3059563" cy="49058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3366FF">
                  <a:alpha val="53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 rot="2238220">
              <a:off x="4392397" y="3568421"/>
              <a:ext cx="17999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</a:rPr>
                <a:t>Storm track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 rot="2538329">
            <a:off x="4840817" y="2339163"/>
            <a:ext cx="1196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erosion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724076">
            <a:off x="3658816" y="3989439"/>
            <a:ext cx="14827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deposition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4616" y="748984"/>
            <a:ext cx="9161926" cy="3554935"/>
            <a:chOff x="-84615" y="1510984"/>
            <a:chExt cx="9161926" cy="3554935"/>
          </a:xfrm>
        </p:grpSpPr>
        <p:pic>
          <p:nvPicPr>
            <p:cNvPr id="3" name="Picture 8" descr="2014-10-05 11.27.57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9" t="26419" b="5693"/>
            <a:stretch/>
          </p:blipFill>
          <p:spPr bwMode="auto">
            <a:xfrm>
              <a:off x="15228" y="2977947"/>
              <a:ext cx="2105871" cy="1953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2"/>
            <p:cNvSpPr txBox="1">
              <a:spLocks noChangeArrowheads="1"/>
            </p:cNvSpPr>
            <p:nvPr/>
          </p:nvSpPr>
          <p:spPr bwMode="auto">
            <a:xfrm>
              <a:off x="-84615" y="1510984"/>
              <a:ext cx="4013148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u="sng" dirty="0" smtClean="0">
                  <a:latin typeface="Calibri"/>
                  <a:cs typeface="Calibri"/>
                </a:rPr>
                <a:t>Rapid Response Glider (</a:t>
              </a:r>
              <a:r>
                <a:rPr lang="en-US" sz="1800" b="1" u="sng" dirty="0">
                  <a:latin typeface="Calibri"/>
                  <a:cs typeface="Calibri"/>
                </a:rPr>
                <a:t>v1)</a:t>
              </a:r>
            </a:p>
            <a:p>
              <a:pPr algn="ctr" eaLnBrk="1" hangingPunct="1"/>
              <a:r>
                <a:rPr lang="en-US" sz="1800" b="1" dirty="0" smtClean="0">
                  <a:latin typeface="Calibri"/>
                  <a:cs typeface="Calibri"/>
                </a:rPr>
                <a:t>Un-pumped Seabird Conductivity Temperature Depth (CTD), </a:t>
              </a:r>
              <a:r>
                <a:rPr lang="en-US" sz="1800" b="1" dirty="0" err="1" smtClean="0">
                  <a:latin typeface="Calibri"/>
                  <a:cs typeface="Calibri"/>
                </a:rPr>
                <a:t>Wetlabs</a:t>
              </a:r>
              <a:r>
                <a:rPr lang="en-US" sz="1800" b="1" dirty="0" smtClean="0">
                  <a:latin typeface="Calibri"/>
                  <a:cs typeface="Calibri"/>
                </a:rPr>
                <a:t> </a:t>
              </a:r>
              <a:r>
                <a:rPr lang="en-US" sz="1800" b="1" dirty="0" err="1" smtClean="0">
                  <a:latin typeface="Calibri"/>
                  <a:cs typeface="Calibri"/>
                </a:rPr>
                <a:t>ECOpuck</a:t>
              </a:r>
              <a:r>
                <a:rPr lang="en-US" sz="1800" b="1" dirty="0" smtClean="0">
                  <a:latin typeface="Calibri"/>
                  <a:cs typeface="Calibri"/>
                </a:rPr>
                <a:t> (CDOM, Chlorophyll, Backscatter), </a:t>
              </a:r>
              <a:r>
                <a:rPr lang="en-US" sz="1800" b="1" dirty="0" err="1" smtClean="0">
                  <a:latin typeface="Calibri"/>
                  <a:cs typeface="Calibri"/>
                </a:rPr>
                <a:t>Aandera</a:t>
              </a:r>
              <a:r>
                <a:rPr lang="en-US" sz="1800" b="1" dirty="0" smtClean="0">
                  <a:latin typeface="Calibri"/>
                  <a:cs typeface="Calibri"/>
                </a:rPr>
                <a:t> </a:t>
              </a:r>
              <a:r>
                <a:rPr lang="en-US" sz="1800" b="1" dirty="0" err="1" smtClean="0">
                  <a:latin typeface="Calibri"/>
                  <a:cs typeface="Calibri"/>
                </a:rPr>
                <a:t>Optode</a:t>
              </a:r>
              <a:r>
                <a:rPr lang="en-US" sz="1800" b="1" dirty="0" smtClean="0">
                  <a:latin typeface="Calibri"/>
                  <a:cs typeface="Calibri"/>
                </a:rPr>
                <a:t> (Oxygen).</a:t>
              </a:r>
              <a:endParaRPr lang="en-US" sz="1800" b="1" dirty="0">
                <a:latin typeface="Calibri"/>
                <a:cs typeface="Calibri"/>
              </a:endParaRPr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5453524" y="1583224"/>
              <a:ext cx="2963862" cy="1470528"/>
              <a:chOff x="233921" y="5514282"/>
              <a:chExt cx="1912938" cy="998292"/>
            </a:xfrm>
          </p:grpSpPr>
          <p:pic>
            <p:nvPicPr>
              <p:cNvPr id="7" name="Picture 14" descr="sensor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073" b="13297"/>
              <a:stretch>
                <a:fillRect/>
              </a:stretch>
            </p:blipFill>
            <p:spPr bwMode="auto">
              <a:xfrm>
                <a:off x="233921" y="5518799"/>
                <a:ext cx="1447800" cy="993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5" descr="sensor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02" r="24124"/>
              <a:stretch>
                <a:fillRect/>
              </a:stretch>
            </p:blipFill>
            <p:spPr bwMode="auto">
              <a:xfrm>
                <a:off x="1681721" y="5514282"/>
                <a:ext cx="465138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21" descr="sensor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7386" y="1566289"/>
              <a:ext cx="659925" cy="185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7325" r="8163"/>
            <a:stretch/>
          </p:blipFill>
          <p:spPr>
            <a:xfrm>
              <a:off x="6634865" y="3364956"/>
              <a:ext cx="2387600" cy="1700963"/>
            </a:xfrm>
            <a:prstGeom prst="rect">
              <a:avLst/>
            </a:prstGeom>
          </p:spPr>
        </p:pic>
        <p:pic>
          <p:nvPicPr>
            <p:cNvPr id="11" name="Picture 14" descr="glider_sensor_on_pictur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569" y="1601866"/>
              <a:ext cx="1619534" cy="190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121099" y="3454496"/>
              <a:ext cx="365163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 smtClean="0"/>
                <a:t>Rapid Response Glider (v2)</a:t>
              </a:r>
            </a:p>
            <a:p>
              <a:pPr algn="ctr"/>
              <a:r>
                <a:rPr lang="en-US" b="1" dirty="0" smtClean="0"/>
                <a:t>Pumped CTD, Externally mounted Nortek </a:t>
              </a:r>
              <a:r>
                <a:rPr lang="en-US" b="1" dirty="0" err="1" smtClean="0"/>
                <a:t>Aquadopp</a:t>
              </a:r>
              <a:r>
                <a:rPr lang="en-US" b="1" dirty="0" smtClean="0"/>
                <a:t> Current Profiler, integrated accelerometer, extended battery bay, Thruster G1.</a:t>
              </a:r>
              <a:endParaRPr lang="en-US" b="1" dirty="0"/>
            </a:p>
          </p:txBody>
        </p:sp>
        <p:pic>
          <p:nvPicPr>
            <p:cNvPr id="13" name="Picture 16" descr="aquadopp beam mapping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208"/>
            <a:stretch>
              <a:fillRect/>
            </a:stretch>
          </p:blipFill>
          <p:spPr bwMode="auto">
            <a:xfrm>
              <a:off x="5699909" y="3357761"/>
              <a:ext cx="801948" cy="1700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40106" y="8022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/>
              <a:t>Storm Glider </a:t>
            </a:r>
            <a:r>
              <a:rPr lang="en-US" sz="2400" dirty="0" smtClean="0"/>
              <a:t>Development</a:t>
            </a:r>
            <a:endParaRPr lang="en-US" sz="2400" dirty="0"/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83" y="152400"/>
            <a:ext cx="2630881" cy="58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96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19" y="-20166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LISST-200X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842598"/>
            <a:ext cx="6343651" cy="3771900"/>
          </a:xfrm>
        </p:spPr>
        <p:txBody>
          <a:bodyPr>
            <a:noAutofit/>
          </a:bodyPr>
          <a:lstStyle/>
          <a:p>
            <a:pPr>
              <a:spcAft>
                <a:spcPts val="900"/>
              </a:spcAft>
            </a:pPr>
            <a:r>
              <a:rPr lang="en-US" sz="2000" dirty="0" smtClean="0"/>
              <a:t>Primary </a:t>
            </a:r>
            <a:r>
              <a:rPr lang="en-US" sz="2000" dirty="0"/>
              <a:t>purpose is measurement of particle size distribution and concentration of </a:t>
            </a:r>
            <a:r>
              <a:rPr lang="en-US" sz="2000" dirty="0" smtClean="0"/>
              <a:t>particles</a:t>
            </a:r>
          </a:p>
          <a:p>
            <a:pPr>
              <a:spcAft>
                <a:spcPts val="900"/>
              </a:spcAft>
            </a:pPr>
            <a:r>
              <a:rPr lang="en-US" sz="2000" dirty="0" smtClean="0"/>
              <a:t>2.50-500 </a:t>
            </a:r>
            <a:r>
              <a:rPr lang="en-US" sz="2000" dirty="0"/>
              <a:t>µm </a:t>
            </a:r>
            <a:r>
              <a:rPr lang="en-US" sz="2000" dirty="0" smtClean="0"/>
              <a:t>size range (32 size bins)</a:t>
            </a:r>
            <a:endParaRPr lang="en-US" sz="2000" dirty="0"/>
          </a:p>
          <a:p>
            <a:pPr>
              <a:spcAft>
                <a:spcPts val="900"/>
              </a:spcAft>
            </a:pPr>
            <a:r>
              <a:rPr lang="en-US" sz="2000" dirty="0"/>
              <a:t>Particles measured include sediment, biological particles, flocs, oil-droplets and air bubbles.</a:t>
            </a:r>
          </a:p>
          <a:p>
            <a:pPr>
              <a:spcAft>
                <a:spcPts val="900"/>
              </a:spcAft>
            </a:pPr>
            <a:r>
              <a:rPr lang="en-US" sz="2000" dirty="0"/>
              <a:t>It also measures the small angle forward scattering of light known as the Volume Scattering Function (VSF)</a:t>
            </a:r>
            <a:endParaRPr lang="en-US" sz="2000" dirty="0"/>
          </a:p>
        </p:txBody>
      </p:sp>
      <p:pic>
        <p:nvPicPr>
          <p:cNvPr id="5" name="Picture 4" descr="S:\Sequoia logos\ssi-logo-clear.G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7040004" y="4201863"/>
            <a:ext cx="2166216" cy="82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070" y="3284248"/>
            <a:ext cx="1822084" cy="830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38"/>
          <a:stretch/>
        </p:blipFill>
        <p:spPr>
          <a:xfrm>
            <a:off x="6343651" y="852779"/>
            <a:ext cx="2800349" cy="2173166"/>
          </a:xfrm>
          <a:prstGeom prst="rect">
            <a:avLst/>
          </a:prstGeom>
        </p:spPr>
      </p:pic>
      <p:pic>
        <p:nvPicPr>
          <p:cNvPr id="8" name="Picture 14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2" y="3800865"/>
            <a:ext cx="5826558" cy="197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53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6" y="18708"/>
            <a:ext cx="9052614" cy="806824"/>
          </a:xfrm>
        </p:spPr>
        <p:txBody>
          <a:bodyPr/>
          <a:lstStyle/>
          <a:p>
            <a:r>
              <a:rPr lang="en-US" dirty="0" smtClean="0"/>
              <a:t>LISST </a:t>
            </a:r>
            <a:r>
              <a:rPr lang="en-US" smtClean="0"/>
              <a:t>Glider Integration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" y="825532"/>
            <a:ext cx="2630825" cy="1973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9" y="4401896"/>
            <a:ext cx="1822084" cy="830060"/>
          </a:xfrm>
          <a:prstGeom prst="rect">
            <a:avLst/>
          </a:prstGeom>
        </p:spPr>
      </p:pic>
      <p:pic>
        <p:nvPicPr>
          <p:cNvPr id="7" name="Picture 6" descr="S:\Sequoia logos\ssi-logo-clear.G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24899" y="3404507"/>
            <a:ext cx="2166216" cy="82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7357"/>
            <a:ext cx="2630881" cy="58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06" y="825532"/>
            <a:ext cx="3992666" cy="472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2" t="11766" r="11916" b="19073"/>
          <a:stretch/>
        </p:blipFill>
        <p:spPr>
          <a:xfrm>
            <a:off x="6850754" y="1085873"/>
            <a:ext cx="2254664" cy="405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4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734" y="956735"/>
            <a:ext cx="8686800" cy="48006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endParaRPr lang="en-US" altLang="en-US" sz="1800" dirty="0">
              <a:solidFill>
                <a:srgbClr val="000000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Important for understanding </a:t>
            </a:r>
            <a:r>
              <a:rPr lang="en-US" altLang="en-US" sz="1800" dirty="0">
                <a:solidFill>
                  <a:srgbClr val="FF6600"/>
                </a:solidFill>
              </a:rPr>
              <a:t>sedimentation and erosion around structures</a:t>
            </a:r>
            <a:r>
              <a:rPr lang="en-US" altLang="en-US" sz="1800" dirty="0">
                <a:solidFill>
                  <a:srgbClr val="000000"/>
                </a:solidFill>
              </a:rPr>
              <a:t> [</a:t>
            </a:r>
            <a:r>
              <a:rPr lang="en-US" altLang="en-US" sz="1800" dirty="0" err="1">
                <a:solidFill>
                  <a:srgbClr val="000000"/>
                </a:solidFill>
              </a:rPr>
              <a:t>Fredsøe</a:t>
            </a:r>
            <a:r>
              <a:rPr lang="en-US" altLang="en-US" sz="1800" dirty="0">
                <a:solidFill>
                  <a:srgbClr val="000000"/>
                </a:solidFill>
              </a:rPr>
              <a:t> and </a:t>
            </a:r>
            <a:r>
              <a:rPr lang="en-US" altLang="en-US" sz="1800" dirty="0" err="1">
                <a:solidFill>
                  <a:srgbClr val="000000"/>
                </a:solidFill>
              </a:rPr>
              <a:t>Deigaard</a:t>
            </a:r>
            <a:r>
              <a:rPr lang="en-US" altLang="en-US" sz="1800" dirty="0">
                <a:solidFill>
                  <a:srgbClr val="000000"/>
                </a:solidFill>
              </a:rPr>
              <a:t>, 1992].</a:t>
            </a:r>
          </a:p>
          <a:p>
            <a:pPr lvl="1" eaLnBrk="1" hangingPunct="1">
              <a:buFont typeface="Arial" charset="0"/>
              <a:buChar char="•"/>
            </a:pPr>
            <a:endParaRPr lang="en-US" altLang="en-US" sz="1800" dirty="0">
              <a:solidFill>
                <a:srgbClr val="000000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Development of continental Margin morphology [</a:t>
            </a:r>
            <a:r>
              <a:rPr lang="en-US" altLang="en-US" sz="1800" dirty="0" err="1">
                <a:solidFill>
                  <a:srgbClr val="000000"/>
                </a:solidFill>
              </a:rPr>
              <a:t>Nittrouer</a:t>
            </a:r>
            <a:r>
              <a:rPr lang="en-US" altLang="en-US" sz="1800" dirty="0">
                <a:solidFill>
                  <a:srgbClr val="000000"/>
                </a:solidFill>
              </a:rPr>
              <a:t> and Wright, 1994]</a:t>
            </a:r>
          </a:p>
          <a:p>
            <a:pPr lvl="1" eaLnBrk="1" hangingPunct="1"/>
            <a:endParaRPr lang="en-US" altLang="en-US" sz="1800" dirty="0">
              <a:solidFill>
                <a:srgbClr val="000000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Sediment resuspension can have a significant impact on </a:t>
            </a:r>
            <a:r>
              <a:rPr lang="en-US" altLang="en-US" sz="1800" dirty="0">
                <a:solidFill>
                  <a:srgbClr val="FF6600"/>
                </a:solidFill>
              </a:rPr>
              <a:t>benthic habitat and overlying primary productivity</a:t>
            </a:r>
            <a:r>
              <a:rPr lang="en-US" altLang="en-US" sz="1800" dirty="0">
                <a:solidFill>
                  <a:srgbClr val="000000"/>
                </a:solidFill>
              </a:rPr>
              <a:t> [</a:t>
            </a:r>
            <a:r>
              <a:rPr lang="en-US" altLang="en-US" sz="1800" dirty="0" err="1">
                <a:solidFill>
                  <a:srgbClr val="000000"/>
                </a:solidFill>
              </a:rPr>
              <a:t>Pilskaln</a:t>
            </a:r>
            <a:r>
              <a:rPr lang="en-US" altLang="en-US" sz="1800" dirty="0">
                <a:solidFill>
                  <a:srgbClr val="000000"/>
                </a:solidFill>
              </a:rPr>
              <a:t> et al., 1998; Fanning et al., 1982], resuspension and replenishment of nutrients.</a:t>
            </a:r>
          </a:p>
          <a:p>
            <a:pPr lvl="1" eaLnBrk="1" hangingPunct="1">
              <a:buFont typeface="Arial" charset="0"/>
              <a:buChar char="•"/>
            </a:pPr>
            <a:endParaRPr lang="en-US" altLang="en-US" sz="1800" dirty="0">
              <a:solidFill>
                <a:srgbClr val="000000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Understanding fate of sediments can aid with understanding and </a:t>
            </a:r>
            <a:r>
              <a:rPr lang="en-US" altLang="en-US" sz="1800" dirty="0">
                <a:solidFill>
                  <a:srgbClr val="FF6600"/>
                </a:solidFill>
              </a:rPr>
              <a:t>predicting the fate of pollutants</a:t>
            </a:r>
            <a:r>
              <a:rPr lang="en-US" altLang="en-US" sz="1800" dirty="0">
                <a:solidFill>
                  <a:srgbClr val="000000"/>
                </a:solidFill>
              </a:rPr>
              <a:t> introduced at the coast [</a:t>
            </a:r>
            <a:r>
              <a:rPr lang="en-US" altLang="en-US" sz="1800" dirty="0" err="1">
                <a:solidFill>
                  <a:srgbClr val="000000"/>
                </a:solidFill>
              </a:rPr>
              <a:t>Biscaye</a:t>
            </a:r>
            <a:r>
              <a:rPr lang="en-US" altLang="en-US" sz="1800" dirty="0">
                <a:solidFill>
                  <a:srgbClr val="000000"/>
                </a:solidFill>
              </a:rPr>
              <a:t> et al., 1988]</a:t>
            </a:r>
          </a:p>
          <a:p>
            <a:pPr lvl="1" eaLnBrk="1" hangingPunct="1">
              <a:buFont typeface="Arial" charset="0"/>
              <a:buChar char="•"/>
            </a:pPr>
            <a:endParaRPr lang="en-US" altLang="en-US" sz="1800" dirty="0">
              <a:solidFill>
                <a:srgbClr val="000000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altLang="en-US" sz="1800" dirty="0">
                <a:solidFill>
                  <a:srgbClr val="FF6600"/>
                </a:solidFill>
              </a:rPr>
              <a:t>Winter storms responsible for 92% of New Jersey inner shelf suspended sediment transport</a:t>
            </a:r>
            <a:r>
              <a:rPr lang="en-US" altLang="en-US" sz="1800" dirty="0"/>
              <a:t>, and 38% of bedload transport, during a 2 year study period [Styles and Glenn 2005].</a:t>
            </a:r>
            <a:endParaRPr lang="en-US" altLang="en-US" sz="1800" dirty="0">
              <a:solidFill>
                <a:srgbClr val="000000"/>
              </a:solidFill>
            </a:endParaRPr>
          </a:p>
          <a:p>
            <a:pPr lvl="1" eaLnBrk="1" hangingPunct="1">
              <a:buFont typeface="Arial" charset="0"/>
              <a:buChar char="•"/>
            </a:pP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3706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Why Study Sediment Transport?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7533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4616" y="748984"/>
            <a:ext cx="9161926" cy="5025068"/>
            <a:chOff x="-84615" y="1510984"/>
            <a:chExt cx="9161926" cy="5025068"/>
          </a:xfrm>
        </p:grpSpPr>
        <p:pic>
          <p:nvPicPr>
            <p:cNvPr id="3" name="Picture 8" descr="2014-10-05 11.27.57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9" t="26419" b="5693"/>
            <a:stretch/>
          </p:blipFill>
          <p:spPr bwMode="auto">
            <a:xfrm>
              <a:off x="15228" y="2977947"/>
              <a:ext cx="2105871" cy="1953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 descr="IMG_081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022706"/>
              <a:ext cx="2017795" cy="151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2"/>
            <p:cNvSpPr txBox="1">
              <a:spLocks noChangeArrowheads="1"/>
            </p:cNvSpPr>
            <p:nvPr/>
          </p:nvSpPr>
          <p:spPr bwMode="auto">
            <a:xfrm>
              <a:off x="-84615" y="1510984"/>
              <a:ext cx="4013148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u="sng" dirty="0" smtClean="0">
                  <a:latin typeface="Calibri"/>
                  <a:cs typeface="Calibri"/>
                </a:rPr>
                <a:t>Rapid Response Glider (</a:t>
              </a:r>
              <a:r>
                <a:rPr lang="en-US" sz="1800" b="1" u="sng" dirty="0">
                  <a:latin typeface="Calibri"/>
                  <a:cs typeface="Calibri"/>
                </a:rPr>
                <a:t>v1)</a:t>
              </a:r>
            </a:p>
            <a:p>
              <a:pPr algn="ctr" eaLnBrk="1" hangingPunct="1"/>
              <a:r>
                <a:rPr lang="en-US" sz="1800" b="1" dirty="0" smtClean="0">
                  <a:latin typeface="Calibri"/>
                  <a:cs typeface="Calibri"/>
                </a:rPr>
                <a:t>Un-pumped Seabird Conductivity Temperature Depth (CTD), </a:t>
              </a:r>
              <a:r>
                <a:rPr lang="en-US" sz="1800" b="1" dirty="0" err="1" smtClean="0">
                  <a:latin typeface="Calibri"/>
                  <a:cs typeface="Calibri"/>
                </a:rPr>
                <a:t>Wetlabs</a:t>
              </a:r>
              <a:r>
                <a:rPr lang="en-US" sz="1800" b="1" dirty="0" smtClean="0">
                  <a:latin typeface="Calibri"/>
                  <a:cs typeface="Calibri"/>
                </a:rPr>
                <a:t> </a:t>
              </a:r>
              <a:r>
                <a:rPr lang="en-US" sz="1800" b="1" dirty="0" err="1" smtClean="0">
                  <a:latin typeface="Calibri"/>
                  <a:cs typeface="Calibri"/>
                </a:rPr>
                <a:t>ECOpuck</a:t>
              </a:r>
              <a:r>
                <a:rPr lang="en-US" sz="1800" b="1" dirty="0" smtClean="0">
                  <a:latin typeface="Calibri"/>
                  <a:cs typeface="Calibri"/>
                </a:rPr>
                <a:t> (CDOM, Chlorophyll, Backscatter), </a:t>
              </a:r>
              <a:r>
                <a:rPr lang="en-US" sz="1800" b="1" dirty="0" err="1" smtClean="0">
                  <a:latin typeface="Calibri"/>
                  <a:cs typeface="Calibri"/>
                </a:rPr>
                <a:t>Aandera</a:t>
              </a:r>
              <a:r>
                <a:rPr lang="en-US" sz="1800" b="1" dirty="0" smtClean="0">
                  <a:latin typeface="Calibri"/>
                  <a:cs typeface="Calibri"/>
                </a:rPr>
                <a:t> </a:t>
              </a:r>
              <a:r>
                <a:rPr lang="en-US" sz="1800" b="1" dirty="0" err="1" smtClean="0">
                  <a:latin typeface="Calibri"/>
                  <a:cs typeface="Calibri"/>
                </a:rPr>
                <a:t>Optode</a:t>
              </a:r>
              <a:r>
                <a:rPr lang="en-US" sz="1800" b="1" dirty="0" smtClean="0">
                  <a:latin typeface="Calibri"/>
                  <a:cs typeface="Calibri"/>
                </a:rPr>
                <a:t> (Oxygen).</a:t>
              </a:r>
              <a:endParaRPr lang="en-US" sz="1800" b="1" dirty="0">
                <a:latin typeface="Calibri"/>
                <a:cs typeface="Calibri"/>
              </a:endParaRPr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5453524" y="1583224"/>
              <a:ext cx="2963862" cy="1470528"/>
              <a:chOff x="233921" y="5514282"/>
              <a:chExt cx="1912938" cy="998292"/>
            </a:xfrm>
          </p:grpSpPr>
          <p:pic>
            <p:nvPicPr>
              <p:cNvPr id="7" name="Picture 14" descr="sensor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073" b="13297"/>
              <a:stretch>
                <a:fillRect/>
              </a:stretch>
            </p:blipFill>
            <p:spPr bwMode="auto">
              <a:xfrm>
                <a:off x="233921" y="5518799"/>
                <a:ext cx="1447800" cy="993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5" descr="sensor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02" r="24124"/>
              <a:stretch>
                <a:fillRect/>
              </a:stretch>
            </p:blipFill>
            <p:spPr bwMode="auto">
              <a:xfrm>
                <a:off x="1681721" y="5514282"/>
                <a:ext cx="465138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21" descr="sensor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7386" y="1566289"/>
              <a:ext cx="659925" cy="185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/>
            <a:srcRect l="7325" r="8163"/>
            <a:stretch/>
          </p:blipFill>
          <p:spPr>
            <a:xfrm>
              <a:off x="6634865" y="3364956"/>
              <a:ext cx="2387600" cy="1700963"/>
            </a:xfrm>
            <a:prstGeom prst="rect">
              <a:avLst/>
            </a:prstGeom>
          </p:spPr>
        </p:pic>
        <p:pic>
          <p:nvPicPr>
            <p:cNvPr id="11" name="Picture 14" descr="glider_sensor_on_pictur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569" y="1601866"/>
              <a:ext cx="1619534" cy="190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121099" y="3454496"/>
              <a:ext cx="365163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 smtClean="0"/>
                <a:t>Rapid Response Glider (v2)</a:t>
              </a:r>
            </a:p>
            <a:p>
              <a:pPr algn="ctr"/>
              <a:r>
                <a:rPr lang="en-US" b="1" dirty="0" smtClean="0"/>
                <a:t>Pumped CTD, Externally mounted Nortek </a:t>
              </a:r>
              <a:r>
                <a:rPr lang="en-US" b="1" dirty="0" err="1" smtClean="0"/>
                <a:t>Aquadopp</a:t>
              </a:r>
              <a:r>
                <a:rPr lang="en-US" b="1" dirty="0" smtClean="0"/>
                <a:t> Current Profiler, integrated accelerometer, extended battery bay, Thruster G1.</a:t>
              </a:r>
              <a:endParaRPr lang="en-US" b="1" dirty="0"/>
            </a:p>
          </p:txBody>
        </p:sp>
        <p:pic>
          <p:nvPicPr>
            <p:cNvPr id="13" name="Picture 16" descr="aquadopp beam mapping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208"/>
            <a:stretch>
              <a:fillRect/>
            </a:stretch>
          </p:blipFill>
          <p:spPr bwMode="auto">
            <a:xfrm>
              <a:off x="5699909" y="3357761"/>
              <a:ext cx="801948" cy="1700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373101" y="5058724"/>
              <a:ext cx="457790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 smtClean="0"/>
                <a:t>Rapid Response Glider (v3)</a:t>
              </a:r>
            </a:p>
            <a:p>
              <a:pPr algn="ctr"/>
              <a:r>
                <a:rPr lang="en-US" b="1" dirty="0" smtClean="0"/>
                <a:t>Integrated current </a:t>
              </a:r>
              <a:r>
                <a:rPr lang="en-US" b="1" dirty="0"/>
                <a:t>p</a:t>
              </a:r>
              <a:r>
                <a:rPr lang="en-US" b="1" dirty="0" smtClean="0"/>
                <a:t>rofilers, </a:t>
              </a:r>
              <a:r>
                <a:rPr lang="en-US" b="1" dirty="0"/>
                <a:t>e</a:t>
              </a:r>
              <a:r>
                <a:rPr lang="en-US" b="1" dirty="0" smtClean="0"/>
                <a:t>xpanded capacity buoyancy pumps, </a:t>
              </a:r>
              <a:r>
                <a:rPr lang="en-US" b="1" dirty="0"/>
                <a:t>t</a:t>
              </a:r>
              <a:r>
                <a:rPr lang="en-US" b="1" dirty="0" smtClean="0"/>
                <a:t>hruster G2, integrated LISST-200X particle </a:t>
              </a:r>
              <a:r>
                <a:rPr lang="en-US" b="1" dirty="0" err="1" smtClean="0"/>
                <a:t>sizer</a:t>
              </a:r>
              <a:r>
                <a:rPr lang="en-US" b="1" dirty="0" smtClean="0"/>
                <a:t> (sediment, oil droplet, phytoplankton, etc.).</a:t>
              </a:r>
              <a:endParaRPr lang="en-US" b="1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405" y="4983775"/>
              <a:ext cx="2069703" cy="1552277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40106" y="8022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/>
              <a:t>Storm Glider </a:t>
            </a:r>
            <a:r>
              <a:rPr lang="en-US" sz="2400" dirty="0" smtClean="0"/>
              <a:t>Development</a:t>
            </a:r>
            <a:endParaRPr lang="en-US" sz="2400" dirty="0"/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83" y="8022"/>
            <a:ext cx="2630881" cy="58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52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overGlider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2" b="9682"/>
          <a:stretch>
            <a:fillRect/>
          </a:stretch>
        </p:blipFill>
        <p:spPr bwMode="auto">
          <a:xfrm>
            <a:off x="-11113" y="-1588"/>
            <a:ext cx="9155113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76800" y="0"/>
            <a:ext cx="4267200" cy="3539430"/>
          </a:xfrm>
          <a:prstGeom prst="rect">
            <a:avLst/>
          </a:prstGeom>
          <a:solidFill>
            <a:schemeClr val="tx1">
              <a:alpha val="1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Leverage Tools</a:t>
            </a:r>
          </a:p>
          <a:p>
            <a:endParaRPr lang="en-US" sz="3200" i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3200" i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Leverage Expertise</a:t>
            </a:r>
          </a:p>
          <a:p>
            <a:endParaRPr lang="en-US" sz="3200" i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3200" i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Focus on Impacts</a:t>
            </a:r>
          </a:p>
          <a:p>
            <a:endParaRPr lang="en-US" sz="3200" i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3200" i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Collaboration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-561474" y="0"/>
            <a:ext cx="4876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Conclusions</a:t>
            </a:r>
            <a:endParaRPr lang="en-US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63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overGlider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2" b="9682"/>
          <a:stretch>
            <a:fillRect/>
          </a:stretch>
        </p:blipFill>
        <p:spPr bwMode="auto">
          <a:xfrm>
            <a:off x="-11113" y="-1588"/>
            <a:ext cx="9155113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48768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 charset="0"/>
              </a:rPr>
              <a:t>Thank You</a:t>
            </a:r>
          </a:p>
        </p:txBody>
      </p:sp>
      <p:pic>
        <p:nvPicPr>
          <p:cNvPr id="7" name="Picture 6" descr="MARACOOS_logo_300dpi_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9419" y="1181100"/>
            <a:ext cx="3714750" cy="70802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9637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3"/>
          <a:stretch/>
        </p:blipFill>
        <p:spPr bwMode="auto">
          <a:xfrm>
            <a:off x="5016500" y="292100"/>
            <a:ext cx="2844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900" y="12576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mtClean="0">
                <a:solidFill>
                  <a:schemeClr val="bg1"/>
                </a:solidFill>
              </a:rPr>
              <a:t>NOAA </a:t>
            </a:r>
            <a:r>
              <a:rPr lang="en-US" dirty="0">
                <a:solidFill>
                  <a:schemeClr val="bg1"/>
                </a:solidFill>
              </a:rPr>
              <a:t>NOS - U.S. IOOS - MARACOOS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NOAA OAR – CINAR (Disaster Recovery Act)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NOAA NCEP – OPC/EMC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EPA/NJ DEP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NJ BPU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Teledyne Webb Research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ONR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RUCOOL</a:t>
            </a:r>
          </a:p>
        </p:txBody>
      </p:sp>
      <p:pic>
        <p:nvPicPr>
          <p:cNvPr id="11" name="Picture 5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19" y="1979987"/>
            <a:ext cx="201888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NOA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38101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88900" y="4978400"/>
            <a:ext cx="487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Questions?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4159" y="2178627"/>
            <a:ext cx="1822084" cy="830060"/>
          </a:xfrm>
          <a:prstGeom prst="rect">
            <a:avLst/>
          </a:prstGeom>
        </p:spPr>
      </p:pic>
      <p:pic>
        <p:nvPicPr>
          <p:cNvPr id="15" name="Picture 14" descr="S:\Sequoia logos\ssi-logo-clear.GIF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/>
          <a:stretch/>
        </p:blipFill>
        <p:spPr bwMode="auto">
          <a:xfrm>
            <a:off x="5087519" y="3008687"/>
            <a:ext cx="2018882" cy="76913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4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3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Key Storm Glider Reference </a:t>
            </a:r>
            <a:r>
              <a:rPr lang="en-US" sz="28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L</a:t>
            </a:r>
            <a:r>
              <a:rPr lang="en-US" sz="2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ist</a:t>
            </a:r>
            <a:endParaRPr lang="en-US" sz="28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676156"/>
            <a:ext cx="8255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Glenn, Jones, </a:t>
            </a:r>
            <a:r>
              <a:rPr lang="en-US" sz="1600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Twardowski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, Bowers, </a:t>
            </a:r>
            <a:r>
              <a:rPr lang="en-US" sz="1600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Kerfoot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Kohut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, Webb, Schofield, 2008. Glider observations of sediment </a:t>
            </a:r>
            <a:r>
              <a:rPr lang="en-US" sz="1600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resuspension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in a Middle Atlantic Bight fall </a:t>
            </a:r>
            <a:r>
              <a:rPr lang="en-US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ransition storm. </a:t>
            </a:r>
            <a:r>
              <a:rPr lang="en-US" sz="1600" i="1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Limnology and Oceanography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53(5, Part 2): 2180-2196.</a:t>
            </a:r>
          </a:p>
          <a:p>
            <a:pPr eaLnBrk="1" hangingPunct="1"/>
            <a:endParaRPr lang="en-US" sz="1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Miles, Glenn, Schofield, </a:t>
            </a:r>
            <a:r>
              <a:rPr lang="en-US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2013. Temporal and spatial variability in fall storm induced sediment </a:t>
            </a:r>
            <a:r>
              <a:rPr lang="en-US" sz="160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resuspension</a:t>
            </a:r>
            <a:r>
              <a:rPr lang="en-US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on the Mid-Atlantic Bight. </a:t>
            </a:r>
            <a:r>
              <a:rPr lang="en-US" sz="1600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Continental Shelf Research</a:t>
            </a:r>
            <a:r>
              <a:rPr lang="en-US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63, Supplement: S36-S49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eaLnBrk="1" hangingPunct="1"/>
            <a:endParaRPr lang="en-US" sz="10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Miles, </a:t>
            </a:r>
            <a:r>
              <a:rPr lang="en-US" sz="1600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Seroka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Kohut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, Glenn, </a:t>
            </a:r>
            <a:r>
              <a:rPr lang="en-US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2015. Glider observations and modeling sediment transport in Hurricane Sandy. </a:t>
            </a:r>
            <a:r>
              <a:rPr lang="en-US" sz="1600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JGR Oceans</a:t>
            </a:r>
            <a:r>
              <a:rPr lang="en-US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, DOI:  10.1002/2014JC010474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 </a:t>
            </a:r>
          </a:p>
          <a:p>
            <a:pPr eaLnBrk="1" hangingPunct="1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Glenn, Miles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Seroka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Xu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Forney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Yu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Roarty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Schofield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Kohut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2016. Stratified coastal ocean interactions with tropical storms, </a:t>
            </a:r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Nature Communications,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DOI:10.1038/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ncomms10887.</a:t>
            </a:r>
          </a:p>
          <a:p>
            <a:pPr eaLnBrk="1" hangingPunct="1"/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Seroka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Miles,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Xu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Kohut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Schofield &amp; Glenn, 2016. Hurricane Irene Sensitivity to Stratified Coastal Ocean Cooling, </a:t>
            </a:r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Monthly Weather Review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144(9) 3507-3530.</a:t>
            </a:r>
          </a:p>
          <a:p>
            <a:pPr eaLnBrk="1" hangingPunct="1"/>
            <a:endParaRPr lang="en-US" sz="1000" dirty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Seroka,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iles, Xu,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Kohut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Schofield &amp; Glenn, 2017. Rapid shelf-wide cooling response of a stratified coastal ocean to hurricanes. 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JGR-Oceans: Special Section on Ocean Responses and Feedbacks to Tropical Cyclones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, DOI:10.1002/2017JC012756.</a:t>
            </a:r>
          </a:p>
          <a:p>
            <a:pPr eaLnBrk="1" hangingPunct="1"/>
            <a:endParaRPr lang="en-US" sz="1000" dirty="0" smtClean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Miles, Seroka, Glenn, 2017. Coastal ocean circulation during Hurricane Sandy, </a:t>
            </a:r>
            <a:r>
              <a:rPr lang="en-US" sz="1600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J. Geophysical Res. - Oceans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, accepted.</a:t>
            </a:r>
            <a:endParaRPr lang="en-US" sz="16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546100" y="4305300"/>
            <a:ext cx="192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Air-Sea Interface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660400" y="3263900"/>
            <a:ext cx="139700" cy="2755900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03E9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840763" y="1612900"/>
            <a:ext cx="2417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Sea-Bottom Interface</a:t>
            </a: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635000" y="698500"/>
            <a:ext cx="165100" cy="23241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hangingPunct="1"/>
            <a:endParaRPr lang="en-US" sz="1800">
              <a:solidFill>
                <a:srgbClr val="03E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overGlider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2" b="9682"/>
          <a:stretch>
            <a:fillRect/>
          </a:stretch>
        </p:blipFill>
        <p:spPr bwMode="auto">
          <a:xfrm>
            <a:off x="-11113" y="-1588"/>
            <a:ext cx="9155113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48768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 charset="0"/>
              </a:rPr>
              <a:t>Thank You</a:t>
            </a:r>
          </a:p>
        </p:txBody>
      </p:sp>
      <p:pic>
        <p:nvPicPr>
          <p:cNvPr id="7" name="Picture 6" descr="MARACOOS_logo_300dpi_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9419" y="1181100"/>
            <a:ext cx="3714750" cy="708025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9637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3"/>
          <a:stretch/>
        </p:blipFill>
        <p:spPr bwMode="auto">
          <a:xfrm>
            <a:off x="5016500" y="292100"/>
            <a:ext cx="2844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900" y="12576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NOAA </a:t>
            </a:r>
            <a:r>
              <a:rPr lang="en-US" dirty="0">
                <a:solidFill>
                  <a:schemeClr val="bg1"/>
                </a:solidFill>
              </a:rPr>
              <a:t>NOS - U.S. IOOS - MARACOOS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NOAA OAR – CINAR (Disaster Recovery Act)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NOAA NCEP – OPC/EMC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EPA/NJ DEP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NJ BPU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Teledyne Webb Research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ONR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RUCOOL</a:t>
            </a:r>
          </a:p>
        </p:txBody>
      </p:sp>
      <p:pic>
        <p:nvPicPr>
          <p:cNvPr id="11" name="Picture 5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19" y="1979987"/>
            <a:ext cx="201888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NOA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38101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88900" y="4978400"/>
            <a:ext cx="487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Questions?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21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2 at 11.25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432172"/>
            <a:ext cx="4071644" cy="27551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 descr="Screen Shot 2014-04-02 at 11.26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2" y="485975"/>
            <a:ext cx="4071643" cy="276030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Screen Shot 2014-04-02 at 11.27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7" y="3432172"/>
            <a:ext cx="4071644" cy="275759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Regional-Scale Observation Network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pic>
        <p:nvPicPr>
          <p:cNvPr id="10" name="Picture 9" descr="Screen Shot 2014-04-02 at 11.26.4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492494"/>
            <a:ext cx="4071644" cy="275378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024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Ensemble of Forecast Models Include:</a:t>
            </a:r>
          </a:p>
        </p:txBody>
      </p:sp>
      <p:pic>
        <p:nvPicPr>
          <p:cNvPr id="5" name="Picture 4" descr="Screen Shot 2014-04-02 at 11.5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93169"/>
            <a:ext cx="4191000" cy="28398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5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6978"/>
            <a:ext cx="4191000" cy="284375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078"/>
            <a:ext cx="9144000" cy="2178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1600" y="33147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        Rutgers University Coastal Ocean Observing Lab</a:t>
            </a:r>
          </a:p>
        </p:txBody>
      </p:sp>
      <p:pic>
        <p:nvPicPr>
          <p:cNvPr id="10" name="Picture 9" descr="ioos_new_whit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5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2 at 11.25.54 PM.png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76354"/>
            <a:ext cx="4071644" cy="2755132"/>
          </a:xfrm>
          <a:prstGeom prst="rect">
            <a:avLst/>
          </a:prstGeom>
          <a:ln w="38100" cmpd="sng">
            <a:solidFill>
              <a:srgbClr val="000000">
                <a:alpha val="20000"/>
              </a:srgbClr>
            </a:solidFill>
          </a:ln>
        </p:spPr>
      </p:pic>
      <p:pic>
        <p:nvPicPr>
          <p:cNvPr id="5" name="Picture 4" descr="Screen Shot 2014-04-02 at 11.26.22 PM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8" y="3421587"/>
            <a:ext cx="4071643" cy="2760306"/>
          </a:xfrm>
          <a:prstGeom prst="rect">
            <a:avLst/>
          </a:prstGeom>
          <a:ln w="38100" cmpd="sng">
            <a:solidFill>
              <a:srgbClr val="000000">
                <a:alpha val="20000"/>
              </a:srgbClr>
            </a:solidFill>
          </a:ln>
        </p:spPr>
      </p:pic>
      <p:pic>
        <p:nvPicPr>
          <p:cNvPr id="6" name="Picture 5" descr="Screen Shot 2014-04-02 at 11.26.41 PM.png"/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421587"/>
            <a:ext cx="4071644" cy="2753787"/>
          </a:xfrm>
          <a:prstGeom prst="rect">
            <a:avLst/>
          </a:prstGeom>
          <a:ln w="38100" cmpd="sng">
            <a:solidFill>
              <a:srgbClr val="000000">
                <a:alpha val="20000"/>
              </a:srgbClr>
            </a:solidFill>
          </a:ln>
        </p:spPr>
      </p:pic>
      <p:pic>
        <p:nvPicPr>
          <p:cNvPr id="7" name="Picture 6" descr="Screen Shot 2014-04-02 at 11.27.05 PM.png"/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7" y="448260"/>
            <a:ext cx="4071644" cy="2757596"/>
          </a:xfrm>
          <a:prstGeom prst="rect">
            <a:avLst/>
          </a:prstGeom>
          <a:ln w="38100" cmpd="sng">
            <a:solidFill>
              <a:srgbClr val="000000">
                <a:alpha val="20000"/>
              </a:srgb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Regional-Scale Observation Network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pic>
        <p:nvPicPr>
          <p:cNvPr id="9" name="Picture 8" descr="nature_fig1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/>
          <a:stretch/>
        </p:blipFill>
        <p:spPr>
          <a:xfrm>
            <a:off x="1043381" y="433708"/>
            <a:ext cx="2556382" cy="2840424"/>
          </a:xfrm>
          <a:prstGeom prst="rect">
            <a:avLst/>
          </a:prstGeom>
        </p:spPr>
      </p:pic>
      <p:pic>
        <p:nvPicPr>
          <p:cNvPr id="10" name="Picture 9" descr="nature_fig1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3"/>
          <a:stretch/>
        </p:blipFill>
        <p:spPr>
          <a:xfrm>
            <a:off x="5400774" y="363676"/>
            <a:ext cx="3103858" cy="2964698"/>
          </a:xfrm>
          <a:prstGeom prst="rect">
            <a:avLst/>
          </a:prstGeom>
        </p:spPr>
      </p:pic>
      <p:pic>
        <p:nvPicPr>
          <p:cNvPr id="11" name="Picture 10" descr="pres_irene_temp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435713" y="3596463"/>
            <a:ext cx="4152163" cy="240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mts_coda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330179" y="3412958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18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18001" b="10666"/>
          <a:stretch/>
        </p:blipFill>
        <p:spPr>
          <a:xfrm>
            <a:off x="0" y="571500"/>
            <a:ext cx="9113021" cy="57023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485900" y="4140200"/>
            <a:ext cx="952500" cy="88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740400" y="3556000"/>
            <a:ext cx="1930400" cy="139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829300" y="3149600"/>
            <a:ext cx="1536700" cy="127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0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Rapid Response Glider Development</a:t>
            </a:r>
            <a:endParaRPr lang="en-US" sz="2400" dirty="0"/>
          </a:p>
        </p:txBody>
      </p:sp>
      <p:pic>
        <p:nvPicPr>
          <p:cNvPr id="13" name="Picture 8" descr="2014-10-05 11.27.5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5693"/>
          <a:stretch/>
        </p:blipFill>
        <p:spPr bwMode="auto">
          <a:xfrm>
            <a:off x="40189" y="2498094"/>
            <a:ext cx="2224405" cy="195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MG_08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9" y="4471543"/>
            <a:ext cx="2474995" cy="185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-124512" y="806825"/>
            <a:ext cx="3872385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u="sng" dirty="0" smtClean="0">
                <a:latin typeface="Calibri"/>
                <a:cs typeface="Calibri"/>
              </a:rPr>
              <a:t>Rapid Response Glider (</a:t>
            </a:r>
            <a:r>
              <a:rPr lang="en-US" sz="1800" b="1" u="sng" dirty="0">
                <a:latin typeface="Calibri"/>
                <a:cs typeface="Calibri"/>
              </a:rPr>
              <a:t>v1)</a:t>
            </a:r>
          </a:p>
          <a:p>
            <a:pPr algn="ctr" eaLnBrk="1" hangingPunct="1"/>
            <a:r>
              <a:rPr lang="en-US" sz="1800" b="1" dirty="0" smtClean="0">
                <a:latin typeface="Calibri"/>
                <a:cs typeface="Calibri"/>
              </a:rPr>
              <a:t>Un-pumped Seabird Conductivity Temperature Depth (CTD), </a:t>
            </a:r>
            <a:r>
              <a:rPr lang="en-US" sz="1800" b="1" dirty="0" err="1" smtClean="0">
                <a:latin typeface="Calibri"/>
                <a:cs typeface="Calibri"/>
              </a:rPr>
              <a:t>Wetlabs</a:t>
            </a:r>
            <a:r>
              <a:rPr lang="en-US" sz="1800" b="1" dirty="0" smtClean="0">
                <a:latin typeface="Calibri"/>
                <a:cs typeface="Calibri"/>
              </a:rPr>
              <a:t> </a:t>
            </a:r>
            <a:r>
              <a:rPr lang="en-US" sz="1800" b="1" dirty="0" err="1" smtClean="0">
                <a:latin typeface="Calibri"/>
                <a:cs typeface="Calibri"/>
              </a:rPr>
              <a:t>ECOpuck</a:t>
            </a:r>
            <a:r>
              <a:rPr lang="en-US" sz="1800" b="1" dirty="0" smtClean="0">
                <a:latin typeface="Calibri"/>
                <a:cs typeface="Calibri"/>
              </a:rPr>
              <a:t> (CDOM, Chlorophyll, Backscatter), </a:t>
            </a:r>
            <a:r>
              <a:rPr lang="en-US" sz="1800" b="1" dirty="0" err="1" smtClean="0">
                <a:latin typeface="Calibri"/>
                <a:cs typeface="Calibri"/>
              </a:rPr>
              <a:t>Aandera</a:t>
            </a:r>
            <a:r>
              <a:rPr lang="en-US" sz="1800" b="1" dirty="0" smtClean="0">
                <a:latin typeface="Calibri"/>
                <a:cs typeface="Calibri"/>
              </a:rPr>
              <a:t> </a:t>
            </a:r>
            <a:r>
              <a:rPr lang="en-US" sz="1800" b="1" dirty="0" err="1" smtClean="0">
                <a:latin typeface="Calibri"/>
                <a:cs typeface="Calibri"/>
              </a:rPr>
              <a:t>Optode</a:t>
            </a:r>
            <a:r>
              <a:rPr lang="en-US" sz="1800" b="1" dirty="0" smtClean="0">
                <a:latin typeface="Calibri"/>
                <a:cs typeface="Calibri"/>
              </a:rPr>
              <a:t> (Oxygen).</a:t>
            </a:r>
            <a:endParaRPr lang="en-US" sz="1800" b="1" dirty="0">
              <a:latin typeface="Calibri"/>
              <a:cs typeface="Calibri"/>
            </a:endParaRPr>
          </a:p>
        </p:txBody>
      </p:sp>
      <p:grpSp>
        <p:nvGrpSpPr>
          <p:cNvPr id="20" name="Group 14"/>
          <p:cNvGrpSpPr>
            <a:grpSpLocks/>
          </p:cNvGrpSpPr>
          <p:nvPr/>
        </p:nvGrpSpPr>
        <p:grpSpPr bwMode="auto">
          <a:xfrm>
            <a:off x="5367407" y="811587"/>
            <a:ext cx="2963862" cy="1463874"/>
            <a:chOff x="152400" y="5105400"/>
            <a:chExt cx="1912938" cy="993775"/>
          </a:xfrm>
        </p:grpSpPr>
        <p:pic>
          <p:nvPicPr>
            <p:cNvPr id="21" name="Picture 14" descr="sensor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13297"/>
            <a:stretch>
              <a:fillRect/>
            </a:stretch>
          </p:blipFill>
          <p:spPr bwMode="auto">
            <a:xfrm>
              <a:off x="152400" y="5105400"/>
              <a:ext cx="1447800" cy="99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sensor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2" r="24124"/>
            <a:stretch>
              <a:fillRect/>
            </a:stretch>
          </p:blipFill>
          <p:spPr bwMode="auto">
            <a:xfrm>
              <a:off x="1600200" y="5105400"/>
              <a:ext cx="465138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21" descr="sensor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69" y="811587"/>
            <a:ext cx="659925" cy="185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2046" y="2751006"/>
            <a:ext cx="2825163" cy="1700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184" y="4451969"/>
            <a:ext cx="2745384" cy="1833116"/>
          </a:xfrm>
          <a:prstGeom prst="rect">
            <a:avLst/>
          </a:prstGeom>
        </p:spPr>
      </p:pic>
      <p:pic>
        <p:nvPicPr>
          <p:cNvPr id="18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119" y="0"/>
            <a:ext cx="2630881" cy="58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glider_sensor_on_pictur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873" y="811587"/>
            <a:ext cx="1619534" cy="190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150720" y="2751007"/>
            <a:ext cx="3651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Rapid Response Glider (v2)</a:t>
            </a:r>
          </a:p>
          <a:p>
            <a:pPr algn="ctr"/>
            <a:r>
              <a:rPr lang="en-US" b="1" dirty="0" smtClean="0"/>
              <a:t>Pumped CTD, Externally mounted Nortek </a:t>
            </a:r>
            <a:r>
              <a:rPr lang="en-US" b="1" dirty="0" err="1" smtClean="0"/>
              <a:t>Aquadopp</a:t>
            </a:r>
            <a:r>
              <a:rPr lang="en-US" b="1" dirty="0" smtClean="0"/>
              <a:t> Current Profiler, integrated accelerometer, extended battery bay, Thruster G1.</a:t>
            </a:r>
            <a:endParaRPr lang="en-US" b="1" dirty="0"/>
          </a:p>
        </p:txBody>
      </p:sp>
      <p:pic>
        <p:nvPicPr>
          <p:cNvPr id="29" name="Picture 16" descr="aquadopp beam mapping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8"/>
          <a:stretch>
            <a:fillRect/>
          </a:stretch>
        </p:blipFill>
        <p:spPr bwMode="auto">
          <a:xfrm>
            <a:off x="5740098" y="2751007"/>
            <a:ext cx="801948" cy="17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260568" y="4494039"/>
            <a:ext cx="36516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Rapid Response Glider (v3)</a:t>
            </a:r>
          </a:p>
          <a:p>
            <a:pPr algn="ctr"/>
            <a:r>
              <a:rPr lang="en-US" b="1" dirty="0" smtClean="0"/>
              <a:t>Integrated current </a:t>
            </a:r>
            <a:r>
              <a:rPr lang="en-US" b="1" dirty="0"/>
              <a:t>p</a:t>
            </a:r>
            <a:r>
              <a:rPr lang="en-US" b="1" dirty="0" smtClean="0"/>
              <a:t>rofilers, </a:t>
            </a:r>
            <a:r>
              <a:rPr lang="en-US" b="1" dirty="0"/>
              <a:t>e</a:t>
            </a:r>
            <a:r>
              <a:rPr lang="en-US" b="1" dirty="0" smtClean="0"/>
              <a:t>xpanded capacity buoyancy pumps, </a:t>
            </a:r>
            <a:r>
              <a:rPr lang="en-US" b="1" dirty="0"/>
              <a:t>t</a:t>
            </a:r>
            <a:r>
              <a:rPr lang="en-US" b="1" dirty="0" smtClean="0"/>
              <a:t>hruster G2, integrated LISST-200X particle </a:t>
            </a:r>
            <a:r>
              <a:rPr lang="en-US" b="1" dirty="0" err="1" smtClean="0"/>
              <a:t>sizer</a:t>
            </a:r>
            <a:r>
              <a:rPr lang="en-US" b="1" dirty="0" smtClean="0"/>
              <a:t> (sediment, oil droplet, phytoplankton, etc.).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191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~AUT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200"/>
            <a:ext cx="3719513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1447800" y="5867400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Benthic Acoustic Stress Sensor (BASS) Tripod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2D2D8A"/>
                </a:solidFill>
                <a:cs typeface="+mn-cs"/>
              </a:rPr>
              <a:t>Sediment Transport Studies at LEO Site –early 1990</a:t>
            </a:r>
            <a:r>
              <a:rPr lang="ja-JP" altLang="en-US" sz="2400" b="1" dirty="0">
                <a:solidFill>
                  <a:srgbClr val="2D2D8A"/>
                </a:solidFill>
                <a:latin typeface="Arial"/>
                <a:cs typeface="+mn-cs"/>
              </a:rPr>
              <a:t>’</a:t>
            </a:r>
            <a:r>
              <a:rPr lang="en-US" sz="2400" b="1" dirty="0">
                <a:solidFill>
                  <a:srgbClr val="2D2D8A"/>
                </a:solidFill>
                <a:cs typeface="+mn-cs"/>
              </a:rPr>
              <a:t>s</a:t>
            </a:r>
          </a:p>
          <a:p>
            <a:pPr>
              <a:defRPr/>
            </a:pPr>
            <a:endParaRPr lang="en-US" dirty="0">
              <a:latin typeface="Comic Sans MS" charset="0"/>
              <a:cs typeface="+mn-cs"/>
            </a:endParaRPr>
          </a:p>
        </p:txBody>
      </p:sp>
      <p:pic>
        <p:nvPicPr>
          <p:cNvPr id="16388" name="Picture 4" descr="leo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46958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4038600"/>
            <a:ext cx="54673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77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mombal_hovmoller_cross_rotated_romsespressorerun2_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4444" r="3294" b="5149"/>
          <a:stretch/>
        </p:blipFill>
        <p:spPr>
          <a:xfrm>
            <a:off x="618060" y="140883"/>
            <a:ext cx="8201012" cy="618153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5820767"/>
            <a:ext cx="2133600" cy="365125"/>
          </a:xfrm>
        </p:spPr>
        <p:txBody>
          <a:bodyPr/>
          <a:lstStyle/>
          <a:p>
            <a:fld id="{5B7A610D-BFC3-1840-8C55-759F0A989E1B}" type="slidenum">
              <a:rPr lang="en-US" smtClean="0"/>
              <a:t>40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95290" y="1266998"/>
            <a:ext cx="1368323" cy="712839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18903" y="1266998"/>
            <a:ext cx="1356852" cy="712839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8060" y="2422288"/>
            <a:ext cx="7649232" cy="655484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8060" y="5311332"/>
            <a:ext cx="7649232" cy="655484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46115" y="6619558"/>
            <a:ext cx="1622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Seroka et al. in prep.</a:t>
            </a:r>
            <a:endParaRPr lang="en-US" sz="1000" i="1" dirty="0"/>
          </a:p>
        </p:txBody>
      </p:sp>
      <p:pic>
        <p:nvPicPr>
          <p:cNvPr id="15" name="Picture 14" descr="avhrr_romsespressorerun2_20110829_0828_v4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3" t="28293" r="15473" b="29932"/>
          <a:stretch/>
        </p:blipFill>
        <p:spPr>
          <a:xfrm>
            <a:off x="7439742" y="4549205"/>
            <a:ext cx="1704258" cy="177321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7637139" y="4770613"/>
            <a:ext cx="1318409" cy="1401298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502762" y="2488504"/>
            <a:ext cx="583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m s</a:t>
            </a:r>
            <a:r>
              <a:rPr lang="en-US" sz="1200" b="1" baseline="30000" dirty="0" smtClean="0"/>
              <a:t>-2</a:t>
            </a:r>
            <a:endParaRPr lang="en-US" sz="1200" b="1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8204200" y="1724810"/>
            <a:ext cx="939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+offshore</a:t>
            </a:r>
            <a:endParaRPr lang="en-US" sz="1200" b="1" baseline="30000" dirty="0"/>
          </a:p>
        </p:txBody>
      </p:sp>
      <p:sp>
        <p:nvSpPr>
          <p:cNvPr id="20" name="Rectangle 19"/>
          <p:cNvSpPr/>
          <p:nvPr/>
        </p:nvSpPr>
        <p:spPr>
          <a:xfrm>
            <a:off x="8294646" y="3368434"/>
            <a:ext cx="8493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-</a:t>
            </a:r>
            <a:r>
              <a:rPr lang="en-US" sz="1200" b="1" dirty="0" smtClean="0"/>
              <a:t>onshore</a:t>
            </a:r>
            <a:endParaRPr lang="en-US" sz="1200" b="1" baseline="30000" dirty="0"/>
          </a:p>
        </p:txBody>
      </p:sp>
      <p:sp>
        <p:nvSpPr>
          <p:cNvPr id="17" name="Oval 16"/>
          <p:cNvSpPr/>
          <p:nvPr/>
        </p:nvSpPr>
        <p:spPr>
          <a:xfrm>
            <a:off x="1040990" y="4192785"/>
            <a:ext cx="1368323" cy="712839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5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000"/>
          <a:stretch/>
        </p:blipFill>
        <p:spPr>
          <a:xfrm>
            <a:off x="5181600" y="0"/>
            <a:ext cx="3962400" cy="61912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215900"/>
            <a:ext cx="5080000" cy="5949097"/>
            <a:chOff x="0" y="215900"/>
            <a:chExt cx="5080000" cy="5949097"/>
          </a:xfrm>
        </p:grpSpPr>
        <p:pic>
          <p:nvPicPr>
            <p:cNvPr id="3" name="Picture 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5" t="9597" r="17126" b="50225"/>
            <a:stretch/>
          </p:blipFill>
          <p:spPr bwMode="auto">
            <a:xfrm>
              <a:off x="0" y="2057400"/>
              <a:ext cx="5041900" cy="33655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0" y="215900"/>
              <a:ext cx="50800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WRF Model Sensitivity Study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000" dirty="0" smtClean="0"/>
                <a:t>Over 140 model runs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000" dirty="0" smtClean="0"/>
                <a:t>Paired to compare sensitivities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000" dirty="0" smtClean="0"/>
                <a:t>Central pressure &amp; max wind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000" dirty="0" smtClean="0"/>
                <a:t>Sensitivity to SST greatest</a:t>
              </a:r>
            </a:p>
            <a:p>
              <a:pPr marL="342900" indent="-342900">
                <a:buFont typeface="Arial"/>
                <a:buChar char="•"/>
              </a:pPr>
              <a:endParaRPr lang="en-US" sz="20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5334000"/>
              <a:ext cx="5041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err="1" smtClean="0"/>
                <a:t>Seroka</a:t>
              </a:r>
              <a:r>
                <a:rPr lang="en-US" sz="1600" i="1" dirty="0" smtClean="0"/>
                <a:t>, Miles, </a:t>
              </a:r>
              <a:r>
                <a:rPr lang="en-US" sz="1600" i="1" dirty="0" err="1" smtClean="0"/>
                <a:t>Xu</a:t>
              </a:r>
              <a:r>
                <a:rPr lang="en-US" sz="1600" i="1" dirty="0" smtClean="0"/>
                <a:t>, </a:t>
              </a:r>
              <a:r>
                <a:rPr lang="en-US" sz="1600" i="1" dirty="0" err="1" smtClean="0"/>
                <a:t>Kohut</a:t>
              </a:r>
              <a:r>
                <a:rPr lang="en-US" sz="1600" i="1" dirty="0" smtClean="0"/>
                <a:t>, Schofield &amp; Glenn,</a:t>
              </a:r>
            </a:p>
            <a:p>
              <a:r>
                <a:rPr lang="en-US" sz="1600" i="1" dirty="0" smtClean="0"/>
                <a:t>Hurricane Irene Sensitivity to Stratified Coastal Ocean Cooling, In Review, Monthly Weather Review</a:t>
              </a:r>
              <a:endParaRPr lang="en-US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6986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602" y="1306990"/>
            <a:ext cx="3183467" cy="4775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1938" y="0"/>
            <a:ext cx="4998713" cy="3113088"/>
            <a:chOff x="446088" y="1792288"/>
            <a:chExt cx="4998713" cy="3113088"/>
          </a:xfrm>
        </p:grpSpPr>
        <p:pic>
          <p:nvPicPr>
            <p:cNvPr id="14" name="Picture 6" descr="composite20110827T070000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0" r="27216"/>
            <a:stretch>
              <a:fillRect/>
            </a:stretch>
          </p:blipFill>
          <p:spPr bwMode="auto">
            <a:xfrm>
              <a:off x="446088" y="1792288"/>
              <a:ext cx="2228850" cy="311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 descr="composite20110831T070000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19" r="15691"/>
            <a:stretch>
              <a:fillRect/>
            </a:stretch>
          </p:blipFill>
          <p:spPr bwMode="auto">
            <a:xfrm>
              <a:off x="2847651" y="1792288"/>
              <a:ext cx="2597150" cy="311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684845" y="488204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smtClean="0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 dirty="0" smtClean="0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3126096" y="488204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smtClean="0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 dirty="0" smtClean="0">
                <a:solidFill>
                  <a:srgbClr val="0000FF"/>
                </a:solidFill>
              </a:rPr>
              <a:t>Boundary Condition</a:t>
            </a:r>
          </a:p>
        </p:txBody>
      </p:sp>
    </p:spTree>
    <p:extLst>
      <p:ext uri="{BB962C8B-B14F-4D97-AF65-F5344CB8AC3E}">
        <p14:creationId xmlns:p14="http://schemas.microsoft.com/office/powerpoint/2010/main" val="197045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wrf_sensitivity_irene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0"/>
          <a:stretch>
            <a:fillRect/>
          </a:stretch>
        </p:blipFill>
        <p:spPr bwMode="auto">
          <a:xfrm>
            <a:off x="2094852" y="812800"/>
            <a:ext cx="4883798" cy="52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52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38" y="2946400"/>
            <a:ext cx="6272362" cy="81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0438" y="4138863"/>
            <a:ext cx="8253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Specific humidity includes Sea </a:t>
            </a:r>
            <a:r>
              <a:rPr lang="en-US" smtClean="0"/>
              <a:t>Surface Temperature </a:t>
            </a:r>
            <a:r>
              <a:rPr lang="en-US" dirty="0" smtClean="0"/>
              <a:t>and air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U16_201108_Irene_temperature_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r="7177"/>
          <a:stretch/>
        </p:blipFill>
        <p:spPr>
          <a:xfrm>
            <a:off x="22699" y="3907517"/>
            <a:ext cx="3269963" cy="2259877"/>
          </a:xfrm>
          <a:prstGeom prst="rect">
            <a:avLst/>
          </a:prstGeom>
        </p:spPr>
      </p:pic>
      <p:pic>
        <p:nvPicPr>
          <p:cNvPr id="19" name="Picture 18" descr="POM_T_xslice_cyc000_11082600_romsslice_30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19" y="0"/>
            <a:ext cx="3119187" cy="3119187"/>
          </a:xfrm>
          <a:prstGeom prst="rect">
            <a:avLst/>
          </a:prstGeom>
        </p:spPr>
      </p:pic>
      <p:pic>
        <p:nvPicPr>
          <p:cNvPr id="18" name="Picture 17" descr="HYCOM_T_xslice_cyc000_11082600_romsslice_30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49" y="6832"/>
            <a:ext cx="3130971" cy="31309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733" y="6019800"/>
            <a:ext cx="92026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Observed bathymetry from NOAA </a:t>
            </a:r>
            <a:r>
              <a:rPr lang="en-US" sz="1000" dirty="0">
                <a:latin typeface="Calibri"/>
                <a:cs typeface="Calibri"/>
              </a:rPr>
              <a:t>National Geophysical Data Center, U.S. Coastal Relief Model, Retrieved date goes here, http://</a:t>
            </a:r>
            <a:r>
              <a:rPr lang="en-US" sz="1000" dirty="0" err="1">
                <a:latin typeface="Calibri"/>
                <a:cs typeface="Calibri"/>
              </a:rPr>
              <a:t>www.ngdc.noaa.gov</a:t>
            </a:r>
            <a:r>
              <a:rPr lang="en-US" sz="1000" dirty="0">
                <a:latin typeface="Calibri"/>
                <a:cs typeface="Calibri"/>
              </a:rPr>
              <a:t>/</a:t>
            </a:r>
            <a:r>
              <a:rPr lang="en-US" sz="1000" dirty="0" err="1">
                <a:latin typeface="Calibri"/>
                <a:cs typeface="Calibri"/>
              </a:rPr>
              <a:t>mgg</a:t>
            </a:r>
            <a:r>
              <a:rPr lang="en-US" sz="1000" dirty="0">
                <a:latin typeface="Calibri"/>
                <a:cs typeface="Calibri"/>
              </a:rPr>
              <a:t>/coastal/</a:t>
            </a:r>
            <a:r>
              <a:rPr lang="en-US" sz="1000" dirty="0" err="1">
                <a:latin typeface="Calibri"/>
                <a:cs typeface="Calibri"/>
              </a:rPr>
              <a:t>crm.html</a:t>
            </a:r>
            <a:endParaRPr lang="en-US" sz="1000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80583" y="1858836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98555" y="1885646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Calibri"/>
                <a:cs typeface="Calibri"/>
              </a:rPr>
              <a:t>HWRF-POM</a:t>
            </a:r>
          </a:p>
          <a:p>
            <a:r>
              <a:rPr lang="en-US" sz="1700" dirty="0" smtClean="0">
                <a:solidFill>
                  <a:schemeClr val="bg1"/>
                </a:solidFill>
                <a:latin typeface="Calibri"/>
                <a:cs typeface="Calibri"/>
              </a:rPr>
              <a:t>Before</a:t>
            </a:r>
            <a:endParaRPr lang="en-US" sz="1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5920" y="1050288"/>
            <a:ext cx="2708366" cy="2959976"/>
            <a:chOff x="228600" y="1472488"/>
            <a:chExt cx="2530230" cy="2935772"/>
          </a:xfrm>
        </p:grpSpPr>
        <p:pic>
          <p:nvPicPr>
            <p:cNvPr id="4" name="Picture 3" descr="POM_Tsrf_cyc000_11082700_2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7" r="6800" b="5666"/>
            <a:stretch/>
          </p:blipFill>
          <p:spPr>
            <a:xfrm>
              <a:off x="228600" y="1472488"/>
              <a:ext cx="2530230" cy="29357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717057" y="2616499"/>
              <a:ext cx="810597" cy="82673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82400" y="5474530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RU16 Glider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1027683" y="2332870"/>
            <a:ext cx="163129" cy="153656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82400" y="5474530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RU16 Glider</a:t>
            </a:r>
            <a:endParaRPr lang="en-US" sz="1700" dirty="0">
              <a:latin typeface="Calibri"/>
              <a:cs typeface="Calibri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623083" y="4025944"/>
            <a:ext cx="0" cy="92890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65498" y="4085026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3697490" y="226569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3443617" y="604411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6695691" y="226568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441818" y="604410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-1" y="-113400"/>
            <a:ext cx="355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Calibri"/>
                <a:cs typeface="Calibri"/>
              </a:rPr>
              <a:t>HWRF Cross-shelf Transects</a:t>
            </a:r>
            <a:endParaRPr lang="en-US" sz="3500" b="1" dirty="0">
              <a:latin typeface="Calibri"/>
              <a:cs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35163" y="5818290"/>
            <a:ext cx="43853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latin typeface="Calibri"/>
                <a:cs typeface="Calibri"/>
              </a:rPr>
              <a:t>Thank you to Hyun-</a:t>
            </a:r>
            <a:r>
              <a:rPr lang="en-US" sz="1000" dirty="0" err="1" smtClean="0">
                <a:latin typeface="Calibri"/>
                <a:cs typeface="Calibri"/>
              </a:rPr>
              <a:t>Sook</a:t>
            </a:r>
            <a:r>
              <a:rPr lang="en-US" sz="1000" dirty="0" smtClean="0">
                <a:latin typeface="Calibri"/>
                <a:cs typeface="Calibri"/>
              </a:rPr>
              <a:t> Kim and Zhan Zhang for providing  HWRF data</a:t>
            </a:r>
            <a:endParaRPr lang="en-US" sz="1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27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OM_T_xslice_cyc000_11082600_romsslice_30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19" y="1007"/>
            <a:ext cx="3119187" cy="3119187"/>
          </a:xfrm>
          <a:prstGeom prst="rect">
            <a:avLst/>
          </a:prstGeom>
        </p:spPr>
      </p:pic>
      <p:pic>
        <p:nvPicPr>
          <p:cNvPr id="18" name="Picture 17" descr="HYCOM_T_xslice_cyc000_11082600_romsslice_30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49" y="7839"/>
            <a:ext cx="3130971" cy="313097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180583" y="1859843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</a:p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98555" y="1886653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  <a:latin typeface="Calibri"/>
                <a:cs typeface="Calibri"/>
              </a:rPr>
              <a:t>HWRF-POM</a:t>
            </a:r>
          </a:p>
          <a:p>
            <a:r>
              <a:rPr lang="en-US" sz="1700" dirty="0" smtClean="0">
                <a:solidFill>
                  <a:schemeClr val="bg1"/>
                </a:solidFill>
                <a:latin typeface="Calibri"/>
                <a:cs typeface="Calibri"/>
              </a:rPr>
              <a:t>Before</a:t>
            </a:r>
            <a:endParaRPr lang="en-US" sz="1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9" name="Picture 28" descr="HYCOM_T_xslice_cyc000_11083100_romsslice_30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16" y="2949321"/>
            <a:ext cx="3070479" cy="3070479"/>
          </a:xfrm>
          <a:prstGeom prst="rect">
            <a:avLst/>
          </a:prstGeom>
        </p:spPr>
      </p:pic>
      <p:pic>
        <p:nvPicPr>
          <p:cNvPr id="31" name="Picture 30" descr="POM_T_xslice_cyc000_11083100_romsslice_30C_zoomoutfu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949321"/>
            <a:ext cx="3070478" cy="307047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227265" y="4744325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HWRF-HYCOM</a:t>
            </a:r>
          </a:p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99620" y="4744325"/>
            <a:ext cx="14888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FFFFFF"/>
                </a:solidFill>
                <a:latin typeface="Calibri"/>
                <a:cs typeface="Calibri"/>
              </a:rPr>
              <a:t>HWRF-POM</a:t>
            </a:r>
          </a:p>
          <a:p>
            <a:r>
              <a:rPr lang="en-US" sz="1700" dirty="0" smtClean="0">
                <a:solidFill>
                  <a:srgbClr val="FFFFFF"/>
                </a:solidFill>
                <a:latin typeface="Calibri"/>
                <a:cs typeface="Calibri"/>
              </a:rPr>
              <a:t>After</a:t>
            </a:r>
            <a:endParaRPr lang="en-US" sz="17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3698555" y="3163112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444682" y="3540954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RU16_201108_Irene_temperature_v2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r="7177"/>
          <a:stretch/>
        </p:blipFill>
        <p:spPr>
          <a:xfrm>
            <a:off x="22699" y="3907517"/>
            <a:ext cx="3269963" cy="225987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2400" y="5474530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RU16 Glider</a:t>
            </a:r>
            <a:endParaRPr lang="en-US" sz="1700" dirty="0">
              <a:latin typeface="Calibri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5920" y="1050288"/>
            <a:ext cx="2708366" cy="2959976"/>
            <a:chOff x="228600" y="1472488"/>
            <a:chExt cx="2530230" cy="2935772"/>
          </a:xfrm>
        </p:grpSpPr>
        <p:pic>
          <p:nvPicPr>
            <p:cNvPr id="4" name="Picture 3" descr="POM_Tsrf_cyc000_11082700_2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7" r="6800" b="5666"/>
            <a:stretch/>
          </p:blipFill>
          <p:spPr>
            <a:xfrm>
              <a:off x="228600" y="1472488"/>
              <a:ext cx="2530230" cy="29357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717057" y="2616499"/>
              <a:ext cx="810597" cy="82673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5-Point Star 4"/>
            <p:cNvSpPr/>
            <p:nvPr/>
          </p:nvSpPr>
          <p:spPr>
            <a:xfrm>
              <a:off x="996314" y="2744582"/>
              <a:ext cx="152400" cy="152400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9733" y="6019800"/>
            <a:ext cx="92026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Observed bathymetry from NOAA </a:t>
            </a:r>
            <a:r>
              <a:rPr lang="en-US" sz="1000" dirty="0">
                <a:latin typeface="Calibri"/>
                <a:cs typeface="Calibri"/>
              </a:rPr>
              <a:t>National Geophysical Data Center, U.S. Coastal Relief Model, Retrieved date goes here, http://</a:t>
            </a:r>
            <a:r>
              <a:rPr lang="en-US" sz="1000" dirty="0" err="1">
                <a:latin typeface="Calibri"/>
                <a:cs typeface="Calibri"/>
              </a:rPr>
              <a:t>www.ngdc.noaa.gov</a:t>
            </a:r>
            <a:r>
              <a:rPr lang="en-US" sz="1000" dirty="0">
                <a:latin typeface="Calibri"/>
                <a:cs typeface="Calibri"/>
              </a:rPr>
              <a:t>/</a:t>
            </a:r>
            <a:r>
              <a:rPr lang="en-US" sz="1000" dirty="0" err="1">
                <a:latin typeface="Calibri"/>
                <a:cs typeface="Calibri"/>
              </a:rPr>
              <a:t>mgg</a:t>
            </a:r>
            <a:r>
              <a:rPr lang="en-US" sz="1000" dirty="0">
                <a:latin typeface="Calibri"/>
                <a:cs typeface="Calibri"/>
              </a:rPr>
              <a:t>/coastal/</a:t>
            </a:r>
            <a:r>
              <a:rPr lang="en-US" sz="1000" dirty="0" err="1">
                <a:latin typeface="Calibri"/>
                <a:cs typeface="Calibri"/>
              </a:rPr>
              <a:t>crm.html</a:t>
            </a:r>
            <a:endParaRPr lang="en-US" sz="1000" dirty="0">
              <a:latin typeface="Calibri"/>
              <a:cs typeface="Calibri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23083" y="4025944"/>
            <a:ext cx="0" cy="9210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515890" y="4033785"/>
            <a:ext cx="0" cy="85050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3697490" y="226569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3443617" y="604411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6695691" y="226568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6441818" y="604410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6708651" y="3138810"/>
            <a:ext cx="1065" cy="3778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454778" y="3516652"/>
            <a:ext cx="25493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65498" y="4085026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Before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57596" y="4085026"/>
            <a:ext cx="14888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After</a:t>
            </a:r>
            <a:endParaRPr lang="en-US" sz="1700" dirty="0">
              <a:latin typeface="Calibri"/>
              <a:cs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-1" y="-113400"/>
            <a:ext cx="355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Calibri"/>
                <a:cs typeface="Calibri"/>
              </a:rPr>
              <a:t>HWRF Cross-shelf Transects</a:t>
            </a:r>
            <a:endParaRPr lang="en-US" sz="3500" b="1" dirty="0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735163" y="5818290"/>
            <a:ext cx="43853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latin typeface="Calibri"/>
                <a:cs typeface="Calibri"/>
              </a:rPr>
              <a:t>Thank you to Hyun-</a:t>
            </a:r>
            <a:r>
              <a:rPr lang="en-US" sz="1000" dirty="0" err="1" smtClean="0">
                <a:latin typeface="Calibri"/>
                <a:cs typeface="Calibri"/>
              </a:rPr>
              <a:t>Sook</a:t>
            </a:r>
            <a:r>
              <a:rPr lang="en-US" sz="1000" dirty="0" smtClean="0">
                <a:latin typeface="Calibri"/>
                <a:cs typeface="Calibri"/>
              </a:rPr>
              <a:t> Kim and Zhan Zhang for providing  HWRF data</a:t>
            </a:r>
            <a:endParaRPr lang="en-US" sz="1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19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1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7900"/>
            <a:ext cx="9144000" cy="1983036"/>
          </a:xfrm>
          <a:prstGeom prst="rect">
            <a:avLst/>
          </a:prstGeom>
        </p:spPr>
      </p:pic>
      <p:pic>
        <p:nvPicPr>
          <p:cNvPr id="6" name="Picture 5" descr="RUWRFwarm98_TSK_timeseries_v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1193800"/>
            <a:ext cx="3048000" cy="2286000"/>
          </a:xfrm>
          <a:prstGeom prst="rect">
            <a:avLst/>
          </a:prstGeom>
        </p:spPr>
      </p:pic>
      <p:pic>
        <p:nvPicPr>
          <p:cNvPr id="7" name="Picture 6" descr="RUWRFwarm96_TSK_timeseries_v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81100"/>
            <a:ext cx="3048000" cy="2286000"/>
          </a:xfrm>
          <a:prstGeom prst="rect">
            <a:avLst/>
          </a:prstGeom>
        </p:spPr>
      </p:pic>
      <p:pic>
        <p:nvPicPr>
          <p:cNvPr id="8" name="Picture 7" descr="RUWRFwarm97_TSK_timeseries_v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99" y="1193800"/>
            <a:ext cx="30480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7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Modeled </a:t>
            </a:r>
            <a:r>
              <a:rPr lang="en-US" sz="2400" b="1" dirty="0" err="1" smtClean="0"/>
              <a:t>Deepwater</a:t>
            </a:r>
            <a:r>
              <a:rPr lang="en-US" sz="2400" b="1" dirty="0" smtClean="0"/>
              <a:t> Cooling </a:t>
            </a:r>
            <a:r>
              <a:rPr lang="en-US" sz="2400" b="1" dirty="0"/>
              <a:t>P</a:t>
            </a:r>
            <a:r>
              <a:rPr lang="en-US" sz="2400" b="1" dirty="0" smtClean="0"/>
              <a:t>rocesses in Hurricane Irene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2660" y="901700"/>
            <a:ext cx="2339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Air-Sea Fluxes Only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49457" y="952500"/>
            <a:ext cx="235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1-D Mixing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27800" y="927100"/>
            <a:ext cx="236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3-D PWP (Upwelling)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477000" y="4051300"/>
            <a:ext cx="977900" cy="1498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558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Storm-induced cooling in deep water is often equally distributed between the front and back half of the storm (Price et al., 1981)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58674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752600"/>
            <a:ext cx="88455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391" y="25400"/>
            <a:ext cx="3096609" cy="241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903288"/>
            <a:ext cx="5359400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00"/>
            <a:ext cx="52705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6"/>
          <p:cNvSpPr txBox="1">
            <a:spLocks noChangeArrowheads="1"/>
          </p:cNvSpPr>
          <p:nvPr/>
        </p:nvSpPr>
        <p:spPr bwMode="auto">
          <a:xfrm>
            <a:off x="5499100" y="2550695"/>
            <a:ext cx="33528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dirty="0"/>
              <a:t>Regional models</a:t>
            </a:r>
          </a:p>
          <a:p>
            <a:pPr eaLnBrk="1" hangingPunct="1"/>
            <a:endParaRPr lang="en-US" altLang="x-none" sz="1800" dirty="0" smtClean="0"/>
          </a:p>
          <a:p>
            <a:pPr eaLnBrk="1" hangingPunct="1"/>
            <a:endParaRPr lang="en-US" altLang="x-none" sz="1800" dirty="0"/>
          </a:p>
          <a:p>
            <a:pPr eaLnBrk="1" hangingPunct="1"/>
            <a:r>
              <a:rPr lang="en-US" altLang="x-none" sz="1800" dirty="0"/>
              <a:t>Primary validation is post storm surveys and limited point measurements.</a:t>
            </a:r>
          </a:p>
          <a:p>
            <a:pPr eaLnBrk="1" hangingPunct="1"/>
            <a:endParaRPr lang="en-US" altLang="x-none" sz="1800" dirty="0" smtClean="0"/>
          </a:p>
          <a:p>
            <a:pPr eaLnBrk="1" hangingPunct="1"/>
            <a:endParaRPr lang="en-US" altLang="x-none" sz="1800" dirty="0"/>
          </a:p>
          <a:p>
            <a:pPr eaLnBrk="1" hangingPunct="1"/>
            <a:r>
              <a:rPr lang="en-US" altLang="x-none" sz="1800" dirty="0"/>
              <a:t>Need for new technologies for regional</a:t>
            </a:r>
            <a:r>
              <a:rPr lang="en-US" altLang="x-none" sz="1800" i="1" dirty="0"/>
              <a:t> in situ </a:t>
            </a:r>
            <a:r>
              <a:rPr lang="en-US" altLang="x-none" sz="1800" dirty="0"/>
              <a:t>validation</a:t>
            </a:r>
            <a:endParaRPr lang="en-US" altLang="x-none" sz="1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399" y="0"/>
            <a:ext cx="3096609" cy="241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3"/>
          <p:cNvSpPr txBox="1">
            <a:spLocks noChangeArrowheads="1"/>
          </p:cNvSpPr>
          <p:nvPr/>
        </p:nvSpPr>
        <p:spPr bwMode="auto">
          <a:xfrm>
            <a:off x="4419600" y="0"/>
            <a:ext cx="4724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Glider Observations of Sediment Resuspension in a Middle Atlantic Bight Fall Transition Storm (Glenn et al., 2008)</a:t>
            </a:r>
            <a:r>
              <a:rPr lang="en-US" sz="2000" b="1">
                <a:solidFill>
                  <a:srgbClr val="000090"/>
                </a:solidFill>
              </a:rPr>
              <a:t> </a:t>
            </a:r>
          </a:p>
        </p:txBody>
      </p:sp>
      <p:grpSp>
        <p:nvGrpSpPr>
          <p:cNvPr id="19458" name="Group 12"/>
          <p:cNvGrpSpPr>
            <a:grpSpLocks/>
          </p:cNvGrpSpPr>
          <p:nvPr/>
        </p:nvGrpSpPr>
        <p:grpSpPr bwMode="auto">
          <a:xfrm>
            <a:off x="0" y="0"/>
            <a:ext cx="4419600" cy="6248400"/>
            <a:chOff x="0" y="0"/>
            <a:chExt cx="5194300" cy="6858000"/>
          </a:xfrm>
        </p:grpSpPr>
        <p:pic>
          <p:nvPicPr>
            <p:cNvPr id="19461" name="Picture 2" descr="marcoos_tracks_3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5" t="6366" r="24501" b="6886"/>
            <a:stretch>
              <a:fillRect/>
            </a:stretch>
          </p:blipFill>
          <p:spPr bwMode="auto">
            <a:xfrm>
              <a:off x="0" y="0"/>
              <a:ext cx="51943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Picture 3" descr="Logo_john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75" y="71438"/>
              <a:ext cx="1084263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Picture 5" descr="SideBySideGliders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125" y="3149600"/>
              <a:ext cx="1160463" cy="10937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4" name="Line 12"/>
            <p:cNvSpPr>
              <a:spLocks noChangeShapeType="1"/>
            </p:cNvSpPr>
            <p:nvPr/>
          </p:nvSpPr>
          <p:spPr bwMode="auto">
            <a:xfrm flipV="1">
              <a:off x="1828800" y="2971800"/>
              <a:ext cx="1752600" cy="274320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9465" name="Picture 14" descr="glider_sensor_on_pictur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125" y="4529138"/>
              <a:ext cx="1066800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6" name="Text Box 21"/>
            <p:cNvSpPr txBox="1">
              <a:spLocks noChangeArrowheads="1"/>
            </p:cNvSpPr>
            <p:nvPr/>
          </p:nvSpPr>
          <p:spPr bwMode="auto">
            <a:xfrm>
              <a:off x="3838575" y="5699125"/>
              <a:ext cx="10223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800">
                  <a:solidFill>
                    <a:schemeClr val="bg1"/>
                  </a:solidFill>
                </a:rPr>
                <a:t>Optical</a:t>
              </a:r>
            </a:p>
            <a:p>
              <a:pPr algn="r" eaLnBrk="1" hangingPunct="1"/>
              <a:r>
                <a:rPr lang="en-US" sz="1800">
                  <a:solidFill>
                    <a:schemeClr val="bg1"/>
                  </a:solidFill>
                </a:rPr>
                <a:t>Sensors</a:t>
              </a:r>
            </a:p>
          </p:txBody>
        </p:sp>
        <p:pic>
          <p:nvPicPr>
            <p:cNvPr id="19467" name="Picture 17" descr="sensor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13297"/>
            <a:stretch>
              <a:fillRect/>
            </a:stretch>
          </p:blipFill>
          <p:spPr bwMode="auto">
            <a:xfrm>
              <a:off x="2351088" y="5495925"/>
              <a:ext cx="1230312" cy="84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9" name="Text Box 15"/>
          <p:cNvSpPr txBox="1">
            <a:spLocks noChangeArrowheads="1"/>
          </p:cNvSpPr>
          <p:nvPr/>
        </p:nvSpPr>
        <p:spPr bwMode="auto">
          <a:xfrm>
            <a:off x="5003800" y="2830513"/>
            <a:ext cx="1492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Temperature</a:t>
            </a:r>
          </a:p>
        </p:txBody>
      </p:sp>
      <p:pic>
        <p:nvPicPr>
          <p:cNvPr id="19460" name="Picture 14" descr="glider_sensor_on_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41910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83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84616" y="748984"/>
            <a:ext cx="9161926" cy="1992608"/>
            <a:chOff x="-84615" y="1510984"/>
            <a:chExt cx="9161926" cy="1992608"/>
          </a:xfrm>
        </p:grpSpPr>
        <p:sp>
          <p:nvSpPr>
            <p:cNvPr id="5" name="TextBox 2"/>
            <p:cNvSpPr txBox="1">
              <a:spLocks noChangeArrowheads="1"/>
            </p:cNvSpPr>
            <p:nvPr/>
          </p:nvSpPr>
          <p:spPr bwMode="auto">
            <a:xfrm>
              <a:off x="-84615" y="1510984"/>
              <a:ext cx="4013148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u="sng" dirty="0" smtClean="0">
                  <a:latin typeface="Calibri"/>
                  <a:cs typeface="Calibri"/>
                </a:rPr>
                <a:t>Storm Response Glider (</a:t>
              </a:r>
              <a:r>
                <a:rPr lang="en-US" sz="1800" b="1" u="sng" dirty="0">
                  <a:latin typeface="Calibri"/>
                  <a:cs typeface="Calibri"/>
                </a:rPr>
                <a:t>v1)</a:t>
              </a:r>
            </a:p>
            <a:p>
              <a:pPr algn="ctr" eaLnBrk="1" hangingPunct="1"/>
              <a:r>
                <a:rPr lang="en-US" sz="1800" b="1" dirty="0" smtClean="0">
                  <a:latin typeface="Calibri"/>
                  <a:cs typeface="Calibri"/>
                </a:rPr>
                <a:t>Un-pumped Seabird Conductivity Temperature Depth (CTD), </a:t>
              </a:r>
              <a:r>
                <a:rPr lang="en-US" sz="1800" b="1" dirty="0" err="1" smtClean="0">
                  <a:latin typeface="Calibri"/>
                  <a:cs typeface="Calibri"/>
                </a:rPr>
                <a:t>Wetlabs</a:t>
              </a:r>
              <a:r>
                <a:rPr lang="en-US" sz="1800" b="1" dirty="0" smtClean="0">
                  <a:latin typeface="Calibri"/>
                  <a:cs typeface="Calibri"/>
                </a:rPr>
                <a:t> </a:t>
              </a:r>
              <a:r>
                <a:rPr lang="en-US" sz="1800" b="1" dirty="0" err="1" smtClean="0">
                  <a:latin typeface="Calibri"/>
                  <a:cs typeface="Calibri"/>
                </a:rPr>
                <a:t>ECOpuck</a:t>
              </a:r>
              <a:r>
                <a:rPr lang="en-US" sz="1800" b="1" dirty="0" smtClean="0">
                  <a:latin typeface="Calibri"/>
                  <a:cs typeface="Calibri"/>
                </a:rPr>
                <a:t> (CDOM, Chlorophyll, Backscatter), </a:t>
              </a:r>
              <a:r>
                <a:rPr lang="en-US" sz="1800" b="1" dirty="0" err="1" smtClean="0">
                  <a:latin typeface="Calibri"/>
                  <a:cs typeface="Calibri"/>
                </a:rPr>
                <a:t>Aandera</a:t>
              </a:r>
              <a:r>
                <a:rPr lang="en-US" sz="1800" b="1" dirty="0" smtClean="0">
                  <a:latin typeface="Calibri"/>
                  <a:cs typeface="Calibri"/>
                </a:rPr>
                <a:t> </a:t>
              </a:r>
              <a:r>
                <a:rPr lang="en-US" sz="1800" b="1" dirty="0" err="1" smtClean="0">
                  <a:latin typeface="Calibri"/>
                  <a:cs typeface="Calibri"/>
                </a:rPr>
                <a:t>Optode</a:t>
              </a:r>
              <a:r>
                <a:rPr lang="en-US" sz="1800" b="1" dirty="0" smtClean="0">
                  <a:latin typeface="Calibri"/>
                  <a:cs typeface="Calibri"/>
                </a:rPr>
                <a:t> (Oxygen).</a:t>
              </a:r>
              <a:endParaRPr lang="en-US" sz="1800" b="1" dirty="0">
                <a:latin typeface="Calibri"/>
                <a:cs typeface="Calibri"/>
              </a:endParaRPr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5453524" y="1583224"/>
              <a:ext cx="2963862" cy="1470528"/>
              <a:chOff x="233921" y="5514282"/>
              <a:chExt cx="1912938" cy="998292"/>
            </a:xfrm>
          </p:grpSpPr>
          <p:pic>
            <p:nvPicPr>
              <p:cNvPr id="7" name="Picture 14" descr="sensor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073" b="13297"/>
              <a:stretch>
                <a:fillRect/>
              </a:stretch>
            </p:blipFill>
            <p:spPr bwMode="auto">
              <a:xfrm>
                <a:off x="233921" y="5518799"/>
                <a:ext cx="1447800" cy="993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5" descr="sensor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02" r="24124"/>
              <a:stretch>
                <a:fillRect/>
              </a:stretch>
            </p:blipFill>
            <p:spPr bwMode="auto">
              <a:xfrm>
                <a:off x="1681721" y="5514282"/>
                <a:ext cx="465138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21" descr="sensor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7386" y="1566289"/>
              <a:ext cx="659925" cy="185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4" descr="glider_sensor_on_pictur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569" y="1601866"/>
              <a:ext cx="1619534" cy="190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40106" y="8022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/>
              <a:t>Storm Glider </a:t>
            </a:r>
            <a:r>
              <a:rPr lang="en-US" sz="2400" dirty="0" smtClean="0"/>
              <a:t>Development</a:t>
            </a:r>
            <a:endParaRPr lang="en-US" sz="2400" dirty="0"/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83" y="152400"/>
            <a:ext cx="2630881" cy="58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31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" r="1405"/>
          <a:stretch>
            <a:fillRect/>
          </a:stretch>
        </p:blipFill>
        <p:spPr bwMode="auto">
          <a:xfrm>
            <a:off x="0" y="450850"/>
            <a:ext cx="91440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8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48704</TotalTime>
  <Words>2035</Words>
  <Application>Microsoft Macintosh PowerPoint</Application>
  <PresentationFormat>On-screen Show (4:3)</PresentationFormat>
  <Paragraphs>312</Paragraphs>
  <Slides>47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 Black</vt:lpstr>
      <vt:lpstr>Calibri</vt:lpstr>
      <vt:lpstr>Comic Sans MS</vt:lpstr>
      <vt:lpstr>Geneva</vt:lpstr>
      <vt:lpstr>ＭＳ Ｐゴシック</vt:lpstr>
      <vt:lpstr>Times New Roman</vt:lpstr>
      <vt:lpstr>Arial</vt:lpstr>
      <vt:lpstr>Office Theme</vt:lpstr>
      <vt:lpstr>Glider Observations of Sediment Transport  Travis Miles, Oscar Schofield, Josh Kohut, and Scott Glenn   Rutgers University   NPOMS-5 Tianjin, China July 6,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LISST-200X</vt:lpstr>
      <vt:lpstr>LISST Glider Integration</vt:lpstr>
      <vt:lpstr>PowerPoint Presentation</vt:lpstr>
      <vt:lpstr>Conclusions</vt:lpstr>
      <vt:lpstr>Thank You</vt:lpstr>
      <vt:lpstr>PowerPoint Presentation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Rutgers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Travis Miles</cp:lastModifiedBy>
  <cp:revision>325</cp:revision>
  <dcterms:created xsi:type="dcterms:W3CDTF">2014-10-13T15:22:17Z</dcterms:created>
  <dcterms:modified xsi:type="dcterms:W3CDTF">2017-07-06T00:52:25Z</dcterms:modified>
  <cp:category/>
</cp:coreProperties>
</file>