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476" r:id="rId2"/>
    <p:sldId id="486" r:id="rId3"/>
    <p:sldId id="477" r:id="rId4"/>
    <p:sldId id="445" r:id="rId5"/>
    <p:sldId id="479" r:id="rId6"/>
    <p:sldId id="364" r:id="rId7"/>
    <p:sldId id="447" r:id="rId8"/>
    <p:sldId id="448" r:id="rId9"/>
    <p:sldId id="449" r:id="rId10"/>
    <p:sldId id="450" r:id="rId11"/>
    <p:sldId id="455" r:id="rId12"/>
    <p:sldId id="456" r:id="rId13"/>
    <p:sldId id="457" r:id="rId14"/>
    <p:sldId id="459" r:id="rId15"/>
    <p:sldId id="483" r:id="rId16"/>
    <p:sldId id="485" r:id="rId17"/>
    <p:sldId id="453" r:id="rId18"/>
    <p:sldId id="461" r:id="rId19"/>
    <p:sldId id="462" r:id="rId20"/>
    <p:sldId id="463" r:id="rId21"/>
    <p:sldId id="288" r:id="rId22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C1"/>
    <a:srgbClr val="0070C0"/>
    <a:srgbClr val="26EEEB"/>
    <a:srgbClr val="00F5FF"/>
    <a:srgbClr val="95FFCF"/>
    <a:srgbClr val="00D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802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192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DD909-2F51-7547-8A64-C6AB3805D14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F56A8-3947-CB48-851B-CA834101C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5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4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61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25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32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15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86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11.png"/><Relationship Id="rId8" Type="http://schemas.openxmlformats.org/officeDocument/2006/relationships/image" Target="../media/image16.png"/><Relationship Id="rId9" Type="http://schemas.openxmlformats.org/officeDocument/2006/relationships/image" Target="../media/image20.png"/><Relationship Id="rId10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60.jp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16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g"/><Relationship Id="rId6" Type="http://schemas.openxmlformats.org/officeDocument/2006/relationships/image" Target="../media/image79.png"/><Relationship Id="rId7" Type="http://schemas.openxmlformats.org/officeDocument/2006/relationships/image" Target="../media/image2.jp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4" Type="http://schemas.openxmlformats.org/officeDocument/2006/relationships/image" Target="../media/image82.gif"/><Relationship Id="rId5" Type="http://schemas.openxmlformats.org/officeDocument/2006/relationships/image" Target="../media/image83.gif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3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2.jp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ideBySideGliders1"/>
          <p:cNvPicPr>
            <a:picLocks noChangeAspect="1" noChangeArrowheads="1"/>
          </p:cNvPicPr>
          <p:nvPr/>
        </p:nvPicPr>
        <p:blipFill rotWithShape="1">
          <a:blip r:embed="rId2"/>
          <a:srcRect l="20770" t="21014" b="1"/>
          <a:stretch/>
        </p:blipFill>
        <p:spPr bwMode="auto">
          <a:xfrm>
            <a:off x="0" y="53788"/>
            <a:ext cx="9144000" cy="68784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-7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Mid-Atlantic Blue Ocean Economy 2030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8248" y="1023870"/>
            <a:ext cx="44873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FF00"/>
                </a:solidFill>
              </a:rPr>
              <a:t>Conclusions Up Front:</a:t>
            </a:r>
          </a:p>
          <a:p>
            <a:endParaRPr lang="en-US" sz="1200" b="1" u="sng" dirty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Mid-Atlantic is home to the most advanced observing systems in the world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Much can be leveraged to support the Blue Ocean Economy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Well defined process to fill gaps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Greatest need is not for new technologies </a:t>
            </a:r>
            <a:r>
              <a:rPr lang="mr-IN" sz="2400" dirty="0" smtClean="0">
                <a:solidFill>
                  <a:srgbClr val="FFFF00"/>
                </a:solidFill>
              </a:rPr>
              <a:t>–</a:t>
            </a:r>
            <a:r>
              <a:rPr lang="en-US" sz="2400" dirty="0" smtClean="0">
                <a:solidFill>
                  <a:srgbClr val="FFFF00"/>
                </a:solidFill>
              </a:rPr>
              <a:t> it is nurturing the will to use what already exists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26591" y="589219"/>
            <a:ext cx="2939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</a:rPr>
              <a:t>Ocean Observations</a:t>
            </a:r>
          </a:p>
          <a:p>
            <a:endParaRPr lang="en-US" sz="1200" b="1" u="sng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Scott Glenn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Rutgers University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NJ-BPU, </a:t>
            </a:r>
            <a:r>
              <a:rPr lang="en-US" sz="2400" u="sng" dirty="0" smtClean="0">
                <a:solidFill>
                  <a:srgbClr val="FFFF00"/>
                </a:solidFill>
              </a:rPr>
              <a:t>MARACOOS</a:t>
            </a:r>
            <a:r>
              <a:rPr lang="en-US" sz="2400" dirty="0" smtClean="0">
                <a:solidFill>
                  <a:srgbClr val="FFFF00"/>
                </a:solidFill>
              </a:rPr>
              <a:t>, IOOS, OOI, GOOS,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IOC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/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E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E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E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384302" y="3184300"/>
            <a:ext cx="4900611" cy="288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570038" y="4844143"/>
            <a:ext cx="4767262" cy="684"/>
          </a:xfrm>
          <a:prstGeom prst="straightConnector1">
            <a:avLst/>
          </a:prstGeom>
          <a:ln w="38100" cmpd="sng">
            <a:solidFill>
              <a:srgbClr val="00F5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MARACOOS Integration Matrix</a:t>
            </a:r>
            <a:endParaRPr lang="en-US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cxnSp>
        <p:nvCxnSpPr>
          <p:cNvPr id="20" name="Straight Arrow Connector 19"/>
          <p:cNvCxnSpPr/>
          <p:nvPr/>
        </p:nvCxnSpPr>
        <p:spPr>
          <a:xfrm>
            <a:off x="2819400" y="2553195"/>
            <a:ext cx="0" cy="1626919"/>
          </a:xfrm>
          <a:prstGeom prst="straightConnector1">
            <a:avLst/>
          </a:prstGeom>
          <a:ln w="38100" cmpd="sng">
            <a:solidFill>
              <a:srgbClr val="00F5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61050" y="3384468"/>
            <a:ext cx="0" cy="795646"/>
          </a:xfrm>
          <a:prstGeom prst="straightConnector1">
            <a:avLst/>
          </a:prstGeom>
          <a:ln w="38100" cmpd="sng">
            <a:solidFill>
              <a:srgbClr val="00F5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1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710624"/>
            <a:ext cx="342106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Satellites: NOAA Polar </a:t>
            </a:r>
            <a:r>
              <a:rPr lang="en-US" sz="1600" dirty="0" smtClean="0">
                <a:solidFill>
                  <a:prstClr val="black"/>
                </a:solidFill>
              </a:rPr>
              <a:t>Orbiters, NPP</a:t>
            </a:r>
            <a:r>
              <a:rPr lang="en-US" sz="1600" dirty="0">
                <a:solidFill>
                  <a:prstClr val="black"/>
                </a:solidFill>
              </a:rPr>
              <a:t>, Terra, Aqua</a:t>
            </a:r>
            <a:r>
              <a:rPr lang="en-US" sz="1600" dirty="0" smtClean="0">
                <a:solidFill>
                  <a:prstClr val="black"/>
                </a:solidFill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</a:rPr>
              <a:t>Metop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&amp; GOES </a:t>
            </a:r>
          </a:p>
        </p:txBody>
      </p:sp>
      <p:pic>
        <p:nvPicPr>
          <p:cNvPr id="2" name="Picture 1" descr="Screen Shot 2014-04-06 at 2.42.54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44391"/>
            <a:ext cx="2209800" cy="426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833" y="5638800"/>
            <a:ext cx="100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Industry</a:t>
            </a:r>
          </a:p>
          <a:p>
            <a:r>
              <a:rPr lang="en-US" sz="1800" dirty="0" smtClean="0"/>
              <a:t>Partner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2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465" y="715365"/>
            <a:ext cx="1404582" cy="1761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224" y="776288"/>
            <a:ext cx="967470" cy="179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76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eaLnBrk="1" hangingPunct="1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G1</a:t>
            </a:r>
            <a:endParaRPr lang="en-US" sz="1800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G1-Ruggedized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G2</a:t>
            </a:r>
            <a:endParaRPr lang="en-US" sz="1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rucool_global_map_black_axi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4" y="2709055"/>
            <a:ext cx="4732346" cy="2593195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8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3887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Gliders are configurable with a wide variety of sensors</a:t>
            </a:r>
            <a:endParaRPr lang="en-US" sz="28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413379"/>
            <a:ext cx="5943600" cy="590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charset="0"/>
              </a:rPr>
              <a:t>Acoustic Modem</a:t>
            </a:r>
          </a:p>
          <a:p>
            <a:r>
              <a:rPr lang="en-US" dirty="0">
                <a:latin typeface="Calibri" charset="0"/>
              </a:rPr>
              <a:t>ADCP/DVL</a:t>
            </a:r>
          </a:p>
          <a:p>
            <a:r>
              <a:rPr lang="en-US" dirty="0">
                <a:latin typeface="Calibri" charset="0"/>
              </a:rPr>
              <a:t>Altimeter</a:t>
            </a:r>
          </a:p>
          <a:p>
            <a:r>
              <a:rPr lang="en-US" dirty="0" err="1">
                <a:latin typeface="Calibri" charset="0"/>
              </a:rPr>
              <a:t>Bathyphotometer</a:t>
            </a:r>
            <a:r>
              <a:rPr lang="en-US" dirty="0">
                <a:latin typeface="Calibri" charset="0"/>
              </a:rPr>
              <a:t> (bioluminescence)</a:t>
            </a:r>
          </a:p>
          <a:p>
            <a:r>
              <a:rPr lang="en-US" dirty="0">
                <a:latin typeface="Calibri" charset="0"/>
              </a:rPr>
              <a:t>Beam Attenuation Meter</a:t>
            </a:r>
          </a:p>
          <a:p>
            <a:r>
              <a:rPr lang="en-US" dirty="0">
                <a:latin typeface="Calibri" charset="0"/>
              </a:rPr>
              <a:t>Echo Sounder</a:t>
            </a:r>
          </a:p>
          <a:p>
            <a:r>
              <a:rPr lang="en-US" dirty="0">
                <a:latin typeface="Calibri" charset="0"/>
              </a:rPr>
              <a:t>Optical Backscatter</a:t>
            </a:r>
          </a:p>
          <a:p>
            <a:r>
              <a:rPr lang="en-US" dirty="0">
                <a:latin typeface="Calibri" charset="0"/>
              </a:rPr>
              <a:t>Optical </a:t>
            </a:r>
            <a:r>
              <a:rPr lang="en-US" dirty="0" smtClean="0">
                <a:latin typeface="Calibri" charset="0"/>
              </a:rPr>
              <a:t>Attenuation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Oxygen</a:t>
            </a:r>
          </a:p>
          <a:p>
            <a:r>
              <a:rPr lang="en-US" dirty="0">
                <a:latin typeface="Calibri" charset="0"/>
              </a:rPr>
              <a:t>Conductivity, Temperature, Depth</a:t>
            </a:r>
          </a:p>
          <a:p>
            <a:r>
              <a:rPr lang="en-US" dirty="0">
                <a:latin typeface="Calibri" charset="0"/>
              </a:rPr>
              <a:t>Fish Tracking</a:t>
            </a:r>
          </a:p>
          <a:p>
            <a:r>
              <a:rPr lang="en-US" dirty="0" err="1">
                <a:latin typeface="Calibri" charset="0"/>
              </a:rPr>
              <a:t>Fluorometer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Hydrocarbon</a:t>
            </a:r>
          </a:p>
          <a:p>
            <a:r>
              <a:rPr lang="en-US" dirty="0" smtClean="0">
                <a:latin typeface="Calibri" charset="0"/>
              </a:rPr>
              <a:t>Hydrophones</a:t>
            </a:r>
          </a:p>
          <a:p>
            <a:r>
              <a:rPr lang="en-US" dirty="0" smtClean="0">
                <a:latin typeface="Calibri" charset="0"/>
              </a:rPr>
              <a:t>Nitrates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PAR sensor</a:t>
            </a:r>
          </a:p>
          <a:p>
            <a:r>
              <a:rPr lang="en-US" dirty="0">
                <a:latin typeface="Calibri" charset="0"/>
              </a:rPr>
              <a:t>Radiometer</a:t>
            </a:r>
          </a:p>
          <a:p>
            <a:r>
              <a:rPr lang="en-US" dirty="0">
                <a:latin typeface="Calibri" charset="0"/>
              </a:rPr>
              <a:t>Scattering Attenuation Meter</a:t>
            </a:r>
          </a:p>
          <a:p>
            <a:r>
              <a:rPr lang="en-US" dirty="0">
                <a:latin typeface="Calibri" charset="0"/>
              </a:rPr>
              <a:t>Spectrophotometer (red </a:t>
            </a:r>
            <a:r>
              <a:rPr lang="en-US" dirty="0" smtClean="0">
                <a:latin typeface="Calibri" charset="0"/>
              </a:rPr>
              <a:t>tide)</a:t>
            </a:r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Turbulence</a:t>
            </a:r>
          </a:p>
          <a:p>
            <a:r>
              <a:rPr lang="en-US" dirty="0" smtClean="0">
                <a:latin typeface="Calibri" charset="0"/>
              </a:rPr>
              <a:t>Wave Accelerometer</a:t>
            </a:r>
            <a:endParaRPr lang="en-US" dirty="0">
              <a:latin typeface="Calibri" charset="0"/>
            </a:endParaRPr>
          </a:p>
        </p:txBody>
      </p:sp>
      <p:pic>
        <p:nvPicPr>
          <p:cNvPr id="7" name="Picture 4" descr="PumpedCT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588" y="685800"/>
            <a:ext cx="2519050" cy="19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9254" y="3134456"/>
            <a:ext cx="2481234" cy="18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6988" y="2656745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Payload Bay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38" y="4965436"/>
            <a:ext cx="207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Mounted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3491" y="2656745"/>
            <a:ext cx="1003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Internal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26988" y="4978080"/>
            <a:ext cx="2467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External Payload Area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897128"/>
            <a:ext cx="2540000" cy="1693863"/>
          </a:xfrm>
          <a:prstGeom prst="rect">
            <a:avLst/>
          </a:prstGeom>
        </p:spPr>
      </p:pic>
      <p:pic>
        <p:nvPicPr>
          <p:cNvPr id="3" name="Picture 2" descr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53" y="3134456"/>
            <a:ext cx="2482585" cy="18619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8600" y="6248084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9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108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Rutgers University  -  Coastal Ocean Observation Lab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Observatory Operations, Data Fusion &amp; Training Center </a:t>
            </a:r>
          </a:p>
        </p:txBody>
      </p:sp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5" y="808232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9" name="Rectangle 28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" y="3269127"/>
            <a:ext cx="4210936" cy="280729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2031945">
            <a:off x="3872588" y="2418181"/>
            <a:ext cx="484632" cy="13522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46" y="3269127"/>
            <a:ext cx="4694853" cy="2906149"/>
          </a:xfrm>
          <a:prstGeom prst="rect">
            <a:avLst/>
          </a:prstGeom>
        </p:spPr>
      </p:pic>
      <p:sp>
        <p:nvSpPr>
          <p:cNvPr id="35" name="Up Arrow 34"/>
          <p:cNvSpPr/>
          <p:nvPr/>
        </p:nvSpPr>
        <p:spPr>
          <a:xfrm rot="9736385">
            <a:off x="5623853" y="2449403"/>
            <a:ext cx="484632" cy="87872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</a:t>
            </a:r>
            <a:r>
              <a:rPr lang="en-US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7" name="Rectangle 2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2183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ecadal_mean_surface_current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51" y="463138"/>
            <a:ext cx="4631669" cy="5490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200" b="1" dirty="0" smtClean="0"/>
              <a:t>Generate Surface Current Maps Every Hour for a </a:t>
            </a:r>
            <a:r>
              <a:rPr lang="en-US" sz="3200" b="1" dirty="0"/>
              <a:t>D</a:t>
            </a:r>
            <a:r>
              <a:rPr lang="en-US" sz="3200" b="1" dirty="0" smtClean="0"/>
              <a:t>ecade</a:t>
            </a:r>
            <a:endParaRPr lang="en-US" sz="32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065" y="873631"/>
            <a:ext cx="4353534" cy="4782812"/>
            <a:chOff x="211065" y="873631"/>
            <a:chExt cx="4887886" cy="5369854"/>
          </a:xfrm>
        </p:grpSpPr>
        <p:pic>
          <p:nvPicPr>
            <p:cNvPr id="5" name="Picture 4" descr="Screen Shot 2016-12-02 at 12.06.00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5" y="873631"/>
              <a:ext cx="4887886" cy="53698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3762835" y="157827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97820" y="1142429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18846" y="196215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40508" y="164424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12568" y="183927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1409720" y="2237431"/>
              <a:ext cx="61413" cy="67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63098" y="207620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20709" y="149378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36115" y="322659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3603" y="367502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39750" y="266149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34794" y="292123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843" y="533913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666" y="565644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8550" y="4890287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813" y="413655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8873" y="589794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419" y="1052049"/>
              <a:ext cx="1542683" cy="94378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  <a:latin typeface="American Typewriter"/>
                  <a:cs typeface="American Typewriter"/>
                </a:rPr>
                <a:t>5 MHz- 17 Stations</a:t>
              </a:r>
            </a:p>
            <a:p>
              <a:r>
                <a:rPr lang="en-US" sz="1200" dirty="0">
                  <a:solidFill>
                    <a:srgbClr val="FF6600"/>
                  </a:solidFill>
                  <a:latin typeface="American Typewriter"/>
                  <a:cs typeface="American Typewriter"/>
                </a:rPr>
                <a:t>13 MHz-   7 Stations</a:t>
              </a:r>
            </a:p>
            <a:p>
              <a:r>
                <a:rPr lang="en-US" sz="1200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25 MHz- 16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Outside-   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TOTAL – 46 Stations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0679" y="3663512"/>
              <a:ext cx="1246362" cy="251284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Bangla MN"/>
                  <a:cs typeface="Bangla MN"/>
                </a:rPr>
                <a:t>Winter Storm Jonas</a:t>
              </a:r>
            </a:p>
            <a:p>
              <a:r>
                <a:rPr lang="en-US" sz="700" dirty="0">
                  <a:solidFill>
                    <a:prstClr val="black"/>
                  </a:solidFill>
                  <a:latin typeface="Bangla MN"/>
                  <a:cs typeface="Bangla MN"/>
                </a:rPr>
                <a:t>2016/01/23 20:00 UTC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33419" y="1754011"/>
              <a:ext cx="1520271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08688" y="3815106"/>
              <a:ext cx="1412020" cy="50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791811" y="4809014"/>
            <a:ext cx="2634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Decadal Mean Currents</a:t>
            </a:r>
          </a:p>
          <a:p>
            <a:pPr algn="ctr"/>
            <a:r>
              <a:rPr lang="en-US" sz="2000" dirty="0" smtClean="0"/>
              <a:t>for Spatial Planning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3056" y="4980543"/>
            <a:ext cx="220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Hourly Maps for </a:t>
            </a:r>
          </a:p>
          <a:p>
            <a:pPr algn="ctr"/>
            <a:r>
              <a:rPr lang="en-US" sz="2000" dirty="0" smtClean="0"/>
              <a:t>Search And Rescue</a:t>
            </a:r>
            <a:endParaRPr lang="en-US" sz="2000" dirty="0"/>
          </a:p>
        </p:txBody>
      </p:sp>
      <p:pic>
        <p:nvPicPr>
          <p:cNvPr id="37" name="Picture 2" descr="1118206426_2340b3d5e9_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2038" y="3704108"/>
            <a:ext cx="1701519" cy="12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Screen Shot 2016-09-18 at 8.51.35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r="17192"/>
          <a:stretch/>
        </p:blipFill>
        <p:spPr>
          <a:xfrm>
            <a:off x="6292298" y="3704108"/>
            <a:ext cx="2045877" cy="11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5459306" y="1029350"/>
            <a:ext cx="3570345" cy="44977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1615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Operations to Research (O2R</a:t>
            </a:r>
            <a:r>
              <a:rPr lang="en-US" sz="3200" b="1" smtClean="0"/>
              <a:t>) Demonstrated</a:t>
            </a:r>
            <a:endParaRPr lang="en-US" sz="3200" i="1" dirty="0" smtClean="0"/>
          </a:p>
          <a:p>
            <a:pPr algn="ctr"/>
            <a:endParaRPr lang="en-US" sz="3200" b="1" dirty="0"/>
          </a:p>
        </p:txBody>
      </p:sp>
      <p:pic>
        <p:nvPicPr>
          <p:cNvPr id="9" name="Picture 8" descr="Screen Shot 2017-03-13 at 1.25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" y="3419351"/>
            <a:ext cx="3579129" cy="24247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7-03-13 at 1.2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" y="852382"/>
            <a:ext cx="3579129" cy="2425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52549" y="822954"/>
            <a:ext cx="17196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</a:t>
            </a:r>
          </a:p>
          <a:p>
            <a:r>
              <a:rPr lang="en-US" dirty="0" smtClean="0"/>
              <a:t>Ocean Observatory</a:t>
            </a:r>
          </a:p>
          <a:p>
            <a:r>
              <a:rPr lang="en-US" dirty="0" smtClean="0"/>
              <a:t>identifies processes responsible for rapid ahead-of-eye cooling.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Atmospheric</a:t>
            </a:r>
          </a:p>
          <a:p>
            <a:r>
              <a:rPr lang="en-US" dirty="0"/>
              <a:t>m</a:t>
            </a:r>
            <a:r>
              <a:rPr lang="en-US" dirty="0" smtClean="0"/>
              <a:t>odel sensitivities identify ahead-of-eye cooling as the missing process for rapid de-intensification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665378" y="3010298"/>
            <a:ext cx="1793928" cy="733027"/>
          </a:xfrm>
          <a:prstGeom prst="rightArrow">
            <a:avLst>
              <a:gd name="adj1" fmla="val 50000"/>
              <a:gd name="adj2" fmla="val 64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NOAA OAR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R2O - Hurricane Hermine Response</a:t>
            </a:r>
            <a:r>
              <a:rPr lang="en-US" sz="2400" b="1" dirty="0"/>
              <a:t> </a:t>
            </a:r>
            <a:r>
              <a:rPr lang="en-US" sz="2400" b="1" dirty="0" smtClean="0"/>
              <a:t> -  Glider Fleet Launched, 9/2016</a:t>
            </a:r>
            <a:endParaRPr lang="en-US" sz="24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408003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3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46" y="110122"/>
            <a:ext cx="5067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Overarching Concepts for Our Session: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5559" y="606350"/>
            <a:ext cx="87105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000" b="1" dirty="0" smtClean="0"/>
              <a:t>“Understanding</a:t>
            </a:r>
            <a:r>
              <a:rPr lang="en-US" sz="2000" b="1" baseline="30000" dirty="0" smtClean="0"/>
              <a:t>1</a:t>
            </a:r>
            <a:r>
              <a:rPr lang="en-US" sz="2000" b="1" dirty="0" smtClean="0"/>
              <a:t> </a:t>
            </a:r>
            <a:r>
              <a:rPr lang="en-US" sz="2000" b="1" i="1" dirty="0" smtClean="0"/>
              <a:t>&amp; Forecasting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</a:t>
            </a:r>
            <a:r>
              <a:rPr lang="en-US" sz="2000" b="1" u="sng" dirty="0" smtClean="0"/>
              <a:t>Impacts</a:t>
            </a:r>
            <a:r>
              <a:rPr lang="en-US" sz="2000" b="1" dirty="0" smtClean="0"/>
              <a:t> of </a:t>
            </a:r>
            <a:r>
              <a:rPr lang="en-US" sz="2000" b="1" u="sng" dirty="0" smtClean="0"/>
              <a:t>Changes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in the Ocean Environment”</a:t>
            </a:r>
            <a:r>
              <a:rPr lang="en-US" sz="2000" dirty="0" smtClean="0"/>
              <a:t> </a:t>
            </a: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Research Observations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Real-Time Observations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Sustained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558" y="4536179"/>
            <a:ext cx="71061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 Process for Positive </a:t>
            </a:r>
            <a:r>
              <a:rPr lang="en-US" sz="2000" b="1" u="sng" dirty="0" smtClean="0"/>
              <a:t>Impact</a:t>
            </a:r>
            <a:r>
              <a:rPr lang="en-US" sz="2000" b="1" dirty="0" smtClean="0"/>
              <a:t>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(Adapted from Navy Task Force Ocean for 2030)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Observations  +  Scientific Analysis  &gt;  Understanding </a:t>
            </a:r>
            <a:r>
              <a:rPr lang="en-US" sz="2000" dirty="0"/>
              <a:t>(</a:t>
            </a:r>
            <a:r>
              <a:rPr lang="en-US" sz="2000" dirty="0" smtClean="0"/>
              <a:t>Models)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Models  +  Observations  &gt;  Forecasts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Forecasts  +  Decision Aids  &gt;  Actionable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Actionable Info  +  Knowledgeable User  &gt;  Positive Impact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558" y="2808845"/>
            <a:ext cx="5286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Operationally Significant Time Scales of </a:t>
            </a:r>
            <a:r>
              <a:rPr lang="en-US" sz="2000" b="1" u="sng" dirty="0" smtClean="0"/>
              <a:t>Change</a:t>
            </a:r>
            <a:r>
              <a:rPr lang="en-US" sz="2000" b="1" dirty="0" smtClean="0"/>
              <a:t>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Weather time scale </a:t>
            </a:r>
            <a:r>
              <a:rPr lang="mr-IN" sz="2000" dirty="0" smtClean="0"/>
              <a:t>–</a:t>
            </a:r>
            <a:r>
              <a:rPr lang="en-US" sz="2000" dirty="0" smtClean="0"/>
              <a:t> Now to Days to Weeks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Seasonal to Sub-seasonal </a:t>
            </a:r>
            <a:r>
              <a:rPr lang="mr-IN" sz="2000" dirty="0" smtClean="0"/>
              <a:t>–</a:t>
            </a:r>
            <a:r>
              <a:rPr lang="en-US" sz="2000" dirty="0" smtClean="0"/>
              <a:t> Weeks to Months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Climate Scale </a:t>
            </a:r>
            <a:r>
              <a:rPr lang="mr-IN" sz="2000" dirty="0" smtClean="0"/>
              <a:t>–</a:t>
            </a:r>
            <a:r>
              <a:rPr lang="en-US" sz="2000" dirty="0" smtClean="0"/>
              <a:t> Annual to Decades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4306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9814" r="18039" b="32859"/>
          <a:stretch/>
        </p:blipFill>
        <p:spPr>
          <a:xfrm>
            <a:off x="0" y="990601"/>
            <a:ext cx="4760164" cy="5018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" y="0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R2O - Navy Global HYCOM: Temperature Below </a:t>
            </a:r>
            <a:r>
              <a:rPr lang="en-US" sz="2400" b="1" dirty="0"/>
              <a:t>S</a:t>
            </a:r>
            <a:r>
              <a:rPr lang="en-US" sz="2400" b="1" dirty="0" smtClean="0"/>
              <a:t>ummer </a:t>
            </a:r>
            <a:r>
              <a:rPr lang="en-US" sz="2400" b="1" dirty="0"/>
              <a:t>T</a:t>
            </a:r>
            <a:r>
              <a:rPr lang="en-US" sz="2400" b="1" dirty="0" smtClean="0"/>
              <a:t>hermocline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51434" y="605135"/>
            <a:ext cx="2467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Operational GOFS 3.0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26848" y="599490"/>
            <a:ext cx="2211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OpTest</a:t>
            </a:r>
            <a:r>
              <a:rPr lang="en-US" sz="2000" b="1" dirty="0" smtClean="0"/>
              <a:t> of GOFS 3.1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97547" y="5859429"/>
            <a:ext cx="282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Sigma/Z-levels 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35" y="5863968"/>
            <a:ext cx="282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Isopycnal</a:t>
            </a:r>
            <a:r>
              <a:rPr lang="en-US" sz="1800" dirty="0" smtClean="0"/>
              <a:t> Layers on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0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2556" y="-53774"/>
            <a:ext cx="698918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 smtClean="0"/>
              <a:t>Conclusions</a:t>
            </a:r>
            <a:r>
              <a:rPr lang="en-US" sz="2800" b="1" dirty="0" smtClean="0"/>
              <a:t>:</a:t>
            </a:r>
            <a:endParaRPr lang="en-US" sz="2800" b="1" dirty="0" smtClean="0"/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Mid-Atlantic is home to the most advanced observing systems in the world  - e.g. IOOS MARACOOS &amp; NSF OOI</a:t>
            </a:r>
            <a:endParaRPr lang="en-US" sz="2000" dirty="0" smtClean="0"/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Much can already be leveraged to support the Mid-Atlantic </a:t>
            </a:r>
            <a:r>
              <a:rPr lang="en-US" sz="2000" dirty="0" smtClean="0"/>
              <a:t>Blue Ocean Economy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Well defined process to fill gaps, e.g.: 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GOOS </a:t>
            </a:r>
            <a:r>
              <a:rPr lang="mr-IN" sz="2000" dirty="0" smtClean="0"/>
              <a:t>–</a:t>
            </a:r>
            <a:r>
              <a:rPr lang="en-US" sz="2000" dirty="0" smtClean="0"/>
              <a:t> Framework for Ocean Observing</a:t>
            </a:r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MARACOOS </a:t>
            </a:r>
            <a:r>
              <a:rPr lang="mr-IN" sz="2000" dirty="0" smtClean="0"/>
              <a:t>–</a:t>
            </a:r>
            <a:r>
              <a:rPr lang="en-US" sz="2000" dirty="0" smtClean="0"/>
              <a:t> Integration Matrix</a:t>
            </a:r>
            <a:endParaRPr lang="en-US" sz="2000" dirty="0"/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Greatest need is not for new technologies </a:t>
            </a:r>
            <a:r>
              <a:rPr lang="mr-IN" sz="2000" dirty="0" smtClean="0"/>
              <a:t>–</a:t>
            </a:r>
            <a:r>
              <a:rPr lang="en-US" sz="2000" dirty="0" smtClean="0"/>
              <a:t>                                    it is </a:t>
            </a:r>
            <a:r>
              <a:rPr lang="en-US" sz="2000" dirty="0" err="1" smtClean="0"/>
              <a:t>nuturing</a:t>
            </a:r>
            <a:r>
              <a:rPr lang="en-US" sz="2000" dirty="0" smtClean="0"/>
              <a:t> the will to use what already exists</a:t>
            </a:r>
            <a:endParaRPr lang="en-US" sz="2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06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6" name="Rectangle 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40387" y="3984123"/>
            <a:ext cx="287604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Mid-Atlantic Drivers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1/4 of U.S. Population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1/4 of U.S. GDP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World’s Largest Navy 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Commercial Ports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Fishing Fleets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Energy - Offshore Wind</a:t>
            </a:r>
          </a:p>
          <a:p>
            <a:pPr marL="285750" indent="-285750">
              <a:buFont typeface="Arial" charset="0"/>
              <a:buChar char="•"/>
            </a:pPr>
            <a:r>
              <a:rPr lang="mr-IN" dirty="0" smtClean="0"/>
              <a:t>…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40431" y="3984123"/>
            <a:ext cx="360290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Mid-Atlantic Stressors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Water quality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Hurricanes &amp; Winter Storms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Flooding </a:t>
            </a:r>
            <a:r>
              <a:rPr lang="mr-IN" dirty="0" smtClean="0"/>
              <a:t>–</a:t>
            </a:r>
            <a:r>
              <a:rPr lang="en-US" dirty="0" smtClean="0"/>
              <a:t> Extreme and Nuisance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Hypoxia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Intense multi-use waterways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Urbanized coasts</a:t>
            </a:r>
          </a:p>
          <a:p>
            <a:pPr marL="285750" indent="-285750">
              <a:buFont typeface="Arial" charset="0"/>
              <a:buChar char="•"/>
            </a:pP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5229" b="18102"/>
          <a:stretch>
            <a:fillRect/>
          </a:stretch>
        </p:blipFill>
        <p:spPr bwMode="auto">
          <a:xfrm>
            <a:off x="0" y="-183468"/>
            <a:ext cx="9153538" cy="650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4" name="Rectangle 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-117743"/>
            <a:ext cx="915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Mid-Atlantic Bight is Physically Complex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8194392">
            <a:off x="3754438" y="1371600"/>
            <a:ext cx="1300162" cy="5730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9900">
                  <a:gamma/>
                  <a:shade val="46275"/>
                  <a:invGamma/>
                  <a:alpha val="80000"/>
                </a:srgbClr>
              </a:gs>
              <a:gs pos="50000">
                <a:srgbClr val="FF9900">
                  <a:alpha val="60001"/>
                </a:srgbClr>
              </a:gs>
              <a:gs pos="100000">
                <a:srgbClr val="FF9900">
                  <a:gamma/>
                  <a:shade val="46275"/>
                  <a:invGamma/>
                  <a:alpha val="80000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7173377" flipV="1">
            <a:off x="3470275" y="5905500"/>
            <a:ext cx="1295400" cy="609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9900">
                  <a:gamma/>
                  <a:shade val="46275"/>
                  <a:invGamma/>
                  <a:alpha val="80000"/>
                </a:srgbClr>
              </a:gs>
              <a:gs pos="50000">
                <a:srgbClr val="FF9900">
                  <a:alpha val="60001"/>
                </a:srgbClr>
              </a:gs>
              <a:gs pos="100000">
                <a:srgbClr val="FF9900">
                  <a:gamma/>
                  <a:shade val="46275"/>
                  <a:invGamma/>
                  <a:alpha val="80000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1516664">
            <a:off x="2537010" y="3133167"/>
            <a:ext cx="4572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 rot="1516664">
            <a:off x="2387785" y="4047567"/>
            <a:ext cx="4572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20571292">
            <a:off x="2540185" y="5266767"/>
            <a:ext cx="4572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2983301">
            <a:off x="3108510" y="2485467"/>
            <a:ext cx="4572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3683919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5130064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Mid Atlantic</a:t>
            </a:r>
          </a:p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Winter (1-layer)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61" y="514999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Mid Atlantic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Summer (2-layers)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9140" y="5086319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Cold Pool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00048" y="452009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" y="32317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                                 A </a:t>
            </a:r>
            <a:r>
              <a:rPr lang="en-US" sz="2400" b="1" dirty="0" smtClean="0"/>
              <a:t>warm surface </a:t>
            </a:r>
            <a:r>
              <a:rPr lang="en-US" sz="2400" b="1" dirty="0" smtClean="0"/>
              <a:t>layer + An </a:t>
            </a:r>
            <a:r>
              <a:rPr lang="en-US" sz="2400" b="1" dirty="0" smtClean="0"/>
              <a:t>unseen cold bottom layer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35097" y="5926849"/>
            <a:ext cx="284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Mid-Atlantic’s </a:t>
            </a:r>
            <a:r>
              <a:rPr lang="en-US" sz="2000" b="1" dirty="0" smtClean="0"/>
              <a:t>Cold Pool</a:t>
            </a:r>
            <a:endParaRPr lang="en-US" sz="20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7202" y="6316798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2-05-15 at 6.21.35 PM.png"/>
          <p:cNvPicPr>
            <a:picLocks noChangeAspect="1"/>
          </p:cNvPicPr>
          <p:nvPr/>
        </p:nvPicPr>
        <p:blipFill rotWithShape="1">
          <a:blip r:embed="rId5"/>
          <a:srcRect l="7168" t="6332" b="12628"/>
          <a:stretch/>
        </p:blipFill>
        <p:spPr>
          <a:xfrm>
            <a:off x="1414787" y="-11785"/>
            <a:ext cx="6689674" cy="29327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41046" y="2487520"/>
            <a:ext cx="556708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Winter  Sea Surface Temperature Difference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881285" y="673354"/>
            <a:ext cx="1027007" cy="365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247057" y="631068"/>
            <a:ext cx="1027007" cy="365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221699" y="2838825"/>
            <a:ext cx="915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Summer </a:t>
            </a:r>
            <a:r>
              <a:rPr lang="en-US" sz="2400" b="1" dirty="0"/>
              <a:t>h</a:t>
            </a:r>
            <a:r>
              <a:rPr lang="en-US" sz="2400" b="1" dirty="0" smtClean="0"/>
              <a:t>eating produces a highly stratified </a:t>
            </a:r>
            <a:r>
              <a:rPr lang="en-US" sz="2400" b="1" dirty="0" smtClean="0"/>
              <a:t>Mid Atlantic</a:t>
            </a:r>
            <a:r>
              <a:rPr lang="en-US" sz="2400" b="1" dirty="0" smtClean="0"/>
              <a:t> </a:t>
            </a:r>
            <a:r>
              <a:rPr lang="en-US" sz="2400" b="1" dirty="0" smtClean="0"/>
              <a:t>-  </a:t>
            </a:r>
          </a:p>
        </p:txBody>
      </p:sp>
    </p:spTree>
    <p:extLst>
      <p:ext uri="{BB962C8B-B14F-4D97-AF65-F5344CB8AC3E}">
        <p14:creationId xmlns:p14="http://schemas.microsoft.com/office/powerpoint/2010/main" val="8377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11529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13871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808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30775" y="1819268"/>
            <a:ext cx="423308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 Integrated,  Sustained &amp; Certified  Real-time Observation and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certStamp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" y="2418699"/>
            <a:ext cx="1026155" cy="104345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40" name="Group 3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42" name="Rectangle 4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140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/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Mesonet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MARACOOS Integration Matrix</a:t>
            </a: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2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/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MARACOOS Integration Matrix</a:t>
            </a:r>
            <a:endParaRPr lang="en-US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0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/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384302" y="3184300"/>
            <a:ext cx="4900611" cy="288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MARACOOS Integration Matrix</a:t>
            </a:r>
            <a:endParaRPr lang="en-US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1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12326</TotalTime>
  <Words>1554</Words>
  <Application>Microsoft Macintosh PowerPoint</Application>
  <PresentationFormat>Letter Paper (8.5x11 in)</PresentationFormat>
  <Paragraphs>388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American Typewriter</vt:lpstr>
      <vt:lpstr>Bangla MN</vt:lpstr>
      <vt:lpstr>Calibri</vt:lpstr>
      <vt:lpstr>Calibri Light</vt:lpstr>
      <vt:lpstr>Mangal</vt:lpstr>
      <vt:lpstr>MS PGothic</vt:lpstr>
      <vt:lpstr>ＭＳ Ｐゴシック</vt:lpstr>
      <vt:lpstr>Arial</vt:lpstr>
      <vt:lpstr>Gill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Generate Surface Current Maps Every Hour for a Decade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Glenn</cp:lastModifiedBy>
  <cp:revision>248</cp:revision>
  <dcterms:created xsi:type="dcterms:W3CDTF">2017-03-13T02:58:54Z</dcterms:created>
  <dcterms:modified xsi:type="dcterms:W3CDTF">2017-10-13T02:18:53Z</dcterms:modified>
</cp:coreProperties>
</file>