
<file path=[Content_Types].xml><?xml version="1.0" encoding="utf-8"?>
<Types xmlns="http://schemas.openxmlformats.org/package/2006/content-types">
  <Default Extension="xml" ContentType="application/xml"/>
  <Default Extension="jpg" ContentType="image/jpeg"/>
  <Default Extension="rels" ContentType="application/vnd.openxmlformats-package.relationships+xml"/>
  <Default Extension="emf" ContentType="image/x-emf"/>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64" r:id="rId2"/>
    <p:sldId id="291" r:id="rId3"/>
    <p:sldId id="292" r:id="rId4"/>
    <p:sldId id="294" r:id="rId5"/>
    <p:sldId id="293" r:id="rId6"/>
    <p:sldId id="295" r:id="rId7"/>
    <p:sldId id="307" r:id="rId8"/>
    <p:sldId id="296" r:id="rId9"/>
    <p:sldId id="306" r:id="rId10"/>
    <p:sldId id="304" r:id="rId11"/>
    <p:sldId id="297" r:id="rId12"/>
    <p:sldId id="299" r:id="rId13"/>
    <p:sldId id="308" r:id="rId14"/>
    <p:sldId id="298" r:id="rId15"/>
    <p:sldId id="300" r:id="rId16"/>
    <p:sldId id="302" r:id="rId17"/>
    <p:sldId id="301" r:id="rId18"/>
    <p:sldId id="290" r:id="rId19"/>
    <p:sldId id="303" r:id="rId20"/>
    <p:sldId id="305"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showGuides="1">
      <p:cViewPr>
        <p:scale>
          <a:sx n="100" d="100"/>
          <a:sy n="100" d="100"/>
        </p:scale>
        <p:origin x="-1240" y="-80"/>
      </p:cViewPr>
      <p:guideLst>
        <p:guide orient="horz" pos="2256"/>
        <p:guide pos="2880"/>
      </p:guideLst>
    </p:cSldViewPr>
  </p:slid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oscar:Desktop:Palmer%20Station%20Monthly%20Averages_oscar.xls" TargetMode="External"/><Relationship Id="rId2"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oscar:Desktop:Palmer%20Station%20Monthly%20Averages_oscar.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scatterChart>
        <c:scatterStyle val="lineMarker"/>
        <c:varyColors val="0"/>
        <c:ser>
          <c:idx val="1"/>
          <c:order val="1"/>
          <c:spPr>
            <a:ln w="101600" cmpd="sng">
              <a:solidFill>
                <a:schemeClr val="bg1">
                  <a:lumMod val="65000"/>
                </a:schemeClr>
              </a:solidFill>
            </a:ln>
          </c:spPr>
          <c:marker>
            <c:symbol val="x"/>
            <c:size val="13"/>
            <c:spPr>
              <a:solidFill>
                <a:schemeClr val="bg1"/>
              </a:solidFill>
              <a:ln>
                <a:solidFill>
                  <a:schemeClr val="tx1"/>
                </a:solidFill>
              </a:ln>
            </c:spPr>
          </c:marker>
          <c:xVal>
            <c:numRef>
              <c:f>'sorted monthly means'!$BL$4:$BL$7</c:f>
              <c:numCache>
                <c:formatCode>General</c:formatCode>
                <c:ptCount val="4"/>
                <c:pt idx="0">
                  <c:v>2.0</c:v>
                </c:pt>
                <c:pt idx="1">
                  <c:v>3.0</c:v>
                </c:pt>
                <c:pt idx="2">
                  <c:v>4.0</c:v>
                </c:pt>
                <c:pt idx="3">
                  <c:v>5.0</c:v>
                </c:pt>
              </c:numCache>
            </c:numRef>
          </c:xVal>
          <c:yVal>
            <c:numRef>
              <c:f>'sorted monthly means'!$BM$4:$BM$7</c:f>
              <c:numCache>
                <c:formatCode>General</c:formatCode>
                <c:ptCount val="4"/>
                <c:pt idx="0">
                  <c:v>10.1031746031746</c:v>
                </c:pt>
                <c:pt idx="1">
                  <c:v>8.37019969278034</c:v>
                </c:pt>
                <c:pt idx="2">
                  <c:v>7.346774193548388</c:v>
                </c:pt>
                <c:pt idx="3">
                  <c:v>8.957191664207396</c:v>
                </c:pt>
              </c:numCache>
            </c:numRef>
          </c:yVal>
          <c:smooth val="0"/>
        </c:ser>
        <c:dLbls>
          <c:showLegendKey val="0"/>
          <c:showVal val="0"/>
          <c:showCatName val="0"/>
          <c:showSerName val="0"/>
          <c:showPercent val="0"/>
          <c:showBubbleSize val="0"/>
        </c:dLbls>
        <c:axId val="-2006255128"/>
        <c:axId val="-2006533128"/>
      </c:scatterChart>
      <c:scatterChart>
        <c:scatterStyle val="lineMarker"/>
        <c:varyColors val="0"/>
        <c:ser>
          <c:idx val="0"/>
          <c:order val="0"/>
          <c:spPr>
            <a:ln w="47625" cap="rnd">
              <a:solidFill>
                <a:schemeClr val="tx1"/>
              </a:solidFill>
              <a:prstDash val="dash"/>
              <a:round/>
            </a:ln>
          </c:spPr>
          <c:marker>
            <c:symbol val="circle"/>
            <c:size val="14"/>
            <c:spPr>
              <a:solidFill>
                <a:schemeClr val="bg1"/>
              </a:solidFill>
              <a:ln>
                <a:solidFill>
                  <a:schemeClr val="tx1"/>
                </a:solidFill>
              </a:ln>
            </c:spPr>
          </c:marker>
          <c:xVal>
            <c:numRef>
              <c:f>'sorted monthly means'!$BL$4:$BL$7</c:f>
              <c:numCache>
                <c:formatCode>General</c:formatCode>
                <c:ptCount val="4"/>
                <c:pt idx="0">
                  <c:v>2.0</c:v>
                </c:pt>
                <c:pt idx="1">
                  <c:v>3.0</c:v>
                </c:pt>
                <c:pt idx="2">
                  <c:v>4.0</c:v>
                </c:pt>
                <c:pt idx="3">
                  <c:v>5.0</c:v>
                </c:pt>
              </c:numCache>
            </c:numRef>
          </c:xVal>
          <c:yVal>
            <c:numRef>
              <c:f>'sorted monthly means'!$BV$4:$BV$7</c:f>
              <c:numCache>
                <c:formatCode>General</c:formatCode>
                <c:ptCount val="4"/>
                <c:pt idx="0">
                  <c:v>70.39733333333334</c:v>
                </c:pt>
                <c:pt idx="1">
                  <c:v>95.87263157894735</c:v>
                </c:pt>
                <c:pt idx="2">
                  <c:v>122.6666666666667</c:v>
                </c:pt>
                <c:pt idx="3">
                  <c:v>111.918</c:v>
                </c:pt>
              </c:numCache>
            </c:numRef>
          </c:yVal>
          <c:smooth val="0"/>
        </c:ser>
        <c:ser>
          <c:idx val="2"/>
          <c:order val="2"/>
          <c:spPr>
            <a:ln>
              <a:solidFill>
                <a:schemeClr val="tx1"/>
              </a:solidFill>
            </a:ln>
          </c:spPr>
          <c:marker>
            <c:symbol val="circle"/>
            <c:size val="14"/>
            <c:spPr>
              <a:solidFill>
                <a:schemeClr val="tx1"/>
              </a:solidFill>
              <a:ln>
                <a:solidFill>
                  <a:schemeClr val="tx1"/>
                </a:solidFill>
              </a:ln>
            </c:spPr>
          </c:marker>
          <c:xVal>
            <c:numRef>
              <c:f>'sorted monthly means'!$BL$4:$BL$7</c:f>
              <c:numCache>
                <c:formatCode>General</c:formatCode>
                <c:ptCount val="4"/>
                <c:pt idx="0">
                  <c:v>2.0</c:v>
                </c:pt>
                <c:pt idx="1">
                  <c:v>3.0</c:v>
                </c:pt>
                <c:pt idx="2">
                  <c:v>4.0</c:v>
                </c:pt>
                <c:pt idx="3">
                  <c:v>5.0</c:v>
                </c:pt>
              </c:numCache>
            </c:numRef>
          </c:xVal>
          <c:yVal>
            <c:numRef>
              <c:f>'sorted monthly means'!$BT$4:$BT$7</c:f>
              <c:numCache>
                <c:formatCode>General</c:formatCode>
                <c:ptCount val="4"/>
                <c:pt idx="0">
                  <c:v>96.72588235294079</c:v>
                </c:pt>
                <c:pt idx="1">
                  <c:v>108.0873684210526</c:v>
                </c:pt>
                <c:pt idx="2">
                  <c:v>172.1383333333333</c:v>
                </c:pt>
                <c:pt idx="3">
                  <c:v>141.8713333333333</c:v>
                </c:pt>
              </c:numCache>
            </c:numRef>
          </c:yVal>
          <c:smooth val="0"/>
        </c:ser>
        <c:dLbls>
          <c:showLegendKey val="0"/>
          <c:showVal val="0"/>
          <c:showCatName val="0"/>
          <c:showSerName val="0"/>
          <c:showPercent val="0"/>
          <c:showBubbleSize val="0"/>
        </c:dLbls>
        <c:axId val="-2006221032"/>
        <c:axId val="-2113164472"/>
      </c:scatterChart>
      <c:valAx>
        <c:axId val="-2006533128"/>
        <c:scaling>
          <c:orientation val="minMax"/>
          <c:max val="12.0"/>
          <c:min val="6.0"/>
        </c:scaling>
        <c:delete val="0"/>
        <c:axPos val="r"/>
        <c:numFmt formatCode="General" sourceLinked="1"/>
        <c:majorTickMark val="none"/>
        <c:minorTickMark val="none"/>
        <c:tickLblPos val="nextTo"/>
        <c:txPr>
          <a:bodyPr/>
          <a:lstStyle/>
          <a:p>
            <a:pPr>
              <a:defRPr sz="1600">
                <a:latin typeface="Times New Roman"/>
              </a:defRPr>
            </a:pPr>
            <a:endParaRPr lang="en-US"/>
          </a:p>
        </c:txPr>
        <c:crossAx val="-2006255128"/>
        <c:crosses val="max"/>
        <c:crossBetween val="midCat"/>
        <c:majorUnit val="1.0"/>
      </c:valAx>
      <c:valAx>
        <c:axId val="-2006255128"/>
        <c:scaling>
          <c:orientation val="minMax"/>
          <c:max val="5.0"/>
          <c:min val="2.0"/>
        </c:scaling>
        <c:delete val="0"/>
        <c:axPos val="b"/>
        <c:numFmt formatCode="General" sourceLinked="1"/>
        <c:majorTickMark val="none"/>
        <c:minorTickMark val="none"/>
        <c:tickLblPos val="nextTo"/>
        <c:txPr>
          <a:bodyPr/>
          <a:lstStyle/>
          <a:p>
            <a:pPr>
              <a:defRPr sz="1600">
                <a:latin typeface="Times New Roman"/>
              </a:defRPr>
            </a:pPr>
            <a:endParaRPr lang="en-US"/>
          </a:p>
        </c:txPr>
        <c:crossAx val="-2006533128"/>
        <c:crosses val="autoZero"/>
        <c:crossBetween val="midCat"/>
        <c:majorUnit val="1.0"/>
      </c:valAx>
      <c:valAx>
        <c:axId val="-2113164472"/>
        <c:scaling>
          <c:orientation val="minMax"/>
          <c:max val="200.0"/>
          <c:min val="50.0"/>
        </c:scaling>
        <c:delete val="0"/>
        <c:axPos val="l"/>
        <c:numFmt formatCode="General" sourceLinked="1"/>
        <c:majorTickMark val="out"/>
        <c:minorTickMark val="none"/>
        <c:tickLblPos val="nextTo"/>
        <c:txPr>
          <a:bodyPr/>
          <a:lstStyle/>
          <a:p>
            <a:pPr>
              <a:defRPr sz="1600">
                <a:latin typeface="Times New Roman"/>
              </a:defRPr>
            </a:pPr>
            <a:endParaRPr lang="en-US"/>
          </a:p>
        </c:txPr>
        <c:crossAx val="-2006221032"/>
        <c:crosses val="autoZero"/>
        <c:crossBetween val="midCat"/>
        <c:majorUnit val="50.0"/>
      </c:valAx>
      <c:valAx>
        <c:axId val="-2006221032"/>
        <c:scaling>
          <c:orientation val="minMax"/>
        </c:scaling>
        <c:delete val="1"/>
        <c:axPos val="b"/>
        <c:numFmt formatCode="General" sourceLinked="1"/>
        <c:majorTickMark val="out"/>
        <c:minorTickMark val="none"/>
        <c:tickLblPos val="nextTo"/>
        <c:crossAx val="-2113164472"/>
        <c:crosses val="autoZero"/>
        <c:crossBetween val="midCat"/>
      </c:valAx>
      <c:spPr>
        <a:ln>
          <a:solidFill>
            <a:schemeClr val="tx1"/>
          </a:solidFill>
        </a:ln>
      </c:spPr>
    </c:plotArea>
    <c:plotVisOnly val="1"/>
    <c:dispBlanksAs val="gap"/>
    <c:showDLblsOverMax val="0"/>
  </c:chart>
  <c:spPr>
    <a:ln>
      <a:noFill/>
    </a:ln>
  </c:sp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0766164229471316"/>
          <c:y val="0.0454756380510441"/>
          <c:w val="0.868388775727358"/>
          <c:h val="0.907316440433345"/>
        </c:manualLayout>
      </c:layout>
      <c:scatterChart>
        <c:scatterStyle val="smoothMarker"/>
        <c:varyColors val="0"/>
        <c:ser>
          <c:idx val="0"/>
          <c:order val="0"/>
          <c:spPr>
            <a:ln w="127000" cmpd="sng">
              <a:solidFill>
                <a:schemeClr val="tx1"/>
              </a:solidFill>
            </a:ln>
          </c:spPr>
          <c:marker>
            <c:symbol val="none"/>
          </c:marker>
          <c:xVal>
            <c:numRef>
              <c:f>'sorted monthly means'!$BL$4:$BL$7</c:f>
              <c:numCache>
                <c:formatCode>General</c:formatCode>
                <c:ptCount val="4"/>
                <c:pt idx="0">
                  <c:v>2.0</c:v>
                </c:pt>
                <c:pt idx="1">
                  <c:v>3.0</c:v>
                </c:pt>
                <c:pt idx="2">
                  <c:v>4.0</c:v>
                </c:pt>
                <c:pt idx="3">
                  <c:v>5.0</c:v>
                </c:pt>
              </c:numCache>
            </c:numRef>
          </c:xVal>
          <c:yVal>
            <c:numRef>
              <c:f>'sorted monthly means'!$BT$4:$BT$7</c:f>
              <c:numCache>
                <c:formatCode>General</c:formatCode>
                <c:ptCount val="4"/>
                <c:pt idx="0">
                  <c:v>96.72588235294079</c:v>
                </c:pt>
                <c:pt idx="1">
                  <c:v>108.0873684210526</c:v>
                </c:pt>
                <c:pt idx="2">
                  <c:v>172.1383333333333</c:v>
                </c:pt>
                <c:pt idx="3">
                  <c:v>141.8713333333333</c:v>
                </c:pt>
              </c:numCache>
            </c:numRef>
          </c:yVal>
          <c:smooth val="1"/>
        </c:ser>
        <c:dLbls>
          <c:showLegendKey val="0"/>
          <c:showVal val="0"/>
          <c:showCatName val="0"/>
          <c:showSerName val="0"/>
          <c:showPercent val="0"/>
          <c:showBubbleSize val="0"/>
        </c:dLbls>
        <c:axId val="-2065616136"/>
        <c:axId val="-2064875944"/>
      </c:scatterChart>
      <c:scatterChart>
        <c:scatterStyle val="smoothMarker"/>
        <c:varyColors val="0"/>
        <c:ser>
          <c:idx val="1"/>
          <c:order val="1"/>
          <c:spPr>
            <a:ln>
              <a:solidFill>
                <a:schemeClr val="tx1"/>
              </a:solidFill>
            </a:ln>
          </c:spPr>
          <c:marker>
            <c:symbol val="triangle"/>
            <c:size val="17"/>
            <c:spPr>
              <a:solidFill>
                <a:schemeClr val="tx1"/>
              </a:solidFill>
              <a:ln>
                <a:solidFill>
                  <a:schemeClr val="tx1"/>
                </a:solidFill>
              </a:ln>
            </c:spPr>
          </c:marker>
          <c:xVal>
            <c:numRef>
              <c:f>'sorted monthly means'!$BL$4:$BL$9</c:f>
              <c:numCache>
                <c:formatCode>General</c:formatCode>
                <c:ptCount val="6"/>
                <c:pt idx="0">
                  <c:v>2.0</c:v>
                </c:pt>
                <c:pt idx="1">
                  <c:v>3.0</c:v>
                </c:pt>
                <c:pt idx="2">
                  <c:v>4.0</c:v>
                </c:pt>
                <c:pt idx="3">
                  <c:v>5.0</c:v>
                </c:pt>
              </c:numCache>
            </c:numRef>
          </c:xVal>
          <c:yVal>
            <c:numRef>
              <c:f>'sorted monthly means'!$CK$4:$CK$9</c:f>
              <c:numCache>
                <c:formatCode>General</c:formatCode>
                <c:ptCount val="6"/>
                <c:pt idx="0">
                  <c:v>0.0681935895293822</c:v>
                </c:pt>
                <c:pt idx="1">
                  <c:v>0.270209159045055</c:v>
                </c:pt>
                <c:pt idx="2">
                  <c:v>0.258339414776613</c:v>
                </c:pt>
                <c:pt idx="3">
                  <c:v>0.1410512929406</c:v>
                </c:pt>
                <c:pt idx="5">
                  <c:v>0.101934137388748</c:v>
                </c:pt>
              </c:numCache>
            </c:numRef>
          </c:yVal>
          <c:smooth val="1"/>
        </c:ser>
        <c:ser>
          <c:idx val="2"/>
          <c:order val="2"/>
          <c:spPr>
            <a:ln cap="rnd">
              <a:solidFill>
                <a:schemeClr val="tx1"/>
              </a:solidFill>
              <a:prstDash val="dash"/>
            </a:ln>
          </c:spPr>
          <c:marker>
            <c:symbol val="triangle"/>
            <c:size val="16"/>
            <c:spPr>
              <a:solidFill>
                <a:schemeClr val="bg1"/>
              </a:solidFill>
              <a:ln>
                <a:solidFill>
                  <a:schemeClr val="tx1"/>
                </a:solidFill>
              </a:ln>
            </c:spPr>
          </c:marker>
          <c:xVal>
            <c:numRef>
              <c:f>'sorted monthly means'!$BL$4:$BL$7</c:f>
              <c:numCache>
                <c:formatCode>General</c:formatCode>
                <c:ptCount val="4"/>
                <c:pt idx="0">
                  <c:v>2.0</c:v>
                </c:pt>
                <c:pt idx="1">
                  <c:v>3.0</c:v>
                </c:pt>
                <c:pt idx="2">
                  <c:v>4.0</c:v>
                </c:pt>
                <c:pt idx="3">
                  <c:v>5.0</c:v>
                </c:pt>
              </c:numCache>
            </c:numRef>
          </c:xVal>
          <c:yVal>
            <c:numRef>
              <c:f>'sorted monthly means'!$CO$4:$CO$7</c:f>
              <c:numCache>
                <c:formatCode>General</c:formatCode>
                <c:ptCount val="4"/>
                <c:pt idx="0">
                  <c:v>0.715507137685971</c:v>
                </c:pt>
                <c:pt idx="1">
                  <c:v>0.510492563646819</c:v>
                </c:pt>
                <c:pt idx="2">
                  <c:v>0.577346169497028</c:v>
                </c:pt>
                <c:pt idx="3">
                  <c:v>0.656955962628126</c:v>
                </c:pt>
              </c:numCache>
            </c:numRef>
          </c:yVal>
          <c:smooth val="1"/>
        </c:ser>
        <c:ser>
          <c:idx val="3"/>
          <c:order val="3"/>
          <c:spPr>
            <a:ln>
              <a:solidFill>
                <a:schemeClr val="tx1"/>
              </a:solidFill>
              <a:prstDash val="sysDash"/>
            </a:ln>
          </c:spPr>
          <c:marker>
            <c:symbol val="diamond"/>
            <c:size val="16"/>
            <c:spPr>
              <a:solidFill>
                <a:schemeClr val="bg1"/>
              </a:solidFill>
            </c:spPr>
          </c:marker>
          <c:xVal>
            <c:numRef>
              <c:f>'sorted monthly means'!$BL$4:$BL$7</c:f>
              <c:numCache>
                <c:formatCode>General</c:formatCode>
                <c:ptCount val="4"/>
                <c:pt idx="0">
                  <c:v>2.0</c:v>
                </c:pt>
                <c:pt idx="1">
                  <c:v>3.0</c:v>
                </c:pt>
                <c:pt idx="2">
                  <c:v>4.0</c:v>
                </c:pt>
                <c:pt idx="3">
                  <c:v>5.0</c:v>
                </c:pt>
              </c:numCache>
            </c:numRef>
          </c:xVal>
          <c:yVal>
            <c:numRef>
              <c:f>'sorted monthly means'!$CQ$4:$CQ$7</c:f>
              <c:numCache>
                <c:formatCode>General</c:formatCode>
                <c:ptCount val="4"/>
                <c:pt idx="0">
                  <c:v>0.0968184097344526</c:v>
                </c:pt>
                <c:pt idx="1">
                  <c:v>0.0892899910980348</c:v>
                </c:pt>
                <c:pt idx="2">
                  <c:v>0.0766535386527804</c:v>
                </c:pt>
                <c:pt idx="3">
                  <c:v>0.0850818670199563</c:v>
                </c:pt>
              </c:numCache>
            </c:numRef>
          </c:yVal>
          <c:smooth val="1"/>
        </c:ser>
        <c:ser>
          <c:idx val="4"/>
          <c:order val="4"/>
          <c:spPr>
            <a:ln>
              <a:solidFill>
                <a:schemeClr val="tx1"/>
              </a:solidFill>
            </a:ln>
          </c:spPr>
          <c:marker>
            <c:symbol val="diamond"/>
            <c:size val="14"/>
            <c:spPr>
              <a:solidFill>
                <a:schemeClr val="tx1"/>
              </a:solidFill>
              <a:ln>
                <a:solidFill>
                  <a:schemeClr val="tx1"/>
                </a:solidFill>
              </a:ln>
            </c:spPr>
          </c:marker>
          <c:xVal>
            <c:numRef>
              <c:f>'sorted monthly means'!$BL$4:$BL$7</c:f>
              <c:numCache>
                <c:formatCode>General</c:formatCode>
                <c:ptCount val="4"/>
                <c:pt idx="0">
                  <c:v>2.0</c:v>
                </c:pt>
                <c:pt idx="1">
                  <c:v>3.0</c:v>
                </c:pt>
                <c:pt idx="2">
                  <c:v>4.0</c:v>
                </c:pt>
                <c:pt idx="3">
                  <c:v>5.0</c:v>
                </c:pt>
              </c:numCache>
            </c:numRef>
          </c:xVal>
          <c:yVal>
            <c:numRef>
              <c:f>'sorted monthly means'!$CM$4:$CM$7</c:f>
              <c:numCache>
                <c:formatCode>General</c:formatCode>
                <c:ptCount val="4"/>
                <c:pt idx="0">
                  <c:v>0.0588892251379286</c:v>
                </c:pt>
                <c:pt idx="1">
                  <c:v>0.078369613564062</c:v>
                </c:pt>
                <c:pt idx="2">
                  <c:v>0.0450296902118928</c:v>
                </c:pt>
                <c:pt idx="3">
                  <c:v>0.0816349189057724</c:v>
                </c:pt>
              </c:numCache>
            </c:numRef>
          </c:yVal>
          <c:smooth val="1"/>
        </c:ser>
        <c:ser>
          <c:idx val="5"/>
          <c:order val="5"/>
          <c:spPr>
            <a:ln>
              <a:solidFill>
                <a:schemeClr val="bg1">
                  <a:lumMod val="75000"/>
                </a:schemeClr>
              </a:solidFill>
            </a:ln>
          </c:spPr>
          <c:marker>
            <c:symbol val="diamond"/>
            <c:size val="16"/>
            <c:spPr>
              <a:solidFill>
                <a:schemeClr val="bg1">
                  <a:lumMod val="65000"/>
                </a:schemeClr>
              </a:solidFill>
              <a:ln>
                <a:solidFill>
                  <a:schemeClr val="bg1">
                    <a:lumMod val="65000"/>
                  </a:schemeClr>
                </a:solidFill>
              </a:ln>
            </c:spPr>
          </c:marker>
          <c:xVal>
            <c:numRef>
              <c:f>'sorted monthly means'!$BL$4:$BL$7</c:f>
              <c:numCache>
                <c:formatCode>General</c:formatCode>
                <c:ptCount val="4"/>
                <c:pt idx="0">
                  <c:v>2.0</c:v>
                </c:pt>
                <c:pt idx="1">
                  <c:v>3.0</c:v>
                </c:pt>
                <c:pt idx="2">
                  <c:v>4.0</c:v>
                </c:pt>
                <c:pt idx="3">
                  <c:v>5.0</c:v>
                </c:pt>
              </c:numCache>
            </c:numRef>
          </c:xVal>
          <c:yVal>
            <c:numRef>
              <c:f>'sorted monthly means'!$CI$4:$CI$7</c:f>
              <c:numCache>
                <c:formatCode>General</c:formatCode>
                <c:ptCount val="4"/>
                <c:pt idx="0">
                  <c:v>0.0605916432441316</c:v>
                </c:pt>
                <c:pt idx="1">
                  <c:v>0.0516386758117251</c:v>
                </c:pt>
                <c:pt idx="2">
                  <c:v>0.042631201657015</c:v>
                </c:pt>
                <c:pt idx="3">
                  <c:v>0.0352759643389228</c:v>
                </c:pt>
              </c:numCache>
            </c:numRef>
          </c:yVal>
          <c:smooth val="1"/>
        </c:ser>
        <c:ser>
          <c:idx val="6"/>
          <c:order val="6"/>
          <c:spPr>
            <a:ln>
              <a:noFill/>
            </a:ln>
          </c:spPr>
          <c:marker>
            <c:symbol val="dot"/>
            <c:size val="9"/>
            <c:spPr>
              <a:ln>
                <a:solidFill>
                  <a:schemeClr val="tx1"/>
                </a:solidFill>
              </a:ln>
            </c:spPr>
          </c:marker>
          <c:xVal>
            <c:numRef>
              <c:f>'sorted monthly means'!$CD$10:$CD$13</c:f>
              <c:numCache>
                <c:formatCode>General</c:formatCode>
                <c:ptCount val="4"/>
                <c:pt idx="0">
                  <c:v>2.0</c:v>
                </c:pt>
                <c:pt idx="1">
                  <c:v>3.0</c:v>
                </c:pt>
                <c:pt idx="2">
                  <c:v>4.0</c:v>
                </c:pt>
                <c:pt idx="3">
                  <c:v>5.0</c:v>
                </c:pt>
              </c:numCache>
            </c:numRef>
          </c:xVal>
          <c:yVal>
            <c:numRef>
              <c:f>'sorted monthly means'!$CE$10:$CE$13</c:f>
              <c:numCache>
                <c:formatCode>General</c:formatCode>
                <c:ptCount val="4"/>
                <c:pt idx="0">
                  <c:v>0.793283286634076</c:v>
                </c:pt>
                <c:pt idx="1">
                  <c:v>0.661620187969845</c:v>
                </c:pt>
                <c:pt idx="2">
                  <c:v>0.6969988386807</c:v>
                </c:pt>
                <c:pt idx="3">
                  <c:v>0.764598386630065</c:v>
                </c:pt>
              </c:numCache>
            </c:numRef>
          </c:yVal>
          <c:smooth val="1"/>
        </c:ser>
        <c:ser>
          <c:idx val="7"/>
          <c:order val="7"/>
          <c:spPr>
            <a:ln>
              <a:noFill/>
            </a:ln>
          </c:spPr>
          <c:marker>
            <c:symbol val="dot"/>
            <c:size val="9"/>
            <c:spPr>
              <a:ln>
                <a:solidFill>
                  <a:schemeClr val="tx1"/>
                </a:solidFill>
              </a:ln>
            </c:spPr>
          </c:marker>
          <c:xVal>
            <c:numRef>
              <c:f>'sorted monthly means'!$CD$10:$CD$13</c:f>
              <c:numCache>
                <c:formatCode>General</c:formatCode>
                <c:ptCount val="4"/>
                <c:pt idx="0">
                  <c:v>2.0</c:v>
                </c:pt>
                <c:pt idx="1">
                  <c:v>3.0</c:v>
                </c:pt>
                <c:pt idx="2">
                  <c:v>4.0</c:v>
                </c:pt>
                <c:pt idx="3">
                  <c:v>5.0</c:v>
                </c:pt>
              </c:numCache>
            </c:numRef>
          </c:xVal>
          <c:yVal>
            <c:numRef>
              <c:f>'sorted monthly means'!$CF$10:$CF$13</c:f>
              <c:numCache>
                <c:formatCode>General</c:formatCode>
                <c:ptCount val="4"/>
                <c:pt idx="0">
                  <c:v>0.584064655055964</c:v>
                </c:pt>
                <c:pt idx="1">
                  <c:v>0.419990693046812</c:v>
                </c:pt>
                <c:pt idx="2">
                  <c:v>0.492334969347829</c:v>
                </c:pt>
                <c:pt idx="3">
                  <c:v>0.491820502264332</c:v>
                </c:pt>
              </c:numCache>
            </c:numRef>
          </c:yVal>
          <c:smooth val="1"/>
        </c:ser>
        <c:ser>
          <c:idx val="8"/>
          <c:order val="8"/>
          <c:spPr>
            <a:ln>
              <a:noFill/>
            </a:ln>
          </c:spPr>
          <c:marker>
            <c:symbol val="dash"/>
            <c:size val="9"/>
            <c:spPr>
              <a:ln>
                <a:solidFill>
                  <a:schemeClr val="tx1"/>
                </a:solidFill>
              </a:ln>
            </c:spPr>
          </c:marker>
          <c:xVal>
            <c:numRef>
              <c:f>'sorted monthly means'!$CJ$9:$CJ$13</c:f>
              <c:numCache>
                <c:formatCode>General</c:formatCode>
                <c:ptCount val="5"/>
                <c:pt idx="0">
                  <c:v>1.0</c:v>
                </c:pt>
                <c:pt idx="1">
                  <c:v>2.0</c:v>
                </c:pt>
                <c:pt idx="2">
                  <c:v>3.0</c:v>
                </c:pt>
                <c:pt idx="3">
                  <c:v>4.0</c:v>
                </c:pt>
                <c:pt idx="4">
                  <c:v>5.0</c:v>
                </c:pt>
              </c:numCache>
            </c:numRef>
          </c:xVal>
          <c:yVal>
            <c:numRef>
              <c:f>'sorted monthly means'!$CK$9:$CK$13</c:f>
              <c:numCache>
                <c:formatCode>General</c:formatCode>
                <c:ptCount val="5"/>
                <c:pt idx="0">
                  <c:v>0.101934137388748</c:v>
                </c:pt>
                <c:pt idx="1">
                  <c:v>0.11411559309454</c:v>
                </c:pt>
                <c:pt idx="2">
                  <c:v>0.382948868060339</c:v>
                </c:pt>
                <c:pt idx="3">
                  <c:v>0.360252393709547</c:v>
                </c:pt>
                <c:pt idx="4">
                  <c:v>0.229588808324287</c:v>
                </c:pt>
              </c:numCache>
            </c:numRef>
          </c:yVal>
          <c:smooth val="0"/>
        </c:ser>
        <c:ser>
          <c:idx val="9"/>
          <c:order val="9"/>
          <c:spPr>
            <a:ln>
              <a:noFill/>
            </a:ln>
          </c:spPr>
          <c:marker>
            <c:symbol val="dash"/>
            <c:size val="9"/>
            <c:spPr>
              <a:ln>
                <a:solidFill>
                  <a:schemeClr val="tx1"/>
                </a:solidFill>
              </a:ln>
            </c:spPr>
          </c:marker>
          <c:xVal>
            <c:numRef>
              <c:f>'sorted monthly means'!$CJ$9:$CJ$13</c:f>
              <c:numCache>
                <c:formatCode>General</c:formatCode>
                <c:ptCount val="5"/>
                <c:pt idx="0">
                  <c:v>1.0</c:v>
                </c:pt>
                <c:pt idx="1">
                  <c:v>2.0</c:v>
                </c:pt>
                <c:pt idx="2">
                  <c:v>3.0</c:v>
                </c:pt>
                <c:pt idx="3">
                  <c:v>4.0</c:v>
                </c:pt>
                <c:pt idx="4">
                  <c:v>5.0</c:v>
                </c:pt>
              </c:numCache>
            </c:numRef>
          </c:xVal>
          <c:yVal>
            <c:numRef>
              <c:f>'sorted monthly means'!$CL$9:$CL$13</c:f>
              <c:numCache>
                <c:formatCode>General</c:formatCode>
                <c:ptCount val="5"/>
                <c:pt idx="0">
                  <c:v>0.000478266482867279</c:v>
                </c:pt>
                <c:pt idx="1">
                  <c:v>0.0222715859642247</c:v>
                </c:pt>
                <c:pt idx="2">
                  <c:v>0.157469450029772</c:v>
                </c:pt>
                <c:pt idx="3">
                  <c:v>0.15642643584368</c:v>
                </c:pt>
                <c:pt idx="4">
                  <c:v>0.0525137775569129</c:v>
                </c:pt>
              </c:numCache>
            </c:numRef>
          </c:yVal>
          <c:smooth val="1"/>
        </c:ser>
        <c:ser>
          <c:idx val="10"/>
          <c:order val="10"/>
          <c:spPr>
            <a:ln>
              <a:noFill/>
            </a:ln>
          </c:spPr>
          <c:marker>
            <c:symbol val="dot"/>
            <c:size val="9"/>
            <c:spPr>
              <a:ln>
                <a:solidFill>
                  <a:schemeClr val="tx1"/>
                </a:solidFill>
              </a:ln>
            </c:spPr>
          </c:marker>
          <c:xVal>
            <c:numRef>
              <c:f>'sorted monthly means'!$CP$10:$CP$13</c:f>
              <c:numCache>
                <c:formatCode>General</c:formatCode>
                <c:ptCount val="4"/>
                <c:pt idx="0">
                  <c:v>2.0</c:v>
                </c:pt>
                <c:pt idx="1">
                  <c:v>3.0</c:v>
                </c:pt>
                <c:pt idx="2">
                  <c:v>4.0</c:v>
                </c:pt>
                <c:pt idx="3">
                  <c:v>5.0</c:v>
                </c:pt>
              </c:numCache>
            </c:numRef>
          </c:xVal>
          <c:yVal>
            <c:numRef>
              <c:f>'sorted monthly means'!$CQ$10:$CQ$13</c:f>
              <c:numCache>
                <c:formatCode>General</c:formatCode>
                <c:ptCount val="4"/>
                <c:pt idx="0">
                  <c:v>0.129994945495041</c:v>
                </c:pt>
                <c:pt idx="1">
                  <c:v>0.142563226198141</c:v>
                </c:pt>
                <c:pt idx="2">
                  <c:v>0.130184534016966</c:v>
                </c:pt>
                <c:pt idx="3">
                  <c:v>0.135398950620763</c:v>
                </c:pt>
              </c:numCache>
            </c:numRef>
          </c:yVal>
          <c:smooth val="1"/>
        </c:ser>
        <c:ser>
          <c:idx val="11"/>
          <c:order val="11"/>
          <c:spPr>
            <a:ln>
              <a:noFill/>
            </a:ln>
          </c:spPr>
          <c:marker>
            <c:symbol val="dot"/>
            <c:size val="9"/>
            <c:spPr>
              <a:ln>
                <a:solidFill>
                  <a:schemeClr val="tx1"/>
                </a:solidFill>
              </a:ln>
            </c:spPr>
          </c:marker>
          <c:xVal>
            <c:numRef>
              <c:f>'sorted monthly means'!$CP$10:$CP$13</c:f>
              <c:numCache>
                <c:formatCode>General</c:formatCode>
                <c:ptCount val="4"/>
                <c:pt idx="0">
                  <c:v>2.0</c:v>
                </c:pt>
                <c:pt idx="1">
                  <c:v>3.0</c:v>
                </c:pt>
                <c:pt idx="2">
                  <c:v>4.0</c:v>
                </c:pt>
                <c:pt idx="3">
                  <c:v>5.0</c:v>
                </c:pt>
              </c:numCache>
            </c:numRef>
          </c:xVal>
          <c:yVal>
            <c:numRef>
              <c:f>'sorted monthly means'!$CR$10:$CR$13</c:f>
              <c:numCache>
                <c:formatCode>General</c:formatCode>
                <c:ptCount val="4"/>
                <c:pt idx="0">
                  <c:v>0.0636418739738644</c:v>
                </c:pt>
                <c:pt idx="1">
                  <c:v>0.0360167559979285</c:v>
                </c:pt>
                <c:pt idx="2">
                  <c:v>0.0231225432885943</c:v>
                </c:pt>
                <c:pt idx="3">
                  <c:v>0.0347647834191492</c:v>
                </c:pt>
              </c:numCache>
            </c:numRef>
          </c:yVal>
          <c:smooth val="1"/>
        </c:ser>
        <c:dLbls>
          <c:showLegendKey val="0"/>
          <c:showVal val="0"/>
          <c:showCatName val="0"/>
          <c:showSerName val="0"/>
          <c:showPercent val="0"/>
          <c:showBubbleSize val="0"/>
        </c:dLbls>
        <c:axId val="-2064822360"/>
        <c:axId val="-2040972376"/>
      </c:scatterChart>
      <c:valAx>
        <c:axId val="-2065616136"/>
        <c:scaling>
          <c:orientation val="minMax"/>
          <c:max val="5.0"/>
          <c:min val="2.0"/>
        </c:scaling>
        <c:delete val="0"/>
        <c:axPos val="b"/>
        <c:numFmt formatCode="General" sourceLinked="1"/>
        <c:majorTickMark val="out"/>
        <c:minorTickMark val="none"/>
        <c:tickLblPos val="nextTo"/>
        <c:crossAx val="-2064875944"/>
        <c:crosses val="autoZero"/>
        <c:crossBetween val="midCat"/>
        <c:majorUnit val="1.0"/>
      </c:valAx>
      <c:valAx>
        <c:axId val="-2064875944"/>
        <c:scaling>
          <c:orientation val="minMax"/>
        </c:scaling>
        <c:delete val="0"/>
        <c:axPos val="l"/>
        <c:numFmt formatCode="General" sourceLinked="1"/>
        <c:majorTickMark val="out"/>
        <c:minorTickMark val="none"/>
        <c:tickLblPos val="nextTo"/>
        <c:txPr>
          <a:bodyPr/>
          <a:lstStyle/>
          <a:p>
            <a:pPr>
              <a:defRPr sz="1600">
                <a:latin typeface="Times New Roman"/>
              </a:defRPr>
            </a:pPr>
            <a:endParaRPr lang="en-US"/>
          </a:p>
        </c:txPr>
        <c:crossAx val="-2065616136"/>
        <c:crosses val="autoZero"/>
        <c:crossBetween val="midCat"/>
        <c:majorUnit val="50.0"/>
      </c:valAx>
      <c:valAx>
        <c:axId val="-2040972376"/>
        <c:scaling>
          <c:orientation val="minMax"/>
          <c:max val="0.8"/>
        </c:scaling>
        <c:delete val="0"/>
        <c:axPos val="r"/>
        <c:numFmt formatCode="General" sourceLinked="1"/>
        <c:majorTickMark val="out"/>
        <c:minorTickMark val="none"/>
        <c:tickLblPos val="nextTo"/>
        <c:txPr>
          <a:bodyPr/>
          <a:lstStyle/>
          <a:p>
            <a:pPr>
              <a:defRPr sz="1600">
                <a:latin typeface="Times New Roman"/>
              </a:defRPr>
            </a:pPr>
            <a:endParaRPr lang="en-US"/>
          </a:p>
        </c:txPr>
        <c:crossAx val="-2064822360"/>
        <c:crosses val="max"/>
        <c:crossBetween val="midCat"/>
        <c:majorUnit val="0.2"/>
      </c:valAx>
      <c:valAx>
        <c:axId val="-2064822360"/>
        <c:scaling>
          <c:orientation val="minMax"/>
        </c:scaling>
        <c:delete val="1"/>
        <c:axPos val="b"/>
        <c:numFmt formatCode="General" sourceLinked="1"/>
        <c:majorTickMark val="out"/>
        <c:minorTickMark val="none"/>
        <c:tickLblPos val="nextTo"/>
        <c:crossAx val="-2040972376"/>
        <c:crosses val="autoZero"/>
        <c:crossBetween val="midCat"/>
      </c:valAx>
      <c:spPr>
        <a:ln>
          <a:solidFill>
            <a:schemeClr val="tx1"/>
          </a:solidFill>
        </a:ln>
      </c:spPr>
    </c:plotArea>
    <c:plotVisOnly val="1"/>
    <c:dispBlanksAs val="gap"/>
    <c:showDLblsOverMax val="0"/>
  </c:chart>
  <c:spPr>
    <a:ln>
      <a:noFill/>
    </a:ln>
  </c:sp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0.63704</cdr:x>
      <cdr:y>0.71345</cdr:y>
    </cdr:from>
    <cdr:to>
      <cdr:x>0.63984</cdr:x>
      <cdr:y>0.86539</cdr:y>
    </cdr:to>
    <cdr:cxnSp macro="">
      <cdr:nvCxnSpPr>
        <cdr:cNvPr id="13" name="Straight Connector 12"/>
        <cdr:cNvCxnSpPr/>
      </cdr:nvCxnSpPr>
      <cdr:spPr>
        <a:xfrm xmlns:a="http://schemas.openxmlformats.org/drawingml/2006/main" flipV="1">
          <a:off x="2930284" y="2481221"/>
          <a:ext cx="12908" cy="528415"/>
        </a:xfrm>
        <a:prstGeom xmlns:a="http://schemas.openxmlformats.org/drawingml/2006/main" prst="line">
          <a:avLst/>
        </a:prstGeom>
        <a:ln xmlns:a="http://schemas.openxmlformats.org/drawingml/2006/main" w="57150" cmpd="sng">
          <a:solidFill>
            <a:schemeClr val="bg1">
              <a:lumMod val="75000"/>
            </a:schemeClr>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0.1406</cdr:x>
      <cdr:y>0</cdr:y>
    </cdr:from>
    <cdr:to>
      <cdr:x>0.14289</cdr:x>
      <cdr:y>0.29131</cdr:y>
    </cdr:to>
    <cdr:cxnSp macro="">
      <cdr:nvCxnSpPr>
        <cdr:cNvPr id="3" name="Straight Connector 2"/>
        <cdr:cNvCxnSpPr/>
      </cdr:nvCxnSpPr>
      <cdr:spPr>
        <a:xfrm xmlns:a="http://schemas.openxmlformats.org/drawingml/2006/main" flipV="1">
          <a:off x="556051" y="0"/>
          <a:ext cx="9057" cy="871069"/>
        </a:xfrm>
        <a:prstGeom xmlns:a="http://schemas.openxmlformats.org/drawingml/2006/main" prst="line">
          <a:avLst/>
        </a:prstGeom>
        <a:ln xmlns:a="http://schemas.openxmlformats.org/drawingml/2006/main" w="57150" cmpd="sng">
          <a:solidFill>
            <a:schemeClr val="bg1">
              <a:lumMod val="75000"/>
            </a:schemeClr>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0.37511</cdr:x>
      <cdr:y>0.58409</cdr:y>
    </cdr:from>
    <cdr:to>
      <cdr:x>0.3774</cdr:x>
      <cdr:y>0.80541</cdr:y>
    </cdr:to>
    <cdr:cxnSp macro="">
      <cdr:nvCxnSpPr>
        <cdr:cNvPr id="7" name="Straight Connector 6"/>
        <cdr:cNvCxnSpPr/>
      </cdr:nvCxnSpPr>
      <cdr:spPr>
        <a:xfrm xmlns:a="http://schemas.openxmlformats.org/drawingml/2006/main" flipV="1">
          <a:off x="1725452" y="2031335"/>
          <a:ext cx="10544" cy="769718"/>
        </a:xfrm>
        <a:prstGeom xmlns:a="http://schemas.openxmlformats.org/drawingml/2006/main" prst="line">
          <a:avLst/>
        </a:prstGeom>
        <a:ln xmlns:a="http://schemas.openxmlformats.org/drawingml/2006/main" w="57150" cmpd="sng">
          <a:solidFill>
            <a:schemeClr val="bg1">
              <a:lumMod val="75000"/>
            </a:schemeClr>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0.13601</cdr:x>
      <cdr:y>0.33678</cdr:y>
    </cdr:from>
    <cdr:to>
      <cdr:x>0.1383</cdr:x>
      <cdr:y>0.69207</cdr:y>
    </cdr:to>
    <cdr:cxnSp macro="">
      <cdr:nvCxnSpPr>
        <cdr:cNvPr id="4" name="Straight Connector 3"/>
        <cdr:cNvCxnSpPr/>
      </cdr:nvCxnSpPr>
      <cdr:spPr>
        <a:xfrm xmlns:a="http://schemas.openxmlformats.org/drawingml/2006/main" flipV="1">
          <a:off x="537893" y="1007033"/>
          <a:ext cx="9057" cy="1062381"/>
        </a:xfrm>
        <a:prstGeom xmlns:a="http://schemas.openxmlformats.org/drawingml/2006/main" prst="line">
          <a:avLst/>
        </a:prstGeom>
        <a:ln xmlns:a="http://schemas.openxmlformats.org/drawingml/2006/main" w="57150" cmpd="sng">
          <a:solidFill>
            <a:schemeClr val="bg1">
              <a:lumMod val="75000"/>
            </a:schemeClr>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0.37801</cdr:x>
      <cdr:y>0.32659</cdr:y>
    </cdr:from>
    <cdr:to>
      <cdr:x>0.38031</cdr:x>
      <cdr:y>0.53579</cdr:y>
    </cdr:to>
    <cdr:cxnSp macro="">
      <cdr:nvCxnSpPr>
        <cdr:cNvPr id="5" name="Straight Connector 4"/>
        <cdr:cNvCxnSpPr/>
      </cdr:nvCxnSpPr>
      <cdr:spPr>
        <a:xfrm xmlns:a="http://schemas.openxmlformats.org/drawingml/2006/main" flipV="1">
          <a:off x="1738812" y="1135819"/>
          <a:ext cx="10544" cy="727541"/>
        </a:xfrm>
        <a:prstGeom xmlns:a="http://schemas.openxmlformats.org/drawingml/2006/main" prst="line">
          <a:avLst/>
        </a:prstGeom>
        <a:ln xmlns:a="http://schemas.openxmlformats.org/drawingml/2006/main" w="57150" cmpd="sng">
          <a:solidFill>
            <a:schemeClr val="bg1">
              <a:lumMod val="75000"/>
            </a:schemeClr>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0.63915</cdr:x>
      <cdr:y>0.51189</cdr:y>
    </cdr:from>
    <cdr:to>
      <cdr:x>0.63938</cdr:x>
      <cdr:y>0.65837</cdr:y>
    </cdr:to>
    <cdr:cxnSp macro="">
      <cdr:nvCxnSpPr>
        <cdr:cNvPr id="15" name="Straight Connector 14"/>
        <cdr:cNvCxnSpPr/>
      </cdr:nvCxnSpPr>
      <cdr:spPr>
        <a:xfrm xmlns:a="http://schemas.openxmlformats.org/drawingml/2006/main" flipV="1">
          <a:off x="2940017" y="1780248"/>
          <a:ext cx="1025" cy="509417"/>
        </a:xfrm>
        <a:prstGeom xmlns:a="http://schemas.openxmlformats.org/drawingml/2006/main" prst="line">
          <a:avLst/>
        </a:prstGeom>
        <a:ln xmlns:a="http://schemas.openxmlformats.org/drawingml/2006/main" w="57150" cmpd="sng">
          <a:solidFill>
            <a:schemeClr val="bg1">
              <a:lumMod val="75000"/>
            </a:schemeClr>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0.88222</cdr:x>
      <cdr:y>0.49923</cdr:y>
    </cdr:from>
    <cdr:to>
      <cdr:x>0.88451</cdr:x>
      <cdr:y>0.66693</cdr:y>
    </cdr:to>
    <cdr:cxnSp macro="">
      <cdr:nvCxnSpPr>
        <cdr:cNvPr id="16" name="Straight Connector 15"/>
        <cdr:cNvCxnSpPr/>
      </cdr:nvCxnSpPr>
      <cdr:spPr>
        <a:xfrm xmlns:a="http://schemas.openxmlformats.org/drawingml/2006/main" flipV="1">
          <a:off x="3489131" y="1492788"/>
          <a:ext cx="9057" cy="501453"/>
        </a:xfrm>
        <a:prstGeom xmlns:a="http://schemas.openxmlformats.org/drawingml/2006/main" prst="line">
          <a:avLst/>
        </a:prstGeom>
        <a:ln xmlns:a="http://schemas.openxmlformats.org/drawingml/2006/main" w="57150" cmpd="sng">
          <a:solidFill>
            <a:schemeClr val="bg1">
              <a:lumMod val="75000"/>
            </a:schemeClr>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0.88179</cdr:x>
      <cdr:y>0.2818</cdr:y>
    </cdr:from>
    <cdr:to>
      <cdr:x>0.88408</cdr:x>
      <cdr:y>0.44949</cdr:y>
    </cdr:to>
    <cdr:cxnSp macro="">
      <cdr:nvCxnSpPr>
        <cdr:cNvPr id="17" name="Straight Connector 16"/>
        <cdr:cNvCxnSpPr/>
      </cdr:nvCxnSpPr>
      <cdr:spPr>
        <a:xfrm xmlns:a="http://schemas.openxmlformats.org/drawingml/2006/main" flipV="1">
          <a:off x="3487395" y="842633"/>
          <a:ext cx="9057" cy="501423"/>
        </a:xfrm>
        <a:prstGeom xmlns:a="http://schemas.openxmlformats.org/drawingml/2006/main" prst="line">
          <a:avLst/>
        </a:prstGeom>
        <a:ln xmlns:a="http://schemas.openxmlformats.org/drawingml/2006/main" w="57150" cmpd="sng">
          <a:solidFill>
            <a:schemeClr val="bg1">
              <a:lumMod val="75000"/>
            </a:schemeClr>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70859E-1353-1B4C-83EB-581D0EA40A90}" type="datetimeFigureOut">
              <a:rPr lang="en-US" smtClean="0"/>
              <a:t>2/29/16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2B1477-19C5-144D-A84A-EAC444C99652}" type="slidenum">
              <a:rPr lang="en-US" smtClean="0"/>
              <a:t>‹#›</a:t>
            </a:fld>
            <a:endParaRPr lang="en-US"/>
          </a:p>
        </p:txBody>
      </p:sp>
    </p:spTree>
    <p:extLst>
      <p:ext uri="{BB962C8B-B14F-4D97-AF65-F5344CB8AC3E}">
        <p14:creationId xmlns:p14="http://schemas.microsoft.com/office/powerpoint/2010/main" val="39281634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342861C-1F2F-FE41-AF0D-ABF6F1A271B6}" type="datetimeFigureOut">
              <a:rPr lang="en-US" smtClean="0"/>
              <a:t>2/29/16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BAE00C-53DA-B644-B485-6C6A655744BC}" type="slidenum">
              <a:rPr lang="en-US" smtClean="0"/>
              <a:t>‹#›</a:t>
            </a:fld>
            <a:endParaRPr lang="en-US"/>
          </a:p>
        </p:txBody>
      </p:sp>
    </p:spTree>
    <p:extLst>
      <p:ext uri="{BB962C8B-B14F-4D97-AF65-F5344CB8AC3E}">
        <p14:creationId xmlns:p14="http://schemas.microsoft.com/office/powerpoint/2010/main" val="3870853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42861C-1F2F-FE41-AF0D-ABF6F1A271B6}" type="datetimeFigureOut">
              <a:rPr lang="en-US" smtClean="0"/>
              <a:t>2/29/16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BAE00C-53DA-B644-B485-6C6A655744BC}" type="slidenum">
              <a:rPr lang="en-US" smtClean="0"/>
              <a:t>‹#›</a:t>
            </a:fld>
            <a:endParaRPr lang="en-US"/>
          </a:p>
        </p:txBody>
      </p:sp>
    </p:spTree>
    <p:extLst>
      <p:ext uri="{BB962C8B-B14F-4D97-AF65-F5344CB8AC3E}">
        <p14:creationId xmlns:p14="http://schemas.microsoft.com/office/powerpoint/2010/main" val="2380566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42861C-1F2F-FE41-AF0D-ABF6F1A271B6}" type="datetimeFigureOut">
              <a:rPr lang="en-US" smtClean="0"/>
              <a:t>2/29/16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BAE00C-53DA-B644-B485-6C6A655744BC}" type="slidenum">
              <a:rPr lang="en-US" smtClean="0"/>
              <a:t>‹#›</a:t>
            </a:fld>
            <a:endParaRPr lang="en-US"/>
          </a:p>
        </p:txBody>
      </p:sp>
    </p:spTree>
    <p:extLst>
      <p:ext uri="{BB962C8B-B14F-4D97-AF65-F5344CB8AC3E}">
        <p14:creationId xmlns:p14="http://schemas.microsoft.com/office/powerpoint/2010/main" val="2916379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42861C-1F2F-FE41-AF0D-ABF6F1A271B6}" type="datetimeFigureOut">
              <a:rPr lang="en-US" smtClean="0"/>
              <a:t>2/29/16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BAE00C-53DA-B644-B485-6C6A655744BC}" type="slidenum">
              <a:rPr lang="en-US" smtClean="0"/>
              <a:t>‹#›</a:t>
            </a:fld>
            <a:endParaRPr lang="en-US"/>
          </a:p>
        </p:txBody>
      </p:sp>
    </p:spTree>
    <p:extLst>
      <p:ext uri="{BB962C8B-B14F-4D97-AF65-F5344CB8AC3E}">
        <p14:creationId xmlns:p14="http://schemas.microsoft.com/office/powerpoint/2010/main" val="1378464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42861C-1F2F-FE41-AF0D-ABF6F1A271B6}" type="datetimeFigureOut">
              <a:rPr lang="en-US" smtClean="0"/>
              <a:t>2/29/16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BAE00C-53DA-B644-B485-6C6A655744BC}" type="slidenum">
              <a:rPr lang="en-US" smtClean="0"/>
              <a:t>‹#›</a:t>
            </a:fld>
            <a:endParaRPr lang="en-US"/>
          </a:p>
        </p:txBody>
      </p:sp>
    </p:spTree>
    <p:extLst>
      <p:ext uri="{BB962C8B-B14F-4D97-AF65-F5344CB8AC3E}">
        <p14:creationId xmlns:p14="http://schemas.microsoft.com/office/powerpoint/2010/main" val="2690446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342861C-1F2F-FE41-AF0D-ABF6F1A271B6}" type="datetimeFigureOut">
              <a:rPr lang="en-US" smtClean="0"/>
              <a:t>2/29/16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BAE00C-53DA-B644-B485-6C6A655744BC}" type="slidenum">
              <a:rPr lang="en-US" smtClean="0"/>
              <a:t>‹#›</a:t>
            </a:fld>
            <a:endParaRPr lang="en-US"/>
          </a:p>
        </p:txBody>
      </p:sp>
    </p:spTree>
    <p:extLst>
      <p:ext uri="{BB962C8B-B14F-4D97-AF65-F5344CB8AC3E}">
        <p14:creationId xmlns:p14="http://schemas.microsoft.com/office/powerpoint/2010/main" val="1191234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342861C-1F2F-FE41-AF0D-ABF6F1A271B6}" type="datetimeFigureOut">
              <a:rPr lang="en-US" smtClean="0"/>
              <a:t>2/29/16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BAE00C-53DA-B644-B485-6C6A655744BC}" type="slidenum">
              <a:rPr lang="en-US" smtClean="0"/>
              <a:t>‹#›</a:t>
            </a:fld>
            <a:endParaRPr lang="en-US"/>
          </a:p>
        </p:txBody>
      </p:sp>
    </p:spTree>
    <p:extLst>
      <p:ext uri="{BB962C8B-B14F-4D97-AF65-F5344CB8AC3E}">
        <p14:creationId xmlns:p14="http://schemas.microsoft.com/office/powerpoint/2010/main" val="3681312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342861C-1F2F-FE41-AF0D-ABF6F1A271B6}" type="datetimeFigureOut">
              <a:rPr lang="en-US" smtClean="0"/>
              <a:t>2/29/16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BAE00C-53DA-B644-B485-6C6A655744BC}" type="slidenum">
              <a:rPr lang="en-US" smtClean="0"/>
              <a:t>‹#›</a:t>
            </a:fld>
            <a:endParaRPr lang="en-US"/>
          </a:p>
        </p:txBody>
      </p:sp>
    </p:spTree>
    <p:extLst>
      <p:ext uri="{BB962C8B-B14F-4D97-AF65-F5344CB8AC3E}">
        <p14:creationId xmlns:p14="http://schemas.microsoft.com/office/powerpoint/2010/main" val="2953530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42861C-1F2F-FE41-AF0D-ABF6F1A271B6}" type="datetimeFigureOut">
              <a:rPr lang="en-US" smtClean="0"/>
              <a:t>2/29/16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BAE00C-53DA-B644-B485-6C6A655744BC}" type="slidenum">
              <a:rPr lang="en-US" smtClean="0"/>
              <a:t>‹#›</a:t>
            </a:fld>
            <a:endParaRPr lang="en-US"/>
          </a:p>
        </p:txBody>
      </p:sp>
    </p:spTree>
    <p:extLst>
      <p:ext uri="{BB962C8B-B14F-4D97-AF65-F5344CB8AC3E}">
        <p14:creationId xmlns:p14="http://schemas.microsoft.com/office/powerpoint/2010/main" val="1974339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42861C-1F2F-FE41-AF0D-ABF6F1A271B6}" type="datetimeFigureOut">
              <a:rPr lang="en-US" smtClean="0"/>
              <a:t>2/29/16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BAE00C-53DA-B644-B485-6C6A655744BC}" type="slidenum">
              <a:rPr lang="en-US" smtClean="0"/>
              <a:t>‹#›</a:t>
            </a:fld>
            <a:endParaRPr lang="en-US"/>
          </a:p>
        </p:txBody>
      </p:sp>
    </p:spTree>
    <p:extLst>
      <p:ext uri="{BB962C8B-B14F-4D97-AF65-F5344CB8AC3E}">
        <p14:creationId xmlns:p14="http://schemas.microsoft.com/office/powerpoint/2010/main" val="4163894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42861C-1F2F-FE41-AF0D-ABF6F1A271B6}" type="datetimeFigureOut">
              <a:rPr lang="en-US" smtClean="0"/>
              <a:t>2/29/16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BAE00C-53DA-B644-B485-6C6A655744BC}" type="slidenum">
              <a:rPr lang="en-US" smtClean="0"/>
              <a:t>‹#›</a:t>
            </a:fld>
            <a:endParaRPr lang="en-US"/>
          </a:p>
        </p:txBody>
      </p:sp>
    </p:spTree>
    <p:extLst>
      <p:ext uri="{BB962C8B-B14F-4D97-AF65-F5344CB8AC3E}">
        <p14:creationId xmlns:p14="http://schemas.microsoft.com/office/powerpoint/2010/main" val="336086797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42861C-1F2F-FE41-AF0D-ABF6F1A271B6}" type="datetimeFigureOut">
              <a:rPr lang="en-US" smtClean="0"/>
              <a:t>2/29/16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BAE00C-53DA-B644-B485-6C6A655744BC}" type="slidenum">
              <a:rPr lang="en-US" smtClean="0"/>
              <a:t>‹#›</a:t>
            </a:fld>
            <a:endParaRPr lang="en-US"/>
          </a:p>
        </p:txBody>
      </p:sp>
      <p:pic>
        <p:nvPicPr>
          <p:cNvPr id="7" name="Picture 6" descr="RU_banner_COOL.jpg"/>
          <p:cNvPicPr>
            <a:picLocks noChangeAspect="1"/>
          </p:cNvPicPr>
          <p:nvPr userDrawn="1"/>
        </p:nvPicPr>
        <p:blipFill rotWithShape="1">
          <a:blip r:embed="rId13">
            <a:extLst>
              <a:ext uri="{28A0092B-C50C-407E-A947-70E740481C1C}">
                <a14:useLocalDpi xmlns:a14="http://schemas.microsoft.com/office/drawing/2010/main" val="0"/>
              </a:ext>
            </a:extLst>
          </a:blip>
          <a:srcRect t="25964" b="13345"/>
          <a:stretch/>
        </p:blipFill>
        <p:spPr>
          <a:xfrm>
            <a:off x="0" y="6237100"/>
            <a:ext cx="9144000" cy="620900"/>
          </a:xfrm>
          <a:prstGeom prst="rect">
            <a:avLst/>
          </a:prstGeom>
        </p:spPr>
      </p:pic>
    </p:spTree>
    <p:extLst>
      <p:ext uri="{BB962C8B-B14F-4D97-AF65-F5344CB8AC3E}">
        <p14:creationId xmlns:p14="http://schemas.microsoft.com/office/powerpoint/2010/main" val="19030380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1.jpg"/><Relationship Id="rId12" Type="http://schemas.openxmlformats.org/officeDocument/2006/relationships/image" Target="../media/image12.jpg"/><Relationship Id="rId13" Type="http://schemas.openxmlformats.org/officeDocument/2006/relationships/image" Target="../media/image13.jpg"/><Relationship Id="rId14" Type="http://schemas.openxmlformats.org/officeDocument/2006/relationships/image" Target="../media/image14.jpg"/><Relationship Id="rId15"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image" Target="../media/image2.jpg"/><Relationship Id="rId3" Type="http://schemas.openxmlformats.org/officeDocument/2006/relationships/image" Target="../media/image3.jpg"/><Relationship Id="rId4" Type="http://schemas.openxmlformats.org/officeDocument/2006/relationships/image" Target="../media/image4.jpg"/><Relationship Id="rId5" Type="http://schemas.openxmlformats.org/officeDocument/2006/relationships/image" Target="../media/image5.jpg"/><Relationship Id="rId6" Type="http://schemas.openxmlformats.org/officeDocument/2006/relationships/image" Target="../media/image6.jpg"/><Relationship Id="rId7" Type="http://schemas.openxmlformats.org/officeDocument/2006/relationships/image" Target="../media/image7.png"/><Relationship Id="rId8" Type="http://schemas.openxmlformats.org/officeDocument/2006/relationships/image" Target="../media/image8.jpg"/><Relationship Id="rId9" Type="http://schemas.openxmlformats.org/officeDocument/2006/relationships/image" Target="../media/image9.jpg"/><Relationship Id="rId10" Type="http://schemas.openxmlformats.org/officeDocument/2006/relationships/image" Target="../media/image10.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g"/><Relationship Id="rId3" Type="http://schemas.openxmlformats.org/officeDocument/2006/relationships/image" Target="../media/image4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tif"/><Relationship Id="rId3" Type="http://schemas.openxmlformats.org/officeDocument/2006/relationships/image" Target="../media/image43.t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tif"/><Relationship Id="rId3" Type="http://schemas.openxmlformats.org/officeDocument/2006/relationships/image" Target="../media/image16.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emf"/></Relationships>
</file>

<file path=ppt/slides/_rels/slide2.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hyperlink" Target="http://pal.lternet.edu/" TargetMode="External"/><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6.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g"/></Relationships>
</file>

<file path=ppt/slides/_rels/slide3.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0.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emf"/><Relationship Id="rId3"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emf"/></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emf"/><Relationship Id="rId3" Type="http://schemas.openxmlformats.org/officeDocument/2006/relationships/image" Target="../media/image34.emf"/></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chart" Target="../charts/chart2.xml"/><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SC_057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960" y="-55420"/>
            <a:ext cx="10408969" cy="6913420"/>
          </a:xfrm>
          <a:prstGeom prst="rect">
            <a:avLst/>
          </a:prstGeom>
        </p:spPr>
      </p:pic>
      <p:sp>
        <p:nvSpPr>
          <p:cNvPr id="11" name="TextBox 10"/>
          <p:cNvSpPr txBox="1"/>
          <p:nvPr/>
        </p:nvSpPr>
        <p:spPr>
          <a:xfrm>
            <a:off x="869974" y="4162165"/>
            <a:ext cx="716888" cy="646331"/>
          </a:xfrm>
          <a:prstGeom prst="rect">
            <a:avLst/>
          </a:prstGeom>
          <a:noFill/>
        </p:spPr>
        <p:txBody>
          <a:bodyPr wrap="none" rtlCol="0">
            <a:spAutoFit/>
          </a:bodyPr>
          <a:lstStyle/>
          <a:p>
            <a:pPr algn="ctr"/>
            <a:r>
              <a:rPr lang="en-US" b="1" dirty="0" smtClean="0">
                <a:solidFill>
                  <a:srgbClr val="FF6600"/>
                </a:solidFill>
              </a:rPr>
              <a:t>The </a:t>
            </a:r>
          </a:p>
          <a:p>
            <a:pPr algn="ctr"/>
            <a:r>
              <a:rPr lang="en-US" b="1" dirty="0" smtClean="0">
                <a:solidFill>
                  <a:srgbClr val="FF6600"/>
                </a:solidFill>
              </a:rPr>
              <a:t>Team</a:t>
            </a:r>
            <a:endParaRPr lang="en-US" b="1" dirty="0">
              <a:solidFill>
                <a:srgbClr val="FF6600"/>
              </a:solidFill>
            </a:endParaRPr>
          </a:p>
        </p:txBody>
      </p:sp>
      <p:pic>
        <p:nvPicPr>
          <p:cNvPr id="12" name="Picture 11" descr="bill-fraser-penguin.jpg"/>
          <p:cNvPicPr>
            <a:picLocks noChangeAspect="1"/>
          </p:cNvPicPr>
          <p:nvPr/>
        </p:nvPicPr>
        <p:blipFill rotWithShape="1">
          <a:blip r:embed="rId3">
            <a:extLst>
              <a:ext uri="{28A0092B-C50C-407E-A947-70E740481C1C}">
                <a14:useLocalDpi xmlns:a14="http://schemas.microsoft.com/office/drawing/2010/main" val="0"/>
              </a:ext>
            </a:extLst>
          </a:blip>
          <a:srcRect l="9625" r="19668"/>
          <a:stretch/>
        </p:blipFill>
        <p:spPr>
          <a:xfrm>
            <a:off x="6770656" y="4537561"/>
            <a:ext cx="1069922" cy="1034664"/>
          </a:xfrm>
          <a:prstGeom prst="rect">
            <a:avLst/>
          </a:prstGeom>
          <a:effectLst>
            <a:softEdge rad="50800"/>
          </a:effectLst>
        </p:spPr>
      </p:pic>
      <p:pic>
        <p:nvPicPr>
          <p:cNvPr id="13" name="Picture 12" descr="ari_friedlaender_for_website.jpg"/>
          <p:cNvPicPr>
            <a:picLocks noChangeAspect="1"/>
          </p:cNvPicPr>
          <p:nvPr/>
        </p:nvPicPr>
        <p:blipFill rotWithShape="1">
          <a:blip r:embed="rId4">
            <a:extLst>
              <a:ext uri="{28A0092B-C50C-407E-A947-70E740481C1C}">
                <a14:useLocalDpi xmlns:a14="http://schemas.microsoft.com/office/drawing/2010/main" val="0"/>
              </a:ext>
            </a:extLst>
          </a:blip>
          <a:srcRect l="6299" t="7231" r="16023"/>
          <a:stretch/>
        </p:blipFill>
        <p:spPr>
          <a:xfrm>
            <a:off x="4585567" y="4808496"/>
            <a:ext cx="743314" cy="867006"/>
          </a:xfrm>
          <a:prstGeom prst="rect">
            <a:avLst/>
          </a:prstGeom>
          <a:effectLst>
            <a:softEdge rad="50800"/>
          </a:effectLst>
        </p:spPr>
      </p:pic>
      <p:pic>
        <p:nvPicPr>
          <p:cNvPr id="15" name="Picture 14" descr="P1010346.jpg"/>
          <p:cNvPicPr>
            <a:picLocks noChangeAspect="1"/>
          </p:cNvPicPr>
          <p:nvPr/>
        </p:nvPicPr>
        <p:blipFill rotWithShape="1">
          <a:blip r:embed="rId5">
            <a:extLst>
              <a:ext uri="{28A0092B-C50C-407E-A947-70E740481C1C}">
                <a14:useLocalDpi xmlns:a14="http://schemas.microsoft.com/office/drawing/2010/main" val="0"/>
              </a:ext>
            </a:extLst>
          </a:blip>
          <a:srcRect r="14782"/>
          <a:stretch/>
        </p:blipFill>
        <p:spPr>
          <a:xfrm>
            <a:off x="793923" y="4924094"/>
            <a:ext cx="853776" cy="751408"/>
          </a:xfrm>
          <a:prstGeom prst="rect">
            <a:avLst/>
          </a:prstGeom>
          <a:effectLst>
            <a:glow rad="101600">
              <a:srgbClr val="FFFF00">
                <a:alpha val="75000"/>
              </a:srgbClr>
            </a:glow>
            <a:softEdge rad="76200"/>
          </a:effectLst>
        </p:spPr>
      </p:pic>
      <p:pic>
        <p:nvPicPr>
          <p:cNvPr id="16" name="Picture 15" descr="image_3345362.jpg"/>
          <p:cNvPicPr>
            <a:picLocks noChangeAspect="1"/>
          </p:cNvPicPr>
          <p:nvPr/>
        </p:nvPicPr>
        <p:blipFill rotWithShape="1">
          <a:blip r:embed="rId6">
            <a:extLst>
              <a:ext uri="{28A0092B-C50C-407E-A947-70E740481C1C}">
                <a14:useLocalDpi xmlns:a14="http://schemas.microsoft.com/office/drawing/2010/main" val="0"/>
              </a:ext>
            </a:extLst>
          </a:blip>
          <a:srcRect r="31562"/>
          <a:stretch/>
        </p:blipFill>
        <p:spPr>
          <a:xfrm>
            <a:off x="4422946" y="5972643"/>
            <a:ext cx="771470" cy="751874"/>
          </a:xfrm>
          <a:prstGeom prst="rect">
            <a:avLst/>
          </a:prstGeom>
          <a:effectLst>
            <a:softEdge rad="50800"/>
          </a:effectLst>
        </p:spPr>
      </p:pic>
      <p:pic>
        <p:nvPicPr>
          <p:cNvPr id="17" name="Picture 16" descr="Picture-93.png"/>
          <p:cNvPicPr>
            <a:picLocks noChangeAspect="1"/>
          </p:cNvPicPr>
          <p:nvPr/>
        </p:nvPicPr>
        <p:blipFill rotWithShape="1">
          <a:blip r:embed="rId7">
            <a:extLst>
              <a:ext uri="{28A0092B-C50C-407E-A947-70E740481C1C}">
                <a14:useLocalDpi xmlns:a14="http://schemas.microsoft.com/office/drawing/2010/main" val="0"/>
              </a:ext>
            </a:extLst>
          </a:blip>
          <a:srcRect l="22171"/>
          <a:stretch/>
        </p:blipFill>
        <p:spPr>
          <a:xfrm>
            <a:off x="5687439" y="4713277"/>
            <a:ext cx="1065096" cy="763729"/>
          </a:xfrm>
          <a:prstGeom prst="rect">
            <a:avLst/>
          </a:prstGeom>
          <a:effectLst>
            <a:softEdge rad="50800"/>
          </a:effectLst>
        </p:spPr>
      </p:pic>
      <p:pic>
        <p:nvPicPr>
          <p:cNvPr id="18" name="Picture 17" descr="photo.jpg"/>
          <p:cNvPicPr>
            <a:picLocks noChangeAspect="1"/>
          </p:cNvPicPr>
          <p:nvPr/>
        </p:nvPicPr>
        <p:blipFill rotWithShape="1">
          <a:blip r:embed="rId8">
            <a:extLst>
              <a:ext uri="{28A0092B-C50C-407E-A947-70E740481C1C}">
                <a14:useLocalDpi xmlns:a14="http://schemas.microsoft.com/office/drawing/2010/main" val="0"/>
              </a:ext>
            </a:extLst>
          </a:blip>
          <a:srcRect l="17859"/>
          <a:stretch/>
        </p:blipFill>
        <p:spPr>
          <a:xfrm>
            <a:off x="2164781" y="5429437"/>
            <a:ext cx="907402" cy="733991"/>
          </a:xfrm>
          <a:prstGeom prst="rect">
            <a:avLst/>
          </a:prstGeom>
          <a:effectLst>
            <a:softEdge rad="50800"/>
          </a:effectLst>
        </p:spPr>
      </p:pic>
      <p:pic>
        <p:nvPicPr>
          <p:cNvPr id="19" name="Picture 18" descr="graphics-S_Donney_Nadily_Goodkin-_DSC4646_102165.jpg"/>
          <p:cNvPicPr>
            <a:picLocks noChangeAspect="1"/>
          </p:cNvPicPr>
          <p:nvPr/>
        </p:nvPicPr>
        <p:blipFill rotWithShape="1">
          <a:blip r:embed="rId9">
            <a:extLst>
              <a:ext uri="{28A0092B-C50C-407E-A947-70E740481C1C}">
                <a14:useLocalDpi xmlns:a14="http://schemas.microsoft.com/office/drawing/2010/main" val="0"/>
              </a:ext>
            </a:extLst>
          </a:blip>
          <a:srcRect l="49562" b="34237"/>
          <a:stretch/>
        </p:blipFill>
        <p:spPr>
          <a:xfrm>
            <a:off x="1955165" y="4561322"/>
            <a:ext cx="948710" cy="868115"/>
          </a:xfrm>
          <a:prstGeom prst="rect">
            <a:avLst/>
          </a:prstGeom>
          <a:effectLst>
            <a:softEdge rad="50800"/>
          </a:effectLst>
        </p:spPr>
      </p:pic>
      <p:pic>
        <p:nvPicPr>
          <p:cNvPr id="20" name="Picture 19" descr="IMG_0129.jpg"/>
          <p:cNvPicPr>
            <a:picLocks noChangeAspect="1"/>
          </p:cNvPicPr>
          <p:nvPr/>
        </p:nvPicPr>
        <p:blipFill rotWithShape="1">
          <a:blip r:embed="rId10">
            <a:extLst>
              <a:ext uri="{28A0092B-C50C-407E-A947-70E740481C1C}">
                <a14:useLocalDpi xmlns:a14="http://schemas.microsoft.com/office/drawing/2010/main" val="0"/>
              </a:ext>
            </a:extLst>
          </a:blip>
          <a:srcRect b="43774"/>
          <a:stretch/>
        </p:blipFill>
        <p:spPr>
          <a:xfrm>
            <a:off x="3217540" y="4630312"/>
            <a:ext cx="1065213" cy="798571"/>
          </a:xfrm>
          <a:prstGeom prst="rect">
            <a:avLst/>
          </a:prstGeom>
          <a:effectLst>
            <a:softEdge rad="50800"/>
          </a:effectLst>
        </p:spPr>
      </p:pic>
      <p:pic>
        <p:nvPicPr>
          <p:cNvPr id="21" name="Picture 20" descr="IMG_5771.jpg"/>
          <p:cNvPicPr>
            <a:picLocks noChangeAspect="1"/>
          </p:cNvPicPr>
          <p:nvPr/>
        </p:nvPicPr>
        <p:blipFill rotWithShape="1">
          <a:blip r:embed="rId11">
            <a:extLst>
              <a:ext uri="{28A0092B-C50C-407E-A947-70E740481C1C}">
                <a14:useLocalDpi xmlns:a14="http://schemas.microsoft.com/office/drawing/2010/main" val="0"/>
              </a:ext>
            </a:extLst>
          </a:blip>
          <a:srcRect r="31060"/>
          <a:stretch/>
        </p:blipFill>
        <p:spPr>
          <a:xfrm>
            <a:off x="3225572" y="5523632"/>
            <a:ext cx="872830" cy="842608"/>
          </a:xfrm>
          <a:prstGeom prst="rect">
            <a:avLst/>
          </a:prstGeom>
          <a:effectLst>
            <a:softEdge rad="50800"/>
          </a:effectLst>
        </p:spPr>
      </p:pic>
      <p:pic>
        <p:nvPicPr>
          <p:cNvPr id="22" name="Picture 21" descr="DSC_6518.jpg"/>
          <p:cNvPicPr>
            <a:picLocks noChangeAspect="1"/>
          </p:cNvPicPr>
          <p:nvPr/>
        </p:nvPicPr>
        <p:blipFill rotWithShape="1">
          <a:blip r:embed="rId12">
            <a:extLst>
              <a:ext uri="{28A0092B-C50C-407E-A947-70E740481C1C}">
                <a14:useLocalDpi xmlns:a14="http://schemas.microsoft.com/office/drawing/2010/main" val="0"/>
              </a:ext>
            </a:extLst>
          </a:blip>
          <a:srcRect r="17925"/>
          <a:stretch/>
        </p:blipFill>
        <p:spPr>
          <a:xfrm>
            <a:off x="5474949" y="5896767"/>
            <a:ext cx="986886" cy="798623"/>
          </a:xfrm>
          <a:prstGeom prst="rect">
            <a:avLst/>
          </a:prstGeom>
        </p:spPr>
      </p:pic>
      <p:pic>
        <p:nvPicPr>
          <p:cNvPr id="23" name="Picture 22" descr="photo-1.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11870" y="5877025"/>
            <a:ext cx="755126" cy="752176"/>
          </a:xfrm>
          <a:prstGeom prst="rect">
            <a:avLst/>
          </a:prstGeom>
        </p:spPr>
      </p:pic>
      <p:sp>
        <p:nvSpPr>
          <p:cNvPr id="24" name="TextBox 23"/>
          <p:cNvSpPr txBox="1"/>
          <p:nvPr/>
        </p:nvSpPr>
        <p:spPr>
          <a:xfrm>
            <a:off x="470348" y="5701763"/>
            <a:ext cx="1640218" cy="461665"/>
          </a:xfrm>
          <a:prstGeom prst="rect">
            <a:avLst/>
          </a:prstGeom>
          <a:noFill/>
        </p:spPr>
        <p:txBody>
          <a:bodyPr wrap="none" rtlCol="0">
            <a:spAutoFit/>
          </a:bodyPr>
          <a:lstStyle/>
          <a:p>
            <a:pPr algn="ctr"/>
            <a:r>
              <a:rPr lang="en-US" sz="1200" dirty="0" smtClean="0">
                <a:solidFill>
                  <a:srgbClr val="FFFF00"/>
                </a:solidFill>
              </a:rPr>
              <a:t>Hugh </a:t>
            </a:r>
            <a:r>
              <a:rPr lang="en-US" sz="1200" dirty="0" err="1" smtClean="0">
                <a:solidFill>
                  <a:srgbClr val="FFFF00"/>
                </a:solidFill>
              </a:rPr>
              <a:t>Ducklow</a:t>
            </a:r>
            <a:r>
              <a:rPr lang="en-US" sz="1200" dirty="0" smtClean="0">
                <a:solidFill>
                  <a:srgbClr val="FFFF00"/>
                </a:solidFill>
              </a:rPr>
              <a:t> PI </a:t>
            </a:r>
          </a:p>
          <a:p>
            <a:pPr algn="ctr"/>
            <a:r>
              <a:rPr lang="en-US" sz="1200" dirty="0" smtClean="0">
                <a:solidFill>
                  <a:srgbClr val="FFFF00"/>
                </a:solidFill>
              </a:rPr>
              <a:t>(Bacteria, </a:t>
            </a:r>
            <a:r>
              <a:rPr lang="en-US" sz="1200" dirty="0" err="1" smtClean="0">
                <a:solidFill>
                  <a:srgbClr val="FFFF00"/>
                </a:solidFill>
              </a:rPr>
              <a:t>Biogeochem</a:t>
            </a:r>
            <a:r>
              <a:rPr lang="en-US" sz="1200" dirty="0" smtClean="0">
                <a:solidFill>
                  <a:srgbClr val="FFFF00"/>
                </a:solidFill>
              </a:rPr>
              <a:t>)</a:t>
            </a:r>
            <a:endParaRPr lang="en-US" sz="1200" dirty="0">
              <a:solidFill>
                <a:srgbClr val="FFFF00"/>
              </a:solidFill>
            </a:endParaRPr>
          </a:p>
        </p:txBody>
      </p:sp>
      <p:sp>
        <p:nvSpPr>
          <p:cNvPr id="25" name="TextBox 24"/>
          <p:cNvSpPr txBox="1"/>
          <p:nvPr/>
        </p:nvSpPr>
        <p:spPr>
          <a:xfrm>
            <a:off x="1624962" y="4168647"/>
            <a:ext cx="1592578" cy="461665"/>
          </a:xfrm>
          <a:prstGeom prst="rect">
            <a:avLst/>
          </a:prstGeom>
          <a:noFill/>
        </p:spPr>
        <p:txBody>
          <a:bodyPr wrap="none" rtlCol="0">
            <a:spAutoFit/>
          </a:bodyPr>
          <a:lstStyle/>
          <a:p>
            <a:pPr algn="ctr"/>
            <a:r>
              <a:rPr lang="en-US" sz="1200" dirty="0" smtClean="0">
                <a:solidFill>
                  <a:srgbClr val="FFFF00"/>
                </a:solidFill>
              </a:rPr>
              <a:t>Scott </a:t>
            </a:r>
            <a:r>
              <a:rPr lang="en-US" sz="1200" dirty="0" err="1" smtClean="0">
                <a:solidFill>
                  <a:srgbClr val="FFFF00"/>
                </a:solidFill>
              </a:rPr>
              <a:t>Doney</a:t>
            </a:r>
            <a:endParaRPr lang="en-US" sz="1200" dirty="0" smtClean="0">
              <a:solidFill>
                <a:srgbClr val="FFFF00"/>
              </a:solidFill>
            </a:endParaRPr>
          </a:p>
          <a:p>
            <a:pPr algn="ctr"/>
            <a:r>
              <a:rPr lang="en-US" sz="1200" dirty="0" smtClean="0">
                <a:solidFill>
                  <a:srgbClr val="FFFF00"/>
                </a:solidFill>
              </a:rPr>
              <a:t>(Models, </a:t>
            </a:r>
            <a:r>
              <a:rPr lang="en-US" sz="1200" dirty="0" err="1" smtClean="0">
                <a:solidFill>
                  <a:srgbClr val="FFFF00"/>
                </a:solidFill>
              </a:rPr>
              <a:t>Biogeochem</a:t>
            </a:r>
            <a:r>
              <a:rPr lang="en-US" sz="1200" dirty="0" smtClean="0">
                <a:solidFill>
                  <a:srgbClr val="FFFF00"/>
                </a:solidFill>
              </a:rPr>
              <a:t>)</a:t>
            </a:r>
            <a:endParaRPr lang="en-US" sz="1200" dirty="0">
              <a:solidFill>
                <a:srgbClr val="FFFF00"/>
              </a:solidFill>
            </a:endParaRPr>
          </a:p>
        </p:txBody>
      </p:sp>
      <p:sp>
        <p:nvSpPr>
          <p:cNvPr id="26" name="TextBox 25"/>
          <p:cNvSpPr txBox="1"/>
          <p:nvPr/>
        </p:nvSpPr>
        <p:spPr>
          <a:xfrm>
            <a:off x="1932941" y="6081851"/>
            <a:ext cx="1281420" cy="461665"/>
          </a:xfrm>
          <a:prstGeom prst="rect">
            <a:avLst/>
          </a:prstGeom>
          <a:noFill/>
        </p:spPr>
        <p:txBody>
          <a:bodyPr wrap="none" rtlCol="0">
            <a:spAutoFit/>
          </a:bodyPr>
          <a:lstStyle/>
          <a:p>
            <a:pPr algn="ctr"/>
            <a:r>
              <a:rPr lang="en-US" sz="1200" dirty="0" smtClean="0">
                <a:solidFill>
                  <a:srgbClr val="FFFF00"/>
                </a:solidFill>
              </a:rPr>
              <a:t>Janice McDonnell</a:t>
            </a:r>
          </a:p>
          <a:p>
            <a:pPr algn="ctr"/>
            <a:r>
              <a:rPr lang="en-US" sz="1200" dirty="0" smtClean="0">
                <a:solidFill>
                  <a:srgbClr val="FFFF00"/>
                </a:solidFill>
              </a:rPr>
              <a:t>(Outreach)</a:t>
            </a:r>
            <a:endParaRPr lang="en-US" sz="1200" dirty="0">
              <a:solidFill>
                <a:srgbClr val="FFFF00"/>
              </a:solidFill>
            </a:endParaRPr>
          </a:p>
        </p:txBody>
      </p:sp>
      <p:sp>
        <p:nvSpPr>
          <p:cNvPr id="27" name="TextBox 26"/>
          <p:cNvSpPr txBox="1"/>
          <p:nvPr/>
        </p:nvSpPr>
        <p:spPr>
          <a:xfrm>
            <a:off x="3057370" y="4191600"/>
            <a:ext cx="1464088" cy="461665"/>
          </a:xfrm>
          <a:prstGeom prst="rect">
            <a:avLst/>
          </a:prstGeom>
          <a:noFill/>
        </p:spPr>
        <p:txBody>
          <a:bodyPr wrap="none" rtlCol="0">
            <a:spAutoFit/>
          </a:bodyPr>
          <a:lstStyle/>
          <a:p>
            <a:pPr algn="ctr"/>
            <a:r>
              <a:rPr lang="en-US" sz="1200" dirty="0" smtClean="0">
                <a:solidFill>
                  <a:srgbClr val="FFFF00"/>
                </a:solidFill>
              </a:rPr>
              <a:t>Doug Martinson</a:t>
            </a:r>
          </a:p>
          <a:p>
            <a:pPr algn="ctr"/>
            <a:r>
              <a:rPr lang="en-US" sz="1200" dirty="0" smtClean="0">
                <a:solidFill>
                  <a:srgbClr val="FFFF00"/>
                </a:solidFill>
              </a:rPr>
              <a:t>(Physical Ocean, Ice)</a:t>
            </a:r>
            <a:endParaRPr lang="en-US" sz="1200" dirty="0">
              <a:solidFill>
                <a:srgbClr val="FFFF00"/>
              </a:solidFill>
            </a:endParaRPr>
          </a:p>
        </p:txBody>
      </p:sp>
      <p:sp>
        <p:nvSpPr>
          <p:cNvPr id="28" name="TextBox 27"/>
          <p:cNvSpPr txBox="1"/>
          <p:nvPr/>
        </p:nvSpPr>
        <p:spPr>
          <a:xfrm>
            <a:off x="3009131" y="6282079"/>
            <a:ext cx="1262786" cy="461665"/>
          </a:xfrm>
          <a:prstGeom prst="rect">
            <a:avLst/>
          </a:prstGeom>
          <a:noFill/>
        </p:spPr>
        <p:txBody>
          <a:bodyPr wrap="none" rtlCol="0">
            <a:spAutoFit/>
          </a:bodyPr>
          <a:lstStyle/>
          <a:p>
            <a:pPr algn="ctr"/>
            <a:r>
              <a:rPr lang="en-US" sz="1200" dirty="0" smtClean="0">
                <a:solidFill>
                  <a:srgbClr val="FFFF00"/>
                </a:solidFill>
              </a:rPr>
              <a:t>Debbie Steinberg</a:t>
            </a:r>
          </a:p>
          <a:p>
            <a:pPr algn="ctr"/>
            <a:r>
              <a:rPr lang="en-US" sz="1200" dirty="0" smtClean="0">
                <a:solidFill>
                  <a:srgbClr val="FFFF00"/>
                </a:solidFill>
              </a:rPr>
              <a:t>(Zooplankton)</a:t>
            </a:r>
            <a:endParaRPr lang="en-US" sz="1200" dirty="0">
              <a:solidFill>
                <a:srgbClr val="FFFF00"/>
              </a:solidFill>
            </a:endParaRPr>
          </a:p>
        </p:txBody>
      </p:sp>
      <p:sp>
        <p:nvSpPr>
          <p:cNvPr id="29" name="TextBox 28"/>
          <p:cNvSpPr txBox="1"/>
          <p:nvPr/>
        </p:nvSpPr>
        <p:spPr>
          <a:xfrm>
            <a:off x="4389573" y="4313396"/>
            <a:ext cx="1192078" cy="461665"/>
          </a:xfrm>
          <a:prstGeom prst="rect">
            <a:avLst/>
          </a:prstGeom>
          <a:noFill/>
        </p:spPr>
        <p:txBody>
          <a:bodyPr wrap="none" rtlCol="0">
            <a:spAutoFit/>
          </a:bodyPr>
          <a:lstStyle/>
          <a:p>
            <a:pPr algn="ctr"/>
            <a:r>
              <a:rPr lang="en-US" sz="1200" dirty="0" smtClean="0">
                <a:solidFill>
                  <a:srgbClr val="FFFF00"/>
                </a:solidFill>
              </a:rPr>
              <a:t>Ari </a:t>
            </a:r>
            <a:r>
              <a:rPr lang="en-US" sz="1200" dirty="0" err="1" smtClean="0">
                <a:solidFill>
                  <a:srgbClr val="FFFF00"/>
                </a:solidFill>
              </a:rPr>
              <a:t>Friedlaender</a:t>
            </a:r>
            <a:endParaRPr lang="en-US" sz="1200" dirty="0" smtClean="0">
              <a:solidFill>
                <a:srgbClr val="FFFF00"/>
              </a:solidFill>
            </a:endParaRPr>
          </a:p>
          <a:p>
            <a:pPr algn="ctr"/>
            <a:r>
              <a:rPr lang="en-US" sz="1200" dirty="0" smtClean="0">
                <a:solidFill>
                  <a:srgbClr val="FFFF00"/>
                </a:solidFill>
              </a:rPr>
              <a:t>(Whales, Seals)</a:t>
            </a:r>
            <a:endParaRPr lang="en-US" sz="1200" dirty="0">
              <a:solidFill>
                <a:srgbClr val="FFFF00"/>
              </a:solidFill>
            </a:endParaRPr>
          </a:p>
        </p:txBody>
      </p:sp>
      <p:sp>
        <p:nvSpPr>
          <p:cNvPr id="30" name="TextBox 29"/>
          <p:cNvSpPr txBox="1"/>
          <p:nvPr/>
        </p:nvSpPr>
        <p:spPr>
          <a:xfrm>
            <a:off x="4275400" y="5558978"/>
            <a:ext cx="1131214" cy="461665"/>
          </a:xfrm>
          <a:prstGeom prst="rect">
            <a:avLst/>
          </a:prstGeom>
          <a:noFill/>
        </p:spPr>
        <p:txBody>
          <a:bodyPr wrap="none" rtlCol="0">
            <a:spAutoFit/>
          </a:bodyPr>
          <a:lstStyle/>
          <a:p>
            <a:pPr algn="ctr"/>
            <a:r>
              <a:rPr lang="en-US" sz="1200" dirty="0" smtClean="0">
                <a:solidFill>
                  <a:srgbClr val="FFFF00"/>
                </a:solidFill>
              </a:rPr>
              <a:t>Dave Johnston</a:t>
            </a:r>
          </a:p>
          <a:p>
            <a:pPr algn="ctr"/>
            <a:r>
              <a:rPr lang="en-US" sz="1200" dirty="0" smtClean="0">
                <a:solidFill>
                  <a:srgbClr val="FFFF00"/>
                </a:solidFill>
              </a:rPr>
              <a:t>(Whales, Seals)</a:t>
            </a:r>
            <a:endParaRPr lang="en-US" sz="1200" dirty="0">
              <a:solidFill>
                <a:srgbClr val="FFFF00"/>
              </a:solidFill>
            </a:endParaRPr>
          </a:p>
        </p:txBody>
      </p:sp>
      <p:sp>
        <p:nvSpPr>
          <p:cNvPr id="31" name="TextBox 30"/>
          <p:cNvSpPr txBox="1"/>
          <p:nvPr/>
        </p:nvSpPr>
        <p:spPr>
          <a:xfrm>
            <a:off x="5457903" y="4232443"/>
            <a:ext cx="1512103" cy="461665"/>
          </a:xfrm>
          <a:prstGeom prst="rect">
            <a:avLst/>
          </a:prstGeom>
          <a:noFill/>
        </p:spPr>
        <p:txBody>
          <a:bodyPr wrap="none" rtlCol="0">
            <a:spAutoFit/>
          </a:bodyPr>
          <a:lstStyle/>
          <a:p>
            <a:pPr algn="ctr"/>
            <a:r>
              <a:rPr lang="en-US" sz="1200" dirty="0" smtClean="0">
                <a:solidFill>
                  <a:srgbClr val="FFFF00"/>
                </a:solidFill>
              </a:rPr>
              <a:t>Sharon </a:t>
            </a:r>
            <a:r>
              <a:rPr lang="en-US" sz="1200" dirty="0" err="1" smtClean="0">
                <a:solidFill>
                  <a:srgbClr val="FFFF00"/>
                </a:solidFill>
              </a:rPr>
              <a:t>Stammerjohn</a:t>
            </a:r>
            <a:endParaRPr lang="en-US" sz="1200" dirty="0" smtClean="0">
              <a:solidFill>
                <a:srgbClr val="FFFF00"/>
              </a:solidFill>
            </a:endParaRPr>
          </a:p>
          <a:p>
            <a:pPr algn="ctr"/>
            <a:r>
              <a:rPr lang="en-US" sz="1200" dirty="0" smtClean="0">
                <a:solidFill>
                  <a:srgbClr val="FFFF00"/>
                </a:solidFill>
              </a:rPr>
              <a:t>(Climate, Ice)</a:t>
            </a:r>
            <a:endParaRPr lang="en-US" sz="1200" dirty="0">
              <a:solidFill>
                <a:srgbClr val="FFFF00"/>
              </a:solidFill>
            </a:endParaRPr>
          </a:p>
        </p:txBody>
      </p:sp>
      <p:sp>
        <p:nvSpPr>
          <p:cNvPr id="32" name="TextBox 31"/>
          <p:cNvSpPr txBox="1"/>
          <p:nvPr/>
        </p:nvSpPr>
        <p:spPr>
          <a:xfrm>
            <a:off x="5364880" y="5444669"/>
            <a:ext cx="1194933" cy="461665"/>
          </a:xfrm>
          <a:prstGeom prst="rect">
            <a:avLst/>
          </a:prstGeom>
          <a:noFill/>
        </p:spPr>
        <p:txBody>
          <a:bodyPr wrap="none" rtlCol="0">
            <a:spAutoFit/>
          </a:bodyPr>
          <a:lstStyle/>
          <a:p>
            <a:pPr algn="ctr"/>
            <a:r>
              <a:rPr lang="en-US" sz="1200" dirty="0" smtClean="0">
                <a:solidFill>
                  <a:srgbClr val="FFFF00"/>
                </a:solidFill>
              </a:rPr>
              <a:t>Oscar Schofield</a:t>
            </a:r>
          </a:p>
          <a:p>
            <a:pPr algn="ctr"/>
            <a:r>
              <a:rPr lang="en-US" sz="1200" dirty="0" smtClean="0">
                <a:solidFill>
                  <a:srgbClr val="FFFF00"/>
                </a:solidFill>
              </a:rPr>
              <a:t>(Phytoplankton)</a:t>
            </a:r>
            <a:endParaRPr lang="en-US" sz="1200" dirty="0">
              <a:solidFill>
                <a:srgbClr val="FFFF00"/>
              </a:solidFill>
            </a:endParaRPr>
          </a:p>
        </p:txBody>
      </p:sp>
      <p:sp>
        <p:nvSpPr>
          <p:cNvPr id="33" name="TextBox 32"/>
          <p:cNvSpPr txBox="1"/>
          <p:nvPr/>
        </p:nvSpPr>
        <p:spPr>
          <a:xfrm>
            <a:off x="6888077" y="4129453"/>
            <a:ext cx="800219" cy="461665"/>
          </a:xfrm>
          <a:prstGeom prst="rect">
            <a:avLst/>
          </a:prstGeom>
          <a:noFill/>
        </p:spPr>
        <p:txBody>
          <a:bodyPr wrap="none" rtlCol="0">
            <a:spAutoFit/>
          </a:bodyPr>
          <a:lstStyle/>
          <a:p>
            <a:pPr algn="ctr"/>
            <a:r>
              <a:rPr lang="en-US" sz="1200" dirty="0" smtClean="0">
                <a:solidFill>
                  <a:srgbClr val="FFFF00"/>
                </a:solidFill>
              </a:rPr>
              <a:t>Bill Fraser</a:t>
            </a:r>
          </a:p>
          <a:p>
            <a:pPr algn="ctr"/>
            <a:r>
              <a:rPr lang="en-US" sz="1200" dirty="0" smtClean="0">
                <a:solidFill>
                  <a:srgbClr val="FFFF00"/>
                </a:solidFill>
              </a:rPr>
              <a:t>(Birds)</a:t>
            </a:r>
            <a:endParaRPr lang="en-US" sz="1200" dirty="0">
              <a:solidFill>
                <a:srgbClr val="FFFF00"/>
              </a:solidFill>
            </a:endParaRPr>
          </a:p>
        </p:txBody>
      </p:sp>
      <p:sp>
        <p:nvSpPr>
          <p:cNvPr id="34" name="TextBox 33"/>
          <p:cNvSpPr txBox="1"/>
          <p:nvPr/>
        </p:nvSpPr>
        <p:spPr>
          <a:xfrm>
            <a:off x="6474552" y="5431820"/>
            <a:ext cx="1124376" cy="461665"/>
          </a:xfrm>
          <a:prstGeom prst="rect">
            <a:avLst/>
          </a:prstGeom>
          <a:noFill/>
        </p:spPr>
        <p:txBody>
          <a:bodyPr wrap="none" rtlCol="0">
            <a:spAutoFit/>
          </a:bodyPr>
          <a:lstStyle/>
          <a:p>
            <a:pPr algn="ctr"/>
            <a:r>
              <a:rPr lang="en-US" sz="1200" dirty="0" smtClean="0">
                <a:solidFill>
                  <a:srgbClr val="FFFF00"/>
                </a:solidFill>
              </a:rPr>
              <a:t>Doug </a:t>
            </a:r>
            <a:r>
              <a:rPr lang="en-US" sz="1200" dirty="0" err="1" smtClean="0">
                <a:solidFill>
                  <a:srgbClr val="FFFF00"/>
                </a:solidFill>
              </a:rPr>
              <a:t>Nowacek</a:t>
            </a:r>
            <a:endParaRPr lang="en-US" sz="1200" dirty="0" smtClean="0">
              <a:solidFill>
                <a:srgbClr val="FFFF00"/>
              </a:solidFill>
            </a:endParaRPr>
          </a:p>
          <a:p>
            <a:pPr algn="ctr"/>
            <a:r>
              <a:rPr lang="en-US" sz="1200" dirty="0" smtClean="0">
                <a:solidFill>
                  <a:srgbClr val="FFFF00"/>
                </a:solidFill>
              </a:rPr>
              <a:t>(Whales, Seals)</a:t>
            </a:r>
            <a:endParaRPr lang="en-US" sz="1200" dirty="0">
              <a:solidFill>
                <a:srgbClr val="FFFF00"/>
              </a:solidFill>
            </a:endParaRPr>
          </a:p>
        </p:txBody>
      </p:sp>
      <p:pic>
        <p:nvPicPr>
          <p:cNvPr id="35" name="Picture 34" descr="James&amp;penguins2.jpg"/>
          <p:cNvPicPr>
            <a:picLocks noChangeAspect="1"/>
          </p:cNvPicPr>
          <p:nvPr/>
        </p:nvPicPr>
        <p:blipFill rotWithShape="1">
          <a:blip r:embed="rId14">
            <a:extLst>
              <a:ext uri="{28A0092B-C50C-407E-A947-70E740481C1C}">
                <a14:useLocalDpi xmlns:a14="http://schemas.microsoft.com/office/drawing/2010/main" val="0"/>
              </a:ext>
            </a:extLst>
          </a:blip>
          <a:srcRect l="35641" t="33284" r="35152"/>
          <a:stretch/>
        </p:blipFill>
        <p:spPr>
          <a:xfrm>
            <a:off x="7851378" y="5094850"/>
            <a:ext cx="813162" cy="1237814"/>
          </a:xfrm>
          <a:prstGeom prst="rect">
            <a:avLst/>
          </a:prstGeom>
        </p:spPr>
      </p:pic>
      <p:sp>
        <p:nvSpPr>
          <p:cNvPr id="36" name="TextBox 35"/>
          <p:cNvSpPr txBox="1"/>
          <p:nvPr/>
        </p:nvSpPr>
        <p:spPr>
          <a:xfrm>
            <a:off x="7708871" y="4612406"/>
            <a:ext cx="1121822" cy="461665"/>
          </a:xfrm>
          <a:prstGeom prst="rect">
            <a:avLst/>
          </a:prstGeom>
          <a:noFill/>
        </p:spPr>
        <p:txBody>
          <a:bodyPr wrap="none" rtlCol="0">
            <a:spAutoFit/>
          </a:bodyPr>
          <a:lstStyle/>
          <a:p>
            <a:pPr algn="ctr"/>
            <a:r>
              <a:rPr lang="en-US" sz="1200" dirty="0" smtClean="0">
                <a:solidFill>
                  <a:srgbClr val="FFFF00"/>
                </a:solidFill>
              </a:rPr>
              <a:t>James Connors</a:t>
            </a:r>
          </a:p>
          <a:p>
            <a:pPr algn="ctr"/>
            <a:r>
              <a:rPr lang="en-US" sz="1200" dirty="0" smtClean="0">
                <a:solidFill>
                  <a:srgbClr val="FFFF00"/>
                </a:solidFill>
              </a:rPr>
              <a:t>(Data)</a:t>
            </a:r>
            <a:endParaRPr lang="en-US" sz="1200" dirty="0">
              <a:solidFill>
                <a:srgbClr val="FFFF00"/>
              </a:solidFill>
            </a:endParaRPr>
          </a:p>
        </p:txBody>
      </p:sp>
      <p:pic>
        <p:nvPicPr>
          <p:cNvPr id="37" name="Picture 36"/>
          <p:cNvPicPr>
            <a:picLocks noChangeAspect="1"/>
          </p:cNvPicPr>
          <p:nvPr/>
        </p:nvPicPr>
        <p:blipFill>
          <a:blip r:embed="rId15"/>
          <a:stretch>
            <a:fillRect/>
          </a:stretch>
        </p:blipFill>
        <p:spPr>
          <a:xfrm>
            <a:off x="486875" y="94872"/>
            <a:ext cx="1376610" cy="1376610"/>
          </a:xfrm>
          <a:prstGeom prst="rect">
            <a:avLst/>
          </a:prstGeom>
        </p:spPr>
      </p:pic>
      <p:sp>
        <p:nvSpPr>
          <p:cNvPr id="5" name="TextBox 4"/>
          <p:cNvSpPr txBox="1"/>
          <p:nvPr/>
        </p:nvSpPr>
        <p:spPr>
          <a:xfrm>
            <a:off x="1574162" y="38100"/>
            <a:ext cx="7039578" cy="954107"/>
          </a:xfrm>
          <a:prstGeom prst="rect">
            <a:avLst/>
          </a:prstGeom>
          <a:noFill/>
        </p:spPr>
        <p:txBody>
          <a:bodyPr wrap="square" rtlCol="0">
            <a:spAutoFit/>
          </a:bodyPr>
          <a:lstStyle/>
          <a:p>
            <a:pPr algn="ctr"/>
            <a:r>
              <a:rPr lang="en-US" sz="2800" b="1" dirty="0" smtClean="0"/>
              <a:t>Decadal Dynamics in Phytoplankton Communities in the WAP</a:t>
            </a:r>
            <a:endParaRPr lang="en-US" sz="1400" dirty="0"/>
          </a:p>
        </p:txBody>
      </p:sp>
      <p:sp>
        <p:nvSpPr>
          <p:cNvPr id="6" name="TextBox 5"/>
          <p:cNvSpPr txBox="1"/>
          <p:nvPr/>
        </p:nvSpPr>
        <p:spPr>
          <a:xfrm>
            <a:off x="47608" y="1560382"/>
            <a:ext cx="4562492" cy="1292662"/>
          </a:xfrm>
          <a:prstGeom prst="rect">
            <a:avLst/>
          </a:prstGeom>
          <a:noFill/>
          <a:ln>
            <a:noFill/>
          </a:ln>
        </p:spPr>
        <p:txBody>
          <a:bodyPr wrap="square" rtlCol="0">
            <a:spAutoFit/>
          </a:bodyPr>
          <a:lstStyle/>
          <a:p>
            <a:pPr algn="ctr"/>
            <a:r>
              <a:rPr lang="en-US" dirty="0" smtClean="0">
                <a:solidFill>
                  <a:schemeClr val="bg1"/>
                </a:solidFill>
              </a:rPr>
              <a:t>Oscar Schofield, Hugh </a:t>
            </a:r>
            <a:r>
              <a:rPr lang="en-US" dirty="0" err="1" smtClean="0">
                <a:solidFill>
                  <a:schemeClr val="bg1"/>
                </a:solidFill>
              </a:rPr>
              <a:t>Ducklow</a:t>
            </a:r>
            <a:r>
              <a:rPr lang="en-US" dirty="0" smtClean="0">
                <a:solidFill>
                  <a:schemeClr val="bg1"/>
                </a:solidFill>
              </a:rPr>
              <a:t>, Debbie Steinberg, Grace Saba, Travis Miles, </a:t>
            </a:r>
            <a:r>
              <a:rPr lang="en-US" dirty="0">
                <a:solidFill>
                  <a:schemeClr val="bg1"/>
                </a:solidFill>
              </a:rPr>
              <a:t>Ana </a:t>
            </a:r>
            <a:r>
              <a:rPr lang="en-US" dirty="0" err="1">
                <a:solidFill>
                  <a:schemeClr val="bg1"/>
                </a:solidFill>
              </a:rPr>
              <a:t>Filipa</a:t>
            </a:r>
            <a:r>
              <a:rPr lang="en-US" dirty="0">
                <a:solidFill>
                  <a:schemeClr val="bg1"/>
                </a:solidFill>
              </a:rPr>
              <a:t> </a:t>
            </a:r>
            <a:r>
              <a:rPr lang="en-US" dirty="0" err="1" smtClean="0">
                <a:solidFill>
                  <a:schemeClr val="bg1"/>
                </a:solidFill>
              </a:rPr>
              <a:t>Carvalho</a:t>
            </a:r>
            <a:r>
              <a:rPr lang="en-US" dirty="0" smtClean="0">
                <a:solidFill>
                  <a:schemeClr val="bg1"/>
                </a:solidFill>
              </a:rPr>
              <a:t>, Nicole </a:t>
            </a:r>
            <a:r>
              <a:rPr lang="en-US" dirty="0" err="1" smtClean="0">
                <a:solidFill>
                  <a:schemeClr val="bg1"/>
                </a:solidFill>
              </a:rPr>
              <a:t>Couto</a:t>
            </a:r>
            <a:r>
              <a:rPr lang="en-US" dirty="0" smtClean="0">
                <a:solidFill>
                  <a:schemeClr val="bg1"/>
                </a:solidFill>
              </a:rPr>
              <a:t>, Nicole Waite, Alex </a:t>
            </a:r>
            <a:r>
              <a:rPr lang="en-US" dirty="0" err="1" smtClean="0">
                <a:solidFill>
                  <a:schemeClr val="bg1"/>
                </a:solidFill>
              </a:rPr>
              <a:t>Kahl</a:t>
            </a:r>
            <a:r>
              <a:rPr lang="en-US" dirty="0" smtClean="0">
                <a:solidFill>
                  <a:schemeClr val="bg1"/>
                </a:solidFill>
              </a:rPr>
              <a:t>, Zoe </a:t>
            </a:r>
            <a:r>
              <a:rPr lang="en-US" dirty="0" err="1" smtClean="0">
                <a:solidFill>
                  <a:schemeClr val="bg1"/>
                </a:solidFill>
              </a:rPr>
              <a:t>Finkel</a:t>
            </a:r>
            <a:r>
              <a:rPr lang="en-US" dirty="0" smtClean="0">
                <a:solidFill>
                  <a:schemeClr val="bg1"/>
                </a:solidFill>
              </a:rPr>
              <a:t>, Andrew Irwin, Vincent Saba</a:t>
            </a:r>
          </a:p>
          <a:p>
            <a:pPr algn="ctr"/>
            <a:endParaRPr lang="en-US" sz="600" u="sng" dirty="0" smtClean="0">
              <a:solidFill>
                <a:schemeClr val="bg1"/>
              </a:solidFill>
            </a:endParaRPr>
          </a:p>
        </p:txBody>
      </p:sp>
    </p:spTree>
    <p:extLst>
      <p:ext uri="{BB962C8B-B14F-4D97-AF65-F5344CB8AC3E}">
        <p14:creationId xmlns:p14="http://schemas.microsoft.com/office/powerpoint/2010/main" val="219823291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1"/>
          <p:cNvPicPr/>
          <p:nvPr/>
        </p:nvPicPr>
        <p:blipFill>
          <a:blip r:embed="rId2">
            <a:extLst>
              <a:ext uri="{28A0092B-C50C-407E-A947-70E740481C1C}">
                <a14:useLocalDpi xmlns:a14="http://schemas.microsoft.com/office/drawing/2010/main" val="0"/>
              </a:ext>
            </a:extLst>
          </a:blip>
          <a:srcRect t="18930"/>
          <a:stretch>
            <a:fillRect/>
          </a:stretch>
        </p:blipFill>
        <p:spPr bwMode="auto">
          <a:xfrm>
            <a:off x="863600" y="1164272"/>
            <a:ext cx="7620000" cy="4825895"/>
          </a:xfrm>
          <a:prstGeom prst="rect">
            <a:avLst/>
          </a:prstGeom>
          <a:noFill/>
          <a:ln>
            <a:noFill/>
          </a:ln>
        </p:spPr>
      </p:pic>
      <p:sp>
        <p:nvSpPr>
          <p:cNvPr id="5" name="TextBox 4"/>
          <p:cNvSpPr txBox="1"/>
          <p:nvPr/>
        </p:nvSpPr>
        <p:spPr>
          <a:xfrm>
            <a:off x="474133" y="5685367"/>
            <a:ext cx="1858251" cy="307777"/>
          </a:xfrm>
          <a:prstGeom prst="rect">
            <a:avLst/>
          </a:prstGeom>
          <a:noFill/>
        </p:spPr>
        <p:txBody>
          <a:bodyPr wrap="none" rtlCol="0">
            <a:spAutoFit/>
          </a:bodyPr>
          <a:lstStyle/>
          <a:p>
            <a:r>
              <a:rPr lang="en-US" sz="1400" i="1" dirty="0" err="1" smtClean="0"/>
              <a:t>Kavanaugh</a:t>
            </a:r>
            <a:r>
              <a:rPr lang="en-US" sz="1400" i="1" dirty="0" smtClean="0"/>
              <a:t> et al. 2015</a:t>
            </a:r>
            <a:endParaRPr lang="en-US" sz="1400" i="1" dirty="0"/>
          </a:p>
        </p:txBody>
      </p:sp>
      <p:sp>
        <p:nvSpPr>
          <p:cNvPr id="6" name="TextBox 5"/>
          <p:cNvSpPr txBox="1"/>
          <p:nvPr/>
        </p:nvSpPr>
        <p:spPr>
          <a:xfrm>
            <a:off x="2181879" y="280875"/>
            <a:ext cx="5395528" cy="646331"/>
          </a:xfrm>
          <a:prstGeom prst="rect">
            <a:avLst/>
          </a:prstGeom>
          <a:noFill/>
        </p:spPr>
        <p:txBody>
          <a:bodyPr wrap="none" rtlCol="0">
            <a:spAutoFit/>
          </a:bodyPr>
          <a:lstStyle/>
          <a:p>
            <a:pPr algn="ctr"/>
            <a:r>
              <a:rPr lang="en-US" b="1" dirty="0" smtClean="0"/>
              <a:t>Lots of chlorophyll (no evidence of enhanced biomass) </a:t>
            </a:r>
          </a:p>
          <a:p>
            <a:pPr algn="ctr"/>
            <a:r>
              <a:rPr lang="en-US" b="1" dirty="0" smtClean="0"/>
              <a:t>but evidence of enhanced diatom presence</a:t>
            </a:r>
            <a:endParaRPr lang="en-US" b="1" dirty="0"/>
          </a:p>
        </p:txBody>
      </p:sp>
      <p:cxnSp>
        <p:nvCxnSpPr>
          <p:cNvPr id="8" name="Straight Arrow Connector 7"/>
          <p:cNvCxnSpPr/>
          <p:nvPr/>
        </p:nvCxnSpPr>
        <p:spPr>
          <a:xfrm>
            <a:off x="5803900" y="1803400"/>
            <a:ext cx="635000" cy="889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0892883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5300" y="671880"/>
            <a:ext cx="8396851" cy="5220920"/>
          </a:xfrm>
          <a:prstGeom prst="rect">
            <a:avLst/>
          </a:prstGeom>
        </p:spPr>
      </p:pic>
      <p:sp>
        <p:nvSpPr>
          <p:cNvPr id="5" name="Rectangle 4"/>
          <p:cNvSpPr/>
          <p:nvPr/>
        </p:nvSpPr>
        <p:spPr>
          <a:xfrm>
            <a:off x="3670300" y="1346200"/>
            <a:ext cx="3810000" cy="13335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7881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4422" y="2082060"/>
            <a:ext cx="4576307" cy="2280905"/>
            <a:chOff x="1310144" y="195848"/>
            <a:chExt cx="4576307" cy="2280905"/>
          </a:xfrm>
        </p:grpSpPr>
        <p:sp>
          <p:nvSpPr>
            <p:cNvPr id="5" name="Rectangle 4"/>
            <p:cNvSpPr/>
            <p:nvPr/>
          </p:nvSpPr>
          <p:spPr>
            <a:xfrm>
              <a:off x="2311401" y="361950"/>
              <a:ext cx="3575050" cy="19431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476502" y="1666874"/>
              <a:ext cx="77258" cy="339726"/>
            </a:xfrm>
            <a:prstGeom prst="rect">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662767" y="1667944"/>
              <a:ext cx="77258" cy="408506"/>
            </a:xfrm>
            <a:prstGeom prst="rect">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815167" y="1663699"/>
              <a:ext cx="77258" cy="247651"/>
            </a:xfrm>
            <a:prstGeom prst="rect">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967567" y="873125"/>
              <a:ext cx="77258" cy="781049"/>
            </a:xfrm>
            <a:prstGeom prst="rect">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147482" y="1664769"/>
              <a:ext cx="77258" cy="198956"/>
            </a:xfrm>
            <a:prstGeom prst="rect">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3327397" y="1663698"/>
              <a:ext cx="77258" cy="247651"/>
            </a:xfrm>
            <a:prstGeom prst="rect">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3489322" y="1666873"/>
              <a:ext cx="77258" cy="466727"/>
            </a:xfrm>
            <a:prstGeom prst="rect">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3661824" y="1663699"/>
              <a:ext cx="77258" cy="374652"/>
            </a:xfrm>
            <a:prstGeom prst="rect">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3841739" y="1663698"/>
              <a:ext cx="77258" cy="57152"/>
            </a:xfrm>
            <a:prstGeom prst="rect">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3994138" y="946150"/>
              <a:ext cx="82561" cy="708024"/>
            </a:xfrm>
            <a:prstGeom prst="rect">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4146538" y="1666874"/>
              <a:ext cx="82561" cy="466726"/>
            </a:xfrm>
            <a:prstGeom prst="rect">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2346325" y="1654174"/>
              <a:ext cx="47625"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4340218" y="1666874"/>
              <a:ext cx="82561" cy="200026"/>
            </a:xfrm>
            <a:prstGeom prst="rect">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4533898" y="1663698"/>
              <a:ext cx="82561" cy="247651"/>
            </a:xfrm>
            <a:prstGeom prst="rect">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4686298" y="949325"/>
              <a:ext cx="82561" cy="711199"/>
            </a:xfrm>
            <a:prstGeom prst="rect">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4838698" y="1454149"/>
              <a:ext cx="82561" cy="200025"/>
            </a:xfrm>
            <a:prstGeom prst="rect">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5168898" y="1663699"/>
              <a:ext cx="82561" cy="355601"/>
            </a:xfrm>
            <a:prstGeom prst="rect">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5362578" y="644525"/>
              <a:ext cx="82561" cy="1015999"/>
            </a:xfrm>
            <a:prstGeom prst="rect">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5514977" y="1390649"/>
              <a:ext cx="82561" cy="266699"/>
            </a:xfrm>
            <a:prstGeom prst="rect">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Connector 24"/>
            <p:cNvCxnSpPr/>
            <p:nvPr/>
          </p:nvCxnSpPr>
          <p:spPr>
            <a:xfrm flipV="1">
              <a:off x="2311401" y="1657348"/>
              <a:ext cx="3575050" cy="3176"/>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1911350" y="2104509"/>
              <a:ext cx="458178" cy="338554"/>
            </a:xfrm>
            <a:prstGeom prst="rect">
              <a:avLst/>
            </a:prstGeom>
            <a:noFill/>
          </p:spPr>
          <p:txBody>
            <a:bodyPr wrap="none" rtlCol="0">
              <a:spAutoFit/>
            </a:bodyPr>
            <a:lstStyle/>
            <a:p>
              <a:r>
                <a:rPr lang="en-US" sz="1600" dirty="0" smtClean="0">
                  <a:latin typeface="Times New Roman"/>
                  <a:cs typeface="Times New Roman"/>
                </a:rPr>
                <a:t>-80</a:t>
              </a:r>
              <a:endParaRPr lang="en-US" sz="1600" dirty="0">
                <a:latin typeface="Times New Roman"/>
                <a:cs typeface="Times New Roman"/>
              </a:endParaRPr>
            </a:p>
          </p:txBody>
        </p:sp>
        <p:sp>
          <p:nvSpPr>
            <p:cNvPr id="27" name="TextBox 26"/>
            <p:cNvSpPr txBox="1"/>
            <p:nvPr/>
          </p:nvSpPr>
          <p:spPr>
            <a:xfrm>
              <a:off x="2079625" y="1460499"/>
              <a:ext cx="287258" cy="338554"/>
            </a:xfrm>
            <a:prstGeom prst="rect">
              <a:avLst/>
            </a:prstGeom>
            <a:noFill/>
          </p:spPr>
          <p:txBody>
            <a:bodyPr wrap="none" rtlCol="0">
              <a:spAutoFit/>
            </a:bodyPr>
            <a:lstStyle/>
            <a:p>
              <a:r>
                <a:rPr lang="en-US" sz="1600" dirty="0" smtClean="0">
                  <a:latin typeface="Times New Roman"/>
                  <a:cs typeface="Times New Roman"/>
                </a:rPr>
                <a:t>0</a:t>
              </a:r>
              <a:endParaRPr lang="en-US" sz="1600" dirty="0">
                <a:latin typeface="Times New Roman"/>
                <a:cs typeface="Times New Roman"/>
              </a:endParaRPr>
            </a:p>
          </p:txBody>
        </p:sp>
        <p:sp>
          <p:nvSpPr>
            <p:cNvPr id="28" name="TextBox 27"/>
            <p:cNvSpPr txBox="1"/>
            <p:nvPr/>
          </p:nvSpPr>
          <p:spPr>
            <a:xfrm>
              <a:off x="1956475" y="821809"/>
              <a:ext cx="389850" cy="338554"/>
            </a:xfrm>
            <a:prstGeom prst="rect">
              <a:avLst/>
            </a:prstGeom>
            <a:noFill/>
          </p:spPr>
          <p:txBody>
            <a:bodyPr wrap="none" rtlCol="0">
              <a:spAutoFit/>
            </a:bodyPr>
            <a:lstStyle/>
            <a:p>
              <a:r>
                <a:rPr lang="en-US" sz="1600" dirty="0" smtClean="0">
                  <a:latin typeface="Times New Roman"/>
                  <a:cs typeface="Times New Roman"/>
                </a:rPr>
                <a:t>80</a:t>
              </a:r>
              <a:endParaRPr lang="en-US" sz="1600" dirty="0">
                <a:latin typeface="Times New Roman"/>
                <a:cs typeface="Times New Roman"/>
              </a:endParaRPr>
            </a:p>
          </p:txBody>
        </p:sp>
        <p:sp>
          <p:nvSpPr>
            <p:cNvPr id="29" name="TextBox 28"/>
            <p:cNvSpPr txBox="1"/>
            <p:nvPr/>
          </p:nvSpPr>
          <p:spPr>
            <a:xfrm>
              <a:off x="1852453" y="195848"/>
              <a:ext cx="492443" cy="338554"/>
            </a:xfrm>
            <a:prstGeom prst="rect">
              <a:avLst/>
            </a:prstGeom>
            <a:noFill/>
          </p:spPr>
          <p:txBody>
            <a:bodyPr wrap="none" rtlCol="0">
              <a:spAutoFit/>
            </a:bodyPr>
            <a:lstStyle/>
            <a:p>
              <a:r>
                <a:rPr lang="en-US" sz="1600" dirty="0" smtClean="0">
                  <a:latin typeface="Times New Roman"/>
                  <a:cs typeface="Times New Roman"/>
                </a:rPr>
                <a:t>160</a:t>
              </a:r>
              <a:endParaRPr lang="en-US" sz="1600" dirty="0">
                <a:latin typeface="Times New Roman"/>
                <a:cs typeface="Times New Roman"/>
              </a:endParaRPr>
            </a:p>
          </p:txBody>
        </p:sp>
        <p:sp>
          <p:nvSpPr>
            <p:cNvPr id="30" name="TextBox 29"/>
            <p:cNvSpPr txBox="1"/>
            <p:nvPr/>
          </p:nvSpPr>
          <p:spPr>
            <a:xfrm rot="16200000">
              <a:off x="492857" y="1013135"/>
              <a:ext cx="2280905" cy="646331"/>
            </a:xfrm>
            <a:prstGeom prst="rect">
              <a:avLst/>
            </a:prstGeom>
            <a:noFill/>
          </p:spPr>
          <p:txBody>
            <a:bodyPr wrap="none" rtlCol="0">
              <a:spAutoFit/>
            </a:bodyPr>
            <a:lstStyle/>
            <a:p>
              <a:pPr algn="ctr"/>
              <a:r>
                <a:rPr lang="en-US" dirty="0" smtClean="0">
                  <a:latin typeface="Times New Roman"/>
                  <a:cs typeface="Times New Roman"/>
                </a:rPr>
                <a:t>Anomaly of </a:t>
              </a:r>
            </a:p>
            <a:p>
              <a:pPr algn="ctr"/>
              <a:r>
                <a:rPr lang="en-US" dirty="0" smtClean="0">
                  <a:latin typeface="Times New Roman"/>
                  <a:cs typeface="Times New Roman"/>
                </a:rPr>
                <a:t>chlorophyll a (mg m</a:t>
              </a:r>
              <a:r>
                <a:rPr lang="en-US" baseline="30000" dirty="0" smtClean="0">
                  <a:latin typeface="Times New Roman"/>
                  <a:cs typeface="Times New Roman"/>
                </a:rPr>
                <a:t>-2</a:t>
              </a:r>
              <a:r>
                <a:rPr lang="en-US" dirty="0" smtClean="0">
                  <a:latin typeface="Times New Roman"/>
                  <a:cs typeface="Times New Roman"/>
                </a:rPr>
                <a:t>)</a:t>
              </a:r>
              <a:endParaRPr lang="en-US" dirty="0">
                <a:latin typeface="Times New Roman"/>
                <a:cs typeface="Times New Roman"/>
              </a:endParaRPr>
            </a:p>
          </p:txBody>
        </p:sp>
      </p:grpSp>
      <p:grpSp>
        <p:nvGrpSpPr>
          <p:cNvPr id="31" name="Group 30"/>
          <p:cNvGrpSpPr/>
          <p:nvPr/>
        </p:nvGrpSpPr>
        <p:grpSpPr>
          <a:xfrm>
            <a:off x="4747697" y="793155"/>
            <a:ext cx="2291181" cy="4840420"/>
            <a:chOff x="3822804" y="1663700"/>
            <a:chExt cx="2291181" cy="4840420"/>
          </a:xfrm>
        </p:grpSpPr>
        <p:sp>
          <p:nvSpPr>
            <p:cNvPr id="32" name="Freeform 31"/>
            <p:cNvSpPr/>
            <p:nvPr/>
          </p:nvSpPr>
          <p:spPr>
            <a:xfrm>
              <a:off x="4527643" y="1667935"/>
              <a:ext cx="419100" cy="1045633"/>
            </a:xfrm>
            <a:custGeom>
              <a:avLst/>
              <a:gdLst>
                <a:gd name="connsiteX0" fmla="*/ 419100 w 419100"/>
                <a:gd name="connsiteY0" fmla="*/ 0 h 1045633"/>
                <a:gd name="connsiteX1" fmla="*/ 414867 w 419100"/>
                <a:gd name="connsiteY1" fmla="*/ 1045633 h 1045633"/>
                <a:gd name="connsiteX2" fmla="*/ 0 w 419100"/>
                <a:gd name="connsiteY2" fmla="*/ 67733 h 1045633"/>
                <a:gd name="connsiteX3" fmla="*/ 55034 w 419100"/>
                <a:gd name="connsiteY3" fmla="*/ 50800 h 1045633"/>
                <a:gd name="connsiteX4" fmla="*/ 105834 w 419100"/>
                <a:gd name="connsiteY4" fmla="*/ 42333 h 1045633"/>
                <a:gd name="connsiteX5" fmla="*/ 156634 w 419100"/>
                <a:gd name="connsiteY5" fmla="*/ 29633 h 1045633"/>
                <a:gd name="connsiteX6" fmla="*/ 220134 w 419100"/>
                <a:gd name="connsiteY6" fmla="*/ 21167 h 1045633"/>
                <a:gd name="connsiteX7" fmla="*/ 266700 w 419100"/>
                <a:gd name="connsiteY7" fmla="*/ 12700 h 1045633"/>
                <a:gd name="connsiteX8" fmla="*/ 330200 w 419100"/>
                <a:gd name="connsiteY8" fmla="*/ 8467 h 1045633"/>
                <a:gd name="connsiteX9" fmla="*/ 419100 w 419100"/>
                <a:gd name="connsiteY9" fmla="*/ 0 h 1045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9100" h="1045633">
                  <a:moveTo>
                    <a:pt x="419100" y="0"/>
                  </a:moveTo>
                  <a:lnTo>
                    <a:pt x="414867" y="1045633"/>
                  </a:lnTo>
                  <a:lnTo>
                    <a:pt x="0" y="67733"/>
                  </a:lnTo>
                  <a:lnTo>
                    <a:pt x="55034" y="50800"/>
                  </a:lnTo>
                  <a:lnTo>
                    <a:pt x="105834" y="42333"/>
                  </a:lnTo>
                  <a:lnTo>
                    <a:pt x="156634" y="29633"/>
                  </a:lnTo>
                  <a:lnTo>
                    <a:pt x="220134" y="21167"/>
                  </a:lnTo>
                  <a:lnTo>
                    <a:pt x="266700" y="12700"/>
                  </a:lnTo>
                  <a:lnTo>
                    <a:pt x="330200" y="8467"/>
                  </a:lnTo>
                  <a:lnTo>
                    <a:pt x="419100" y="0"/>
                  </a:lnTo>
                  <a:close/>
                </a:path>
              </a:pathLst>
            </a:custGeom>
            <a:solidFill>
              <a:schemeClr val="bg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Freeform 32"/>
            <p:cNvSpPr/>
            <p:nvPr/>
          </p:nvSpPr>
          <p:spPr>
            <a:xfrm>
              <a:off x="4045043" y="1739902"/>
              <a:ext cx="897467" cy="965200"/>
            </a:xfrm>
            <a:custGeom>
              <a:avLst/>
              <a:gdLst>
                <a:gd name="connsiteX0" fmla="*/ 465667 w 897467"/>
                <a:gd name="connsiteY0" fmla="*/ 0 h 965200"/>
                <a:gd name="connsiteX1" fmla="*/ 897467 w 897467"/>
                <a:gd name="connsiteY1" fmla="*/ 965200 h 965200"/>
                <a:gd name="connsiteX2" fmla="*/ 0 w 897467"/>
                <a:gd name="connsiteY2" fmla="*/ 342900 h 965200"/>
                <a:gd name="connsiteX3" fmla="*/ 46567 w 897467"/>
                <a:gd name="connsiteY3" fmla="*/ 292100 h 965200"/>
                <a:gd name="connsiteX4" fmla="*/ 93134 w 897467"/>
                <a:gd name="connsiteY4" fmla="*/ 249766 h 965200"/>
                <a:gd name="connsiteX5" fmla="*/ 139700 w 897467"/>
                <a:gd name="connsiteY5" fmla="*/ 211666 h 965200"/>
                <a:gd name="connsiteX6" fmla="*/ 182034 w 897467"/>
                <a:gd name="connsiteY6" fmla="*/ 177800 h 965200"/>
                <a:gd name="connsiteX7" fmla="*/ 237067 w 897467"/>
                <a:gd name="connsiteY7" fmla="*/ 127000 h 965200"/>
                <a:gd name="connsiteX8" fmla="*/ 279400 w 897467"/>
                <a:gd name="connsiteY8" fmla="*/ 93133 h 965200"/>
                <a:gd name="connsiteX9" fmla="*/ 368300 w 897467"/>
                <a:gd name="connsiteY9" fmla="*/ 59266 h 965200"/>
                <a:gd name="connsiteX10" fmla="*/ 465667 w 897467"/>
                <a:gd name="connsiteY10" fmla="*/ 0 h 96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7467" h="965200">
                  <a:moveTo>
                    <a:pt x="465667" y="0"/>
                  </a:moveTo>
                  <a:lnTo>
                    <a:pt x="897467" y="965200"/>
                  </a:lnTo>
                  <a:lnTo>
                    <a:pt x="0" y="342900"/>
                  </a:lnTo>
                  <a:lnTo>
                    <a:pt x="46567" y="292100"/>
                  </a:lnTo>
                  <a:lnTo>
                    <a:pt x="93134" y="249766"/>
                  </a:lnTo>
                  <a:lnTo>
                    <a:pt x="139700" y="211666"/>
                  </a:lnTo>
                  <a:lnTo>
                    <a:pt x="182034" y="177800"/>
                  </a:lnTo>
                  <a:lnTo>
                    <a:pt x="237067" y="127000"/>
                  </a:lnTo>
                  <a:lnTo>
                    <a:pt x="279400" y="93133"/>
                  </a:lnTo>
                  <a:lnTo>
                    <a:pt x="368300" y="59266"/>
                  </a:lnTo>
                  <a:lnTo>
                    <a:pt x="465667" y="0"/>
                  </a:lnTo>
                  <a:close/>
                </a:path>
              </a:pathLst>
            </a:cu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Freeform 33"/>
            <p:cNvSpPr/>
            <p:nvPr/>
          </p:nvSpPr>
          <p:spPr>
            <a:xfrm>
              <a:off x="3879943" y="2087034"/>
              <a:ext cx="1071034" cy="635000"/>
            </a:xfrm>
            <a:custGeom>
              <a:avLst/>
              <a:gdLst>
                <a:gd name="connsiteX0" fmla="*/ 165100 w 1071034"/>
                <a:gd name="connsiteY0" fmla="*/ 0 h 635000"/>
                <a:gd name="connsiteX1" fmla="*/ 1071034 w 1071034"/>
                <a:gd name="connsiteY1" fmla="*/ 635000 h 635000"/>
                <a:gd name="connsiteX2" fmla="*/ 0 w 1071034"/>
                <a:gd name="connsiteY2" fmla="*/ 292100 h 635000"/>
                <a:gd name="connsiteX3" fmla="*/ 50800 w 1071034"/>
                <a:gd name="connsiteY3" fmla="*/ 194734 h 635000"/>
                <a:gd name="connsiteX4" fmla="*/ 76200 w 1071034"/>
                <a:gd name="connsiteY4" fmla="*/ 135467 h 635000"/>
                <a:gd name="connsiteX5" fmla="*/ 110067 w 1071034"/>
                <a:gd name="connsiteY5" fmla="*/ 88900 h 635000"/>
                <a:gd name="connsiteX6" fmla="*/ 131234 w 1071034"/>
                <a:gd name="connsiteY6" fmla="*/ 55034 h 635000"/>
                <a:gd name="connsiteX7" fmla="*/ 165100 w 1071034"/>
                <a:gd name="connsiteY7" fmla="*/ 0 h 6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034" h="635000">
                  <a:moveTo>
                    <a:pt x="165100" y="0"/>
                  </a:moveTo>
                  <a:lnTo>
                    <a:pt x="1071034" y="635000"/>
                  </a:lnTo>
                  <a:lnTo>
                    <a:pt x="0" y="292100"/>
                  </a:lnTo>
                  <a:lnTo>
                    <a:pt x="50800" y="194734"/>
                  </a:lnTo>
                  <a:lnTo>
                    <a:pt x="76200" y="135467"/>
                  </a:lnTo>
                  <a:lnTo>
                    <a:pt x="110067" y="88900"/>
                  </a:lnTo>
                  <a:lnTo>
                    <a:pt x="131234" y="55034"/>
                  </a:lnTo>
                  <a:lnTo>
                    <a:pt x="165100" y="0"/>
                  </a:lnTo>
                  <a:close/>
                </a:path>
              </a:pathLst>
            </a:custGeom>
            <a:solidFill>
              <a:schemeClr val="tx1">
                <a:lumMod val="50000"/>
                <a:lumOff val="50000"/>
              </a:schemeClr>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Freeform 34"/>
            <p:cNvSpPr/>
            <p:nvPr/>
          </p:nvSpPr>
          <p:spPr>
            <a:xfrm>
              <a:off x="3833376" y="2374902"/>
              <a:ext cx="1092200" cy="965200"/>
            </a:xfrm>
            <a:custGeom>
              <a:avLst/>
              <a:gdLst>
                <a:gd name="connsiteX0" fmla="*/ 1092200 w 1092200"/>
                <a:gd name="connsiteY0" fmla="*/ 342900 h 965200"/>
                <a:gd name="connsiteX1" fmla="*/ 46567 w 1092200"/>
                <a:gd name="connsiteY1" fmla="*/ 0 h 965200"/>
                <a:gd name="connsiteX2" fmla="*/ 25400 w 1092200"/>
                <a:gd name="connsiteY2" fmla="*/ 80433 h 965200"/>
                <a:gd name="connsiteX3" fmla="*/ 12700 w 1092200"/>
                <a:gd name="connsiteY3" fmla="*/ 143933 h 965200"/>
                <a:gd name="connsiteX4" fmla="*/ 0 w 1092200"/>
                <a:gd name="connsiteY4" fmla="*/ 279400 h 965200"/>
                <a:gd name="connsiteX5" fmla="*/ 4233 w 1092200"/>
                <a:gd name="connsiteY5" fmla="*/ 431800 h 965200"/>
                <a:gd name="connsiteX6" fmla="*/ 12700 w 1092200"/>
                <a:gd name="connsiteY6" fmla="*/ 520700 h 965200"/>
                <a:gd name="connsiteX7" fmla="*/ 63500 w 1092200"/>
                <a:gd name="connsiteY7" fmla="*/ 681566 h 965200"/>
                <a:gd name="connsiteX8" fmla="*/ 122767 w 1092200"/>
                <a:gd name="connsiteY8" fmla="*/ 829733 h 965200"/>
                <a:gd name="connsiteX9" fmla="*/ 228600 w 1092200"/>
                <a:gd name="connsiteY9" fmla="*/ 965200 h 965200"/>
                <a:gd name="connsiteX10" fmla="*/ 1092200 w 1092200"/>
                <a:gd name="connsiteY10" fmla="*/ 342900 h 96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2200" h="965200">
                  <a:moveTo>
                    <a:pt x="1092200" y="342900"/>
                  </a:moveTo>
                  <a:lnTo>
                    <a:pt x="46567" y="0"/>
                  </a:lnTo>
                  <a:lnTo>
                    <a:pt x="25400" y="80433"/>
                  </a:lnTo>
                  <a:lnTo>
                    <a:pt x="12700" y="143933"/>
                  </a:lnTo>
                  <a:lnTo>
                    <a:pt x="0" y="279400"/>
                  </a:lnTo>
                  <a:lnTo>
                    <a:pt x="4233" y="431800"/>
                  </a:lnTo>
                  <a:lnTo>
                    <a:pt x="12700" y="520700"/>
                  </a:lnTo>
                  <a:lnTo>
                    <a:pt x="63500" y="681566"/>
                  </a:lnTo>
                  <a:lnTo>
                    <a:pt x="122767" y="829733"/>
                  </a:lnTo>
                  <a:lnTo>
                    <a:pt x="228600" y="965200"/>
                  </a:lnTo>
                  <a:lnTo>
                    <a:pt x="1092200" y="342900"/>
                  </a:lnTo>
                  <a:close/>
                </a:path>
              </a:pathLst>
            </a:cu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Freeform 35"/>
            <p:cNvSpPr/>
            <p:nvPr/>
          </p:nvSpPr>
          <p:spPr>
            <a:xfrm>
              <a:off x="4066210" y="1672168"/>
              <a:ext cx="1972733" cy="2074334"/>
            </a:xfrm>
            <a:custGeom>
              <a:avLst/>
              <a:gdLst>
                <a:gd name="connsiteX0" fmla="*/ 872067 w 1972733"/>
                <a:gd name="connsiteY0" fmla="*/ 1054100 h 2074334"/>
                <a:gd name="connsiteX1" fmla="*/ 0 w 1972733"/>
                <a:gd name="connsiteY1" fmla="*/ 1680634 h 2074334"/>
                <a:gd name="connsiteX2" fmla="*/ 63500 w 1972733"/>
                <a:gd name="connsiteY2" fmla="*/ 1756834 h 2074334"/>
                <a:gd name="connsiteX3" fmla="*/ 139700 w 1972733"/>
                <a:gd name="connsiteY3" fmla="*/ 1820334 h 2074334"/>
                <a:gd name="connsiteX4" fmla="*/ 266700 w 1972733"/>
                <a:gd name="connsiteY4" fmla="*/ 1913467 h 2074334"/>
                <a:gd name="connsiteX5" fmla="*/ 440267 w 1972733"/>
                <a:gd name="connsiteY5" fmla="*/ 1989667 h 2074334"/>
                <a:gd name="connsiteX6" fmla="*/ 579967 w 1972733"/>
                <a:gd name="connsiteY6" fmla="*/ 2044700 h 2074334"/>
                <a:gd name="connsiteX7" fmla="*/ 694267 w 1972733"/>
                <a:gd name="connsiteY7" fmla="*/ 2074334 h 2074334"/>
                <a:gd name="connsiteX8" fmla="*/ 884767 w 1972733"/>
                <a:gd name="connsiteY8" fmla="*/ 2074334 h 2074334"/>
                <a:gd name="connsiteX9" fmla="*/ 1117600 w 1972733"/>
                <a:gd name="connsiteY9" fmla="*/ 2065867 h 2074334"/>
                <a:gd name="connsiteX10" fmla="*/ 1270000 w 1972733"/>
                <a:gd name="connsiteY10" fmla="*/ 2015067 h 2074334"/>
                <a:gd name="connsiteX11" fmla="*/ 1413933 w 1972733"/>
                <a:gd name="connsiteY11" fmla="*/ 1951567 h 2074334"/>
                <a:gd name="connsiteX12" fmla="*/ 1540933 w 1972733"/>
                <a:gd name="connsiteY12" fmla="*/ 1866900 h 2074334"/>
                <a:gd name="connsiteX13" fmla="*/ 1646767 w 1972733"/>
                <a:gd name="connsiteY13" fmla="*/ 1778000 h 2074334"/>
                <a:gd name="connsiteX14" fmla="*/ 1748367 w 1972733"/>
                <a:gd name="connsiteY14" fmla="*/ 1667934 h 2074334"/>
                <a:gd name="connsiteX15" fmla="*/ 1849967 w 1972733"/>
                <a:gd name="connsiteY15" fmla="*/ 1532467 h 2074334"/>
                <a:gd name="connsiteX16" fmla="*/ 1930400 w 1972733"/>
                <a:gd name="connsiteY16" fmla="*/ 1341967 h 2074334"/>
                <a:gd name="connsiteX17" fmla="*/ 1972733 w 1972733"/>
                <a:gd name="connsiteY17" fmla="*/ 1181100 h 2074334"/>
                <a:gd name="connsiteX18" fmla="*/ 1972733 w 1972733"/>
                <a:gd name="connsiteY18" fmla="*/ 977900 h 2074334"/>
                <a:gd name="connsiteX19" fmla="*/ 1955800 w 1972733"/>
                <a:gd name="connsiteY19" fmla="*/ 833967 h 2074334"/>
                <a:gd name="connsiteX20" fmla="*/ 1913467 w 1972733"/>
                <a:gd name="connsiteY20" fmla="*/ 694267 h 2074334"/>
                <a:gd name="connsiteX21" fmla="*/ 1833033 w 1972733"/>
                <a:gd name="connsiteY21" fmla="*/ 520700 h 2074334"/>
                <a:gd name="connsiteX22" fmla="*/ 1735667 w 1972733"/>
                <a:gd name="connsiteY22" fmla="*/ 372534 h 2074334"/>
                <a:gd name="connsiteX23" fmla="*/ 1612900 w 1972733"/>
                <a:gd name="connsiteY23" fmla="*/ 262467 h 2074334"/>
                <a:gd name="connsiteX24" fmla="*/ 1468967 w 1972733"/>
                <a:gd name="connsiteY24" fmla="*/ 156634 h 2074334"/>
                <a:gd name="connsiteX25" fmla="*/ 1375833 w 1972733"/>
                <a:gd name="connsiteY25" fmla="*/ 105834 h 2074334"/>
                <a:gd name="connsiteX26" fmla="*/ 1198033 w 1972733"/>
                <a:gd name="connsiteY26" fmla="*/ 38100 h 2074334"/>
                <a:gd name="connsiteX27" fmla="*/ 1079500 w 1972733"/>
                <a:gd name="connsiteY27" fmla="*/ 8467 h 2074334"/>
                <a:gd name="connsiteX28" fmla="*/ 960967 w 1972733"/>
                <a:gd name="connsiteY28" fmla="*/ 0 h 2074334"/>
                <a:gd name="connsiteX29" fmla="*/ 880533 w 1972733"/>
                <a:gd name="connsiteY29" fmla="*/ 4234 h 2074334"/>
                <a:gd name="connsiteX30" fmla="*/ 872067 w 1972733"/>
                <a:gd name="connsiteY30" fmla="*/ 1054100 h 207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72733" h="2074334">
                  <a:moveTo>
                    <a:pt x="872067" y="1054100"/>
                  </a:moveTo>
                  <a:lnTo>
                    <a:pt x="0" y="1680634"/>
                  </a:lnTo>
                  <a:lnTo>
                    <a:pt x="63500" y="1756834"/>
                  </a:lnTo>
                  <a:lnTo>
                    <a:pt x="139700" y="1820334"/>
                  </a:lnTo>
                  <a:lnTo>
                    <a:pt x="266700" y="1913467"/>
                  </a:lnTo>
                  <a:lnTo>
                    <a:pt x="440267" y="1989667"/>
                  </a:lnTo>
                  <a:lnTo>
                    <a:pt x="579967" y="2044700"/>
                  </a:lnTo>
                  <a:lnTo>
                    <a:pt x="694267" y="2074334"/>
                  </a:lnTo>
                  <a:lnTo>
                    <a:pt x="884767" y="2074334"/>
                  </a:lnTo>
                  <a:lnTo>
                    <a:pt x="1117600" y="2065867"/>
                  </a:lnTo>
                  <a:lnTo>
                    <a:pt x="1270000" y="2015067"/>
                  </a:lnTo>
                  <a:lnTo>
                    <a:pt x="1413933" y="1951567"/>
                  </a:lnTo>
                  <a:lnTo>
                    <a:pt x="1540933" y="1866900"/>
                  </a:lnTo>
                  <a:lnTo>
                    <a:pt x="1646767" y="1778000"/>
                  </a:lnTo>
                  <a:lnTo>
                    <a:pt x="1748367" y="1667934"/>
                  </a:lnTo>
                  <a:lnTo>
                    <a:pt x="1849967" y="1532467"/>
                  </a:lnTo>
                  <a:lnTo>
                    <a:pt x="1930400" y="1341967"/>
                  </a:lnTo>
                  <a:lnTo>
                    <a:pt x="1972733" y="1181100"/>
                  </a:lnTo>
                  <a:lnTo>
                    <a:pt x="1972733" y="977900"/>
                  </a:lnTo>
                  <a:lnTo>
                    <a:pt x="1955800" y="833967"/>
                  </a:lnTo>
                  <a:lnTo>
                    <a:pt x="1913467" y="694267"/>
                  </a:lnTo>
                  <a:lnTo>
                    <a:pt x="1833033" y="520700"/>
                  </a:lnTo>
                  <a:lnTo>
                    <a:pt x="1735667" y="372534"/>
                  </a:lnTo>
                  <a:lnTo>
                    <a:pt x="1612900" y="262467"/>
                  </a:lnTo>
                  <a:lnTo>
                    <a:pt x="1468967" y="156634"/>
                  </a:lnTo>
                  <a:lnTo>
                    <a:pt x="1375833" y="105834"/>
                  </a:lnTo>
                  <a:lnTo>
                    <a:pt x="1198033" y="38100"/>
                  </a:lnTo>
                  <a:lnTo>
                    <a:pt x="1079500" y="8467"/>
                  </a:lnTo>
                  <a:lnTo>
                    <a:pt x="960967" y="0"/>
                  </a:lnTo>
                  <a:lnTo>
                    <a:pt x="880533" y="4234"/>
                  </a:lnTo>
                  <a:lnTo>
                    <a:pt x="872067" y="1054100"/>
                  </a:lnTo>
                  <a:close/>
                </a:path>
              </a:pathLst>
            </a:cu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3822804" y="1663700"/>
              <a:ext cx="2233071" cy="2108200"/>
            </a:xfrm>
            <a:prstGeom prst="ellipse">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Freeform 37"/>
            <p:cNvSpPr/>
            <p:nvPr/>
          </p:nvSpPr>
          <p:spPr>
            <a:xfrm>
              <a:off x="4867275" y="4406900"/>
              <a:ext cx="1228725" cy="2076450"/>
            </a:xfrm>
            <a:custGeom>
              <a:avLst/>
              <a:gdLst>
                <a:gd name="connsiteX0" fmla="*/ 130175 w 1228725"/>
                <a:gd name="connsiteY0" fmla="*/ 0 h 2076450"/>
                <a:gd name="connsiteX1" fmla="*/ 127000 w 1228725"/>
                <a:gd name="connsiteY1" fmla="*/ 1044575 h 2076450"/>
                <a:gd name="connsiteX2" fmla="*/ 0 w 1228725"/>
                <a:gd name="connsiteY2" fmla="*/ 2076450 h 2076450"/>
                <a:gd name="connsiteX3" fmla="*/ 127000 w 1228725"/>
                <a:gd name="connsiteY3" fmla="*/ 2076450 h 2076450"/>
                <a:gd name="connsiteX4" fmla="*/ 212725 w 1228725"/>
                <a:gd name="connsiteY4" fmla="*/ 2073275 h 2076450"/>
                <a:gd name="connsiteX5" fmla="*/ 304800 w 1228725"/>
                <a:gd name="connsiteY5" fmla="*/ 2060575 h 2076450"/>
                <a:gd name="connsiteX6" fmla="*/ 434975 w 1228725"/>
                <a:gd name="connsiteY6" fmla="*/ 2038350 h 2076450"/>
                <a:gd name="connsiteX7" fmla="*/ 530225 w 1228725"/>
                <a:gd name="connsiteY7" fmla="*/ 2003425 h 2076450"/>
                <a:gd name="connsiteX8" fmla="*/ 635000 w 1228725"/>
                <a:gd name="connsiteY8" fmla="*/ 1955800 h 2076450"/>
                <a:gd name="connsiteX9" fmla="*/ 730250 w 1228725"/>
                <a:gd name="connsiteY9" fmla="*/ 1898650 h 2076450"/>
                <a:gd name="connsiteX10" fmla="*/ 866775 w 1228725"/>
                <a:gd name="connsiteY10" fmla="*/ 1806575 h 2076450"/>
                <a:gd name="connsiteX11" fmla="*/ 955675 w 1228725"/>
                <a:gd name="connsiteY11" fmla="*/ 1720850 h 2076450"/>
                <a:gd name="connsiteX12" fmla="*/ 1050925 w 1228725"/>
                <a:gd name="connsiteY12" fmla="*/ 1609725 h 2076450"/>
                <a:gd name="connsiteX13" fmla="*/ 1111250 w 1228725"/>
                <a:gd name="connsiteY13" fmla="*/ 1511300 h 2076450"/>
                <a:gd name="connsiteX14" fmla="*/ 1165225 w 1228725"/>
                <a:gd name="connsiteY14" fmla="*/ 1397000 h 2076450"/>
                <a:gd name="connsiteX15" fmla="*/ 1203325 w 1228725"/>
                <a:gd name="connsiteY15" fmla="*/ 1276350 h 2076450"/>
                <a:gd name="connsiteX16" fmla="*/ 1219200 w 1228725"/>
                <a:gd name="connsiteY16" fmla="*/ 1136650 h 2076450"/>
                <a:gd name="connsiteX17" fmla="*/ 1228725 w 1228725"/>
                <a:gd name="connsiteY17" fmla="*/ 981075 h 2076450"/>
                <a:gd name="connsiteX18" fmla="*/ 1222375 w 1228725"/>
                <a:gd name="connsiteY18" fmla="*/ 876300 h 2076450"/>
                <a:gd name="connsiteX19" fmla="*/ 1200150 w 1228725"/>
                <a:gd name="connsiteY19" fmla="*/ 771525 h 2076450"/>
                <a:gd name="connsiteX20" fmla="*/ 1158875 w 1228725"/>
                <a:gd name="connsiteY20" fmla="*/ 650875 h 2076450"/>
                <a:gd name="connsiteX21" fmla="*/ 1101725 w 1228725"/>
                <a:gd name="connsiteY21" fmla="*/ 542925 h 2076450"/>
                <a:gd name="connsiteX22" fmla="*/ 1050925 w 1228725"/>
                <a:gd name="connsiteY22" fmla="*/ 463550 h 2076450"/>
                <a:gd name="connsiteX23" fmla="*/ 1019175 w 1228725"/>
                <a:gd name="connsiteY23" fmla="*/ 422275 h 2076450"/>
                <a:gd name="connsiteX24" fmla="*/ 958850 w 1228725"/>
                <a:gd name="connsiteY24" fmla="*/ 352425 h 2076450"/>
                <a:gd name="connsiteX25" fmla="*/ 911225 w 1228725"/>
                <a:gd name="connsiteY25" fmla="*/ 301625 h 2076450"/>
                <a:gd name="connsiteX26" fmla="*/ 835025 w 1228725"/>
                <a:gd name="connsiteY26" fmla="*/ 231775 h 2076450"/>
                <a:gd name="connsiteX27" fmla="*/ 752475 w 1228725"/>
                <a:gd name="connsiteY27" fmla="*/ 177800 h 2076450"/>
                <a:gd name="connsiteX28" fmla="*/ 641350 w 1228725"/>
                <a:gd name="connsiteY28" fmla="*/ 117475 h 2076450"/>
                <a:gd name="connsiteX29" fmla="*/ 574675 w 1228725"/>
                <a:gd name="connsiteY29" fmla="*/ 85725 h 2076450"/>
                <a:gd name="connsiteX30" fmla="*/ 425450 w 1228725"/>
                <a:gd name="connsiteY30" fmla="*/ 38100 h 2076450"/>
                <a:gd name="connsiteX31" fmla="*/ 342900 w 1228725"/>
                <a:gd name="connsiteY31" fmla="*/ 15875 h 2076450"/>
                <a:gd name="connsiteX32" fmla="*/ 279400 w 1228725"/>
                <a:gd name="connsiteY32" fmla="*/ 12700 h 2076450"/>
                <a:gd name="connsiteX33" fmla="*/ 130175 w 1228725"/>
                <a:gd name="connsiteY33"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28725" h="2076450">
                  <a:moveTo>
                    <a:pt x="130175" y="0"/>
                  </a:moveTo>
                  <a:cubicBezTo>
                    <a:pt x="129117" y="348192"/>
                    <a:pt x="128058" y="696383"/>
                    <a:pt x="127000" y="1044575"/>
                  </a:cubicBezTo>
                  <a:lnTo>
                    <a:pt x="0" y="2076450"/>
                  </a:lnTo>
                  <a:lnTo>
                    <a:pt x="127000" y="2076450"/>
                  </a:lnTo>
                  <a:lnTo>
                    <a:pt x="212725" y="2073275"/>
                  </a:lnTo>
                  <a:lnTo>
                    <a:pt x="304800" y="2060575"/>
                  </a:lnTo>
                  <a:lnTo>
                    <a:pt x="434975" y="2038350"/>
                  </a:lnTo>
                  <a:lnTo>
                    <a:pt x="530225" y="2003425"/>
                  </a:lnTo>
                  <a:lnTo>
                    <a:pt x="635000" y="1955800"/>
                  </a:lnTo>
                  <a:lnTo>
                    <a:pt x="730250" y="1898650"/>
                  </a:lnTo>
                  <a:lnTo>
                    <a:pt x="866775" y="1806575"/>
                  </a:lnTo>
                  <a:lnTo>
                    <a:pt x="955675" y="1720850"/>
                  </a:lnTo>
                  <a:lnTo>
                    <a:pt x="1050925" y="1609725"/>
                  </a:lnTo>
                  <a:lnTo>
                    <a:pt x="1111250" y="1511300"/>
                  </a:lnTo>
                  <a:lnTo>
                    <a:pt x="1165225" y="1397000"/>
                  </a:lnTo>
                  <a:lnTo>
                    <a:pt x="1203325" y="1276350"/>
                  </a:lnTo>
                  <a:lnTo>
                    <a:pt x="1219200" y="1136650"/>
                  </a:lnTo>
                  <a:lnTo>
                    <a:pt x="1228725" y="981075"/>
                  </a:lnTo>
                  <a:lnTo>
                    <a:pt x="1222375" y="876300"/>
                  </a:lnTo>
                  <a:lnTo>
                    <a:pt x="1200150" y="771525"/>
                  </a:lnTo>
                  <a:lnTo>
                    <a:pt x="1158875" y="650875"/>
                  </a:lnTo>
                  <a:lnTo>
                    <a:pt x="1101725" y="542925"/>
                  </a:lnTo>
                  <a:lnTo>
                    <a:pt x="1050925" y="463550"/>
                  </a:lnTo>
                  <a:lnTo>
                    <a:pt x="1019175" y="422275"/>
                  </a:lnTo>
                  <a:lnTo>
                    <a:pt x="958850" y="352425"/>
                  </a:lnTo>
                  <a:lnTo>
                    <a:pt x="911225" y="301625"/>
                  </a:lnTo>
                  <a:lnTo>
                    <a:pt x="835025" y="231775"/>
                  </a:lnTo>
                  <a:lnTo>
                    <a:pt x="752475" y="177800"/>
                  </a:lnTo>
                  <a:lnTo>
                    <a:pt x="641350" y="117475"/>
                  </a:lnTo>
                  <a:lnTo>
                    <a:pt x="574675" y="85725"/>
                  </a:lnTo>
                  <a:lnTo>
                    <a:pt x="425450" y="38100"/>
                  </a:lnTo>
                  <a:lnTo>
                    <a:pt x="342900" y="15875"/>
                  </a:lnTo>
                  <a:lnTo>
                    <a:pt x="279400" y="12700"/>
                  </a:lnTo>
                  <a:lnTo>
                    <a:pt x="130175" y="0"/>
                  </a:lnTo>
                  <a:close/>
                </a:path>
              </a:pathLst>
            </a:cu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Freeform 38"/>
            <p:cNvSpPr/>
            <p:nvPr/>
          </p:nvSpPr>
          <p:spPr>
            <a:xfrm>
              <a:off x="4679950" y="4398434"/>
              <a:ext cx="314325" cy="1035050"/>
            </a:xfrm>
            <a:custGeom>
              <a:avLst/>
              <a:gdLst>
                <a:gd name="connsiteX0" fmla="*/ 0 w 314325"/>
                <a:gd name="connsiteY0" fmla="*/ 44450 h 1035050"/>
                <a:gd name="connsiteX1" fmla="*/ 307975 w 314325"/>
                <a:gd name="connsiteY1" fmla="*/ 1035050 h 1035050"/>
                <a:gd name="connsiteX2" fmla="*/ 314325 w 314325"/>
                <a:gd name="connsiteY2" fmla="*/ 0 h 1035050"/>
                <a:gd name="connsiteX3" fmla="*/ 238125 w 314325"/>
                <a:gd name="connsiteY3" fmla="*/ 3175 h 1035050"/>
                <a:gd name="connsiteX4" fmla="*/ 168275 w 314325"/>
                <a:gd name="connsiteY4" fmla="*/ 6350 h 1035050"/>
                <a:gd name="connsiteX5" fmla="*/ 107950 w 314325"/>
                <a:gd name="connsiteY5" fmla="*/ 12700 h 1035050"/>
                <a:gd name="connsiteX6" fmla="*/ 47625 w 314325"/>
                <a:gd name="connsiteY6" fmla="*/ 19050 h 1035050"/>
                <a:gd name="connsiteX7" fmla="*/ 0 w 314325"/>
                <a:gd name="connsiteY7" fmla="*/ 44450 h 10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325" h="1035050">
                  <a:moveTo>
                    <a:pt x="0" y="44450"/>
                  </a:moveTo>
                  <a:lnTo>
                    <a:pt x="307975" y="1035050"/>
                  </a:lnTo>
                  <a:cubicBezTo>
                    <a:pt x="310092" y="690033"/>
                    <a:pt x="312208" y="345017"/>
                    <a:pt x="314325" y="0"/>
                  </a:cubicBezTo>
                  <a:lnTo>
                    <a:pt x="238125" y="3175"/>
                  </a:lnTo>
                  <a:lnTo>
                    <a:pt x="168275" y="6350"/>
                  </a:lnTo>
                  <a:lnTo>
                    <a:pt x="107950" y="12700"/>
                  </a:lnTo>
                  <a:lnTo>
                    <a:pt x="47625" y="19050"/>
                  </a:lnTo>
                  <a:lnTo>
                    <a:pt x="0" y="44450"/>
                  </a:lnTo>
                  <a:close/>
                </a:path>
              </a:pathLst>
            </a:custGeom>
            <a:solidFill>
              <a:schemeClr val="bg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Freeform 39"/>
            <p:cNvSpPr/>
            <p:nvPr/>
          </p:nvSpPr>
          <p:spPr>
            <a:xfrm>
              <a:off x="4159251" y="4440767"/>
              <a:ext cx="835025" cy="981075"/>
            </a:xfrm>
            <a:custGeom>
              <a:avLst/>
              <a:gdLst>
                <a:gd name="connsiteX0" fmla="*/ 501650 w 835025"/>
                <a:gd name="connsiteY0" fmla="*/ 0 h 981075"/>
                <a:gd name="connsiteX1" fmla="*/ 835025 w 835025"/>
                <a:gd name="connsiteY1" fmla="*/ 981075 h 981075"/>
                <a:gd name="connsiteX2" fmla="*/ 0 w 835025"/>
                <a:gd name="connsiteY2" fmla="*/ 288925 h 981075"/>
                <a:gd name="connsiteX3" fmla="*/ 69850 w 835025"/>
                <a:gd name="connsiteY3" fmla="*/ 231775 h 981075"/>
                <a:gd name="connsiteX4" fmla="*/ 120650 w 835025"/>
                <a:gd name="connsiteY4" fmla="*/ 187325 h 981075"/>
                <a:gd name="connsiteX5" fmla="*/ 187325 w 835025"/>
                <a:gd name="connsiteY5" fmla="*/ 146050 h 981075"/>
                <a:gd name="connsiteX6" fmla="*/ 266700 w 835025"/>
                <a:gd name="connsiteY6" fmla="*/ 104775 h 981075"/>
                <a:gd name="connsiteX7" fmla="*/ 346075 w 835025"/>
                <a:gd name="connsiteY7" fmla="*/ 69850 h 981075"/>
                <a:gd name="connsiteX8" fmla="*/ 403225 w 835025"/>
                <a:gd name="connsiteY8" fmla="*/ 44450 h 981075"/>
                <a:gd name="connsiteX9" fmla="*/ 501650 w 835025"/>
                <a:gd name="connsiteY9" fmla="*/ 0 h 9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5025" h="981075">
                  <a:moveTo>
                    <a:pt x="501650" y="0"/>
                  </a:moveTo>
                  <a:lnTo>
                    <a:pt x="835025" y="981075"/>
                  </a:lnTo>
                  <a:lnTo>
                    <a:pt x="0" y="288925"/>
                  </a:lnTo>
                  <a:lnTo>
                    <a:pt x="69850" y="231775"/>
                  </a:lnTo>
                  <a:lnTo>
                    <a:pt x="120650" y="187325"/>
                  </a:lnTo>
                  <a:lnTo>
                    <a:pt x="187325" y="146050"/>
                  </a:lnTo>
                  <a:lnTo>
                    <a:pt x="266700" y="104775"/>
                  </a:lnTo>
                  <a:lnTo>
                    <a:pt x="346075" y="69850"/>
                  </a:lnTo>
                  <a:lnTo>
                    <a:pt x="403225" y="44450"/>
                  </a:lnTo>
                  <a:lnTo>
                    <a:pt x="501650" y="0"/>
                  </a:lnTo>
                  <a:close/>
                </a:path>
              </a:pathLst>
            </a:cu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Freeform 40"/>
            <p:cNvSpPr/>
            <p:nvPr/>
          </p:nvSpPr>
          <p:spPr>
            <a:xfrm>
              <a:off x="3906309" y="4740275"/>
              <a:ext cx="1095375" cy="679450"/>
            </a:xfrm>
            <a:custGeom>
              <a:avLst/>
              <a:gdLst>
                <a:gd name="connsiteX0" fmla="*/ 254000 w 1095375"/>
                <a:gd name="connsiteY0" fmla="*/ 0 h 679450"/>
                <a:gd name="connsiteX1" fmla="*/ 1095375 w 1095375"/>
                <a:gd name="connsiteY1" fmla="*/ 679450 h 679450"/>
                <a:gd name="connsiteX2" fmla="*/ 0 w 1095375"/>
                <a:gd name="connsiteY2" fmla="*/ 450850 h 679450"/>
                <a:gd name="connsiteX3" fmla="*/ 28575 w 1095375"/>
                <a:gd name="connsiteY3" fmla="*/ 371475 h 679450"/>
                <a:gd name="connsiteX4" fmla="*/ 73025 w 1095375"/>
                <a:gd name="connsiteY4" fmla="*/ 276225 h 679450"/>
                <a:gd name="connsiteX5" fmla="*/ 114300 w 1095375"/>
                <a:gd name="connsiteY5" fmla="*/ 190500 h 679450"/>
                <a:gd name="connsiteX6" fmla="*/ 165100 w 1095375"/>
                <a:gd name="connsiteY6" fmla="*/ 111125 h 679450"/>
                <a:gd name="connsiteX7" fmla="*/ 212725 w 1095375"/>
                <a:gd name="connsiteY7" fmla="*/ 60325 h 679450"/>
                <a:gd name="connsiteX8" fmla="*/ 254000 w 1095375"/>
                <a:gd name="connsiteY8" fmla="*/ 0 h 67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5375" h="679450">
                  <a:moveTo>
                    <a:pt x="254000" y="0"/>
                  </a:moveTo>
                  <a:lnTo>
                    <a:pt x="1095375" y="679450"/>
                  </a:lnTo>
                  <a:lnTo>
                    <a:pt x="0" y="450850"/>
                  </a:lnTo>
                  <a:lnTo>
                    <a:pt x="28575" y="371475"/>
                  </a:lnTo>
                  <a:lnTo>
                    <a:pt x="73025" y="276225"/>
                  </a:lnTo>
                  <a:lnTo>
                    <a:pt x="114300" y="190500"/>
                  </a:lnTo>
                  <a:lnTo>
                    <a:pt x="165100" y="111125"/>
                  </a:lnTo>
                  <a:lnTo>
                    <a:pt x="212725" y="60325"/>
                  </a:lnTo>
                  <a:lnTo>
                    <a:pt x="254000" y="0"/>
                  </a:lnTo>
                  <a:close/>
                </a:path>
              </a:pathLst>
            </a:custGeom>
            <a:solidFill>
              <a:schemeClr val="tx1">
                <a:lumMod val="50000"/>
                <a:lumOff val="50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Freeform 41"/>
            <p:cNvSpPr/>
            <p:nvPr/>
          </p:nvSpPr>
          <p:spPr>
            <a:xfrm>
              <a:off x="3889376" y="5197475"/>
              <a:ext cx="1101725" cy="1289050"/>
            </a:xfrm>
            <a:custGeom>
              <a:avLst/>
              <a:gdLst>
                <a:gd name="connsiteX0" fmla="*/ 1101725 w 1101725"/>
                <a:gd name="connsiteY0" fmla="*/ 228600 h 1289050"/>
                <a:gd name="connsiteX1" fmla="*/ 968375 w 1101725"/>
                <a:gd name="connsiteY1" fmla="*/ 1289050 h 1289050"/>
                <a:gd name="connsiteX2" fmla="*/ 835025 w 1101725"/>
                <a:gd name="connsiteY2" fmla="*/ 1266825 h 1289050"/>
                <a:gd name="connsiteX3" fmla="*/ 698500 w 1101725"/>
                <a:gd name="connsiteY3" fmla="*/ 1225550 h 1289050"/>
                <a:gd name="connsiteX4" fmla="*/ 577850 w 1101725"/>
                <a:gd name="connsiteY4" fmla="*/ 1168400 h 1289050"/>
                <a:gd name="connsiteX5" fmla="*/ 485775 w 1101725"/>
                <a:gd name="connsiteY5" fmla="*/ 1111250 h 1289050"/>
                <a:gd name="connsiteX6" fmla="*/ 441325 w 1101725"/>
                <a:gd name="connsiteY6" fmla="*/ 1085850 h 1289050"/>
                <a:gd name="connsiteX7" fmla="*/ 361950 w 1101725"/>
                <a:gd name="connsiteY7" fmla="*/ 1022350 h 1289050"/>
                <a:gd name="connsiteX8" fmla="*/ 298450 w 1101725"/>
                <a:gd name="connsiteY8" fmla="*/ 962025 h 1289050"/>
                <a:gd name="connsiteX9" fmla="*/ 222250 w 1101725"/>
                <a:gd name="connsiteY9" fmla="*/ 879475 h 1289050"/>
                <a:gd name="connsiteX10" fmla="*/ 168275 w 1101725"/>
                <a:gd name="connsiteY10" fmla="*/ 809625 h 1289050"/>
                <a:gd name="connsiteX11" fmla="*/ 114300 w 1101725"/>
                <a:gd name="connsiteY11" fmla="*/ 711200 h 1289050"/>
                <a:gd name="connsiteX12" fmla="*/ 79375 w 1101725"/>
                <a:gd name="connsiteY12" fmla="*/ 638175 h 1289050"/>
                <a:gd name="connsiteX13" fmla="*/ 38100 w 1101725"/>
                <a:gd name="connsiteY13" fmla="*/ 533400 h 1289050"/>
                <a:gd name="connsiteX14" fmla="*/ 15875 w 1101725"/>
                <a:gd name="connsiteY14" fmla="*/ 434975 h 1289050"/>
                <a:gd name="connsiteX15" fmla="*/ 6350 w 1101725"/>
                <a:gd name="connsiteY15" fmla="*/ 342900 h 1289050"/>
                <a:gd name="connsiteX16" fmla="*/ 0 w 1101725"/>
                <a:gd name="connsiteY16" fmla="*/ 279400 h 1289050"/>
                <a:gd name="connsiteX17" fmla="*/ 3175 w 1101725"/>
                <a:gd name="connsiteY17" fmla="*/ 161925 h 1289050"/>
                <a:gd name="connsiteX18" fmla="*/ 22225 w 1101725"/>
                <a:gd name="connsiteY18" fmla="*/ 57150 h 1289050"/>
                <a:gd name="connsiteX19" fmla="*/ 31750 w 1101725"/>
                <a:gd name="connsiteY19" fmla="*/ 0 h 1289050"/>
                <a:gd name="connsiteX20" fmla="*/ 1101725 w 1101725"/>
                <a:gd name="connsiteY20" fmla="*/ 228600 h 128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01725" h="1289050">
                  <a:moveTo>
                    <a:pt x="1101725" y="228600"/>
                  </a:moveTo>
                  <a:lnTo>
                    <a:pt x="968375" y="1289050"/>
                  </a:lnTo>
                  <a:lnTo>
                    <a:pt x="835025" y="1266825"/>
                  </a:lnTo>
                  <a:lnTo>
                    <a:pt x="698500" y="1225550"/>
                  </a:lnTo>
                  <a:lnTo>
                    <a:pt x="577850" y="1168400"/>
                  </a:lnTo>
                  <a:lnTo>
                    <a:pt x="485775" y="1111250"/>
                  </a:lnTo>
                  <a:lnTo>
                    <a:pt x="441325" y="1085850"/>
                  </a:lnTo>
                  <a:lnTo>
                    <a:pt x="361950" y="1022350"/>
                  </a:lnTo>
                  <a:lnTo>
                    <a:pt x="298450" y="962025"/>
                  </a:lnTo>
                  <a:lnTo>
                    <a:pt x="222250" y="879475"/>
                  </a:lnTo>
                  <a:lnTo>
                    <a:pt x="168275" y="809625"/>
                  </a:lnTo>
                  <a:lnTo>
                    <a:pt x="114300" y="711200"/>
                  </a:lnTo>
                  <a:lnTo>
                    <a:pt x="79375" y="638175"/>
                  </a:lnTo>
                  <a:lnTo>
                    <a:pt x="38100" y="533400"/>
                  </a:lnTo>
                  <a:lnTo>
                    <a:pt x="15875" y="434975"/>
                  </a:lnTo>
                  <a:lnTo>
                    <a:pt x="6350" y="342900"/>
                  </a:lnTo>
                  <a:lnTo>
                    <a:pt x="0" y="279400"/>
                  </a:lnTo>
                  <a:cubicBezTo>
                    <a:pt x="1058" y="240242"/>
                    <a:pt x="2117" y="201083"/>
                    <a:pt x="3175" y="161925"/>
                  </a:cubicBezTo>
                  <a:lnTo>
                    <a:pt x="22225" y="57150"/>
                  </a:lnTo>
                  <a:lnTo>
                    <a:pt x="31750" y="0"/>
                  </a:lnTo>
                  <a:lnTo>
                    <a:pt x="1101725" y="228600"/>
                  </a:lnTo>
                  <a:close/>
                </a:path>
              </a:pathLst>
            </a:cu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3880914" y="4395920"/>
              <a:ext cx="2233071" cy="2108200"/>
            </a:xfrm>
            <a:prstGeom prst="ellipse">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4" name="Group 43"/>
          <p:cNvGrpSpPr/>
          <p:nvPr/>
        </p:nvGrpSpPr>
        <p:grpSpPr>
          <a:xfrm>
            <a:off x="7001944" y="2198359"/>
            <a:ext cx="2178613" cy="1853150"/>
            <a:chOff x="7535333" y="2549728"/>
            <a:chExt cx="2178613" cy="1853150"/>
          </a:xfrm>
        </p:grpSpPr>
        <p:sp>
          <p:nvSpPr>
            <p:cNvPr id="45" name="Rectangle 44"/>
            <p:cNvSpPr/>
            <p:nvPr/>
          </p:nvSpPr>
          <p:spPr>
            <a:xfrm>
              <a:off x="7535333" y="2702362"/>
              <a:ext cx="254000" cy="193211"/>
            </a:xfrm>
            <a:prstGeom prst="rect">
              <a:avLst/>
            </a:prstGeom>
            <a:solidFill>
              <a:schemeClr val="bg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7535336" y="3074891"/>
              <a:ext cx="254000" cy="193211"/>
            </a:xfrm>
            <a:prstGeom prst="rect">
              <a:avLst/>
            </a:prstGeom>
            <a:solidFill>
              <a:schemeClr val="bg1">
                <a:lumMod val="8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7535339" y="3430487"/>
              <a:ext cx="254000" cy="193211"/>
            </a:xfrm>
            <a:prstGeom prst="rect">
              <a:avLst/>
            </a:prstGeom>
            <a:solidFill>
              <a:schemeClr val="bg1">
                <a:lumMod val="6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7535345" y="4124746"/>
              <a:ext cx="254000" cy="193211"/>
            </a:xfrm>
            <a:prstGeom prst="rect">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p:cNvSpPr/>
            <p:nvPr/>
          </p:nvSpPr>
          <p:spPr>
            <a:xfrm>
              <a:off x="7535342" y="3769150"/>
              <a:ext cx="254000" cy="193211"/>
            </a:xfrm>
            <a:prstGeom prst="rect">
              <a:avLst/>
            </a:prstGeom>
            <a:solidFill>
              <a:schemeClr val="tx1">
                <a:lumMod val="50000"/>
                <a:lumOff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TextBox 49"/>
            <p:cNvSpPr txBox="1"/>
            <p:nvPr/>
          </p:nvSpPr>
          <p:spPr>
            <a:xfrm>
              <a:off x="7812436" y="2549728"/>
              <a:ext cx="1331564" cy="400110"/>
            </a:xfrm>
            <a:prstGeom prst="rect">
              <a:avLst/>
            </a:prstGeom>
            <a:noFill/>
          </p:spPr>
          <p:txBody>
            <a:bodyPr wrap="none" rtlCol="0">
              <a:spAutoFit/>
            </a:bodyPr>
            <a:lstStyle/>
            <a:p>
              <a:r>
                <a:rPr lang="en-US" sz="2000" dirty="0" smtClean="0">
                  <a:latin typeface="Times New Roman"/>
                  <a:cs typeface="Times New Roman"/>
                </a:rPr>
                <a:t>% Diatoms</a:t>
              </a:r>
              <a:endParaRPr lang="en-US" sz="2000" dirty="0">
                <a:latin typeface="Times New Roman"/>
                <a:cs typeface="Times New Roman"/>
              </a:endParaRPr>
            </a:p>
          </p:txBody>
        </p:sp>
        <p:sp>
          <p:nvSpPr>
            <p:cNvPr id="51" name="TextBox 50"/>
            <p:cNvSpPr txBox="1"/>
            <p:nvPr/>
          </p:nvSpPr>
          <p:spPr>
            <a:xfrm>
              <a:off x="7789333" y="4002768"/>
              <a:ext cx="1844525" cy="400110"/>
            </a:xfrm>
            <a:prstGeom prst="rect">
              <a:avLst/>
            </a:prstGeom>
            <a:noFill/>
          </p:spPr>
          <p:txBody>
            <a:bodyPr wrap="none" rtlCol="0">
              <a:spAutoFit/>
            </a:bodyPr>
            <a:lstStyle/>
            <a:p>
              <a:r>
                <a:rPr lang="en-US" sz="2000" dirty="0" smtClean="0">
                  <a:latin typeface="Times New Roman"/>
                  <a:cs typeface="Times New Roman"/>
                </a:rPr>
                <a:t>% </a:t>
              </a:r>
              <a:r>
                <a:rPr lang="en-US" sz="2000" dirty="0" err="1" smtClean="0">
                  <a:latin typeface="Times New Roman"/>
                  <a:cs typeface="Times New Roman"/>
                </a:rPr>
                <a:t>Cryptophytes</a:t>
              </a:r>
              <a:endParaRPr lang="en-US" sz="2000" dirty="0">
                <a:latin typeface="Times New Roman"/>
                <a:cs typeface="Times New Roman"/>
              </a:endParaRPr>
            </a:p>
          </p:txBody>
        </p:sp>
        <p:sp>
          <p:nvSpPr>
            <p:cNvPr id="52" name="TextBox 51"/>
            <p:cNvSpPr txBox="1"/>
            <p:nvPr/>
          </p:nvSpPr>
          <p:spPr>
            <a:xfrm>
              <a:off x="7812439" y="2956123"/>
              <a:ext cx="1901507" cy="400110"/>
            </a:xfrm>
            <a:prstGeom prst="rect">
              <a:avLst/>
            </a:prstGeom>
            <a:noFill/>
          </p:spPr>
          <p:txBody>
            <a:bodyPr wrap="none" rtlCol="0">
              <a:spAutoFit/>
            </a:bodyPr>
            <a:lstStyle/>
            <a:p>
              <a:r>
                <a:rPr lang="en-US" sz="2000" dirty="0" smtClean="0">
                  <a:latin typeface="Times New Roman"/>
                  <a:cs typeface="Times New Roman"/>
                </a:rPr>
                <a:t>% </a:t>
              </a:r>
              <a:r>
                <a:rPr lang="en-US" sz="2000" dirty="0" err="1" smtClean="0">
                  <a:latin typeface="Times New Roman"/>
                  <a:cs typeface="Times New Roman"/>
                </a:rPr>
                <a:t>Prasinophytes</a:t>
              </a:r>
              <a:endParaRPr lang="en-US" sz="2000" dirty="0">
                <a:latin typeface="Times New Roman"/>
                <a:cs typeface="Times New Roman"/>
              </a:endParaRPr>
            </a:p>
          </p:txBody>
        </p:sp>
        <p:sp>
          <p:nvSpPr>
            <p:cNvPr id="53" name="TextBox 52"/>
            <p:cNvSpPr txBox="1"/>
            <p:nvPr/>
          </p:nvSpPr>
          <p:spPr>
            <a:xfrm>
              <a:off x="7812442" y="3311719"/>
              <a:ext cx="1758865" cy="400110"/>
            </a:xfrm>
            <a:prstGeom prst="rect">
              <a:avLst/>
            </a:prstGeom>
            <a:noFill/>
          </p:spPr>
          <p:txBody>
            <a:bodyPr wrap="none" rtlCol="0">
              <a:spAutoFit/>
            </a:bodyPr>
            <a:lstStyle/>
            <a:p>
              <a:r>
                <a:rPr lang="en-US" sz="2000" dirty="0" smtClean="0">
                  <a:latin typeface="Times New Roman"/>
                  <a:cs typeface="Times New Roman"/>
                </a:rPr>
                <a:t>% </a:t>
              </a:r>
              <a:r>
                <a:rPr lang="en-US" sz="2000" dirty="0" err="1" smtClean="0">
                  <a:latin typeface="Times New Roman"/>
                  <a:cs typeface="Times New Roman"/>
                </a:rPr>
                <a:t>Haptophytes</a:t>
              </a:r>
              <a:endParaRPr lang="en-US" sz="2000" dirty="0">
                <a:latin typeface="Times New Roman"/>
                <a:cs typeface="Times New Roman"/>
              </a:endParaRPr>
            </a:p>
          </p:txBody>
        </p:sp>
        <p:sp>
          <p:nvSpPr>
            <p:cNvPr id="54" name="TextBox 53"/>
            <p:cNvSpPr txBox="1"/>
            <p:nvPr/>
          </p:nvSpPr>
          <p:spPr>
            <a:xfrm>
              <a:off x="7812445" y="3650382"/>
              <a:ext cx="1573518" cy="400110"/>
            </a:xfrm>
            <a:prstGeom prst="rect">
              <a:avLst/>
            </a:prstGeom>
            <a:noFill/>
          </p:spPr>
          <p:txBody>
            <a:bodyPr wrap="none" rtlCol="0">
              <a:spAutoFit/>
            </a:bodyPr>
            <a:lstStyle/>
            <a:p>
              <a:r>
                <a:rPr lang="en-US" sz="2000" dirty="0" smtClean="0">
                  <a:latin typeface="Times New Roman"/>
                  <a:cs typeface="Times New Roman"/>
                </a:rPr>
                <a:t>% Flagellates</a:t>
              </a:r>
              <a:endParaRPr lang="en-US" sz="2000" dirty="0">
                <a:latin typeface="Times New Roman"/>
                <a:cs typeface="Times New Roman"/>
              </a:endParaRPr>
            </a:p>
          </p:txBody>
        </p:sp>
      </p:grpSp>
      <p:cxnSp>
        <p:nvCxnSpPr>
          <p:cNvPr id="55" name="Straight Arrow Connector 54"/>
          <p:cNvCxnSpPr/>
          <p:nvPr/>
        </p:nvCxnSpPr>
        <p:spPr>
          <a:xfrm flipV="1">
            <a:off x="3925930" y="1885356"/>
            <a:ext cx="717553" cy="36380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2306190" y="1666823"/>
            <a:ext cx="2069797" cy="369332"/>
          </a:xfrm>
          <a:prstGeom prst="rect">
            <a:avLst/>
          </a:prstGeom>
          <a:noFill/>
        </p:spPr>
        <p:txBody>
          <a:bodyPr wrap="none" rtlCol="0">
            <a:spAutoFit/>
          </a:bodyPr>
          <a:lstStyle/>
          <a:p>
            <a:r>
              <a:rPr lang="en-US" dirty="0" smtClean="0"/>
              <a:t>Big Chlorophyll Year</a:t>
            </a:r>
            <a:endParaRPr lang="en-US" dirty="0"/>
          </a:p>
        </p:txBody>
      </p:sp>
      <p:sp>
        <p:nvSpPr>
          <p:cNvPr id="57" name="TextBox 56"/>
          <p:cNvSpPr txBox="1"/>
          <p:nvPr/>
        </p:nvSpPr>
        <p:spPr>
          <a:xfrm>
            <a:off x="2183175" y="4383406"/>
            <a:ext cx="2165452" cy="369332"/>
          </a:xfrm>
          <a:prstGeom prst="rect">
            <a:avLst/>
          </a:prstGeom>
          <a:noFill/>
        </p:spPr>
        <p:txBody>
          <a:bodyPr wrap="none" rtlCol="0">
            <a:spAutoFit/>
          </a:bodyPr>
          <a:lstStyle/>
          <a:p>
            <a:r>
              <a:rPr lang="en-US" dirty="0" smtClean="0"/>
              <a:t>Low Chlorophyll Year</a:t>
            </a:r>
            <a:endParaRPr lang="en-US" dirty="0"/>
          </a:p>
        </p:txBody>
      </p:sp>
      <p:cxnSp>
        <p:nvCxnSpPr>
          <p:cNvPr id="58" name="Straight Arrow Connector 57"/>
          <p:cNvCxnSpPr/>
          <p:nvPr/>
        </p:nvCxnSpPr>
        <p:spPr>
          <a:xfrm>
            <a:off x="3853481" y="4194692"/>
            <a:ext cx="823868" cy="36824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6226078" y="1668345"/>
            <a:ext cx="583663" cy="369332"/>
          </a:xfrm>
          <a:prstGeom prst="rect">
            <a:avLst/>
          </a:prstGeom>
          <a:noFill/>
        </p:spPr>
        <p:txBody>
          <a:bodyPr wrap="none" rtlCol="0">
            <a:spAutoFit/>
          </a:bodyPr>
          <a:lstStyle/>
          <a:p>
            <a:r>
              <a:rPr lang="en-US" dirty="0" smtClean="0"/>
              <a:t>65%</a:t>
            </a:r>
            <a:endParaRPr lang="en-US" dirty="0"/>
          </a:p>
        </p:txBody>
      </p:sp>
      <p:sp>
        <p:nvSpPr>
          <p:cNvPr id="60" name="TextBox 59"/>
          <p:cNvSpPr txBox="1"/>
          <p:nvPr/>
        </p:nvSpPr>
        <p:spPr>
          <a:xfrm>
            <a:off x="6226078" y="4549180"/>
            <a:ext cx="583663" cy="369332"/>
          </a:xfrm>
          <a:prstGeom prst="rect">
            <a:avLst/>
          </a:prstGeom>
          <a:noFill/>
        </p:spPr>
        <p:txBody>
          <a:bodyPr wrap="none" rtlCol="0">
            <a:spAutoFit/>
          </a:bodyPr>
          <a:lstStyle/>
          <a:p>
            <a:r>
              <a:rPr lang="en-US" dirty="0" smtClean="0"/>
              <a:t>52%</a:t>
            </a:r>
            <a:endParaRPr lang="en-US" dirty="0"/>
          </a:p>
        </p:txBody>
      </p:sp>
      <p:sp>
        <p:nvSpPr>
          <p:cNvPr id="61" name="TextBox 60"/>
          <p:cNvSpPr txBox="1"/>
          <p:nvPr/>
        </p:nvSpPr>
        <p:spPr>
          <a:xfrm>
            <a:off x="4868873" y="1712728"/>
            <a:ext cx="583663" cy="369332"/>
          </a:xfrm>
          <a:prstGeom prst="rect">
            <a:avLst/>
          </a:prstGeom>
          <a:noFill/>
        </p:spPr>
        <p:txBody>
          <a:bodyPr wrap="none" rtlCol="0">
            <a:spAutoFit/>
          </a:bodyPr>
          <a:lstStyle/>
          <a:p>
            <a:r>
              <a:rPr lang="en-US" dirty="0" smtClean="0">
                <a:solidFill>
                  <a:schemeClr val="bg1"/>
                </a:solidFill>
              </a:rPr>
              <a:t>16%</a:t>
            </a:r>
            <a:endParaRPr lang="en-US" dirty="0">
              <a:solidFill>
                <a:schemeClr val="bg1"/>
              </a:solidFill>
            </a:endParaRPr>
          </a:p>
        </p:txBody>
      </p:sp>
      <p:sp>
        <p:nvSpPr>
          <p:cNvPr id="62" name="TextBox 61"/>
          <p:cNvSpPr txBox="1"/>
          <p:nvPr/>
        </p:nvSpPr>
        <p:spPr>
          <a:xfrm>
            <a:off x="5449200" y="777665"/>
            <a:ext cx="466794" cy="369332"/>
          </a:xfrm>
          <a:prstGeom prst="rect">
            <a:avLst/>
          </a:prstGeom>
          <a:noFill/>
        </p:spPr>
        <p:txBody>
          <a:bodyPr wrap="none" rtlCol="0">
            <a:spAutoFit/>
          </a:bodyPr>
          <a:lstStyle/>
          <a:p>
            <a:r>
              <a:rPr lang="en-US" dirty="0"/>
              <a:t>5</a:t>
            </a:r>
            <a:r>
              <a:rPr lang="en-US" dirty="0" smtClean="0"/>
              <a:t>%</a:t>
            </a:r>
            <a:endParaRPr lang="en-US" dirty="0"/>
          </a:p>
        </p:txBody>
      </p:sp>
      <p:sp>
        <p:nvSpPr>
          <p:cNvPr id="63" name="TextBox 62"/>
          <p:cNvSpPr txBox="1"/>
          <p:nvPr/>
        </p:nvSpPr>
        <p:spPr>
          <a:xfrm>
            <a:off x="5042811" y="930065"/>
            <a:ext cx="466794" cy="369332"/>
          </a:xfrm>
          <a:prstGeom prst="rect">
            <a:avLst/>
          </a:prstGeom>
          <a:noFill/>
        </p:spPr>
        <p:txBody>
          <a:bodyPr wrap="none" rtlCol="0">
            <a:spAutoFit/>
          </a:bodyPr>
          <a:lstStyle/>
          <a:p>
            <a:r>
              <a:rPr lang="en-US" dirty="0"/>
              <a:t>9</a:t>
            </a:r>
            <a:r>
              <a:rPr lang="en-US" dirty="0" smtClean="0"/>
              <a:t>%</a:t>
            </a:r>
            <a:endParaRPr lang="en-US" dirty="0"/>
          </a:p>
        </p:txBody>
      </p:sp>
      <p:sp>
        <p:nvSpPr>
          <p:cNvPr id="64" name="TextBox 63"/>
          <p:cNvSpPr txBox="1"/>
          <p:nvPr/>
        </p:nvSpPr>
        <p:spPr>
          <a:xfrm>
            <a:off x="4822685" y="1217929"/>
            <a:ext cx="466794" cy="369332"/>
          </a:xfrm>
          <a:prstGeom prst="rect">
            <a:avLst/>
          </a:prstGeom>
          <a:noFill/>
        </p:spPr>
        <p:txBody>
          <a:bodyPr wrap="none" rtlCol="0">
            <a:spAutoFit/>
          </a:bodyPr>
          <a:lstStyle/>
          <a:p>
            <a:r>
              <a:rPr lang="en-US" dirty="0" smtClean="0"/>
              <a:t>5%</a:t>
            </a:r>
            <a:endParaRPr lang="en-US" dirty="0"/>
          </a:p>
        </p:txBody>
      </p:sp>
      <p:sp>
        <p:nvSpPr>
          <p:cNvPr id="65" name="TextBox 64"/>
          <p:cNvSpPr txBox="1"/>
          <p:nvPr/>
        </p:nvSpPr>
        <p:spPr>
          <a:xfrm>
            <a:off x="5106569" y="4649181"/>
            <a:ext cx="583663" cy="369332"/>
          </a:xfrm>
          <a:prstGeom prst="rect">
            <a:avLst/>
          </a:prstGeom>
          <a:noFill/>
        </p:spPr>
        <p:txBody>
          <a:bodyPr wrap="none" rtlCol="0">
            <a:spAutoFit/>
          </a:bodyPr>
          <a:lstStyle/>
          <a:p>
            <a:r>
              <a:rPr lang="en-US" dirty="0" smtClean="0">
                <a:solidFill>
                  <a:schemeClr val="bg1"/>
                </a:solidFill>
              </a:rPr>
              <a:t>27%</a:t>
            </a:r>
            <a:endParaRPr lang="en-US" dirty="0">
              <a:solidFill>
                <a:schemeClr val="bg1"/>
              </a:solidFill>
            </a:endParaRPr>
          </a:p>
        </p:txBody>
      </p:sp>
      <p:sp>
        <p:nvSpPr>
          <p:cNvPr id="66" name="TextBox 65"/>
          <p:cNvSpPr txBox="1"/>
          <p:nvPr/>
        </p:nvSpPr>
        <p:spPr>
          <a:xfrm>
            <a:off x="5575570" y="3500599"/>
            <a:ext cx="466794" cy="369332"/>
          </a:xfrm>
          <a:prstGeom prst="rect">
            <a:avLst/>
          </a:prstGeom>
          <a:noFill/>
        </p:spPr>
        <p:txBody>
          <a:bodyPr wrap="none" rtlCol="0">
            <a:spAutoFit/>
          </a:bodyPr>
          <a:lstStyle/>
          <a:p>
            <a:r>
              <a:rPr lang="en-US" dirty="0" smtClean="0"/>
              <a:t>4%</a:t>
            </a:r>
            <a:endParaRPr lang="en-US" dirty="0"/>
          </a:p>
        </p:txBody>
      </p:sp>
      <p:sp>
        <p:nvSpPr>
          <p:cNvPr id="67" name="TextBox 66"/>
          <p:cNvSpPr txBox="1"/>
          <p:nvPr/>
        </p:nvSpPr>
        <p:spPr>
          <a:xfrm>
            <a:off x="5236913" y="3619133"/>
            <a:ext cx="466794" cy="369332"/>
          </a:xfrm>
          <a:prstGeom prst="rect">
            <a:avLst/>
          </a:prstGeom>
          <a:noFill/>
        </p:spPr>
        <p:txBody>
          <a:bodyPr wrap="none" rtlCol="0">
            <a:spAutoFit/>
          </a:bodyPr>
          <a:lstStyle/>
          <a:p>
            <a:r>
              <a:rPr lang="en-US" dirty="0" smtClean="0"/>
              <a:t>9%</a:t>
            </a:r>
            <a:endParaRPr lang="en-US" dirty="0"/>
          </a:p>
        </p:txBody>
      </p:sp>
      <p:sp>
        <p:nvSpPr>
          <p:cNvPr id="68" name="TextBox 67"/>
          <p:cNvSpPr txBox="1"/>
          <p:nvPr/>
        </p:nvSpPr>
        <p:spPr>
          <a:xfrm>
            <a:off x="4965988" y="3974729"/>
            <a:ext cx="466794" cy="369332"/>
          </a:xfrm>
          <a:prstGeom prst="rect">
            <a:avLst/>
          </a:prstGeom>
          <a:noFill/>
        </p:spPr>
        <p:txBody>
          <a:bodyPr wrap="none" rtlCol="0">
            <a:spAutoFit/>
          </a:bodyPr>
          <a:lstStyle/>
          <a:p>
            <a:r>
              <a:rPr lang="en-US" dirty="0"/>
              <a:t>8</a:t>
            </a:r>
            <a:r>
              <a:rPr lang="en-US" dirty="0" smtClean="0"/>
              <a:t>%</a:t>
            </a:r>
            <a:endParaRPr lang="en-US" dirty="0"/>
          </a:p>
        </p:txBody>
      </p:sp>
      <p:sp>
        <p:nvSpPr>
          <p:cNvPr id="69" name="TextBox 68"/>
          <p:cNvSpPr txBox="1"/>
          <p:nvPr/>
        </p:nvSpPr>
        <p:spPr>
          <a:xfrm>
            <a:off x="7066123" y="4383406"/>
            <a:ext cx="2039941" cy="861774"/>
          </a:xfrm>
          <a:prstGeom prst="rect">
            <a:avLst/>
          </a:prstGeom>
          <a:noFill/>
        </p:spPr>
        <p:txBody>
          <a:bodyPr wrap="none" rtlCol="0">
            <a:spAutoFit/>
          </a:bodyPr>
          <a:lstStyle/>
          <a:p>
            <a:pPr algn="ctr"/>
            <a:r>
              <a:rPr lang="en-US" sz="1600" dirty="0" smtClean="0"/>
              <a:t>Low krill</a:t>
            </a:r>
          </a:p>
          <a:p>
            <a:pPr algn="ctr"/>
            <a:r>
              <a:rPr lang="en-US" sz="1600" dirty="0"/>
              <a:t>r</a:t>
            </a:r>
            <a:r>
              <a:rPr lang="en-US" sz="1600" dirty="0" smtClean="0"/>
              <a:t>ecruitment according </a:t>
            </a:r>
          </a:p>
          <a:p>
            <a:pPr algn="ctr"/>
            <a:r>
              <a:rPr lang="en-US" sz="1600" dirty="0" smtClean="0"/>
              <a:t>to penguin diets</a:t>
            </a:r>
            <a:endParaRPr lang="en-US" sz="1600" dirty="0"/>
          </a:p>
        </p:txBody>
      </p:sp>
      <p:sp>
        <p:nvSpPr>
          <p:cNvPr id="70" name="TextBox 69"/>
          <p:cNvSpPr txBox="1"/>
          <p:nvPr/>
        </p:nvSpPr>
        <p:spPr>
          <a:xfrm>
            <a:off x="7001956" y="1023582"/>
            <a:ext cx="2039941" cy="861774"/>
          </a:xfrm>
          <a:prstGeom prst="rect">
            <a:avLst/>
          </a:prstGeom>
          <a:noFill/>
        </p:spPr>
        <p:txBody>
          <a:bodyPr wrap="none" rtlCol="0">
            <a:spAutoFit/>
          </a:bodyPr>
          <a:lstStyle/>
          <a:p>
            <a:pPr algn="ctr"/>
            <a:r>
              <a:rPr lang="en-US" sz="1600" dirty="0" smtClean="0"/>
              <a:t>High krill</a:t>
            </a:r>
          </a:p>
          <a:p>
            <a:pPr algn="ctr"/>
            <a:r>
              <a:rPr lang="en-US" sz="1600" dirty="0"/>
              <a:t>r</a:t>
            </a:r>
            <a:r>
              <a:rPr lang="en-US" sz="1600" dirty="0" smtClean="0"/>
              <a:t>ecruitment according </a:t>
            </a:r>
          </a:p>
          <a:p>
            <a:pPr algn="ctr"/>
            <a:r>
              <a:rPr lang="en-US" sz="1600" dirty="0" smtClean="0"/>
              <a:t>to penguin diets</a:t>
            </a:r>
            <a:endParaRPr lang="en-US" sz="1600" dirty="0"/>
          </a:p>
        </p:txBody>
      </p:sp>
    </p:spTree>
    <p:extLst>
      <p:ext uri="{BB962C8B-B14F-4D97-AF65-F5344CB8AC3E}">
        <p14:creationId xmlns:p14="http://schemas.microsoft.com/office/powerpoint/2010/main" val="344872946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80737" y="453190"/>
            <a:ext cx="8741770" cy="5775158"/>
            <a:chOff x="280737" y="588211"/>
            <a:chExt cx="8741770" cy="5775158"/>
          </a:xfrm>
        </p:grpSpPr>
        <p:pic>
          <p:nvPicPr>
            <p:cNvPr id="5" name="Picture 4" descr="North negative.jpg"/>
            <p:cNvPicPr>
              <a:picLocks noChangeAspect="1"/>
            </p:cNvPicPr>
            <p:nvPr/>
          </p:nvPicPr>
          <p:blipFill rotWithShape="1">
            <a:blip r:embed="rId2">
              <a:extLst>
                <a:ext uri="{28A0092B-C50C-407E-A947-70E740481C1C}">
                  <a14:useLocalDpi xmlns:a14="http://schemas.microsoft.com/office/drawing/2010/main" val="0"/>
                </a:ext>
              </a:extLst>
            </a:blip>
            <a:srcRect l="5459" t="7018" r="5393" b="4483"/>
            <a:stretch/>
          </p:blipFill>
          <p:spPr>
            <a:xfrm>
              <a:off x="280737" y="588211"/>
              <a:ext cx="4363170" cy="5775158"/>
            </a:xfrm>
            <a:prstGeom prst="rect">
              <a:avLst/>
            </a:prstGeom>
          </p:spPr>
        </p:pic>
        <p:pic>
          <p:nvPicPr>
            <p:cNvPr id="6" name="Picture 5" descr="south positive.jpg"/>
            <p:cNvPicPr>
              <a:picLocks noChangeAspect="1"/>
            </p:cNvPicPr>
            <p:nvPr/>
          </p:nvPicPr>
          <p:blipFill rotWithShape="1">
            <a:blip r:embed="rId3">
              <a:extLst>
                <a:ext uri="{28A0092B-C50C-407E-A947-70E740481C1C}">
                  <a14:useLocalDpi xmlns:a14="http://schemas.microsoft.com/office/drawing/2010/main" val="0"/>
                </a:ext>
              </a:extLst>
            </a:blip>
            <a:srcRect l="5555" t="7018" r="8154" b="4483"/>
            <a:stretch/>
          </p:blipFill>
          <p:spPr>
            <a:xfrm>
              <a:off x="4799264" y="588211"/>
              <a:ext cx="4223243" cy="5775158"/>
            </a:xfrm>
            <a:prstGeom prst="rect">
              <a:avLst/>
            </a:prstGeom>
          </p:spPr>
        </p:pic>
      </p:grpSp>
      <p:sp>
        <p:nvSpPr>
          <p:cNvPr id="7" name="TextBox 6"/>
          <p:cNvSpPr txBox="1"/>
          <p:nvPr/>
        </p:nvSpPr>
        <p:spPr>
          <a:xfrm>
            <a:off x="1136316" y="-313457"/>
            <a:ext cx="6635350" cy="646331"/>
          </a:xfrm>
          <a:prstGeom prst="rect">
            <a:avLst/>
          </a:prstGeom>
          <a:solidFill>
            <a:srgbClr val="FFFFFF"/>
          </a:solidFill>
        </p:spPr>
        <p:txBody>
          <a:bodyPr wrap="none" rtlCol="0">
            <a:spAutoFit/>
          </a:bodyPr>
          <a:lstStyle/>
          <a:p>
            <a:pPr algn="ctr"/>
            <a:r>
              <a:rPr lang="en-US" b="1" dirty="0" smtClean="0"/>
              <a:t>North-Low </a:t>
            </a:r>
            <a:r>
              <a:rPr lang="en-US" b="1" dirty="0" err="1" smtClean="0"/>
              <a:t>Chl</a:t>
            </a:r>
            <a:r>
              <a:rPr lang="en-US" b="1" dirty="0" smtClean="0"/>
              <a:t> </a:t>
            </a:r>
            <a:r>
              <a:rPr lang="en-US" b="1" dirty="0" err="1" smtClean="0"/>
              <a:t>vs</a:t>
            </a:r>
            <a:r>
              <a:rPr lang="en-US" b="1" dirty="0" smtClean="0"/>
              <a:t> South High </a:t>
            </a:r>
            <a:r>
              <a:rPr lang="en-US" b="1" dirty="0" err="1" smtClean="0"/>
              <a:t>Chl</a:t>
            </a:r>
            <a:r>
              <a:rPr lang="en-US" b="1" dirty="0" smtClean="0"/>
              <a:t>: Polar Opposite Regimes</a:t>
            </a:r>
          </a:p>
          <a:p>
            <a:pPr algn="ctr"/>
            <a:r>
              <a:rPr lang="en-US" b="1" dirty="0" smtClean="0"/>
              <a:t>Flows normalized to GPP; only flows &lt; 5% GPP shown </a:t>
            </a:r>
            <a:endParaRPr lang="en-US" b="1" dirty="0"/>
          </a:p>
        </p:txBody>
      </p:sp>
      <p:sp>
        <p:nvSpPr>
          <p:cNvPr id="8" name="Oval 7"/>
          <p:cNvSpPr/>
          <p:nvPr/>
        </p:nvSpPr>
        <p:spPr>
          <a:xfrm>
            <a:off x="6764421" y="1576137"/>
            <a:ext cx="1737895" cy="1310105"/>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2010610" y="1576137"/>
            <a:ext cx="1737895" cy="1310105"/>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85445" y="5676206"/>
            <a:ext cx="1199442" cy="276999"/>
          </a:xfrm>
          <a:prstGeom prst="rect">
            <a:avLst/>
          </a:prstGeom>
          <a:noFill/>
        </p:spPr>
        <p:txBody>
          <a:bodyPr wrap="none" rtlCol="0">
            <a:spAutoFit/>
          </a:bodyPr>
          <a:lstStyle/>
          <a:p>
            <a:r>
              <a:rPr lang="en-US" sz="1200" dirty="0" err="1" smtClean="0"/>
              <a:t>Sailey</a:t>
            </a:r>
            <a:r>
              <a:rPr lang="en-US" sz="1200" dirty="0" smtClean="0"/>
              <a:t> et al 2013 </a:t>
            </a:r>
            <a:endParaRPr lang="en-US" sz="1200" dirty="0"/>
          </a:p>
        </p:txBody>
      </p:sp>
    </p:spTree>
    <p:extLst>
      <p:ext uri="{BB962C8B-B14F-4D97-AF65-F5344CB8AC3E}">
        <p14:creationId xmlns:p14="http://schemas.microsoft.com/office/powerpoint/2010/main" val="55125466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L_LTER_StationE_TSplot.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1665" y="3116199"/>
            <a:ext cx="5552435" cy="3084686"/>
          </a:xfrm>
          <a:prstGeom prst="rect">
            <a:avLst/>
          </a:prstGeom>
        </p:spPr>
      </p:pic>
      <p:pic>
        <p:nvPicPr>
          <p:cNvPr id="5" name="Picture 4" descr="PAL_LTER_StationB_TSplot.tif"/>
          <p:cNvPicPr>
            <a:picLocks noChangeAspect="1"/>
          </p:cNvPicPr>
          <p:nvPr/>
        </p:nvPicPr>
        <p:blipFill rotWithShape="1">
          <a:blip r:embed="rId3">
            <a:extLst>
              <a:ext uri="{28A0092B-C50C-407E-A947-70E740481C1C}">
                <a14:useLocalDpi xmlns:a14="http://schemas.microsoft.com/office/drawing/2010/main" val="0"/>
              </a:ext>
            </a:extLst>
          </a:blip>
          <a:srcRect t="4962"/>
          <a:stretch/>
        </p:blipFill>
        <p:spPr>
          <a:xfrm>
            <a:off x="1851665" y="93606"/>
            <a:ext cx="5552435" cy="2931627"/>
          </a:xfrm>
          <a:prstGeom prst="rect">
            <a:avLst/>
          </a:prstGeom>
        </p:spPr>
      </p:pic>
      <p:sp>
        <p:nvSpPr>
          <p:cNvPr id="6" name="Rectangle 5"/>
          <p:cNvSpPr/>
          <p:nvPr/>
        </p:nvSpPr>
        <p:spPr>
          <a:xfrm>
            <a:off x="3149600" y="1397000"/>
            <a:ext cx="1943100" cy="1143000"/>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149600" y="2183368"/>
            <a:ext cx="954107" cy="369332"/>
          </a:xfrm>
          <a:prstGeom prst="rect">
            <a:avLst/>
          </a:prstGeom>
          <a:noFill/>
        </p:spPr>
        <p:txBody>
          <a:bodyPr wrap="none" rtlCol="0">
            <a:spAutoFit/>
          </a:bodyPr>
          <a:lstStyle/>
          <a:p>
            <a:r>
              <a:rPr lang="en-US" dirty="0" smtClean="0">
                <a:solidFill>
                  <a:srgbClr val="FF0000"/>
                </a:solidFill>
              </a:rPr>
              <a:t>Ice Melt</a:t>
            </a:r>
            <a:endParaRPr lang="en-US" dirty="0">
              <a:solidFill>
                <a:srgbClr val="FF0000"/>
              </a:solidFill>
            </a:endParaRPr>
          </a:p>
        </p:txBody>
      </p:sp>
    </p:spTree>
    <p:extLst>
      <p:ext uri="{BB962C8B-B14F-4D97-AF65-F5344CB8AC3E}">
        <p14:creationId xmlns:p14="http://schemas.microsoft.com/office/powerpoint/2010/main" val="351610025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Sallofuco_cruise.tif"/>
          <p:cNvPicPr>
            <a:picLocks noChangeAspect="1"/>
          </p:cNvPicPr>
          <p:nvPr/>
        </p:nvPicPr>
        <p:blipFill rotWithShape="1">
          <a:blip r:embed="rId2">
            <a:extLst>
              <a:ext uri="{28A0092B-C50C-407E-A947-70E740481C1C}">
                <a14:useLocalDpi xmlns:a14="http://schemas.microsoft.com/office/drawing/2010/main" val="0"/>
              </a:ext>
            </a:extLst>
          </a:blip>
          <a:srcRect l="8751" r="8333"/>
          <a:stretch/>
        </p:blipFill>
        <p:spPr>
          <a:xfrm>
            <a:off x="1016000" y="1295400"/>
            <a:ext cx="7581900" cy="4953000"/>
          </a:xfrm>
          <a:prstGeom prst="rect">
            <a:avLst/>
          </a:prstGeom>
        </p:spPr>
      </p:pic>
      <p:pic>
        <p:nvPicPr>
          <p:cNvPr id="4" name="Picture 3"/>
          <p:cNvPicPr>
            <a:picLocks noChangeAspect="1"/>
          </p:cNvPicPr>
          <p:nvPr/>
        </p:nvPicPr>
        <p:blipFill rotWithShape="1">
          <a:blip r:embed="rId3"/>
          <a:srcRect t="13735"/>
          <a:stretch/>
        </p:blipFill>
        <p:spPr>
          <a:xfrm>
            <a:off x="147166" y="203200"/>
            <a:ext cx="2545234" cy="2709448"/>
          </a:xfrm>
          <a:prstGeom prst="rect">
            <a:avLst/>
          </a:prstGeom>
        </p:spPr>
      </p:pic>
      <p:sp>
        <p:nvSpPr>
          <p:cNvPr id="8" name="TextBox 7"/>
          <p:cNvSpPr txBox="1"/>
          <p:nvPr/>
        </p:nvSpPr>
        <p:spPr>
          <a:xfrm>
            <a:off x="2768600" y="495300"/>
            <a:ext cx="4961252" cy="369332"/>
          </a:xfrm>
          <a:prstGeom prst="rect">
            <a:avLst/>
          </a:prstGeom>
          <a:noFill/>
        </p:spPr>
        <p:txBody>
          <a:bodyPr wrap="none" rtlCol="0">
            <a:spAutoFit/>
          </a:bodyPr>
          <a:lstStyle/>
          <a:p>
            <a:r>
              <a:rPr lang="en-US" b="1" dirty="0" smtClean="0"/>
              <a:t>The TS relationship does not hold for the ship grid</a:t>
            </a:r>
            <a:endParaRPr lang="en-US" b="1" dirty="0"/>
          </a:p>
        </p:txBody>
      </p:sp>
    </p:spTree>
    <p:extLst>
      <p:ext uri="{BB962C8B-B14F-4D97-AF65-F5344CB8AC3E}">
        <p14:creationId xmlns:p14="http://schemas.microsoft.com/office/powerpoint/2010/main" val="206930128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104900" y="1270000"/>
            <a:ext cx="7086600" cy="3831708"/>
          </a:xfrm>
          <a:prstGeom prst="rect">
            <a:avLst/>
          </a:prstGeom>
        </p:spPr>
      </p:pic>
      <p:sp>
        <p:nvSpPr>
          <p:cNvPr id="10" name="TextBox 9"/>
          <p:cNvSpPr txBox="1"/>
          <p:nvPr/>
        </p:nvSpPr>
        <p:spPr>
          <a:xfrm>
            <a:off x="1600200" y="428030"/>
            <a:ext cx="6197600" cy="646331"/>
          </a:xfrm>
          <a:prstGeom prst="rect">
            <a:avLst/>
          </a:prstGeom>
          <a:noFill/>
        </p:spPr>
        <p:txBody>
          <a:bodyPr wrap="square" rtlCol="0">
            <a:spAutoFit/>
          </a:bodyPr>
          <a:lstStyle/>
          <a:p>
            <a:pPr algn="ctr"/>
            <a:r>
              <a:rPr lang="en-US" dirty="0" smtClean="0"/>
              <a:t>Diatoms remain the dominant taxa accounting for 63% of the variability in the chlorophyll a across the entire grid.</a:t>
            </a:r>
            <a:endParaRPr lang="en-US" dirty="0"/>
          </a:p>
        </p:txBody>
      </p:sp>
      <p:sp>
        <p:nvSpPr>
          <p:cNvPr id="2" name="TextBox 1"/>
          <p:cNvSpPr txBox="1"/>
          <p:nvPr/>
        </p:nvSpPr>
        <p:spPr>
          <a:xfrm>
            <a:off x="3746500" y="5136634"/>
            <a:ext cx="1955358" cy="369332"/>
          </a:xfrm>
          <a:prstGeom prst="rect">
            <a:avLst/>
          </a:prstGeom>
          <a:noFill/>
        </p:spPr>
        <p:txBody>
          <a:bodyPr wrap="none" rtlCol="0">
            <a:spAutoFit/>
          </a:bodyPr>
          <a:lstStyle/>
          <a:p>
            <a:r>
              <a:rPr lang="en-US" dirty="0" smtClean="0"/>
              <a:t>Chlorophyll (</a:t>
            </a:r>
            <a:r>
              <a:rPr lang="en-US" dirty="0" err="1" smtClean="0"/>
              <a:t>ng</a:t>
            </a:r>
            <a:r>
              <a:rPr lang="en-US" dirty="0" smtClean="0"/>
              <a:t> L</a:t>
            </a:r>
            <a:r>
              <a:rPr lang="en-US" baseline="30000" dirty="0" smtClean="0"/>
              <a:t>-1</a:t>
            </a:r>
            <a:r>
              <a:rPr lang="en-US" dirty="0" smtClean="0"/>
              <a:t>)</a:t>
            </a:r>
            <a:endParaRPr lang="en-US" dirty="0"/>
          </a:p>
        </p:txBody>
      </p:sp>
      <p:sp>
        <p:nvSpPr>
          <p:cNvPr id="5" name="TextBox 4"/>
          <p:cNvSpPr txBox="1"/>
          <p:nvPr/>
        </p:nvSpPr>
        <p:spPr>
          <a:xfrm rot="16200000">
            <a:off x="-95986" y="2787134"/>
            <a:ext cx="2032452" cy="369332"/>
          </a:xfrm>
          <a:prstGeom prst="rect">
            <a:avLst/>
          </a:prstGeom>
          <a:noFill/>
        </p:spPr>
        <p:txBody>
          <a:bodyPr wrap="none" rtlCol="0">
            <a:spAutoFit/>
          </a:bodyPr>
          <a:lstStyle/>
          <a:p>
            <a:r>
              <a:rPr lang="en-US" dirty="0" err="1" smtClean="0"/>
              <a:t>Fucoxanthin</a:t>
            </a:r>
            <a:r>
              <a:rPr lang="en-US" dirty="0" smtClean="0"/>
              <a:t> (</a:t>
            </a:r>
            <a:r>
              <a:rPr lang="en-US" dirty="0" err="1" smtClean="0"/>
              <a:t>ng</a:t>
            </a:r>
            <a:r>
              <a:rPr lang="en-US" dirty="0" smtClean="0"/>
              <a:t> L</a:t>
            </a:r>
            <a:r>
              <a:rPr lang="en-US" baseline="30000" dirty="0" smtClean="0"/>
              <a:t>-1</a:t>
            </a:r>
            <a:r>
              <a:rPr lang="en-US" dirty="0" smtClean="0"/>
              <a:t>)</a:t>
            </a:r>
            <a:endParaRPr lang="en-US" dirty="0"/>
          </a:p>
        </p:txBody>
      </p:sp>
      <p:sp>
        <p:nvSpPr>
          <p:cNvPr id="3" name="Rectangle 2"/>
          <p:cNvSpPr/>
          <p:nvPr/>
        </p:nvSpPr>
        <p:spPr>
          <a:xfrm>
            <a:off x="1600200" y="1422400"/>
            <a:ext cx="6273800" cy="33401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80068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23900" y="1155700"/>
            <a:ext cx="7696200" cy="4533900"/>
          </a:xfrm>
          <a:prstGeom prst="rect">
            <a:avLst/>
          </a:prstGeom>
        </p:spPr>
      </p:pic>
      <p:sp>
        <p:nvSpPr>
          <p:cNvPr id="7" name="TextBox 6"/>
          <p:cNvSpPr txBox="1"/>
          <p:nvPr/>
        </p:nvSpPr>
        <p:spPr>
          <a:xfrm>
            <a:off x="1968500" y="271860"/>
            <a:ext cx="5359400" cy="923330"/>
          </a:xfrm>
          <a:prstGeom prst="rect">
            <a:avLst/>
          </a:prstGeom>
          <a:noFill/>
        </p:spPr>
        <p:txBody>
          <a:bodyPr wrap="square" rtlCol="0">
            <a:spAutoFit/>
          </a:bodyPr>
          <a:lstStyle/>
          <a:p>
            <a:pPr algn="ctr"/>
            <a:r>
              <a:rPr lang="en-US" dirty="0" smtClean="0"/>
              <a:t>While not as clear as Palmer basin, generally the higher concentrations of </a:t>
            </a:r>
            <a:r>
              <a:rPr lang="en-US" dirty="0" err="1" smtClean="0"/>
              <a:t>cryptophytes</a:t>
            </a:r>
            <a:r>
              <a:rPr lang="en-US" dirty="0" smtClean="0"/>
              <a:t> are not associated with high concentrations of diatoms .</a:t>
            </a:r>
            <a:endParaRPr lang="en-US" dirty="0"/>
          </a:p>
        </p:txBody>
      </p:sp>
      <p:sp>
        <p:nvSpPr>
          <p:cNvPr id="8" name="Rectangle 7"/>
          <p:cNvSpPr/>
          <p:nvPr/>
        </p:nvSpPr>
        <p:spPr>
          <a:xfrm rot="16200000">
            <a:off x="-447158" y="3053836"/>
            <a:ext cx="1921995" cy="369332"/>
          </a:xfrm>
          <a:prstGeom prst="rect">
            <a:avLst/>
          </a:prstGeom>
        </p:spPr>
        <p:txBody>
          <a:bodyPr wrap="none">
            <a:spAutoFit/>
          </a:bodyPr>
          <a:lstStyle/>
          <a:p>
            <a:r>
              <a:rPr lang="en-US" dirty="0" err="1" smtClean="0"/>
              <a:t>Alloxanthin</a:t>
            </a:r>
            <a:r>
              <a:rPr lang="en-US" dirty="0" smtClean="0"/>
              <a:t> (</a:t>
            </a:r>
            <a:r>
              <a:rPr lang="en-US" dirty="0" err="1" smtClean="0"/>
              <a:t>ng</a:t>
            </a:r>
            <a:r>
              <a:rPr lang="en-US" dirty="0" smtClean="0"/>
              <a:t>/L)</a:t>
            </a:r>
            <a:endParaRPr lang="en-US" dirty="0"/>
          </a:p>
        </p:txBody>
      </p:sp>
      <p:sp>
        <p:nvSpPr>
          <p:cNvPr id="9" name="Rectangle 8"/>
          <p:cNvSpPr/>
          <p:nvPr/>
        </p:nvSpPr>
        <p:spPr>
          <a:xfrm>
            <a:off x="3731142" y="5689600"/>
            <a:ext cx="1944312" cy="369332"/>
          </a:xfrm>
          <a:prstGeom prst="rect">
            <a:avLst/>
          </a:prstGeom>
        </p:spPr>
        <p:txBody>
          <a:bodyPr wrap="none">
            <a:spAutoFit/>
          </a:bodyPr>
          <a:lstStyle/>
          <a:p>
            <a:r>
              <a:rPr lang="en-US" dirty="0" err="1" smtClean="0"/>
              <a:t>Fucoxanthin</a:t>
            </a:r>
            <a:r>
              <a:rPr lang="en-US" dirty="0" smtClean="0"/>
              <a:t> (</a:t>
            </a:r>
            <a:r>
              <a:rPr lang="en-US" dirty="0" err="1" smtClean="0"/>
              <a:t>ng</a:t>
            </a:r>
            <a:r>
              <a:rPr lang="en-US" dirty="0" smtClean="0"/>
              <a:t>/L)</a:t>
            </a:r>
            <a:endParaRPr lang="en-US" dirty="0"/>
          </a:p>
        </p:txBody>
      </p:sp>
    </p:spTree>
    <p:extLst>
      <p:ext uri="{BB962C8B-B14F-4D97-AF65-F5344CB8AC3E}">
        <p14:creationId xmlns:p14="http://schemas.microsoft.com/office/powerpoint/2010/main" val="15971485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s-tsfab-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3477" y="203200"/>
            <a:ext cx="4747846" cy="6858000"/>
          </a:xfrm>
          <a:prstGeom prst="rect">
            <a:avLst/>
          </a:prstGeom>
        </p:spPr>
      </p:pic>
      <p:sp>
        <p:nvSpPr>
          <p:cNvPr id="2" name="TextBox 1"/>
          <p:cNvSpPr txBox="1"/>
          <p:nvPr/>
        </p:nvSpPr>
        <p:spPr>
          <a:xfrm>
            <a:off x="4572000" y="-76200"/>
            <a:ext cx="966931" cy="369332"/>
          </a:xfrm>
          <a:prstGeom prst="rect">
            <a:avLst/>
          </a:prstGeom>
          <a:noFill/>
        </p:spPr>
        <p:txBody>
          <a:bodyPr wrap="none" rtlCol="0">
            <a:spAutoFit/>
          </a:bodyPr>
          <a:lstStyle/>
          <a:p>
            <a:r>
              <a:rPr lang="en-US" dirty="0" smtClean="0"/>
              <a:t>Diatoms</a:t>
            </a:r>
            <a:endParaRPr lang="en-US" dirty="0"/>
          </a:p>
        </p:txBody>
      </p:sp>
      <p:sp>
        <p:nvSpPr>
          <p:cNvPr id="4" name="TextBox 3"/>
          <p:cNvSpPr txBox="1"/>
          <p:nvPr/>
        </p:nvSpPr>
        <p:spPr>
          <a:xfrm>
            <a:off x="5704031" y="-63500"/>
            <a:ext cx="787395" cy="369332"/>
          </a:xfrm>
          <a:prstGeom prst="rect">
            <a:avLst/>
          </a:prstGeom>
          <a:noFill/>
        </p:spPr>
        <p:txBody>
          <a:bodyPr wrap="none" rtlCol="0">
            <a:spAutoFit/>
          </a:bodyPr>
          <a:lstStyle/>
          <a:p>
            <a:r>
              <a:rPr lang="en-US" dirty="0" smtClean="0"/>
              <a:t>Crypts</a:t>
            </a:r>
            <a:endParaRPr lang="en-US" dirty="0"/>
          </a:p>
        </p:txBody>
      </p:sp>
    </p:spTree>
    <p:extLst>
      <p:ext uri="{BB962C8B-B14F-4D97-AF65-F5344CB8AC3E}">
        <p14:creationId xmlns:p14="http://schemas.microsoft.com/office/powerpoint/2010/main" val="89897055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620" y="38100"/>
            <a:ext cx="9144000" cy="5802377"/>
          </a:xfrm>
          <a:prstGeom prst="rect">
            <a:avLst/>
          </a:prstGeom>
        </p:spPr>
      </p:pic>
      <p:sp>
        <p:nvSpPr>
          <p:cNvPr id="5" name="Rectangle 4"/>
          <p:cNvSpPr/>
          <p:nvPr/>
        </p:nvSpPr>
        <p:spPr>
          <a:xfrm>
            <a:off x="2378164" y="855546"/>
            <a:ext cx="6723216" cy="252287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387375" y="-76200"/>
            <a:ext cx="4414790" cy="461665"/>
          </a:xfrm>
          <a:prstGeom prst="rect">
            <a:avLst/>
          </a:prstGeom>
          <a:noFill/>
        </p:spPr>
        <p:txBody>
          <a:bodyPr wrap="none" rtlCol="0">
            <a:spAutoFit/>
          </a:bodyPr>
          <a:lstStyle/>
          <a:p>
            <a:r>
              <a:rPr lang="en-US" sz="2400" dirty="0" smtClean="0"/>
              <a:t>All </a:t>
            </a:r>
            <a:r>
              <a:rPr lang="en-US" sz="2400" dirty="0" err="1" smtClean="0"/>
              <a:t>cryptophytes</a:t>
            </a:r>
            <a:r>
              <a:rPr lang="en-US" sz="2400" dirty="0" smtClean="0"/>
              <a:t> are not the same</a:t>
            </a:r>
            <a:endParaRPr lang="en-US" sz="2400" dirty="0"/>
          </a:p>
        </p:txBody>
      </p:sp>
    </p:spTree>
    <p:extLst>
      <p:ext uri="{BB962C8B-B14F-4D97-AF65-F5344CB8AC3E}">
        <p14:creationId xmlns:p14="http://schemas.microsoft.com/office/powerpoint/2010/main" val="3479288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t="13735"/>
          <a:stretch/>
        </p:blipFill>
        <p:spPr>
          <a:xfrm>
            <a:off x="147166" y="1384300"/>
            <a:ext cx="3777102" cy="4020794"/>
          </a:xfrm>
          <a:prstGeom prst="rect">
            <a:avLst/>
          </a:prstGeom>
        </p:spPr>
      </p:pic>
      <p:pic>
        <p:nvPicPr>
          <p:cNvPr id="14" name="Picture 13" descr="imag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166" y="53071"/>
            <a:ext cx="1135533" cy="1135533"/>
          </a:xfrm>
          <a:prstGeom prst="rect">
            <a:avLst/>
          </a:prstGeom>
        </p:spPr>
      </p:pic>
      <p:sp>
        <p:nvSpPr>
          <p:cNvPr id="15" name="TextBox 14"/>
          <p:cNvSpPr txBox="1"/>
          <p:nvPr/>
        </p:nvSpPr>
        <p:spPr>
          <a:xfrm>
            <a:off x="4165600" y="1591159"/>
            <a:ext cx="4338727" cy="2862323"/>
          </a:xfrm>
          <a:prstGeom prst="rect">
            <a:avLst/>
          </a:prstGeom>
          <a:noFill/>
        </p:spPr>
        <p:txBody>
          <a:bodyPr wrap="square" rtlCol="0">
            <a:spAutoFit/>
          </a:bodyPr>
          <a:lstStyle/>
          <a:p>
            <a:pPr marL="342900" indent="-342900">
              <a:buAutoNum type="arabicParenR"/>
            </a:pPr>
            <a:r>
              <a:rPr lang="en-US" dirty="0" smtClean="0"/>
              <a:t>Annual time series measurements at Palmer Station, nominally October through March</a:t>
            </a:r>
          </a:p>
          <a:p>
            <a:pPr marL="342900" indent="-342900">
              <a:buAutoNum type="arabicParenR"/>
            </a:pPr>
            <a:r>
              <a:rPr lang="en-US" dirty="0" smtClean="0"/>
              <a:t>Annual cruise spanning the Peninsula during month of January</a:t>
            </a:r>
          </a:p>
          <a:p>
            <a:pPr marL="342900" indent="-342900">
              <a:buAutoNum type="arabicParenR"/>
            </a:pPr>
            <a:r>
              <a:rPr lang="en-US" dirty="0" smtClean="0"/>
              <a:t>Station and cruise is augmented with Slocum glider deployments</a:t>
            </a:r>
          </a:p>
          <a:p>
            <a:pPr marL="342900" indent="-342900">
              <a:buAutoNum type="arabicParenR"/>
            </a:pPr>
            <a:r>
              <a:rPr lang="en-US" dirty="0" smtClean="0"/>
              <a:t>Active satellite and modeling program</a:t>
            </a:r>
          </a:p>
          <a:p>
            <a:pPr marL="342900" indent="-342900">
              <a:buAutoNum type="arabicParenR"/>
            </a:pPr>
            <a:r>
              <a:rPr lang="en-US" dirty="0" smtClean="0"/>
              <a:t>Linked to education and outreach programs </a:t>
            </a:r>
            <a:endParaRPr lang="en-US" dirty="0"/>
          </a:p>
        </p:txBody>
      </p:sp>
      <p:sp>
        <p:nvSpPr>
          <p:cNvPr id="16" name="TextBox 15"/>
          <p:cNvSpPr txBox="1"/>
          <p:nvPr/>
        </p:nvSpPr>
        <p:spPr>
          <a:xfrm>
            <a:off x="1333501" y="227568"/>
            <a:ext cx="7607300" cy="923330"/>
          </a:xfrm>
          <a:prstGeom prst="rect">
            <a:avLst/>
          </a:prstGeom>
          <a:noFill/>
        </p:spPr>
        <p:txBody>
          <a:bodyPr wrap="square" rtlCol="0">
            <a:spAutoFit/>
          </a:bodyPr>
          <a:lstStyle/>
          <a:p>
            <a:pPr algn="ctr"/>
            <a:r>
              <a:rPr lang="en-US" b="1" dirty="0" smtClean="0"/>
              <a:t>Sponsored by NSF, LTER is focused on understanding long term changes in the ecology and biogeochemistry of the marine system of the rapidly changing West Antarctic Peninsula.  Currently conducting its 24 field season</a:t>
            </a:r>
            <a:endParaRPr lang="en-US" b="1" dirty="0"/>
          </a:p>
        </p:txBody>
      </p:sp>
      <p:sp>
        <p:nvSpPr>
          <p:cNvPr id="17" name="TextBox 16"/>
          <p:cNvSpPr txBox="1"/>
          <p:nvPr/>
        </p:nvSpPr>
        <p:spPr>
          <a:xfrm>
            <a:off x="4165600" y="1237728"/>
            <a:ext cx="1174608" cy="369332"/>
          </a:xfrm>
          <a:prstGeom prst="rect">
            <a:avLst/>
          </a:prstGeom>
          <a:noFill/>
        </p:spPr>
        <p:txBody>
          <a:bodyPr wrap="none" rtlCol="0">
            <a:spAutoFit/>
          </a:bodyPr>
          <a:lstStyle/>
          <a:p>
            <a:r>
              <a:rPr lang="en-US" b="1" dirty="0" smtClean="0"/>
              <a:t>Approach</a:t>
            </a:r>
            <a:r>
              <a:rPr lang="en-US" dirty="0" smtClean="0"/>
              <a:t>:</a:t>
            </a:r>
            <a:endParaRPr lang="en-US" dirty="0"/>
          </a:p>
        </p:txBody>
      </p:sp>
      <p:sp>
        <p:nvSpPr>
          <p:cNvPr id="18" name="5-Point Star 17"/>
          <p:cNvSpPr/>
          <p:nvPr/>
        </p:nvSpPr>
        <p:spPr>
          <a:xfrm>
            <a:off x="2743200" y="3238500"/>
            <a:ext cx="152400" cy="133350"/>
          </a:xfrm>
          <a:prstGeom prst="star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4060889" y="4487350"/>
            <a:ext cx="1555572" cy="369332"/>
          </a:xfrm>
          <a:prstGeom prst="rect">
            <a:avLst/>
          </a:prstGeom>
        </p:spPr>
        <p:txBody>
          <a:bodyPr wrap="none">
            <a:spAutoFit/>
          </a:bodyPr>
          <a:lstStyle/>
          <a:p>
            <a:r>
              <a:rPr lang="en-US" b="1" dirty="0" smtClean="0"/>
              <a:t>For more Info</a:t>
            </a:r>
            <a:r>
              <a:rPr lang="en-US" dirty="0" smtClean="0"/>
              <a:t>:</a:t>
            </a:r>
            <a:endParaRPr lang="en-US" dirty="0"/>
          </a:p>
        </p:txBody>
      </p:sp>
      <p:sp>
        <p:nvSpPr>
          <p:cNvPr id="20" name="Rectangle 19"/>
          <p:cNvSpPr/>
          <p:nvPr/>
        </p:nvSpPr>
        <p:spPr>
          <a:xfrm>
            <a:off x="4073572" y="4805880"/>
            <a:ext cx="3584034" cy="1569660"/>
          </a:xfrm>
          <a:prstGeom prst="rect">
            <a:avLst/>
          </a:prstGeom>
        </p:spPr>
        <p:txBody>
          <a:bodyPr wrap="square">
            <a:spAutoFit/>
          </a:bodyPr>
          <a:lstStyle/>
          <a:p>
            <a:r>
              <a:rPr lang="en-US" sz="1600" dirty="0" smtClean="0"/>
              <a:t>Program website: </a:t>
            </a:r>
            <a:r>
              <a:rPr lang="en-US" sz="1600" dirty="0" smtClean="0">
                <a:hlinkClick r:id="rId4"/>
              </a:rPr>
              <a:t>http</a:t>
            </a:r>
            <a:r>
              <a:rPr lang="en-US" sz="1600" dirty="0">
                <a:hlinkClick r:id="rId4"/>
              </a:rPr>
              <a:t>://pal.lternet.edu</a:t>
            </a:r>
            <a:r>
              <a:rPr lang="en-US" sz="1600" dirty="0" smtClean="0">
                <a:hlinkClick r:id="rId4"/>
              </a:rPr>
              <a:t>/</a:t>
            </a:r>
            <a:endParaRPr lang="en-US" sz="1600" dirty="0"/>
          </a:p>
          <a:p>
            <a:r>
              <a:rPr lang="en-US" sz="1600" dirty="0" smtClean="0"/>
              <a:t>	or</a:t>
            </a:r>
          </a:p>
          <a:p>
            <a:r>
              <a:rPr lang="en-US" sz="1600" dirty="0"/>
              <a:t>Program </a:t>
            </a:r>
            <a:r>
              <a:rPr lang="en-US" sz="1600" dirty="0" smtClean="0"/>
              <a:t>documentary available at Netflix or ITunes</a:t>
            </a:r>
            <a:endParaRPr lang="en-US" sz="1600" dirty="0"/>
          </a:p>
          <a:p>
            <a:endParaRPr lang="en-US" sz="1600" dirty="0"/>
          </a:p>
          <a:p>
            <a:endParaRPr lang="en-US" sz="1600" dirty="0"/>
          </a:p>
        </p:txBody>
      </p:sp>
      <p:sp>
        <p:nvSpPr>
          <p:cNvPr id="21" name="TextBox 20"/>
          <p:cNvSpPr txBox="1"/>
          <p:nvPr/>
        </p:nvSpPr>
        <p:spPr>
          <a:xfrm>
            <a:off x="4927600" y="5562600"/>
            <a:ext cx="184666" cy="369332"/>
          </a:xfrm>
          <a:prstGeom prst="rect">
            <a:avLst/>
          </a:prstGeom>
          <a:noFill/>
        </p:spPr>
        <p:txBody>
          <a:bodyPr wrap="none" rtlCol="0">
            <a:spAutoFit/>
          </a:bodyPr>
          <a:lstStyle/>
          <a:p>
            <a:endParaRPr lang="en-US" dirty="0"/>
          </a:p>
        </p:txBody>
      </p:sp>
      <p:pic>
        <p:nvPicPr>
          <p:cNvPr id="22" name="Picture 21"/>
          <p:cNvPicPr>
            <a:picLocks noChangeAspect="1"/>
          </p:cNvPicPr>
          <p:nvPr/>
        </p:nvPicPr>
        <p:blipFill>
          <a:blip r:embed="rId5"/>
          <a:stretch>
            <a:fillRect/>
          </a:stretch>
        </p:blipFill>
        <p:spPr>
          <a:xfrm>
            <a:off x="7708406" y="4248514"/>
            <a:ext cx="1283195" cy="1899650"/>
          </a:xfrm>
          <a:prstGeom prst="rect">
            <a:avLst/>
          </a:prstGeom>
        </p:spPr>
      </p:pic>
      <p:pic>
        <p:nvPicPr>
          <p:cNvPr id="24" name="Picture 23" descr="boating_limits_bathy.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141" y="1188604"/>
            <a:ext cx="1341010" cy="1045081"/>
          </a:xfrm>
          <a:prstGeom prst="rect">
            <a:avLst/>
          </a:prstGeom>
          <a:ln w="19050" cmpd="sng">
            <a:solidFill>
              <a:srgbClr val="FF0000"/>
            </a:solidFill>
          </a:ln>
        </p:spPr>
      </p:pic>
      <p:sp>
        <p:nvSpPr>
          <p:cNvPr id="29" name="Rectangle 28"/>
          <p:cNvSpPr/>
          <p:nvPr/>
        </p:nvSpPr>
        <p:spPr>
          <a:xfrm>
            <a:off x="3008864" y="4299009"/>
            <a:ext cx="49896" cy="48399"/>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Straight Connector 30"/>
          <p:cNvCxnSpPr>
            <a:endCxn id="18" idx="0"/>
          </p:cNvCxnSpPr>
          <p:nvPr/>
        </p:nvCxnSpPr>
        <p:spPr>
          <a:xfrm>
            <a:off x="1870151" y="2233685"/>
            <a:ext cx="949249" cy="100481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2" name="5-Point Star 31"/>
          <p:cNvSpPr/>
          <p:nvPr/>
        </p:nvSpPr>
        <p:spPr>
          <a:xfrm>
            <a:off x="1248833" y="1998133"/>
            <a:ext cx="118534" cy="152400"/>
          </a:xfrm>
          <a:prstGeom prst="star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5-Point Star 32"/>
          <p:cNvSpPr/>
          <p:nvPr/>
        </p:nvSpPr>
        <p:spPr>
          <a:xfrm>
            <a:off x="1045633" y="1581177"/>
            <a:ext cx="118534" cy="152400"/>
          </a:xfrm>
          <a:prstGeom prst="star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1253074" y="1414986"/>
            <a:ext cx="453970" cy="200055"/>
          </a:xfrm>
          <a:prstGeom prst="rect">
            <a:avLst/>
          </a:prstGeom>
          <a:noFill/>
        </p:spPr>
        <p:txBody>
          <a:bodyPr wrap="none" rtlCol="0">
            <a:spAutoFit/>
          </a:bodyPr>
          <a:lstStyle/>
          <a:p>
            <a:r>
              <a:rPr lang="en-US" sz="700" dirty="0" smtClean="0">
                <a:solidFill>
                  <a:srgbClr val="FF0000"/>
                </a:solidFill>
              </a:rPr>
              <a:t>Palmer</a:t>
            </a:r>
            <a:endParaRPr lang="en-US" sz="700" dirty="0">
              <a:solidFill>
                <a:srgbClr val="FF0000"/>
              </a:solidFill>
            </a:endParaRPr>
          </a:p>
        </p:txBody>
      </p:sp>
    </p:spTree>
    <p:extLst>
      <p:ext uri="{BB962C8B-B14F-4D97-AF65-F5344CB8AC3E}">
        <p14:creationId xmlns:p14="http://schemas.microsoft.com/office/powerpoint/2010/main" val="324479881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00_279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643468" y="287867"/>
            <a:ext cx="8111066" cy="6278642"/>
          </a:xfrm>
          <a:prstGeom prst="rect">
            <a:avLst/>
          </a:prstGeom>
          <a:noFill/>
        </p:spPr>
        <p:txBody>
          <a:bodyPr wrap="square" rtlCol="0">
            <a:spAutoFit/>
          </a:bodyPr>
          <a:lstStyle/>
          <a:p>
            <a:r>
              <a:rPr lang="en-US" sz="2400" dirty="0" smtClean="0">
                <a:solidFill>
                  <a:srgbClr val="FFFF00"/>
                </a:solidFill>
              </a:rPr>
              <a:t>CONCLUSIONS</a:t>
            </a:r>
          </a:p>
          <a:p>
            <a:endParaRPr lang="en-US" dirty="0" smtClean="0">
              <a:solidFill>
                <a:srgbClr val="FFFF00"/>
              </a:solidFill>
            </a:endParaRPr>
          </a:p>
          <a:p>
            <a:r>
              <a:rPr lang="en-US" sz="1600" dirty="0" smtClean="0">
                <a:solidFill>
                  <a:srgbClr val="FFFF00"/>
                </a:solidFill>
              </a:rPr>
              <a:t>WAP is undergoing changes with the changes in the northern system being reflected in higher trophic levels.</a:t>
            </a:r>
          </a:p>
          <a:p>
            <a:endParaRPr lang="en-US" sz="1600" dirty="0">
              <a:solidFill>
                <a:srgbClr val="FFFF00"/>
              </a:solidFill>
            </a:endParaRPr>
          </a:p>
          <a:p>
            <a:r>
              <a:rPr lang="en-US" sz="1600" dirty="0" smtClean="0">
                <a:solidFill>
                  <a:srgbClr val="FFFF00"/>
                </a:solidFill>
              </a:rPr>
              <a:t>Large chlorophyll blooms associated with shallower cold and fresh MLD.  Blooms at Palmer are dominated by either diatoms or </a:t>
            </a:r>
            <a:r>
              <a:rPr lang="en-US" sz="1600" dirty="0" err="1" smtClean="0">
                <a:solidFill>
                  <a:srgbClr val="FFFF00"/>
                </a:solidFill>
              </a:rPr>
              <a:t>cryptophytes</a:t>
            </a:r>
            <a:r>
              <a:rPr lang="en-US" sz="1600" dirty="0" smtClean="0">
                <a:solidFill>
                  <a:srgbClr val="FFFF00"/>
                </a:solidFill>
              </a:rPr>
              <a:t>.  </a:t>
            </a:r>
            <a:r>
              <a:rPr lang="en-US" sz="1600" dirty="0" err="1" smtClean="0">
                <a:solidFill>
                  <a:srgbClr val="FFFF00"/>
                </a:solidFill>
              </a:rPr>
              <a:t>Cryptophytes</a:t>
            </a:r>
            <a:r>
              <a:rPr lang="en-US" sz="1600" dirty="0" smtClean="0">
                <a:solidFill>
                  <a:srgbClr val="FFFF00"/>
                </a:solidFill>
              </a:rPr>
              <a:t> are associated with cold fresher melt water over the full time series.</a:t>
            </a:r>
          </a:p>
          <a:p>
            <a:endParaRPr lang="en-US" sz="1600" dirty="0">
              <a:solidFill>
                <a:srgbClr val="FFFF00"/>
              </a:solidFill>
            </a:endParaRPr>
          </a:p>
          <a:p>
            <a:r>
              <a:rPr lang="en-US" sz="1600" dirty="0" smtClean="0">
                <a:solidFill>
                  <a:srgbClr val="FFFF00"/>
                </a:solidFill>
              </a:rPr>
              <a:t>These patterns do not apply for the full West Antarctic Peninsula which we believe reflects different </a:t>
            </a:r>
            <a:r>
              <a:rPr lang="en-US" sz="1600" dirty="0" err="1" smtClean="0">
                <a:solidFill>
                  <a:srgbClr val="FFFF00"/>
                </a:solidFill>
              </a:rPr>
              <a:t>cryptophyte</a:t>
            </a:r>
            <a:r>
              <a:rPr lang="en-US" sz="1600" dirty="0" smtClean="0">
                <a:solidFill>
                  <a:srgbClr val="FFFF00"/>
                </a:solidFill>
              </a:rPr>
              <a:t> species across the grid that must have different environmental niches.</a:t>
            </a:r>
          </a:p>
          <a:p>
            <a:endParaRPr lang="en-US" dirty="0">
              <a:solidFill>
                <a:srgbClr val="FFFF00"/>
              </a:solidFill>
            </a:endParaRPr>
          </a:p>
          <a:p>
            <a:pPr algn="ctr"/>
            <a:endParaRPr lang="en-US" dirty="0" smtClean="0">
              <a:solidFill>
                <a:srgbClr val="FFFF00"/>
              </a:solidFill>
            </a:endParaRPr>
          </a:p>
          <a:p>
            <a:pPr algn="ctr"/>
            <a:endParaRPr lang="en-US" dirty="0">
              <a:solidFill>
                <a:srgbClr val="FFFF00"/>
              </a:solidFill>
            </a:endParaRPr>
          </a:p>
          <a:p>
            <a:pPr algn="ctr"/>
            <a:endParaRPr lang="en-US" dirty="0" smtClean="0">
              <a:solidFill>
                <a:srgbClr val="FFFF00"/>
              </a:solidFill>
            </a:endParaRPr>
          </a:p>
          <a:p>
            <a:pPr algn="ctr"/>
            <a:endParaRPr lang="en-US" dirty="0">
              <a:solidFill>
                <a:srgbClr val="FFFF00"/>
              </a:solidFill>
            </a:endParaRPr>
          </a:p>
          <a:p>
            <a:pPr algn="ctr"/>
            <a:endParaRPr lang="en-US" dirty="0" smtClean="0">
              <a:solidFill>
                <a:srgbClr val="FFFF00"/>
              </a:solidFill>
            </a:endParaRPr>
          </a:p>
          <a:p>
            <a:pPr algn="ctr"/>
            <a:endParaRPr lang="en-US" dirty="0">
              <a:solidFill>
                <a:srgbClr val="FFFF00"/>
              </a:solidFill>
            </a:endParaRPr>
          </a:p>
          <a:p>
            <a:pPr algn="ctr"/>
            <a:endParaRPr lang="en-US" dirty="0" smtClean="0">
              <a:solidFill>
                <a:srgbClr val="FFFF00"/>
              </a:solidFill>
            </a:endParaRPr>
          </a:p>
          <a:p>
            <a:pPr algn="ctr"/>
            <a:r>
              <a:rPr lang="en-US" dirty="0" smtClean="0">
                <a:solidFill>
                  <a:srgbClr val="FFFF00"/>
                </a:solidFill>
              </a:rPr>
              <a:t>LTERS are long term investments for many scientists, thanks to past </a:t>
            </a:r>
            <a:r>
              <a:rPr lang="en-US" dirty="0" err="1" smtClean="0">
                <a:solidFill>
                  <a:srgbClr val="FFFF00"/>
                </a:solidFill>
              </a:rPr>
              <a:t>Pis</a:t>
            </a:r>
            <a:endParaRPr lang="en-US" dirty="0" smtClean="0">
              <a:solidFill>
                <a:srgbClr val="FFFF00"/>
              </a:solidFill>
            </a:endParaRPr>
          </a:p>
          <a:p>
            <a:pPr algn="ctr"/>
            <a:r>
              <a:rPr lang="en-US" dirty="0" smtClean="0">
                <a:solidFill>
                  <a:srgbClr val="FFFF00"/>
                </a:solidFill>
              </a:rPr>
              <a:t>Barbara </a:t>
            </a:r>
            <a:r>
              <a:rPr lang="en-US" dirty="0" err="1" smtClean="0">
                <a:solidFill>
                  <a:srgbClr val="FFFF00"/>
                </a:solidFill>
              </a:rPr>
              <a:t>Prezelin</a:t>
            </a:r>
            <a:r>
              <a:rPr lang="en-US" dirty="0" smtClean="0">
                <a:solidFill>
                  <a:srgbClr val="FFFF00"/>
                </a:solidFill>
              </a:rPr>
              <a:t>, John </a:t>
            </a:r>
            <a:r>
              <a:rPr lang="en-US" dirty="0" err="1" smtClean="0">
                <a:solidFill>
                  <a:srgbClr val="FFFF00"/>
                </a:solidFill>
              </a:rPr>
              <a:t>Klinck</a:t>
            </a:r>
            <a:r>
              <a:rPr lang="en-US" dirty="0" smtClean="0">
                <a:solidFill>
                  <a:srgbClr val="FFFF00"/>
                </a:solidFill>
              </a:rPr>
              <a:t>, Maria </a:t>
            </a:r>
            <a:r>
              <a:rPr lang="en-US" dirty="0" err="1" smtClean="0">
                <a:solidFill>
                  <a:srgbClr val="FFFF00"/>
                </a:solidFill>
              </a:rPr>
              <a:t>Vernet</a:t>
            </a:r>
            <a:r>
              <a:rPr lang="en-US" dirty="0" smtClean="0">
                <a:solidFill>
                  <a:srgbClr val="FFFF00"/>
                </a:solidFill>
              </a:rPr>
              <a:t>, Robin Ross, Langdon </a:t>
            </a:r>
            <a:r>
              <a:rPr lang="en-US" dirty="0" err="1" smtClean="0">
                <a:solidFill>
                  <a:srgbClr val="FFFF00"/>
                </a:solidFill>
              </a:rPr>
              <a:t>Quetin</a:t>
            </a:r>
            <a:r>
              <a:rPr lang="en-US" dirty="0" smtClean="0">
                <a:solidFill>
                  <a:srgbClr val="FFFF00"/>
                </a:solidFill>
              </a:rPr>
              <a:t>, Eileen Hoffman, Dave Karl, Ray Smith and MANY MANY others</a:t>
            </a:r>
            <a:endParaRPr lang="en-US" dirty="0">
              <a:solidFill>
                <a:srgbClr val="FFFF00"/>
              </a:solidFill>
            </a:endParaRPr>
          </a:p>
          <a:p>
            <a:pPr algn="ctr"/>
            <a:endParaRPr lang="en-US" dirty="0">
              <a:solidFill>
                <a:srgbClr val="FFFF00"/>
              </a:solidFill>
            </a:endParaRPr>
          </a:p>
        </p:txBody>
      </p:sp>
    </p:spTree>
    <p:extLst>
      <p:ext uri="{BB962C8B-B14F-4D97-AF65-F5344CB8AC3E}">
        <p14:creationId xmlns:p14="http://schemas.microsoft.com/office/powerpoint/2010/main" val="3984400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03300" y="-63500"/>
            <a:ext cx="7508999" cy="461665"/>
          </a:xfrm>
          <a:prstGeom prst="rect">
            <a:avLst/>
          </a:prstGeom>
          <a:noFill/>
        </p:spPr>
        <p:txBody>
          <a:bodyPr wrap="none" rtlCol="0">
            <a:spAutoFit/>
          </a:bodyPr>
          <a:lstStyle/>
          <a:p>
            <a:r>
              <a:rPr lang="en-US" sz="2400" b="1" i="1" dirty="0" smtClean="0"/>
              <a:t>West Antarctic Peninsula is Exhibiting Significant Change</a:t>
            </a:r>
            <a:endParaRPr lang="en-US" sz="2400" b="1" i="1" dirty="0"/>
          </a:p>
        </p:txBody>
      </p:sp>
      <p:pic>
        <p:nvPicPr>
          <p:cNvPr id="5" name="Picture 4"/>
          <p:cNvPicPr>
            <a:picLocks noChangeAspect="1"/>
          </p:cNvPicPr>
          <p:nvPr/>
        </p:nvPicPr>
        <p:blipFill rotWithShape="1">
          <a:blip r:embed="rId2"/>
          <a:srcRect r="47705"/>
          <a:stretch/>
        </p:blipFill>
        <p:spPr>
          <a:xfrm>
            <a:off x="811169" y="334665"/>
            <a:ext cx="2568662" cy="2771261"/>
          </a:xfrm>
          <a:prstGeom prst="rect">
            <a:avLst/>
          </a:prstGeom>
        </p:spPr>
      </p:pic>
      <p:sp>
        <p:nvSpPr>
          <p:cNvPr id="6" name="TextBox 5"/>
          <p:cNvSpPr txBox="1"/>
          <p:nvPr/>
        </p:nvSpPr>
        <p:spPr>
          <a:xfrm>
            <a:off x="958009" y="334665"/>
            <a:ext cx="2274982" cy="369332"/>
          </a:xfrm>
          <a:prstGeom prst="rect">
            <a:avLst/>
          </a:prstGeom>
          <a:noFill/>
        </p:spPr>
        <p:txBody>
          <a:bodyPr wrap="none" rtlCol="0">
            <a:spAutoFit/>
          </a:bodyPr>
          <a:lstStyle/>
          <a:p>
            <a:r>
              <a:rPr lang="en-US" b="1" dirty="0" smtClean="0"/>
              <a:t>Winters Are Warming</a:t>
            </a:r>
            <a:endParaRPr lang="en-US" b="1" dirty="0"/>
          </a:p>
        </p:txBody>
      </p:sp>
      <p:sp>
        <p:nvSpPr>
          <p:cNvPr id="7" name="TextBox 6"/>
          <p:cNvSpPr txBox="1"/>
          <p:nvPr/>
        </p:nvSpPr>
        <p:spPr>
          <a:xfrm>
            <a:off x="1104899" y="3155694"/>
            <a:ext cx="1864613" cy="369332"/>
          </a:xfrm>
          <a:prstGeom prst="rect">
            <a:avLst/>
          </a:prstGeom>
          <a:noFill/>
        </p:spPr>
        <p:txBody>
          <a:bodyPr wrap="none" rtlCol="0">
            <a:spAutoFit/>
          </a:bodyPr>
          <a:lstStyle/>
          <a:p>
            <a:r>
              <a:rPr lang="en-US" b="1" dirty="0" smtClean="0"/>
              <a:t>Sea Ice retreating</a:t>
            </a:r>
            <a:endParaRPr lang="en-US" b="1" dirty="0"/>
          </a:p>
        </p:txBody>
      </p:sp>
      <p:pic>
        <p:nvPicPr>
          <p:cNvPr id="8" name="Picture 7"/>
          <p:cNvPicPr>
            <a:picLocks noChangeAspect="1"/>
          </p:cNvPicPr>
          <p:nvPr/>
        </p:nvPicPr>
        <p:blipFill rotWithShape="1">
          <a:blip r:embed="rId3"/>
          <a:srcRect t="19673" b="23139"/>
          <a:stretch/>
        </p:blipFill>
        <p:spPr>
          <a:xfrm>
            <a:off x="622300" y="3809999"/>
            <a:ext cx="2946400" cy="2184401"/>
          </a:xfrm>
          <a:prstGeom prst="rect">
            <a:avLst/>
          </a:prstGeom>
        </p:spPr>
      </p:pic>
      <p:pic>
        <p:nvPicPr>
          <p:cNvPr id="10" name="Picture 9"/>
          <p:cNvPicPr>
            <a:picLocks noChangeAspect="1"/>
          </p:cNvPicPr>
          <p:nvPr/>
        </p:nvPicPr>
        <p:blipFill rotWithShape="1">
          <a:blip r:embed="rId4"/>
          <a:srcRect l="34786" t="20209" b="29354"/>
          <a:stretch/>
        </p:blipFill>
        <p:spPr>
          <a:xfrm>
            <a:off x="4699001" y="767966"/>
            <a:ext cx="3581400" cy="1794636"/>
          </a:xfrm>
          <a:prstGeom prst="rect">
            <a:avLst/>
          </a:prstGeom>
        </p:spPr>
      </p:pic>
      <p:pic>
        <p:nvPicPr>
          <p:cNvPr id="12" name="Picture 11"/>
          <p:cNvPicPr>
            <a:picLocks noChangeAspect="1"/>
          </p:cNvPicPr>
          <p:nvPr/>
        </p:nvPicPr>
        <p:blipFill rotWithShape="1">
          <a:blip r:embed="rId5"/>
          <a:srcRect b="20431"/>
          <a:stretch/>
        </p:blipFill>
        <p:spPr>
          <a:xfrm>
            <a:off x="4699001" y="4291202"/>
            <a:ext cx="3581400" cy="1728599"/>
          </a:xfrm>
          <a:prstGeom prst="rect">
            <a:avLst/>
          </a:prstGeom>
        </p:spPr>
      </p:pic>
      <p:pic>
        <p:nvPicPr>
          <p:cNvPr id="13" name="Picture 12"/>
          <p:cNvPicPr>
            <a:picLocks noChangeAspect="1"/>
          </p:cNvPicPr>
          <p:nvPr/>
        </p:nvPicPr>
        <p:blipFill rotWithShape="1">
          <a:blip r:embed="rId6"/>
          <a:srcRect b="25669"/>
          <a:stretch/>
        </p:blipFill>
        <p:spPr>
          <a:xfrm>
            <a:off x="4699001" y="2562602"/>
            <a:ext cx="3589272" cy="1728600"/>
          </a:xfrm>
          <a:prstGeom prst="rect">
            <a:avLst/>
          </a:prstGeom>
        </p:spPr>
      </p:pic>
      <p:sp>
        <p:nvSpPr>
          <p:cNvPr id="14" name="TextBox 13"/>
          <p:cNvSpPr txBox="1"/>
          <p:nvPr/>
        </p:nvSpPr>
        <p:spPr>
          <a:xfrm>
            <a:off x="5143499" y="398634"/>
            <a:ext cx="2326278" cy="369332"/>
          </a:xfrm>
          <a:prstGeom prst="rect">
            <a:avLst/>
          </a:prstGeom>
          <a:noFill/>
        </p:spPr>
        <p:txBody>
          <a:bodyPr wrap="none" rtlCol="0">
            <a:spAutoFit/>
          </a:bodyPr>
          <a:lstStyle/>
          <a:p>
            <a:r>
              <a:rPr lang="en-US" b="1" dirty="0" smtClean="0"/>
              <a:t>Glaciers are retreating</a:t>
            </a:r>
            <a:endParaRPr lang="en-US" b="1" dirty="0"/>
          </a:p>
        </p:txBody>
      </p:sp>
      <p:cxnSp>
        <p:nvCxnSpPr>
          <p:cNvPr id="16" name="Straight Arrow Connector 15"/>
          <p:cNvCxnSpPr>
            <a:stCxn id="18" idx="3"/>
          </p:cNvCxnSpPr>
          <p:nvPr/>
        </p:nvCxnSpPr>
        <p:spPr>
          <a:xfrm flipV="1">
            <a:off x="4568282" y="1752600"/>
            <a:ext cx="638717" cy="32316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721100" y="1752600"/>
            <a:ext cx="847182" cy="646331"/>
          </a:xfrm>
          <a:prstGeom prst="rect">
            <a:avLst/>
          </a:prstGeom>
          <a:noFill/>
          <a:ln>
            <a:noFill/>
          </a:ln>
        </p:spPr>
        <p:txBody>
          <a:bodyPr wrap="none" rtlCol="0">
            <a:spAutoFit/>
          </a:bodyPr>
          <a:lstStyle/>
          <a:p>
            <a:r>
              <a:rPr lang="en-US" dirty="0" smtClean="0">
                <a:solidFill>
                  <a:srgbClr val="FF0000"/>
                </a:solidFill>
              </a:rPr>
              <a:t>Palmer</a:t>
            </a:r>
          </a:p>
          <a:p>
            <a:r>
              <a:rPr lang="en-US" dirty="0" smtClean="0">
                <a:solidFill>
                  <a:srgbClr val="FF0000"/>
                </a:solidFill>
              </a:rPr>
              <a:t>Station</a:t>
            </a:r>
            <a:endParaRPr lang="en-US" dirty="0">
              <a:solidFill>
                <a:srgbClr val="FF0000"/>
              </a:solidFill>
            </a:endParaRPr>
          </a:p>
        </p:txBody>
      </p:sp>
      <p:cxnSp>
        <p:nvCxnSpPr>
          <p:cNvPr id="20" name="Straight Arrow Connector 19"/>
          <p:cNvCxnSpPr/>
          <p:nvPr/>
        </p:nvCxnSpPr>
        <p:spPr>
          <a:xfrm flipH="1">
            <a:off x="7150419" y="533400"/>
            <a:ext cx="638716" cy="47586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7737007" y="272534"/>
            <a:ext cx="1360807" cy="369332"/>
          </a:xfrm>
          <a:prstGeom prst="rect">
            <a:avLst/>
          </a:prstGeom>
          <a:noFill/>
        </p:spPr>
        <p:txBody>
          <a:bodyPr wrap="none" rtlCol="0">
            <a:spAutoFit/>
          </a:bodyPr>
          <a:lstStyle/>
          <a:p>
            <a:r>
              <a:rPr lang="en-US" dirty="0" smtClean="0">
                <a:solidFill>
                  <a:srgbClr val="FF0000"/>
                </a:solidFill>
              </a:rPr>
              <a:t>Marr Glacier</a:t>
            </a:r>
            <a:endParaRPr lang="en-US" dirty="0">
              <a:solidFill>
                <a:srgbClr val="FF0000"/>
              </a:solidFill>
            </a:endParaRPr>
          </a:p>
        </p:txBody>
      </p:sp>
      <p:sp>
        <p:nvSpPr>
          <p:cNvPr id="24" name="TextBox 23"/>
          <p:cNvSpPr txBox="1"/>
          <p:nvPr/>
        </p:nvSpPr>
        <p:spPr>
          <a:xfrm>
            <a:off x="6235700" y="1206500"/>
            <a:ext cx="301660" cy="369332"/>
          </a:xfrm>
          <a:prstGeom prst="rect">
            <a:avLst/>
          </a:prstGeom>
          <a:noFill/>
        </p:spPr>
        <p:txBody>
          <a:bodyPr wrap="none" rtlCol="0">
            <a:spAutoFit/>
          </a:bodyPr>
          <a:lstStyle/>
          <a:p>
            <a:r>
              <a:rPr lang="en-US" dirty="0" smtClean="0">
                <a:solidFill>
                  <a:srgbClr val="FF0000"/>
                </a:solidFill>
              </a:rPr>
              <a:t>0</a:t>
            </a:r>
            <a:endParaRPr lang="en-US" dirty="0">
              <a:solidFill>
                <a:srgbClr val="FF0000"/>
              </a:solidFill>
            </a:endParaRPr>
          </a:p>
        </p:txBody>
      </p:sp>
      <p:sp>
        <p:nvSpPr>
          <p:cNvPr id="25" name="TextBox 24"/>
          <p:cNvSpPr txBox="1"/>
          <p:nvPr/>
        </p:nvSpPr>
        <p:spPr>
          <a:xfrm>
            <a:off x="7228477" y="1308100"/>
            <a:ext cx="535648" cy="369332"/>
          </a:xfrm>
          <a:prstGeom prst="rect">
            <a:avLst/>
          </a:prstGeom>
          <a:noFill/>
        </p:spPr>
        <p:txBody>
          <a:bodyPr wrap="none" rtlCol="0">
            <a:spAutoFit/>
          </a:bodyPr>
          <a:lstStyle/>
          <a:p>
            <a:r>
              <a:rPr lang="en-US" dirty="0" smtClean="0">
                <a:solidFill>
                  <a:srgbClr val="FF0000"/>
                </a:solidFill>
              </a:rPr>
              <a:t>300</a:t>
            </a:r>
            <a:endParaRPr lang="en-US" dirty="0">
              <a:solidFill>
                <a:srgbClr val="FF0000"/>
              </a:solidFill>
            </a:endParaRPr>
          </a:p>
        </p:txBody>
      </p:sp>
      <p:sp>
        <p:nvSpPr>
          <p:cNvPr id="26" name="TextBox 25"/>
          <p:cNvSpPr txBox="1"/>
          <p:nvPr/>
        </p:nvSpPr>
        <p:spPr>
          <a:xfrm>
            <a:off x="4699001" y="767966"/>
            <a:ext cx="652643" cy="369332"/>
          </a:xfrm>
          <a:prstGeom prst="rect">
            <a:avLst/>
          </a:prstGeom>
          <a:noFill/>
        </p:spPr>
        <p:txBody>
          <a:bodyPr wrap="none" rtlCol="0">
            <a:spAutoFit/>
          </a:bodyPr>
          <a:lstStyle/>
          <a:p>
            <a:r>
              <a:rPr lang="en-US" b="1" dirty="0" smtClean="0">
                <a:solidFill>
                  <a:schemeClr val="bg1"/>
                </a:solidFill>
              </a:rPr>
              <a:t>1975</a:t>
            </a:r>
            <a:endParaRPr lang="en-US" b="1" dirty="0">
              <a:solidFill>
                <a:schemeClr val="bg1"/>
              </a:solidFill>
            </a:endParaRPr>
          </a:p>
        </p:txBody>
      </p:sp>
      <p:sp>
        <p:nvSpPr>
          <p:cNvPr id="27" name="TextBox 26"/>
          <p:cNvSpPr txBox="1"/>
          <p:nvPr/>
        </p:nvSpPr>
        <p:spPr>
          <a:xfrm>
            <a:off x="4703945" y="2562602"/>
            <a:ext cx="652643" cy="369332"/>
          </a:xfrm>
          <a:prstGeom prst="rect">
            <a:avLst/>
          </a:prstGeom>
          <a:noFill/>
        </p:spPr>
        <p:txBody>
          <a:bodyPr wrap="none" rtlCol="0">
            <a:spAutoFit/>
          </a:bodyPr>
          <a:lstStyle/>
          <a:p>
            <a:r>
              <a:rPr lang="en-US" b="1" dirty="0" smtClean="0">
                <a:solidFill>
                  <a:schemeClr val="bg1"/>
                </a:solidFill>
              </a:rPr>
              <a:t>2004</a:t>
            </a:r>
            <a:endParaRPr lang="en-US" b="1" dirty="0">
              <a:solidFill>
                <a:schemeClr val="bg1"/>
              </a:solidFill>
            </a:endParaRPr>
          </a:p>
        </p:txBody>
      </p:sp>
      <p:sp>
        <p:nvSpPr>
          <p:cNvPr id="28" name="TextBox 27"/>
          <p:cNvSpPr txBox="1"/>
          <p:nvPr/>
        </p:nvSpPr>
        <p:spPr>
          <a:xfrm>
            <a:off x="4708889" y="4357238"/>
            <a:ext cx="652643" cy="369332"/>
          </a:xfrm>
          <a:prstGeom prst="rect">
            <a:avLst/>
          </a:prstGeom>
          <a:noFill/>
        </p:spPr>
        <p:txBody>
          <a:bodyPr wrap="none" rtlCol="0">
            <a:spAutoFit/>
          </a:bodyPr>
          <a:lstStyle/>
          <a:p>
            <a:r>
              <a:rPr lang="en-US" b="1" dirty="0" smtClean="0">
                <a:solidFill>
                  <a:schemeClr val="bg1"/>
                </a:solidFill>
              </a:rPr>
              <a:t>2014</a:t>
            </a:r>
            <a:endParaRPr lang="en-US" b="1" dirty="0">
              <a:solidFill>
                <a:schemeClr val="bg1"/>
              </a:solidFill>
            </a:endParaRPr>
          </a:p>
        </p:txBody>
      </p:sp>
      <p:sp>
        <p:nvSpPr>
          <p:cNvPr id="29" name="TextBox 28"/>
          <p:cNvSpPr txBox="1"/>
          <p:nvPr/>
        </p:nvSpPr>
        <p:spPr>
          <a:xfrm>
            <a:off x="6426200" y="2895860"/>
            <a:ext cx="301660" cy="369332"/>
          </a:xfrm>
          <a:prstGeom prst="rect">
            <a:avLst/>
          </a:prstGeom>
          <a:noFill/>
        </p:spPr>
        <p:txBody>
          <a:bodyPr wrap="none" rtlCol="0">
            <a:spAutoFit/>
          </a:bodyPr>
          <a:lstStyle/>
          <a:p>
            <a:r>
              <a:rPr lang="en-US" dirty="0" smtClean="0">
                <a:solidFill>
                  <a:srgbClr val="FF0000"/>
                </a:solidFill>
              </a:rPr>
              <a:t>0</a:t>
            </a:r>
            <a:endParaRPr lang="en-US" dirty="0">
              <a:solidFill>
                <a:srgbClr val="FF0000"/>
              </a:solidFill>
            </a:endParaRPr>
          </a:p>
        </p:txBody>
      </p:sp>
      <p:sp>
        <p:nvSpPr>
          <p:cNvPr id="30" name="TextBox 29"/>
          <p:cNvSpPr txBox="1"/>
          <p:nvPr/>
        </p:nvSpPr>
        <p:spPr>
          <a:xfrm>
            <a:off x="7671695" y="2934480"/>
            <a:ext cx="535648" cy="369332"/>
          </a:xfrm>
          <a:prstGeom prst="rect">
            <a:avLst/>
          </a:prstGeom>
          <a:noFill/>
        </p:spPr>
        <p:txBody>
          <a:bodyPr wrap="none" rtlCol="0">
            <a:spAutoFit/>
          </a:bodyPr>
          <a:lstStyle/>
          <a:p>
            <a:r>
              <a:rPr lang="en-US" dirty="0" smtClean="0">
                <a:solidFill>
                  <a:srgbClr val="FF0000"/>
                </a:solidFill>
              </a:rPr>
              <a:t>300</a:t>
            </a:r>
            <a:endParaRPr lang="en-US" dirty="0">
              <a:solidFill>
                <a:srgbClr val="FF0000"/>
              </a:solidFill>
            </a:endParaRPr>
          </a:p>
        </p:txBody>
      </p:sp>
      <p:sp>
        <p:nvSpPr>
          <p:cNvPr id="31" name="TextBox 30"/>
          <p:cNvSpPr txBox="1"/>
          <p:nvPr/>
        </p:nvSpPr>
        <p:spPr>
          <a:xfrm>
            <a:off x="5883240" y="4965960"/>
            <a:ext cx="301660" cy="369332"/>
          </a:xfrm>
          <a:prstGeom prst="rect">
            <a:avLst/>
          </a:prstGeom>
          <a:noFill/>
        </p:spPr>
        <p:txBody>
          <a:bodyPr wrap="none" rtlCol="0">
            <a:spAutoFit/>
          </a:bodyPr>
          <a:lstStyle/>
          <a:p>
            <a:r>
              <a:rPr lang="en-US" dirty="0" smtClean="0">
                <a:solidFill>
                  <a:srgbClr val="FF0000"/>
                </a:solidFill>
              </a:rPr>
              <a:t>0</a:t>
            </a:r>
            <a:endParaRPr lang="en-US" dirty="0">
              <a:solidFill>
                <a:srgbClr val="FF0000"/>
              </a:solidFill>
            </a:endParaRPr>
          </a:p>
        </p:txBody>
      </p:sp>
      <p:sp>
        <p:nvSpPr>
          <p:cNvPr id="32" name="TextBox 31"/>
          <p:cNvSpPr txBox="1"/>
          <p:nvPr/>
        </p:nvSpPr>
        <p:spPr>
          <a:xfrm>
            <a:off x="6727860" y="4965960"/>
            <a:ext cx="535648" cy="369332"/>
          </a:xfrm>
          <a:prstGeom prst="rect">
            <a:avLst/>
          </a:prstGeom>
          <a:noFill/>
        </p:spPr>
        <p:txBody>
          <a:bodyPr wrap="none" rtlCol="0">
            <a:spAutoFit/>
          </a:bodyPr>
          <a:lstStyle/>
          <a:p>
            <a:r>
              <a:rPr lang="en-US" dirty="0" smtClean="0">
                <a:solidFill>
                  <a:srgbClr val="FF0000"/>
                </a:solidFill>
              </a:rPr>
              <a:t>300</a:t>
            </a:r>
            <a:endParaRPr lang="en-US" dirty="0">
              <a:solidFill>
                <a:srgbClr val="FF0000"/>
              </a:solidFill>
            </a:endParaRPr>
          </a:p>
        </p:txBody>
      </p:sp>
      <p:cxnSp>
        <p:nvCxnSpPr>
          <p:cNvPr id="33" name="Straight Arrow Connector 32"/>
          <p:cNvCxnSpPr/>
          <p:nvPr/>
        </p:nvCxnSpPr>
        <p:spPr>
          <a:xfrm flipV="1">
            <a:off x="4504782" y="3461526"/>
            <a:ext cx="638717" cy="32316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V="1">
            <a:off x="4441282" y="5493618"/>
            <a:ext cx="638717" cy="32316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24" idx="1"/>
          </p:cNvCxnSpPr>
          <p:nvPr/>
        </p:nvCxnSpPr>
        <p:spPr>
          <a:xfrm flipH="1">
            <a:off x="6057900" y="1391166"/>
            <a:ext cx="177800" cy="831334"/>
          </a:xfrm>
          <a:prstGeom prst="line">
            <a:avLst/>
          </a:prstGeom>
          <a:ln w="38100"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H="1">
            <a:off x="7291977" y="2997124"/>
            <a:ext cx="177800" cy="831334"/>
          </a:xfrm>
          <a:prstGeom prst="line">
            <a:avLst/>
          </a:prstGeom>
          <a:ln w="38100"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H="1">
            <a:off x="6778660" y="5054600"/>
            <a:ext cx="632823" cy="670959"/>
          </a:xfrm>
          <a:prstGeom prst="line">
            <a:avLst/>
          </a:prstGeom>
          <a:ln w="38100" cmpd="sng">
            <a:solidFill>
              <a:srgbClr val="FF6600"/>
            </a:solidFill>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958009" y="5892801"/>
            <a:ext cx="2271099" cy="276999"/>
          </a:xfrm>
          <a:prstGeom prst="rect">
            <a:avLst/>
          </a:prstGeom>
          <a:noFill/>
        </p:spPr>
        <p:txBody>
          <a:bodyPr wrap="none" rtlCol="0">
            <a:spAutoFit/>
          </a:bodyPr>
          <a:lstStyle/>
          <a:p>
            <a:r>
              <a:rPr lang="en-US" sz="1200" dirty="0" smtClean="0"/>
              <a:t>See </a:t>
            </a:r>
            <a:r>
              <a:rPr lang="en-US" sz="1200" dirty="0" err="1" smtClean="0"/>
              <a:t>Stammerjohn</a:t>
            </a:r>
            <a:r>
              <a:rPr lang="en-US" sz="1200" dirty="0" smtClean="0"/>
              <a:t> et al. DSR 2008 </a:t>
            </a:r>
            <a:endParaRPr lang="en-US" sz="1200" dirty="0"/>
          </a:p>
        </p:txBody>
      </p:sp>
      <p:sp>
        <p:nvSpPr>
          <p:cNvPr id="41" name="TextBox 40"/>
          <p:cNvSpPr txBox="1"/>
          <p:nvPr/>
        </p:nvSpPr>
        <p:spPr>
          <a:xfrm>
            <a:off x="938169" y="3392804"/>
            <a:ext cx="2249334" cy="461665"/>
          </a:xfrm>
          <a:prstGeom prst="rect">
            <a:avLst/>
          </a:prstGeom>
          <a:noFill/>
        </p:spPr>
        <p:txBody>
          <a:bodyPr wrap="none" rtlCol="0">
            <a:spAutoFit/>
          </a:bodyPr>
          <a:lstStyle/>
          <a:p>
            <a:pPr algn="ctr"/>
            <a:r>
              <a:rPr lang="en-US" sz="1200" dirty="0" smtClean="0"/>
              <a:t>10-year analysis of annual trends</a:t>
            </a:r>
          </a:p>
          <a:p>
            <a:pPr algn="ctr"/>
            <a:r>
              <a:rPr lang="en-US" sz="1200" dirty="0" smtClean="0"/>
              <a:t>Thanks M. Oliver</a:t>
            </a:r>
            <a:endParaRPr lang="en-US" sz="1200" dirty="0"/>
          </a:p>
        </p:txBody>
      </p:sp>
      <p:sp>
        <p:nvSpPr>
          <p:cNvPr id="42" name="Rectangle 41"/>
          <p:cNvSpPr/>
          <p:nvPr/>
        </p:nvSpPr>
        <p:spPr>
          <a:xfrm>
            <a:off x="6219860" y="5976050"/>
            <a:ext cx="2213016" cy="276999"/>
          </a:xfrm>
          <a:prstGeom prst="rect">
            <a:avLst/>
          </a:prstGeom>
        </p:spPr>
        <p:txBody>
          <a:bodyPr wrap="none">
            <a:spAutoFit/>
          </a:bodyPr>
          <a:lstStyle/>
          <a:p>
            <a:r>
              <a:rPr lang="en-US" sz="1200" dirty="0" smtClean="0"/>
              <a:t>Thanks to Dr</a:t>
            </a:r>
            <a:r>
              <a:rPr lang="en-US" sz="1200" dirty="0"/>
              <a:t>. </a:t>
            </a:r>
            <a:r>
              <a:rPr lang="en-US" sz="1200" dirty="0" err="1"/>
              <a:t>Natasja</a:t>
            </a:r>
            <a:r>
              <a:rPr lang="en-US" sz="1200" dirty="0"/>
              <a:t> </a:t>
            </a:r>
            <a:r>
              <a:rPr lang="en-US" sz="1200" dirty="0" err="1" smtClean="0"/>
              <a:t>vanGestel</a:t>
            </a:r>
            <a:endParaRPr lang="en-US" sz="1200" dirty="0"/>
          </a:p>
        </p:txBody>
      </p:sp>
    </p:spTree>
    <p:extLst>
      <p:ext uri="{BB962C8B-B14F-4D97-AF65-F5344CB8AC3E}">
        <p14:creationId xmlns:p14="http://schemas.microsoft.com/office/powerpoint/2010/main" val="148886303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34032"/>
            <a:ext cx="9144000" cy="833735"/>
          </a:xfrm>
          <a:prstGeom prst="rect">
            <a:avLst/>
          </a:prstGeom>
          <a:noFill/>
        </p:spPr>
        <p:txBody>
          <a:bodyPr wrap="square" rtlCol="0">
            <a:spAutoFit/>
          </a:bodyPr>
          <a:lstStyle/>
          <a:p>
            <a:pPr algn="ctr"/>
            <a:r>
              <a:rPr lang="en-US" sz="2400" b="1" i="1" dirty="0" smtClean="0"/>
              <a:t>For Long (3 decades or more) West Antarctic Peninsula Ecosystems </a:t>
            </a:r>
          </a:p>
          <a:p>
            <a:pPr algn="ctr"/>
            <a:r>
              <a:rPr lang="en-US" sz="2400" b="1" i="1" dirty="0" smtClean="0"/>
              <a:t>are Exhibiting Significant Change</a:t>
            </a:r>
            <a:endParaRPr lang="en-US" sz="2400" b="1" i="1" dirty="0"/>
          </a:p>
        </p:txBody>
      </p:sp>
      <p:pic>
        <p:nvPicPr>
          <p:cNvPr id="5" name="Picture 4"/>
          <p:cNvPicPr>
            <a:picLocks noChangeAspect="1"/>
          </p:cNvPicPr>
          <p:nvPr/>
        </p:nvPicPr>
        <p:blipFill>
          <a:blip r:embed="rId2"/>
          <a:stretch>
            <a:fillRect/>
          </a:stretch>
        </p:blipFill>
        <p:spPr>
          <a:xfrm>
            <a:off x="3720" y="1969533"/>
            <a:ext cx="4845916" cy="2475468"/>
          </a:xfrm>
          <a:prstGeom prst="rect">
            <a:avLst/>
          </a:prstGeom>
        </p:spPr>
      </p:pic>
      <p:sp>
        <p:nvSpPr>
          <p:cNvPr id="6" name="TextBox 5"/>
          <p:cNvSpPr txBox="1"/>
          <p:nvPr/>
        </p:nvSpPr>
        <p:spPr>
          <a:xfrm>
            <a:off x="504554" y="1969532"/>
            <a:ext cx="1112066" cy="369332"/>
          </a:xfrm>
          <a:prstGeom prst="rect">
            <a:avLst/>
          </a:prstGeom>
          <a:noFill/>
        </p:spPr>
        <p:txBody>
          <a:bodyPr wrap="none" rtlCol="0">
            <a:spAutoFit/>
          </a:bodyPr>
          <a:lstStyle/>
          <a:p>
            <a:r>
              <a:rPr lang="en-US" b="1" i="1" dirty="0" smtClean="0"/>
              <a:t>Penguins</a:t>
            </a:r>
            <a:endParaRPr lang="en-US" b="1" i="1" dirty="0"/>
          </a:p>
        </p:txBody>
      </p:sp>
      <p:grpSp>
        <p:nvGrpSpPr>
          <p:cNvPr id="10" name="Group 9"/>
          <p:cNvGrpSpPr>
            <a:grpSpLocks noChangeAspect="1"/>
          </p:cNvGrpSpPr>
          <p:nvPr/>
        </p:nvGrpSpPr>
        <p:grpSpPr>
          <a:xfrm>
            <a:off x="4970896" y="1894476"/>
            <a:ext cx="4001225" cy="3102625"/>
            <a:chOff x="893114" y="1070761"/>
            <a:chExt cx="7257609" cy="5627688"/>
          </a:xfrm>
        </p:grpSpPr>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1384" t="7510" r="6659"/>
            <a:stretch>
              <a:fillRect/>
            </a:stretch>
          </p:blipFill>
          <p:spPr bwMode="auto">
            <a:xfrm>
              <a:off x="893114" y="1070761"/>
              <a:ext cx="6858000" cy="562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7"/>
            <p:cNvSpPr txBox="1">
              <a:spLocks noChangeArrowheads="1"/>
            </p:cNvSpPr>
            <p:nvPr/>
          </p:nvSpPr>
          <p:spPr bwMode="auto">
            <a:xfrm>
              <a:off x="6795440" y="1184962"/>
              <a:ext cx="1216154" cy="619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400" b="1" dirty="0" smtClean="0">
                  <a:solidFill>
                    <a:srgbClr val="0000FF"/>
                  </a:solidFill>
                  <a:latin typeface="Arial"/>
                </a:rPr>
                <a:t>-90%</a:t>
              </a:r>
            </a:p>
          </p:txBody>
        </p:sp>
        <p:sp>
          <p:nvSpPr>
            <p:cNvPr id="9" name="Text Box 8"/>
            <p:cNvSpPr txBox="1">
              <a:spLocks noChangeArrowheads="1"/>
            </p:cNvSpPr>
            <p:nvPr/>
          </p:nvSpPr>
          <p:spPr bwMode="auto">
            <a:xfrm>
              <a:off x="6843811" y="3602276"/>
              <a:ext cx="1306912" cy="619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400" b="1" dirty="0" smtClean="0">
                  <a:solidFill>
                    <a:srgbClr val="FF3300"/>
                  </a:solidFill>
                  <a:latin typeface="Arial"/>
                </a:rPr>
                <a:t>+67%</a:t>
              </a:r>
            </a:p>
          </p:txBody>
        </p:sp>
      </p:grpSp>
      <p:sp>
        <p:nvSpPr>
          <p:cNvPr id="11" name="TextBox 10"/>
          <p:cNvSpPr txBox="1"/>
          <p:nvPr/>
        </p:nvSpPr>
        <p:spPr>
          <a:xfrm>
            <a:off x="6057556" y="1525144"/>
            <a:ext cx="1652403" cy="369332"/>
          </a:xfrm>
          <a:prstGeom prst="rect">
            <a:avLst/>
          </a:prstGeom>
          <a:noFill/>
        </p:spPr>
        <p:txBody>
          <a:bodyPr wrap="none" rtlCol="0">
            <a:spAutoFit/>
          </a:bodyPr>
          <a:lstStyle/>
          <a:p>
            <a:r>
              <a:rPr lang="en-US" b="1" i="1" dirty="0" smtClean="0"/>
              <a:t>Phytoplankton</a:t>
            </a:r>
            <a:endParaRPr lang="en-US" b="1" i="1" dirty="0"/>
          </a:p>
        </p:txBody>
      </p:sp>
      <p:sp>
        <p:nvSpPr>
          <p:cNvPr id="12" name="TextBox 11"/>
          <p:cNvSpPr txBox="1"/>
          <p:nvPr/>
        </p:nvSpPr>
        <p:spPr>
          <a:xfrm>
            <a:off x="7345022" y="4550885"/>
            <a:ext cx="1627099" cy="430887"/>
          </a:xfrm>
          <a:prstGeom prst="rect">
            <a:avLst/>
          </a:prstGeom>
          <a:noFill/>
        </p:spPr>
        <p:txBody>
          <a:bodyPr wrap="none" rtlCol="0">
            <a:spAutoFit/>
          </a:bodyPr>
          <a:lstStyle/>
          <a:p>
            <a:pPr algn="ctr"/>
            <a:r>
              <a:rPr lang="en-US" sz="1100" i="1" dirty="0" smtClean="0"/>
              <a:t>Montes Hugo et al. 2014 </a:t>
            </a:r>
          </a:p>
          <a:p>
            <a:pPr algn="ctr"/>
            <a:r>
              <a:rPr lang="en-US" sz="1100" i="1" dirty="0" smtClean="0"/>
              <a:t>Science</a:t>
            </a:r>
            <a:endParaRPr lang="en-US" sz="1100" i="1" dirty="0"/>
          </a:p>
        </p:txBody>
      </p:sp>
      <p:sp>
        <p:nvSpPr>
          <p:cNvPr id="13" name="TextBox 12"/>
          <p:cNvSpPr txBox="1"/>
          <p:nvPr/>
        </p:nvSpPr>
        <p:spPr>
          <a:xfrm>
            <a:off x="616560" y="4244946"/>
            <a:ext cx="2781593" cy="230832"/>
          </a:xfrm>
          <a:prstGeom prst="rect">
            <a:avLst/>
          </a:prstGeom>
          <a:noFill/>
        </p:spPr>
        <p:txBody>
          <a:bodyPr wrap="none" rtlCol="0">
            <a:spAutoFit/>
          </a:bodyPr>
          <a:lstStyle/>
          <a:p>
            <a:pPr algn="ctr"/>
            <a:r>
              <a:rPr lang="en-US" sz="900" i="1" dirty="0" smtClean="0"/>
              <a:t>Updated from </a:t>
            </a:r>
            <a:r>
              <a:rPr lang="en-US" sz="900" i="1" dirty="0" err="1" smtClean="0"/>
              <a:t>Ducklow</a:t>
            </a:r>
            <a:r>
              <a:rPr lang="en-US" sz="900" i="1" dirty="0" smtClean="0"/>
              <a:t> et al. 2007 </a:t>
            </a:r>
            <a:r>
              <a:rPr lang="en-US" sz="900" dirty="0"/>
              <a:t>Phil. Trans. R. Soc. </a:t>
            </a:r>
            <a:r>
              <a:rPr lang="en-US" sz="900" dirty="0" smtClean="0"/>
              <a:t>B</a:t>
            </a:r>
            <a:r>
              <a:rPr lang="en-US" sz="900" i="1" dirty="0" smtClean="0"/>
              <a:t> </a:t>
            </a:r>
            <a:endParaRPr lang="en-US" sz="900" i="1" dirty="0"/>
          </a:p>
        </p:txBody>
      </p:sp>
    </p:spTree>
    <p:extLst>
      <p:ext uri="{BB962C8B-B14F-4D97-AF65-F5344CB8AC3E}">
        <p14:creationId xmlns:p14="http://schemas.microsoft.com/office/powerpoint/2010/main" val="228606817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9603" b="536"/>
          <a:stretch/>
        </p:blipFill>
        <p:spPr>
          <a:xfrm>
            <a:off x="1028119" y="698986"/>
            <a:ext cx="7061200" cy="5238201"/>
          </a:xfrm>
          <a:prstGeom prst="rect">
            <a:avLst/>
          </a:prstGeom>
        </p:spPr>
      </p:pic>
      <p:sp>
        <p:nvSpPr>
          <p:cNvPr id="5" name="TextBox 4"/>
          <p:cNvSpPr txBox="1"/>
          <p:nvPr/>
        </p:nvSpPr>
        <p:spPr>
          <a:xfrm>
            <a:off x="5440580" y="6334901"/>
            <a:ext cx="3520465" cy="369332"/>
          </a:xfrm>
          <a:prstGeom prst="rect">
            <a:avLst/>
          </a:prstGeom>
          <a:noFill/>
        </p:spPr>
        <p:txBody>
          <a:bodyPr wrap="none" rtlCol="0">
            <a:spAutoFit/>
          </a:bodyPr>
          <a:lstStyle/>
          <a:p>
            <a:r>
              <a:rPr lang="en-US" dirty="0" smtClean="0"/>
              <a:t>Saba et al. Nature </a:t>
            </a:r>
            <a:r>
              <a:rPr lang="en-US" dirty="0" err="1" smtClean="0"/>
              <a:t>Comm</a:t>
            </a:r>
            <a:r>
              <a:rPr lang="en-US" dirty="0" smtClean="0"/>
              <a:t> (2014)</a:t>
            </a:r>
            <a:endParaRPr lang="en-US" dirty="0"/>
          </a:p>
        </p:txBody>
      </p:sp>
      <p:sp>
        <p:nvSpPr>
          <p:cNvPr id="6" name="TextBox 5"/>
          <p:cNvSpPr txBox="1"/>
          <p:nvPr/>
        </p:nvSpPr>
        <p:spPr>
          <a:xfrm>
            <a:off x="-25400" y="80469"/>
            <a:ext cx="9205540" cy="646331"/>
          </a:xfrm>
          <a:prstGeom prst="rect">
            <a:avLst/>
          </a:prstGeom>
          <a:noFill/>
        </p:spPr>
        <p:txBody>
          <a:bodyPr wrap="square" rtlCol="0">
            <a:spAutoFit/>
          </a:bodyPr>
          <a:lstStyle/>
          <a:p>
            <a:pPr algn="ctr"/>
            <a:r>
              <a:rPr lang="en-US" b="1" dirty="0" smtClean="0"/>
              <a:t>Food web is tightly coupled.  High chlorophyll anomaly years result in high krill recruitment and immediately affect krill diet</a:t>
            </a:r>
            <a:endParaRPr lang="en-US" b="1" dirty="0"/>
          </a:p>
        </p:txBody>
      </p:sp>
      <p:sp>
        <p:nvSpPr>
          <p:cNvPr id="7" name="TextBox 6"/>
          <p:cNvSpPr txBox="1"/>
          <p:nvPr/>
        </p:nvSpPr>
        <p:spPr>
          <a:xfrm>
            <a:off x="190500" y="5803321"/>
            <a:ext cx="3202933" cy="307777"/>
          </a:xfrm>
          <a:prstGeom prst="rect">
            <a:avLst/>
          </a:prstGeom>
          <a:noFill/>
        </p:spPr>
        <p:txBody>
          <a:bodyPr wrap="none" rtlCol="0">
            <a:spAutoFit/>
          </a:bodyPr>
          <a:lstStyle/>
          <a:p>
            <a:r>
              <a:rPr lang="en-US" sz="1400" i="1" dirty="0" smtClean="0"/>
              <a:t>Saba et al. 2014 Nature Communications</a:t>
            </a:r>
            <a:endParaRPr lang="en-US" sz="1400" i="1" dirty="0"/>
          </a:p>
        </p:txBody>
      </p:sp>
    </p:spTree>
    <p:extLst>
      <p:ext uri="{BB962C8B-B14F-4D97-AF65-F5344CB8AC3E}">
        <p14:creationId xmlns:p14="http://schemas.microsoft.com/office/powerpoint/2010/main" val="93006877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04042" y="127175"/>
            <a:ext cx="8313636" cy="6054260"/>
            <a:chOff x="-73284" y="-39516"/>
            <a:chExt cx="9145914" cy="6937740"/>
          </a:xfrm>
        </p:grpSpPr>
        <p:pic>
          <p:nvPicPr>
            <p:cNvPr id="5" name="Picture 4" descr="chem_tax_crypt_E.png"/>
            <p:cNvPicPr>
              <a:picLocks noChangeAspect="1"/>
            </p:cNvPicPr>
            <p:nvPr/>
          </p:nvPicPr>
          <p:blipFill rotWithShape="1">
            <a:blip r:embed="rId2">
              <a:extLst>
                <a:ext uri="{28A0092B-C50C-407E-A947-70E740481C1C}">
                  <a14:useLocalDpi xmlns:a14="http://schemas.microsoft.com/office/drawing/2010/main" val="0"/>
                </a:ext>
              </a:extLst>
            </a:blip>
            <a:srcRect l="8752" r="5629"/>
            <a:stretch/>
          </p:blipFill>
          <p:spPr>
            <a:xfrm>
              <a:off x="4583180" y="7601"/>
              <a:ext cx="4470400" cy="2350005"/>
            </a:xfrm>
            <a:prstGeom prst="rect">
              <a:avLst/>
            </a:prstGeom>
          </p:spPr>
        </p:pic>
        <p:pic>
          <p:nvPicPr>
            <p:cNvPr id="6" name="Picture 5" descr="chem_tax_prasino_E.png"/>
            <p:cNvPicPr>
              <a:picLocks noChangeAspect="1"/>
            </p:cNvPicPr>
            <p:nvPr/>
          </p:nvPicPr>
          <p:blipFill rotWithShape="1">
            <a:blip r:embed="rId3">
              <a:extLst>
                <a:ext uri="{28A0092B-C50C-407E-A947-70E740481C1C}">
                  <a14:useLocalDpi xmlns:a14="http://schemas.microsoft.com/office/drawing/2010/main" val="0"/>
                </a:ext>
              </a:extLst>
            </a:blip>
            <a:srcRect l="8781" r="6219"/>
            <a:stretch/>
          </p:blipFill>
          <p:spPr>
            <a:xfrm>
              <a:off x="4595880" y="2107710"/>
              <a:ext cx="4425950" cy="2343600"/>
            </a:xfrm>
            <a:prstGeom prst="rect">
              <a:avLst/>
            </a:prstGeom>
          </p:spPr>
        </p:pic>
        <p:sp>
          <p:nvSpPr>
            <p:cNvPr id="7" name="TextBox 6"/>
            <p:cNvSpPr txBox="1"/>
            <p:nvPr/>
          </p:nvSpPr>
          <p:spPr>
            <a:xfrm>
              <a:off x="7295649" y="151500"/>
              <a:ext cx="1369143" cy="387958"/>
            </a:xfrm>
            <a:prstGeom prst="rect">
              <a:avLst/>
            </a:prstGeom>
            <a:noFill/>
          </p:spPr>
          <p:txBody>
            <a:bodyPr wrap="none" rtlCol="0">
              <a:spAutoFit/>
            </a:bodyPr>
            <a:lstStyle/>
            <a:p>
              <a:r>
                <a:rPr lang="en-US" sz="1600" dirty="0" err="1" smtClean="0">
                  <a:latin typeface="Times New Roman"/>
                  <a:cs typeface="Times New Roman"/>
                </a:rPr>
                <a:t>cryptophytes</a:t>
              </a:r>
              <a:endParaRPr lang="en-US" sz="1600" dirty="0">
                <a:latin typeface="Times New Roman"/>
                <a:cs typeface="Times New Roman"/>
              </a:endParaRPr>
            </a:p>
          </p:txBody>
        </p:sp>
        <p:sp>
          <p:nvSpPr>
            <p:cNvPr id="8" name="TextBox 7"/>
            <p:cNvSpPr txBox="1"/>
            <p:nvPr/>
          </p:nvSpPr>
          <p:spPr>
            <a:xfrm>
              <a:off x="7181348" y="2259257"/>
              <a:ext cx="1626280" cy="387958"/>
            </a:xfrm>
            <a:prstGeom prst="rect">
              <a:avLst/>
            </a:prstGeom>
            <a:noFill/>
          </p:spPr>
          <p:txBody>
            <a:bodyPr wrap="none" rtlCol="0">
              <a:spAutoFit/>
            </a:bodyPr>
            <a:lstStyle/>
            <a:p>
              <a:r>
                <a:rPr lang="en-US" sz="1600" dirty="0">
                  <a:latin typeface="Times New Roman"/>
                  <a:cs typeface="Times New Roman"/>
                </a:rPr>
                <a:t> </a:t>
              </a:r>
              <a:r>
                <a:rPr lang="en-US" sz="1600" dirty="0" smtClean="0">
                  <a:latin typeface="Times New Roman"/>
                  <a:cs typeface="Times New Roman"/>
                </a:rPr>
                <a:t>  </a:t>
              </a:r>
              <a:r>
                <a:rPr lang="en-US" sz="1600" dirty="0" err="1" smtClean="0">
                  <a:latin typeface="Times New Roman"/>
                  <a:cs typeface="Times New Roman"/>
                </a:rPr>
                <a:t>prasinophytes</a:t>
              </a:r>
              <a:endParaRPr lang="en-US" sz="1600" dirty="0">
                <a:latin typeface="Times New Roman"/>
                <a:cs typeface="Times New Roman"/>
              </a:endParaRPr>
            </a:p>
          </p:txBody>
        </p:sp>
        <p:pic>
          <p:nvPicPr>
            <p:cNvPr id="9" name="Picture 8" descr="chem_tax_diatom_E.png"/>
            <p:cNvPicPr>
              <a:picLocks noChangeAspect="1"/>
            </p:cNvPicPr>
            <p:nvPr/>
          </p:nvPicPr>
          <p:blipFill rotWithShape="1">
            <a:blip r:embed="rId4">
              <a:extLst>
                <a:ext uri="{28A0092B-C50C-407E-A947-70E740481C1C}">
                  <a14:useLocalDpi xmlns:a14="http://schemas.microsoft.com/office/drawing/2010/main" val="0"/>
                </a:ext>
              </a:extLst>
            </a:blip>
            <a:srcRect l="9273" r="8036"/>
            <a:stretch/>
          </p:blipFill>
          <p:spPr>
            <a:xfrm>
              <a:off x="506480" y="-22666"/>
              <a:ext cx="4292600" cy="2405672"/>
            </a:xfrm>
            <a:prstGeom prst="rect">
              <a:avLst/>
            </a:prstGeom>
          </p:spPr>
        </p:pic>
        <p:sp>
          <p:nvSpPr>
            <p:cNvPr id="10" name="TextBox 9"/>
            <p:cNvSpPr txBox="1"/>
            <p:nvPr/>
          </p:nvSpPr>
          <p:spPr>
            <a:xfrm>
              <a:off x="763435" y="1757428"/>
              <a:ext cx="974344" cy="387958"/>
            </a:xfrm>
            <a:prstGeom prst="rect">
              <a:avLst/>
            </a:prstGeom>
            <a:noFill/>
          </p:spPr>
          <p:txBody>
            <a:bodyPr wrap="none" rtlCol="0">
              <a:spAutoFit/>
            </a:bodyPr>
            <a:lstStyle/>
            <a:p>
              <a:r>
                <a:rPr lang="en-US" sz="1600" dirty="0" smtClean="0">
                  <a:latin typeface="Times New Roman"/>
                  <a:cs typeface="Times New Roman"/>
                </a:rPr>
                <a:t> diatoms</a:t>
              </a:r>
              <a:endParaRPr lang="en-US" sz="1600" dirty="0">
                <a:latin typeface="Times New Roman"/>
                <a:cs typeface="Times New Roman"/>
              </a:endParaRPr>
            </a:p>
          </p:txBody>
        </p:sp>
        <p:pic>
          <p:nvPicPr>
            <p:cNvPr id="11" name="Picture 10" descr="chem_tax_mflag_E.png"/>
            <p:cNvPicPr>
              <a:picLocks noChangeAspect="1"/>
            </p:cNvPicPr>
            <p:nvPr/>
          </p:nvPicPr>
          <p:blipFill rotWithShape="1">
            <a:blip r:embed="rId5">
              <a:extLst>
                <a:ext uri="{28A0092B-C50C-407E-A947-70E740481C1C}">
                  <a14:useLocalDpi xmlns:a14="http://schemas.microsoft.com/office/drawing/2010/main" val="0"/>
                </a:ext>
              </a:extLst>
            </a:blip>
            <a:srcRect l="9273" r="8025"/>
            <a:stretch/>
          </p:blipFill>
          <p:spPr>
            <a:xfrm>
              <a:off x="481080" y="2107710"/>
              <a:ext cx="4318000" cy="2350005"/>
            </a:xfrm>
            <a:prstGeom prst="rect">
              <a:avLst/>
            </a:prstGeom>
          </p:spPr>
        </p:pic>
        <p:sp>
          <p:nvSpPr>
            <p:cNvPr id="12" name="TextBox 11"/>
            <p:cNvSpPr txBox="1"/>
            <p:nvPr/>
          </p:nvSpPr>
          <p:spPr>
            <a:xfrm>
              <a:off x="782486" y="2252162"/>
              <a:ext cx="1807699" cy="387958"/>
            </a:xfrm>
            <a:prstGeom prst="rect">
              <a:avLst/>
            </a:prstGeom>
            <a:noFill/>
          </p:spPr>
          <p:txBody>
            <a:bodyPr wrap="none" rtlCol="0">
              <a:spAutoFit/>
            </a:bodyPr>
            <a:lstStyle/>
            <a:p>
              <a:r>
                <a:rPr lang="en-US" sz="1600" dirty="0" smtClean="0">
                  <a:latin typeface="Times New Roman"/>
                  <a:cs typeface="Times New Roman"/>
                </a:rPr>
                <a:t>mixed flagellates</a:t>
              </a:r>
              <a:endParaRPr lang="en-US" sz="1600" dirty="0">
                <a:latin typeface="Times New Roman"/>
                <a:cs typeface="Times New Roman"/>
              </a:endParaRPr>
            </a:p>
          </p:txBody>
        </p:sp>
        <p:sp>
          <p:nvSpPr>
            <p:cNvPr id="13" name="Rectangle 12"/>
            <p:cNvSpPr/>
            <p:nvPr/>
          </p:nvSpPr>
          <p:spPr>
            <a:xfrm>
              <a:off x="481080" y="-39516"/>
              <a:ext cx="199806" cy="221499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4" name="TextBox 13"/>
            <p:cNvSpPr txBox="1"/>
            <p:nvPr/>
          </p:nvSpPr>
          <p:spPr>
            <a:xfrm>
              <a:off x="239780" y="-39516"/>
              <a:ext cx="541741" cy="387958"/>
            </a:xfrm>
            <a:prstGeom prst="rect">
              <a:avLst/>
            </a:prstGeom>
            <a:noFill/>
          </p:spPr>
          <p:txBody>
            <a:bodyPr wrap="none" rtlCol="0">
              <a:spAutoFit/>
            </a:bodyPr>
            <a:lstStyle/>
            <a:p>
              <a:r>
                <a:rPr lang="en-US" sz="1600" dirty="0" smtClean="0">
                  <a:latin typeface="Times New Roman"/>
                  <a:cs typeface="Times New Roman"/>
                </a:rPr>
                <a:t>100</a:t>
              </a:r>
              <a:endParaRPr lang="en-US" sz="1600" dirty="0">
                <a:latin typeface="Times New Roman"/>
                <a:cs typeface="Times New Roman"/>
              </a:endParaRPr>
            </a:p>
          </p:txBody>
        </p:sp>
        <p:sp>
          <p:nvSpPr>
            <p:cNvPr id="15" name="TextBox 14"/>
            <p:cNvSpPr txBox="1"/>
            <p:nvPr/>
          </p:nvSpPr>
          <p:spPr>
            <a:xfrm>
              <a:off x="291822" y="951084"/>
              <a:ext cx="428878" cy="387958"/>
            </a:xfrm>
            <a:prstGeom prst="rect">
              <a:avLst/>
            </a:prstGeom>
            <a:noFill/>
          </p:spPr>
          <p:txBody>
            <a:bodyPr wrap="none" rtlCol="0">
              <a:spAutoFit/>
            </a:bodyPr>
            <a:lstStyle/>
            <a:p>
              <a:r>
                <a:rPr lang="en-US" sz="1600" dirty="0" smtClean="0">
                  <a:latin typeface="Times New Roman"/>
                  <a:cs typeface="Times New Roman"/>
                </a:rPr>
                <a:t>50</a:t>
              </a:r>
              <a:endParaRPr lang="en-US" sz="1600" dirty="0">
                <a:latin typeface="Times New Roman"/>
                <a:cs typeface="Times New Roman"/>
              </a:endParaRPr>
            </a:p>
          </p:txBody>
        </p:sp>
        <p:sp>
          <p:nvSpPr>
            <p:cNvPr id="16" name="TextBox 15"/>
            <p:cNvSpPr txBox="1"/>
            <p:nvPr/>
          </p:nvSpPr>
          <p:spPr>
            <a:xfrm>
              <a:off x="348973" y="1878670"/>
              <a:ext cx="316015" cy="387958"/>
            </a:xfrm>
            <a:prstGeom prst="rect">
              <a:avLst/>
            </a:prstGeom>
            <a:noFill/>
          </p:spPr>
          <p:txBody>
            <a:bodyPr wrap="none" rtlCol="0">
              <a:spAutoFit/>
            </a:bodyPr>
            <a:lstStyle/>
            <a:p>
              <a:r>
                <a:rPr lang="en-US" sz="1600" dirty="0" smtClean="0">
                  <a:latin typeface="Times New Roman"/>
                  <a:cs typeface="Times New Roman"/>
                </a:rPr>
                <a:t>0</a:t>
              </a:r>
              <a:endParaRPr lang="en-US" sz="1600" dirty="0">
                <a:latin typeface="Times New Roman"/>
                <a:cs typeface="Times New Roman"/>
              </a:endParaRPr>
            </a:p>
          </p:txBody>
        </p:sp>
        <p:sp>
          <p:nvSpPr>
            <p:cNvPr id="17" name="Rectangle 16"/>
            <p:cNvSpPr/>
            <p:nvPr/>
          </p:nvSpPr>
          <p:spPr>
            <a:xfrm>
              <a:off x="461948" y="2268123"/>
              <a:ext cx="199806" cy="221499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8" name="TextBox 17"/>
            <p:cNvSpPr txBox="1"/>
            <p:nvPr/>
          </p:nvSpPr>
          <p:spPr>
            <a:xfrm>
              <a:off x="215622" y="2103090"/>
              <a:ext cx="541741" cy="387958"/>
            </a:xfrm>
            <a:prstGeom prst="rect">
              <a:avLst/>
            </a:prstGeom>
            <a:noFill/>
          </p:spPr>
          <p:txBody>
            <a:bodyPr wrap="none" rtlCol="0">
              <a:spAutoFit/>
            </a:bodyPr>
            <a:lstStyle/>
            <a:p>
              <a:r>
                <a:rPr lang="en-US" sz="1600" dirty="0" smtClean="0">
                  <a:latin typeface="Times New Roman"/>
                  <a:cs typeface="Times New Roman"/>
                </a:rPr>
                <a:t>100</a:t>
              </a:r>
              <a:endParaRPr lang="en-US" sz="1600" dirty="0">
                <a:latin typeface="Times New Roman"/>
                <a:cs typeface="Times New Roman"/>
              </a:endParaRPr>
            </a:p>
          </p:txBody>
        </p:sp>
        <p:sp>
          <p:nvSpPr>
            <p:cNvPr id="19" name="TextBox 18"/>
            <p:cNvSpPr txBox="1"/>
            <p:nvPr/>
          </p:nvSpPr>
          <p:spPr>
            <a:xfrm>
              <a:off x="248614" y="3055590"/>
              <a:ext cx="428878" cy="387958"/>
            </a:xfrm>
            <a:prstGeom prst="rect">
              <a:avLst/>
            </a:prstGeom>
            <a:noFill/>
          </p:spPr>
          <p:txBody>
            <a:bodyPr wrap="none" rtlCol="0">
              <a:spAutoFit/>
            </a:bodyPr>
            <a:lstStyle/>
            <a:p>
              <a:r>
                <a:rPr lang="en-US" sz="1600" dirty="0" smtClean="0">
                  <a:latin typeface="Times New Roman"/>
                  <a:cs typeface="Times New Roman"/>
                </a:rPr>
                <a:t>50</a:t>
              </a:r>
              <a:endParaRPr lang="en-US" sz="1600" dirty="0">
                <a:latin typeface="Times New Roman"/>
                <a:cs typeface="Times New Roman"/>
              </a:endParaRPr>
            </a:p>
          </p:txBody>
        </p:sp>
        <p:sp>
          <p:nvSpPr>
            <p:cNvPr id="20" name="TextBox 19"/>
            <p:cNvSpPr txBox="1"/>
            <p:nvPr/>
          </p:nvSpPr>
          <p:spPr>
            <a:xfrm>
              <a:off x="305764" y="4021276"/>
              <a:ext cx="316015" cy="387958"/>
            </a:xfrm>
            <a:prstGeom prst="rect">
              <a:avLst/>
            </a:prstGeom>
            <a:noFill/>
          </p:spPr>
          <p:txBody>
            <a:bodyPr wrap="none" rtlCol="0">
              <a:spAutoFit/>
            </a:bodyPr>
            <a:lstStyle/>
            <a:p>
              <a:r>
                <a:rPr lang="en-US" sz="1600" dirty="0" smtClean="0">
                  <a:latin typeface="Times New Roman"/>
                  <a:cs typeface="Times New Roman"/>
                </a:rPr>
                <a:t>0</a:t>
              </a:r>
              <a:endParaRPr lang="en-US" sz="1600" dirty="0">
                <a:latin typeface="Times New Roman"/>
                <a:cs typeface="Times New Roman"/>
              </a:endParaRPr>
            </a:p>
          </p:txBody>
        </p:sp>
        <p:sp>
          <p:nvSpPr>
            <p:cNvPr id="21" name="TextBox 20"/>
            <p:cNvSpPr txBox="1"/>
            <p:nvPr/>
          </p:nvSpPr>
          <p:spPr>
            <a:xfrm rot="16200000">
              <a:off x="-2603653" y="3217195"/>
              <a:ext cx="5433186" cy="372447"/>
            </a:xfrm>
            <a:prstGeom prst="rect">
              <a:avLst/>
            </a:prstGeom>
            <a:noFill/>
          </p:spPr>
          <p:txBody>
            <a:bodyPr wrap="none" rtlCol="0">
              <a:spAutoFit/>
            </a:bodyPr>
            <a:lstStyle/>
            <a:p>
              <a:r>
                <a:rPr lang="en-US" sz="1600" b="1" dirty="0" smtClean="0">
                  <a:latin typeface="Times New Roman"/>
                  <a:cs typeface="Times New Roman"/>
                </a:rPr>
                <a:t>% chlorophyll </a:t>
              </a:r>
              <a:r>
                <a:rPr lang="en-US" sz="1600" b="1" u="sng" dirty="0" smtClean="0">
                  <a:latin typeface="Times New Roman"/>
                  <a:cs typeface="Times New Roman"/>
                </a:rPr>
                <a:t>a</a:t>
              </a:r>
              <a:r>
                <a:rPr lang="en-US" sz="1600" b="1" dirty="0" smtClean="0">
                  <a:latin typeface="Times New Roman"/>
                  <a:cs typeface="Times New Roman"/>
                </a:rPr>
                <a:t> associated with phytoplankton taxa</a:t>
              </a:r>
              <a:endParaRPr lang="en-US" sz="1600" b="1" dirty="0">
                <a:latin typeface="Times New Roman"/>
                <a:cs typeface="Times New Roman"/>
              </a:endParaRPr>
            </a:p>
          </p:txBody>
        </p:sp>
        <p:sp>
          <p:nvSpPr>
            <p:cNvPr id="22" name="Rectangle 21"/>
            <p:cNvSpPr/>
            <p:nvPr/>
          </p:nvSpPr>
          <p:spPr>
            <a:xfrm>
              <a:off x="525530" y="4212808"/>
              <a:ext cx="8547100" cy="1778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3" name="TextBox 22"/>
            <p:cNvSpPr txBox="1"/>
            <p:nvPr/>
          </p:nvSpPr>
          <p:spPr>
            <a:xfrm>
              <a:off x="5340072" y="4142443"/>
              <a:ext cx="1005757" cy="387958"/>
            </a:xfrm>
            <a:prstGeom prst="rect">
              <a:avLst/>
            </a:prstGeom>
            <a:noFill/>
          </p:spPr>
          <p:txBody>
            <a:bodyPr wrap="none" rtlCol="0">
              <a:spAutoFit/>
            </a:bodyPr>
            <a:lstStyle/>
            <a:p>
              <a:r>
                <a:rPr lang="en-US" sz="1600" dirty="0" smtClean="0">
                  <a:latin typeface="Times New Roman"/>
                  <a:cs typeface="Times New Roman"/>
                </a:rPr>
                <a:t>01/01/95</a:t>
              </a:r>
              <a:endParaRPr lang="en-US" sz="1600" dirty="0">
                <a:latin typeface="Times New Roman"/>
                <a:cs typeface="Times New Roman"/>
              </a:endParaRPr>
            </a:p>
          </p:txBody>
        </p:sp>
        <p:sp>
          <p:nvSpPr>
            <p:cNvPr id="24" name="TextBox 23"/>
            <p:cNvSpPr txBox="1"/>
            <p:nvPr/>
          </p:nvSpPr>
          <p:spPr>
            <a:xfrm>
              <a:off x="7340322" y="4142443"/>
              <a:ext cx="1005757" cy="387958"/>
            </a:xfrm>
            <a:prstGeom prst="rect">
              <a:avLst/>
            </a:prstGeom>
            <a:noFill/>
          </p:spPr>
          <p:txBody>
            <a:bodyPr wrap="none" rtlCol="0">
              <a:spAutoFit/>
            </a:bodyPr>
            <a:lstStyle/>
            <a:p>
              <a:r>
                <a:rPr lang="en-US" sz="1600" dirty="0" smtClean="0">
                  <a:latin typeface="Times New Roman"/>
                  <a:cs typeface="Times New Roman"/>
                </a:rPr>
                <a:t>01/01/05</a:t>
              </a:r>
              <a:endParaRPr lang="en-US" sz="1600" dirty="0">
                <a:latin typeface="Times New Roman"/>
                <a:cs typeface="Times New Roman"/>
              </a:endParaRPr>
            </a:p>
          </p:txBody>
        </p:sp>
        <p:sp>
          <p:nvSpPr>
            <p:cNvPr id="25" name="TextBox 24"/>
            <p:cNvSpPr txBox="1"/>
            <p:nvPr/>
          </p:nvSpPr>
          <p:spPr>
            <a:xfrm>
              <a:off x="3384833" y="6510266"/>
              <a:ext cx="2391080" cy="387958"/>
            </a:xfrm>
            <a:prstGeom prst="rect">
              <a:avLst/>
            </a:prstGeom>
            <a:noFill/>
          </p:spPr>
          <p:txBody>
            <a:bodyPr wrap="none" rtlCol="0">
              <a:spAutoFit/>
            </a:bodyPr>
            <a:lstStyle/>
            <a:p>
              <a:r>
                <a:rPr lang="en-US" sz="1600" b="1" dirty="0" smtClean="0">
                  <a:latin typeface="Times New Roman"/>
                  <a:cs typeface="Times New Roman"/>
                </a:rPr>
                <a:t>Date (day/month/year)</a:t>
              </a:r>
              <a:endParaRPr lang="en-US" sz="1600" b="1" dirty="0">
                <a:latin typeface="Times New Roman"/>
                <a:cs typeface="Times New Roman"/>
              </a:endParaRPr>
            </a:p>
          </p:txBody>
        </p:sp>
        <p:pic>
          <p:nvPicPr>
            <p:cNvPr id="26" name="Picture 25" descr="chem_tax_type4_E.png"/>
            <p:cNvPicPr>
              <a:picLocks noChangeAspect="1"/>
            </p:cNvPicPr>
            <p:nvPr/>
          </p:nvPicPr>
          <p:blipFill rotWithShape="1">
            <a:blip r:embed="rId6">
              <a:extLst>
                <a:ext uri="{28A0092B-C50C-407E-A947-70E740481C1C}">
                  <a14:useLocalDpi xmlns:a14="http://schemas.microsoft.com/office/drawing/2010/main" val="0"/>
                </a:ext>
              </a:extLst>
            </a:blip>
            <a:srcRect l="10311" t="4389" r="6786" b="5369"/>
            <a:stretch/>
          </p:blipFill>
          <p:spPr>
            <a:xfrm>
              <a:off x="544960" y="4297358"/>
              <a:ext cx="4399172" cy="2155302"/>
            </a:xfrm>
            <a:prstGeom prst="rect">
              <a:avLst/>
            </a:prstGeom>
          </p:spPr>
        </p:pic>
        <p:sp>
          <p:nvSpPr>
            <p:cNvPr id="27" name="Rectangle 26"/>
            <p:cNvSpPr/>
            <p:nvPr/>
          </p:nvSpPr>
          <p:spPr>
            <a:xfrm>
              <a:off x="466290" y="6347340"/>
              <a:ext cx="8547100" cy="1778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8" name="TextBox 27"/>
            <p:cNvSpPr txBox="1"/>
            <p:nvPr/>
          </p:nvSpPr>
          <p:spPr>
            <a:xfrm>
              <a:off x="1221526" y="6316774"/>
              <a:ext cx="1005757" cy="387958"/>
            </a:xfrm>
            <a:prstGeom prst="rect">
              <a:avLst/>
            </a:prstGeom>
            <a:noFill/>
          </p:spPr>
          <p:txBody>
            <a:bodyPr wrap="none" rtlCol="0">
              <a:spAutoFit/>
            </a:bodyPr>
            <a:lstStyle/>
            <a:p>
              <a:r>
                <a:rPr lang="en-US" sz="1600" dirty="0" smtClean="0">
                  <a:latin typeface="Times New Roman"/>
                  <a:cs typeface="Times New Roman"/>
                </a:rPr>
                <a:t>01/01/95</a:t>
              </a:r>
              <a:endParaRPr lang="en-US" sz="1600" dirty="0">
                <a:latin typeface="Times New Roman"/>
                <a:cs typeface="Times New Roman"/>
              </a:endParaRPr>
            </a:p>
          </p:txBody>
        </p:sp>
        <p:sp>
          <p:nvSpPr>
            <p:cNvPr id="29" name="TextBox 28"/>
            <p:cNvSpPr txBox="1"/>
            <p:nvPr/>
          </p:nvSpPr>
          <p:spPr>
            <a:xfrm>
              <a:off x="3236604" y="6322621"/>
              <a:ext cx="1005757" cy="387958"/>
            </a:xfrm>
            <a:prstGeom prst="rect">
              <a:avLst/>
            </a:prstGeom>
            <a:noFill/>
          </p:spPr>
          <p:txBody>
            <a:bodyPr wrap="none" rtlCol="0">
              <a:spAutoFit/>
            </a:bodyPr>
            <a:lstStyle/>
            <a:p>
              <a:r>
                <a:rPr lang="en-US" sz="1600" dirty="0" smtClean="0">
                  <a:latin typeface="Times New Roman"/>
                  <a:cs typeface="Times New Roman"/>
                </a:rPr>
                <a:t>01/01/05</a:t>
              </a:r>
              <a:endParaRPr lang="en-US" sz="1600" dirty="0">
                <a:latin typeface="Times New Roman"/>
                <a:cs typeface="Times New Roman"/>
              </a:endParaRPr>
            </a:p>
          </p:txBody>
        </p:sp>
        <p:sp>
          <p:nvSpPr>
            <p:cNvPr id="30" name="TextBox 29"/>
            <p:cNvSpPr txBox="1"/>
            <p:nvPr/>
          </p:nvSpPr>
          <p:spPr>
            <a:xfrm>
              <a:off x="898978" y="4419737"/>
              <a:ext cx="1927065" cy="387958"/>
            </a:xfrm>
            <a:prstGeom prst="rect">
              <a:avLst/>
            </a:prstGeom>
            <a:noFill/>
          </p:spPr>
          <p:txBody>
            <a:bodyPr wrap="none" rtlCol="0">
              <a:spAutoFit/>
            </a:bodyPr>
            <a:lstStyle/>
            <a:p>
              <a:r>
                <a:rPr lang="en-US" sz="1600" dirty="0" smtClean="0">
                  <a:latin typeface="Times New Roman"/>
                  <a:cs typeface="Times New Roman"/>
                </a:rPr>
                <a:t>type-4 </a:t>
              </a:r>
              <a:r>
                <a:rPr lang="en-US" sz="1600" dirty="0" err="1" smtClean="0">
                  <a:latin typeface="Times New Roman"/>
                  <a:cs typeface="Times New Roman"/>
                </a:rPr>
                <a:t>haptophytes</a:t>
              </a:r>
              <a:endParaRPr lang="en-US" sz="1600" dirty="0">
                <a:latin typeface="Times New Roman"/>
                <a:cs typeface="Times New Roman"/>
              </a:endParaRPr>
            </a:p>
          </p:txBody>
        </p:sp>
      </p:grpSp>
      <p:sp>
        <p:nvSpPr>
          <p:cNvPr id="31" name="TextBox 30"/>
          <p:cNvSpPr txBox="1"/>
          <p:nvPr/>
        </p:nvSpPr>
        <p:spPr>
          <a:xfrm>
            <a:off x="104871" y="5901003"/>
            <a:ext cx="1789773" cy="276999"/>
          </a:xfrm>
          <a:prstGeom prst="rect">
            <a:avLst/>
          </a:prstGeom>
          <a:noFill/>
        </p:spPr>
        <p:txBody>
          <a:bodyPr wrap="none" rtlCol="0">
            <a:spAutoFit/>
          </a:bodyPr>
          <a:lstStyle/>
          <a:p>
            <a:r>
              <a:rPr lang="en-US" sz="1200" i="1" dirty="0" smtClean="0"/>
              <a:t>Schofield et al. submitted</a:t>
            </a:r>
            <a:endParaRPr lang="en-US" sz="1200" i="1" dirty="0"/>
          </a:p>
        </p:txBody>
      </p:sp>
    </p:spTree>
    <p:extLst>
      <p:ext uri="{BB962C8B-B14F-4D97-AF65-F5344CB8AC3E}">
        <p14:creationId xmlns:p14="http://schemas.microsoft.com/office/powerpoint/2010/main" val="176411485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2534" y="1744133"/>
            <a:ext cx="4185142" cy="3488267"/>
          </a:xfrm>
          <a:prstGeom prst="rect">
            <a:avLst/>
          </a:prstGeom>
        </p:spPr>
      </p:pic>
      <p:pic>
        <p:nvPicPr>
          <p:cNvPr id="5" name="Picture 4"/>
          <p:cNvPicPr>
            <a:picLocks noChangeAspect="1"/>
          </p:cNvPicPr>
          <p:nvPr/>
        </p:nvPicPr>
        <p:blipFill>
          <a:blip r:embed="rId3"/>
          <a:stretch>
            <a:fillRect/>
          </a:stretch>
        </p:blipFill>
        <p:spPr>
          <a:xfrm>
            <a:off x="4967345" y="1964266"/>
            <a:ext cx="3971954" cy="3064933"/>
          </a:xfrm>
          <a:prstGeom prst="rect">
            <a:avLst/>
          </a:prstGeom>
        </p:spPr>
      </p:pic>
      <p:sp>
        <p:nvSpPr>
          <p:cNvPr id="6" name="TextBox 5"/>
          <p:cNvSpPr txBox="1"/>
          <p:nvPr/>
        </p:nvSpPr>
        <p:spPr>
          <a:xfrm>
            <a:off x="508014" y="945065"/>
            <a:ext cx="4258072" cy="523220"/>
          </a:xfrm>
          <a:prstGeom prst="rect">
            <a:avLst/>
          </a:prstGeom>
          <a:noFill/>
        </p:spPr>
        <p:txBody>
          <a:bodyPr wrap="none" rtlCol="0">
            <a:spAutoFit/>
          </a:bodyPr>
          <a:lstStyle/>
          <a:p>
            <a:r>
              <a:rPr lang="en-US" sz="2800" b="1" dirty="0" smtClean="0"/>
              <a:t>Picture of some the players</a:t>
            </a:r>
            <a:endParaRPr lang="en-US" sz="2800" b="1" dirty="0"/>
          </a:p>
        </p:txBody>
      </p:sp>
      <p:sp>
        <p:nvSpPr>
          <p:cNvPr id="7" name="TextBox 6"/>
          <p:cNvSpPr txBox="1"/>
          <p:nvPr/>
        </p:nvSpPr>
        <p:spPr>
          <a:xfrm>
            <a:off x="6154427" y="945065"/>
            <a:ext cx="2238989" cy="523220"/>
          </a:xfrm>
          <a:prstGeom prst="rect">
            <a:avLst/>
          </a:prstGeom>
          <a:noFill/>
        </p:spPr>
        <p:txBody>
          <a:bodyPr wrap="none" rtlCol="0">
            <a:spAutoFit/>
          </a:bodyPr>
          <a:lstStyle/>
          <a:p>
            <a:r>
              <a:rPr lang="en-US" sz="2800" b="1" dirty="0" smtClean="0"/>
              <a:t>From satellite</a:t>
            </a:r>
            <a:endParaRPr lang="en-US" sz="2800" b="1" dirty="0"/>
          </a:p>
        </p:txBody>
      </p:sp>
    </p:spTree>
    <p:extLst>
      <p:ext uri="{BB962C8B-B14F-4D97-AF65-F5344CB8AC3E}">
        <p14:creationId xmlns:p14="http://schemas.microsoft.com/office/powerpoint/2010/main" val="248973836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ChangeAspect="1"/>
          </p:cNvGrpSpPr>
          <p:nvPr/>
        </p:nvGrpSpPr>
        <p:grpSpPr>
          <a:xfrm>
            <a:off x="1705456" y="453840"/>
            <a:ext cx="6227461" cy="5700262"/>
            <a:chOff x="1580979" y="173079"/>
            <a:chExt cx="7242969" cy="6629800"/>
          </a:xfrm>
        </p:grpSpPr>
        <p:graphicFrame>
          <p:nvGraphicFramePr>
            <p:cNvPr id="5" name="Chart 4"/>
            <p:cNvGraphicFramePr>
              <a:graphicFrameLocks/>
            </p:cNvGraphicFramePr>
            <p:nvPr>
              <p:extLst>
                <p:ext uri="{D42A27DB-BD31-4B8C-83A1-F6EECF244321}">
                  <p14:modId xmlns:p14="http://schemas.microsoft.com/office/powerpoint/2010/main" val="2114355101"/>
                </p:ext>
              </p:extLst>
            </p:nvPr>
          </p:nvGraphicFramePr>
          <p:xfrm>
            <a:off x="2263808" y="173079"/>
            <a:ext cx="4599853" cy="3477787"/>
          </p:xfrm>
          <a:graphic>
            <a:graphicData uri="http://schemas.openxmlformats.org/drawingml/2006/chart">
              <c:chart xmlns:c="http://schemas.openxmlformats.org/drawingml/2006/chart" xmlns:r="http://schemas.openxmlformats.org/officeDocument/2006/relationships" r:id="rId2"/>
            </a:graphicData>
          </a:graphic>
        </p:graphicFrame>
        <p:sp>
          <p:nvSpPr>
            <p:cNvPr id="6" name="Oval 5"/>
            <p:cNvSpPr/>
            <p:nvPr/>
          </p:nvSpPr>
          <p:spPr>
            <a:xfrm>
              <a:off x="5163429" y="811874"/>
              <a:ext cx="131801" cy="126529"/>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8" name="Oval 7"/>
            <p:cNvSpPr/>
            <p:nvPr/>
          </p:nvSpPr>
          <p:spPr>
            <a:xfrm>
              <a:off x="5131330" y="809937"/>
              <a:ext cx="168705" cy="163433"/>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9" name="Oval 8"/>
            <p:cNvSpPr/>
            <p:nvPr/>
          </p:nvSpPr>
          <p:spPr>
            <a:xfrm>
              <a:off x="3941714" y="2007229"/>
              <a:ext cx="168705" cy="163433"/>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0" name="Oval 9"/>
            <p:cNvSpPr/>
            <p:nvPr/>
          </p:nvSpPr>
          <p:spPr>
            <a:xfrm>
              <a:off x="2736213" y="2232238"/>
              <a:ext cx="168705" cy="18036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5" name="TextBox 14"/>
            <p:cNvSpPr txBox="1"/>
            <p:nvPr/>
          </p:nvSpPr>
          <p:spPr>
            <a:xfrm rot="5400000">
              <a:off x="5837568" y="2055744"/>
              <a:ext cx="2287996" cy="322169"/>
            </a:xfrm>
            <a:prstGeom prst="rect">
              <a:avLst/>
            </a:prstGeom>
            <a:noFill/>
          </p:spPr>
          <p:txBody>
            <a:bodyPr wrap="none" rtlCol="0">
              <a:spAutoFit/>
            </a:bodyPr>
            <a:lstStyle/>
            <a:p>
              <a:r>
                <a:rPr lang="en-US" sz="1200" dirty="0" smtClean="0">
                  <a:latin typeface="Times New Roman"/>
                  <a:cs typeface="Times New Roman"/>
                </a:rPr>
                <a:t>Monthly average wind speed</a:t>
              </a:r>
              <a:endParaRPr lang="en-US" sz="1200" dirty="0">
                <a:latin typeface="Times New Roman"/>
                <a:cs typeface="Times New Roman"/>
              </a:endParaRPr>
            </a:p>
          </p:txBody>
        </p:sp>
        <p:cxnSp>
          <p:nvCxnSpPr>
            <p:cNvPr id="16" name="Straight Connector 15"/>
            <p:cNvCxnSpPr/>
            <p:nvPr/>
          </p:nvCxnSpPr>
          <p:spPr>
            <a:xfrm flipV="1">
              <a:off x="6977009" y="379567"/>
              <a:ext cx="11935" cy="634465"/>
            </a:xfrm>
            <a:prstGeom prst="line">
              <a:avLst/>
            </a:prstGeom>
            <a:ln w="76200" cmpd="sng">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rotWithShape="1">
            <a:blip r:embed="rId3"/>
            <a:srcRect l="8098" t="10101" r="11874" b="7575"/>
            <a:stretch/>
          </p:blipFill>
          <p:spPr>
            <a:xfrm>
              <a:off x="6878597" y="609402"/>
              <a:ext cx="196823" cy="202472"/>
            </a:xfrm>
            <a:prstGeom prst="rect">
              <a:avLst/>
            </a:prstGeom>
          </p:spPr>
        </p:pic>
        <p:sp>
          <p:nvSpPr>
            <p:cNvPr id="18" name="Rectangle 17"/>
            <p:cNvSpPr/>
            <p:nvPr/>
          </p:nvSpPr>
          <p:spPr>
            <a:xfrm>
              <a:off x="2643395" y="3294995"/>
              <a:ext cx="3873536" cy="36938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grpSp>
          <p:nvGrpSpPr>
            <p:cNvPr id="19" name="Group 18"/>
            <p:cNvGrpSpPr/>
            <p:nvPr/>
          </p:nvGrpSpPr>
          <p:grpSpPr>
            <a:xfrm>
              <a:off x="1580979" y="615038"/>
              <a:ext cx="774627" cy="2456259"/>
              <a:chOff x="-775879" y="2006908"/>
              <a:chExt cx="933013" cy="2958484"/>
            </a:xfrm>
          </p:grpSpPr>
          <p:sp>
            <p:nvSpPr>
              <p:cNvPr id="91" name="TextBox 90"/>
              <p:cNvSpPr txBox="1"/>
              <p:nvPr/>
            </p:nvSpPr>
            <p:spPr>
              <a:xfrm rot="16200000">
                <a:off x="-1802405" y="3033434"/>
                <a:ext cx="2958484" cy="905432"/>
              </a:xfrm>
              <a:prstGeom prst="rect">
                <a:avLst/>
              </a:prstGeom>
              <a:noFill/>
            </p:spPr>
            <p:txBody>
              <a:bodyPr wrap="none" rtlCol="0">
                <a:spAutoFit/>
              </a:bodyPr>
              <a:lstStyle/>
              <a:p>
                <a:pPr algn="ctr"/>
                <a:r>
                  <a:rPr lang="en-US" sz="1200" dirty="0" smtClean="0">
                    <a:latin typeface="Times New Roman"/>
                    <a:cs typeface="Times New Roman"/>
                  </a:rPr>
                  <a:t>Monthly average water column</a:t>
                </a:r>
              </a:p>
              <a:p>
                <a:pPr algn="ctr"/>
                <a:r>
                  <a:rPr lang="en-US" sz="1200" dirty="0" smtClean="0">
                    <a:latin typeface="Times New Roman"/>
                    <a:cs typeface="Times New Roman"/>
                  </a:rPr>
                  <a:t> integrated chlorophyll </a:t>
                </a:r>
                <a:r>
                  <a:rPr lang="en-US" sz="1200" i="1" dirty="0" smtClean="0">
                    <a:latin typeface="Times New Roman"/>
                    <a:cs typeface="Times New Roman"/>
                  </a:rPr>
                  <a:t>a</a:t>
                </a:r>
              </a:p>
              <a:p>
                <a:pPr algn="ctr"/>
                <a:r>
                  <a:rPr lang="en-US" sz="1200" dirty="0" smtClean="0">
                    <a:latin typeface="Times New Roman"/>
                    <a:cs typeface="Times New Roman"/>
                  </a:rPr>
                  <a:t>(                     ,                      )</a:t>
                </a:r>
                <a:endParaRPr lang="en-US" sz="1200" dirty="0">
                  <a:latin typeface="Times New Roman"/>
                  <a:cs typeface="Times New Roman"/>
                </a:endParaRPr>
              </a:p>
            </p:txBody>
          </p:sp>
          <p:cxnSp>
            <p:nvCxnSpPr>
              <p:cNvPr id="92" name="Straight Connector 91"/>
              <p:cNvCxnSpPr/>
              <p:nvPr/>
            </p:nvCxnSpPr>
            <p:spPr>
              <a:xfrm flipV="1">
                <a:off x="0" y="4232411"/>
                <a:ext cx="0" cy="49950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flipV="1">
                <a:off x="-21884" y="2852338"/>
                <a:ext cx="0" cy="499507"/>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94" name="Oval 93"/>
              <p:cNvSpPr/>
              <p:nvPr/>
            </p:nvSpPr>
            <p:spPr>
              <a:xfrm>
                <a:off x="-112013" y="4384811"/>
                <a:ext cx="203200" cy="19685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95" name="Oval 94"/>
              <p:cNvSpPr/>
              <p:nvPr/>
            </p:nvSpPr>
            <p:spPr>
              <a:xfrm>
                <a:off x="-131625" y="2970921"/>
                <a:ext cx="203200" cy="19685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96" name="Rectangle 95"/>
              <p:cNvSpPr/>
              <p:nvPr/>
            </p:nvSpPr>
            <p:spPr>
              <a:xfrm rot="16200000">
                <a:off x="-429761" y="3665169"/>
                <a:ext cx="785747" cy="388042"/>
              </a:xfrm>
              <a:prstGeom prst="rect">
                <a:avLst/>
              </a:prstGeom>
            </p:spPr>
            <p:txBody>
              <a:bodyPr wrap="none">
                <a:spAutoFit/>
              </a:bodyPr>
              <a:lstStyle/>
              <a:p>
                <a:pPr algn="ctr"/>
                <a:r>
                  <a:rPr lang="en-US" sz="1200" dirty="0" smtClean="0">
                    <a:latin typeface="Times New Roman"/>
                    <a:cs typeface="Times New Roman"/>
                  </a:rPr>
                  <a:t>Sta. B</a:t>
                </a:r>
                <a:endParaRPr lang="en-US" sz="1200" dirty="0">
                  <a:latin typeface="Times New Roman"/>
                  <a:cs typeface="Times New Roman"/>
                </a:endParaRPr>
              </a:p>
            </p:txBody>
          </p:sp>
          <p:sp>
            <p:nvSpPr>
              <p:cNvPr id="97" name="Rectangle 96"/>
              <p:cNvSpPr/>
              <p:nvPr/>
            </p:nvSpPr>
            <p:spPr>
              <a:xfrm rot="16200000">
                <a:off x="-427253" y="2284910"/>
                <a:ext cx="773642" cy="388042"/>
              </a:xfrm>
              <a:prstGeom prst="rect">
                <a:avLst/>
              </a:prstGeom>
            </p:spPr>
            <p:txBody>
              <a:bodyPr wrap="none">
                <a:spAutoFit/>
              </a:bodyPr>
              <a:lstStyle/>
              <a:p>
                <a:pPr algn="ctr"/>
                <a:r>
                  <a:rPr lang="en-US" sz="1200" dirty="0" smtClean="0">
                    <a:latin typeface="Times New Roman"/>
                    <a:cs typeface="Times New Roman"/>
                  </a:rPr>
                  <a:t>Sta. E</a:t>
                </a:r>
                <a:endParaRPr lang="en-US" sz="1200" dirty="0">
                  <a:latin typeface="Times New Roman"/>
                  <a:cs typeface="Times New Roman"/>
                </a:endParaRPr>
              </a:p>
            </p:txBody>
          </p:sp>
        </p:grpSp>
        <p:graphicFrame>
          <p:nvGraphicFramePr>
            <p:cNvPr id="20" name="Chart 19"/>
            <p:cNvGraphicFramePr>
              <a:graphicFrameLocks/>
            </p:cNvGraphicFramePr>
            <p:nvPr>
              <p:extLst>
                <p:ext uri="{D42A27DB-BD31-4B8C-83A1-F6EECF244321}">
                  <p14:modId xmlns:p14="http://schemas.microsoft.com/office/powerpoint/2010/main" val="3818945962"/>
                </p:ext>
              </p:extLst>
            </p:nvPr>
          </p:nvGraphicFramePr>
          <p:xfrm>
            <a:off x="2311182" y="3314796"/>
            <a:ext cx="4572504" cy="3305207"/>
          </p:xfrm>
          <a:graphic>
            <a:graphicData uri="http://schemas.openxmlformats.org/drawingml/2006/chart">
              <c:chart xmlns:c="http://schemas.openxmlformats.org/drawingml/2006/chart" xmlns:r="http://schemas.openxmlformats.org/officeDocument/2006/relationships" r:id="rId4"/>
            </a:graphicData>
          </a:graphic>
        </p:graphicFrame>
        <p:sp>
          <p:nvSpPr>
            <p:cNvPr id="21" name="Rectangle 20"/>
            <p:cNvSpPr/>
            <p:nvPr/>
          </p:nvSpPr>
          <p:spPr>
            <a:xfrm>
              <a:off x="2694194" y="6427942"/>
              <a:ext cx="3843388" cy="29410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22" name="TextBox 21"/>
            <p:cNvSpPr txBox="1"/>
            <p:nvPr/>
          </p:nvSpPr>
          <p:spPr>
            <a:xfrm>
              <a:off x="2305876" y="6460658"/>
              <a:ext cx="990371" cy="322169"/>
            </a:xfrm>
            <a:prstGeom prst="rect">
              <a:avLst/>
            </a:prstGeom>
            <a:noFill/>
          </p:spPr>
          <p:txBody>
            <a:bodyPr wrap="none" rtlCol="0">
              <a:spAutoFit/>
            </a:bodyPr>
            <a:lstStyle/>
            <a:p>
              <a:r>
                <a:rPr lang="en-US" sz="1200" dirty="0" smtClean="0">
                  <a:latin typeface="Times New Roman"/>
                  <a:cs typeface="Times New Roman"/>
                </a:rPr>
                <a:t>November</a:t>
              </a:r>
              <a:endParaRPr lang="en-US" sz="1200" dirty="0">
                <a:latin typeface="Times New Roman"/>
                <a:cs typeface="Times New Roman"/>
              </a:endParaRPr>
            </a:p>
          </p:txBody>
        </p:sp>
        <p:sp>
          <p:nvSpPr>
            <p:cNvPr id="23" name="TextBox 22"/>
            <p:cNvSpPr txBox="1"/>
            <p:nvPr/>
          </p:nvSpPr>
          <p:spPr>
            <a:xfrm>
              <a:off x="3528642" y="6480710"/>
              <a:ext cx="950111" cy="322169"/>
            </a:xfrm>
            <a:prstGeom prst="rect">
              <a:avLst/>
            </a:prstGeom>
            <a:noFill/>
          </p:spPr>
          <p:txBody>
            <a:bodyPr wrap="none" rtlCol="0">
              <a:spAutoFit/>
            </a:bodyPr>
            <a:lstStyle/>
            <a:p>
              <a:r>
                <a:rPr lang="en-US" sz="1200" dirty="0" smtClean="0">
                  <a:latin typeface="Times New Roman"/>
                  <a:cs typeface="Times New Roman"/>
                </a:rPr>
                <a:t>December</a:t>
              </a:r>
              <a:endParaRPr lang="en-US" sz="1200" dirty="0">
                <a:latin typeface="Times New Roman"/>
                <a:cs typeface="Times New Roman"/>
              </a:endParaRPr>
            </a:p>
          </p:txBody>
        </p:sp>
        <p:sp>
          <p:nvSpPr>
            <p:cNvPr id="24" name="TextBox 23"/>
            <p:cNvSpPr txBox="1"/>
            <p:nvPr/>
          </p:nvSpPr>
          <p:spPr>
            <a:xfrm>
              <a:off x="4882763" y="6480710"/>
              <a:ext cx="781558" cy="322169"/>
            </a:xfrm>
            <a:prstGeom prst="rect">
              <a:avLst/>
            </a:prstGeom>
            <a:noFill/>
          </p:spPr>
          <p:txBody>
            <a:bodyPr wrap="none" rtlCol="0">
              <a:spAutoFit/>
            </a:bodyPr>
            <a:lstStyle/>
            <a:p>
              <a:r>
                <a:rPr lang="en-US" sz="1200" dirty="0" smtClean="0">
                  <a:latin typeface="Times New Roman"/>
                  <a:cs typeface="Times New Roman"/>
                </a:rPr>
                <a:t>January</a:t>
              </a:r>
              <a:endParaRPr lang="en-US" sz="1200" dirty="0">
                <a:latin typeface="Times New Roman"/>
                <a:cs typeface="Times New Roman"/>
              </a:endParaRPr>
            </a:p>
          </p:txBody>
        </p:sp>
        <p:sp>
          <p:nvSpPr>
            <p:cNvPr id="25" name="TextBox 24"/>
            <p:cNvSpPr txBox="1"/>
            <p:nvPr/>
          </p:nvSpPr>
          <p:spPr>
            <a:xfrm>
              <a:off x="6063590" y="6460658"/>
              <a:ext cx="871049" cy="322169"/>
            </a:xfrm>
            <a:prstGeom prst="rect">
              <a:avLst/>
            </a:prstGeom>
            <a:noFill/>
          </p:spPr>
          <p:txBody>
            <a:bodyPr wrap="none" rtlCol="0">
              <a:spAutoFit/>
            </a:bodyPr>
            <a:lstStyle/>
            <a:p>
              <a:r>
                <a:rPr lang="en-US" sz="1200" dirty="0">
                  <a:latin typeface="Times New Roman"/>
                  <a:cs typeface="Times New Roman"/>
                </a:rPr>
                <a:t>F</a:t>
              </a:r>
              <a:r>
                <a:rPr lang="en-US" sz="1200" dirty="0" smtClean="0">
                  <a:latin typeface="Times New Roman"/>
                  <a:cs typeface="Times New Roman"/>
                </a:rPr>
                <a:t>ebruary</a:t>
              </a:r>
              <a:endParaRPr lang="en-US" sz="1200" dirty="0">
                <a:latin typeface="Times New Roman"/>
                <a:cs typeface="Times New Roman"/>
              </a:endParaRPr>
            </a:p>
          </p:txBody>
        </p:sp>
        <p:cxnSp>
          <p:nvCxnSpPr>
            <p:cNvPr id="26" name="Straight Connector 25"/>
            <p:cNvCxnSpPr/>
            <p:nvPr/>
          </p:nvCxnSpPr>
          <p:spPr>
            <a:xfrm flipH="1">
              <a:off x="2894384" y="3462867"/>
              <a:ext cx="1975" cy="7493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a:off x="2764367" y="3462867"/>
              <a:ext cx="123619" cy="0"/>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2758720" y="4224867"/>
              <a:ext cx="123619" cy="0"/>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29" name="Isosceles Triangle 28"/>
            <p:cNvSpPr/>
            <p:nvPr/>
          </p:nvSpPr>
          <p:spPr>
            <a:xfrm>
              <a:off x="2763251" y="3650866"/>
              <a:ext cx="252870" cy="210338"/>
            </a:xfrm>
            <a:prstGeom prst="triangle">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1000"/>
            </a:p>
          </p:txBody>
        </p:sp>
        <p:cxnSp>
          <p:nvCxnSpPr>
            <p:cNvPr id="30" name="Straight Connector 29"/>
            <p:cNvCxnSpPr/>
            <p:nvPr/>
          </p:nvCxnSpPr>
          <p:spPr>
            <a:xfrm flipH="1">
              <a:off x="3978659" y="4869461"/>
              <a:ext cx="123619" cy="0"/>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H="1">
              <a:off x="3982567" y="3939262"/>
              <a:ext cx="123619" cy="0"/>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4043963" y="3939262"/>
              <a:ext cx="1976" cy="93019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33" name="Isosceles Triangle 32"/>
            <p:cNvSpPr/>
            <p:nvPr/>
          </p:nvSpPr>
          <p:spPr>
            <a:xfrm>
              <a:off x="3905887" y="4385840"/>
              <a:ext cx="252870" cy="210338"/>
            </a:xfrm>
            <a:prstGeom prst="triangle">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1000"/>
            </a:p>
          </p:txBody>
        </p:sp>
        <p:cxnSp>
          <p:nvCxnSpPr>
            <p:cNvPr id="34" name="Straight Connector 33"/>
            <p:cNvCxnSpPr/>
            <p:nvPr/>
          </p:nvCxnSpPr>
          <p:spPr>
            <a:xfrm flipV="1">
              <a:off x="4013200" y="4804093"/>
              <a:ext cx="89078" cy="2103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5231274" y="3808029"/>
              <a:ext cx="5361" cy="763971"/>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a:off x="5175240" y="4563534"/>
              <a:ext cx="123619" cy="0"/>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37" name="Isosceles Triangle 36"/>
            <p:cNvSpPr/>
            <p:nvPr/>
          </p:nvSpPr>
          <p:spPr>
            <a:xfrm>
              <a:off x="5102588" y="4157878"/>
              <a:ext cx="252870" cy="210338"/>
            </a:xfrm>
            <a:prstGeom prst="triangle">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1000"/>
            </a:p>
          </p:txBody>
        </p:sp>
        <p:cxnSp>
          <p:nvCxnSpPr>
            <p:cNvPr id="38" name="Straight Connector 37"/>
            <p:cNvCxnSpPr/>
            <p:nvPr/>
          </p:nvCxnSpPr>
          <p:spPr>
            <a:xfrm flipH="1">
              <a:off x="5230084" y="3814524"/>
              <a:ext cx="123619" cy="0"/>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6370223" y="3578443"/>
              <a:ext cx="5361" cy="985091"/>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H="1">
              <a:off x="6299004" y="3561511"/>
              <a:ext cx="123619" cy="0"/>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a:off x="6299004" y="4563534"/>
              <a:ext cx="123619" cy="0"/>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42" name="Isosceles Triangle 41"/>
            <p:cNvSpPr/>
            <p:nvPr/>
          </p:nvSpPr>
          <p:spPr>
            <a:xfrm>
              <a:off x="6230810" y="3854961"/>
              <a:ext cx="252870" cy="210338"/>
            </a:xfrm>
            <a:prstGeom prst="triangle">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1000"/>
            </a:p>
          </p:txBody>
        </p:sp>
        <p:cxnSp>
          <p:nvCxnSpPr>
            <p:cNvPr id="43" name="Straight Connector 42"/>
            <p:cNvCxnSpPr/>
            <p:nvPr/>
          </p:nvCxnSpPr>
          <p:spPr>
            <a:xfrm>
              <a:off x="4025900" y="4967400"/>
              <a:ext cx="0" cy="81576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44" name="Isosceles Triangle 43"/>
            <p:cNvSpPr/>
            <p:nvPr/>
          </p:nvSpPr>
          <p:spPr>
            <a:xfrm>
              <a:off x="3899044" y="5274699"/>
              <a:ext cx="252870" cy="210338"/>
            </a:xfrm>
            <a:prstGeom prst="triangl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1000"/>
            </a:p>
          </p:txBody>
        </p:sp>
        <p:cxnSp>
          <p:nvCxnSpPr>
            <p:cNvPr id="45" name="Straight Connector 44"/>
            <p:cNvCxnSpPr/>
            <p:nvPr/>
          </p:nvCxnSpPr>
          <p:spPr>
            <a:xfrm flipH="1">
              <a:off x="3957740" y="4961050"/>
              <a:ext cx="142670" cy="0"/>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a:off x="3960915" y="5788043"/>
              <a:ext cx="123619" cy="0"/>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5230084" y="5058496"/>
              <a:ext cx="0" cy="72467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H="1">
              <a:off x="5170066" y="5044321"/>
              <a:ext cx="123619" cy="0"/>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H="1">
              <a:off x="5165765" y="5788764"/>
              <a:ext cx="123619" cy="0"/>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6434668" y="5514011"/>
              <a:ext cx="0" cy="64548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H="1">
              <a:off x="6369514" y="6169025"/>
              <a:ext cx="123619" cy="0"/>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H="1">
              <a:off x="6372858" y="5519622"/>
              <a:ext cx="123619" cy="0"/>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flipH="1">
              <a:off x="2745320" y="5946601"/>
              <a:ext cx="123619" cy="0"/>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H="1">
              <a:off x="2748495" y="6279052"/>
              <a:ext cx="123619" cy="0"/>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H="1">
              <a:off x="2758720" y="6129827"/>
              <a:ext cx="123619" cy="0"/>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H="1">
              <a:off x="2759350" y="5885352"/>
              <a:ext cx="123619" cy="0"/>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2822505" y="5885352"/>
              <a:ext cx="0" cy="3937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58" name="Isosceles Triangle 57"/>
            <p:cNvSpPr/>
            <p:nvPr/>
          </p:nvSpPr>
          <p:spPr>
            <a:xfrm>
              <a:off x="2689396" y="6024658"/>
              <a:ext cx="252870" cy="210338"/>
            </a:xfrm>
            <a:prstGeom prst="triangl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1000"/>
            </a:p>
          </p:txBody>
        </p:sp>
        <p:cxnSp>
          <p:nvCxnSpPr>
            <p:cNvPr id="59" name="Straight Connector 58"/>
            <p:cNvCxnSpPr/>
            <p:nvPr/>
          </p:nvCxnSpPr>
          <p:spPr>
            <a:xfrm flipH="1">
              <a:off x="3967265" y="5837727"/>
              <a:ext cx="123619" cy="0"/>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flipH="1">
              <a:off x="3964090" y="6230723"/>
              <a:ext cx="123619" cy="0"/>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4029005" y="5833454"/>
              <a:ext cx="0" cy="3937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flipH="1">
              <a:off x="5163429" y="5887429"/>
              <a:ext cx="123619" cy="0"/>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flipH="1">
              <a:off x="5173241" y="6275877"/>
              <a:ext cx="123619" cy="0"/>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5230084" y="5885352"/>
              <a:ext cx="0" cy="3937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H="1">
              <a:off x="6369514" y="6237073"/>
              <a:ext cx="123619" cy="0"/>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H="1">
              <a:off x="6371919" y="5866971"/>
              <a:ext cx="123619" cy="0"/>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6431493" y="5596561"/>
              <a:ext cx="0" cy="64548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2857601" y="330563"/>
              <a:ext cx="498067" cy="429559"/>
            </a:xfrm>
            <a:prstGeom prst="rect">
              <a:avLst/>
            </a:prstGeom>
            <a:noFill/>
          </p:spPr>
          <p:txBody>
            <a:bodyPr wrap="none" rtlCol="0">
              <a:spAutoFit/>
            </a:bodyPr>
            <a:lstStyle/>
            <a:p>
              <a:r>
                <a:rPr lang="en-US" dirty="0" smtClean="0">
                  <a:latin typeface="Times New Roman"/>
                  <a:cs typeface="Times New Roman"/>
                </a:rPr>
                <a:t>A)</a:t>
              </a:r>
              <a:endParaRPr lang="en-US" dirty="0">
                <a:latin typeface="Times New Roman"/>
                <a:cs typeface="Times New Roman"/>
              </a:endParaRPr>
            </a:p>
          </p:txBody>
        </p:sp>
        <p:sp>
          <p:nvSpPr>
            <p:cNvPr id="69" name="TextBox 68"/>
            <p:cNvSpPr txBox="1"/>
            <p:nvPr/>
          </p:nvSpPr>
          <p:spPr>
            <a:xfrm>
              <a:off x="2874537" y="3361573"/>
              <a:ext cx="483253" cy="429559"/>
            </a:xfrm>
            <a:prstGeom prst="rect">
              <a:avLst/>
            </a:prstGeom>
            <a:noFill/>
          </p:spPr>
          <p:txBody>
            <a:bodyPr wrap="none" rtlCol="0">
              <a:spAutoFit/>
            </a:bodyPr>
            <a:lstStyle/>
            <a:p>
              <a:r>
                <a:rPr lang="en-US" dirty="0" smtClean="0">
                  <a:latin typeface="Times New Roman"/>
                  <a:cs typeface="Times New Roman"/>
                </a:rPr>
                <a:t>B)</a:t>
              </a:r>
              <a:endParaRPr lang="en-US" dirty="0">
                <a:latin typeface="Times New Roman"/>
                <a:cs typeface="Times New Roman"/>
              </a:endParaRPr>
            </a:p>
          </p:txBody>
        </p:sp>
        <p:grpSp>
          <p:nvGrpSpPr>
            <p:cNvPr id="70" name="Group 69"/>
            <p:cNvGrpSpPr/>
            <p:nvPr/>
          </p:nvGrpSpPr>
          <p:grpSpPr>
            <a:xfrm>
              <a:off x="1580979" y="3599262"/>
              <a:ext cx="783168" cy="2456259"/>
              <a:chOff x="-775879" y="2006907"/>
              <a:chExt cx="943301" cy="2958484"/>
            </a:xfrm>
          </p:grpSpPr>
          <p:sp>
            <p:nvSpPr>
              <p:cNvPr id="88" name="TextBox 87"/>
              <p:cNvSpPr txBox="1"/>
              <p:nvPr/>
            </p:nvSpPr>
            <p:spPr>
              <a:xfrm rot="16200000">
                <a:off x="-1802405" y="3033433"/>
                <a:ext cx="2958484" cy="905432"/>
              </a:xfrm>
              <a:prstGeom prst="rect">
                <a:avLst/>
              </a:prstGeom>
              <a:noFill/>
            </p:spPr>
            <p:txBody>
              <a:bodyPr wrap="none" rtlCol="0">
                <a:spAutoFit/>
              </a:bodyPr>
              <a:lstStyle/>
              <a:p>
                <a:pPr algn="ctr"/>
                <a:r>
                  <a:rPr lang="en-US" sz="1200" dirty="0" smtClean="0">
                    <a:latin typeface="Times New Roman"/>
                    <a:cs typeface="Times New Roman"/>
                  </a:rPr>
                  <a:t>Monthly average water column</a:t>
                </a:r>
              </a:p>
              <a:p>
                <a:pPr algn="ctr"/>
                <a:r>
                  <a:rPr lang="en-US" sz="1200" dirty="0" smtClean="0">
                    <a:latin typeface="Times New Roman"/>
                    <a:cs typeface="Times New Roman"/>
                  </a:rPr>
                  <a:t> integrated chlorophyll </a:t>
                </a:r>
                <a:r>
                  <a:rPr lang="en-US" sz="1200" i="1" dirty="0" smtClean="0">
                    <a:latin typeface="Times New Roman"/>
                    <a:cs typeface="Times New Roman"/>
                  </a:rPr>
                  <a:t>a</a:t>
                </a:r>
              </a:p>
              <a:p>
                <a:pPr algn="ctr"/>
                <a:r>
                  <a:rPr lang="en-US" sz="1200" dirty="0" smtClean="0">
                    <a:latin typeface="Times New Roman"/>
                    <a:cs typeface="Times New Roman"/>
                  </a:rPr>
                  <a:t>(                      )</a:t>
                </a:r>
                <a:endParaRPr lang="en-US" sz="1200" dirty="0">
                  <a:latin typeface="Times New Roman"/>
                  <a:cs typeface="Times New Roman"/>
                </a:endParaRPr>
              </a:p>
            </p:txBody>
          </p:sp>
          <p:cxnSp>
            <p:nvCxnSpPr>
              <p:cNvPr id="89" name="Straight Connector 88"/>
              <p:cNvCxnSpPr/>
              <p:nvPr/>
            </p:nvCxnSpPr>
            <p:spPr>
              <a:xfrm flipV="1">
                <a:off x="-21885" y="3621240"/>
                <a:ext cx="0" cy="499507"/>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90" name="Rectangle 89"/>
              <p:cNvSpPr/>
              <p:nvPr/>
            </p:nvSpPr>
            <p:spPr>
              <a:xfrm rot="16200000">
                <a:off x="-419473" y="3034145"/>
                <a:ext cx="785747" cy="388042"/>
              </a:xfrm>
              <a:prstGeom prst="rect">
                <a:avLst/>
              </a:prstGeom>
            </p:spPr>
            <p:txBody>
              <a:bodyPr wrap="none">
                <a:spAutoFit/>
              </a:bodyPr>
              <a:lstStyle/>
              <a:p>
                <a:pPr algn="ctr"/>
                <a:r>
                  <a:rPr lang="en-US" sz="1200" dirty="0" smtClean="0">
                    <a:latin typeface="Times New Roman"/>
                    <a:cs typeface="Times New Roman"/>
                  </a:rPr>
                  <a:t>Sta. B</a:t>
                </a:r>
                <a:endParaRPr lang="en-US" sz="1200" dirty="0">
                  <a:latin typeface="Times New Roman"/>
                  <a:cs typeface="Times New Roman"/>
                </a:endParaRPr>
              </a:p>
            </p:txBody>
          </p:sp>
        </p:grpSp>
        <p:sp>
          <p:nvSpPr>
            <p:cNvPr id="71" name="TextBox 70"/>
            <p:cNvSpPr txBox="1"/>
            <p:nvPr/>
          </p:nvSpPr>
          <p:spPr>
            <a:xfrm rot="5400000">
              <a:off x="5968749" y="4574147"/>
              <a:ext cx="2416844" cy="536948"/>
            </a:xfrm>
            <a:prstGeom prst="rect">
              <a:avLst/>
            </a:prstGeom>
            <a:noFill/>
          </p:spPr>
          <p:txBody>
            <a:bodyPr wrap="none" rtlCol="0">
              <a:spAutoFit/>
            </a:bodyPr>
            <a:lstStyle/>
            <a:p>
              <a:pPr algn="ctr"/>
              <a:r>
                <a:rPr lang="en-US" sz="1200" dirty="0" smtClean="0">
                  <a:latin typeface="Times New Roman"/>
                  <a:cs typeface="Times New Roman"/>
                </a:rPr>
                <a:t>Chlorophyll </a:t>
              </a:r>
              <a:r>
                <a:rPr lang="en-US" sz="1200" i="1" dirty="0" smtClean="0">
                  <a:latin typeface="Times New Roman"/>
                  <a:cs typeface="Times New Roman"/>
                </a:rPr>
                <a:t>a</a:t>
              </a:r>
              <a:r>
                <a:rPr lang="en-US" sz="1200" dirty="0" smtClean="0">
                  <a:latin typeface="Times New Roman"/>
                  <a:cs typeface="Times New Roman"/>
                </a:rPr>
                <a:t> associated </a:t>
              </a:r>
            </a:p>
            <a:p>
              <a:pPr algn="ctr"/>
              <a:r>
                <a:rPr lang="en-US" sz="1200" dirty="0" smtClean="0">
                  <a:latin typeface="Times New Roman"/>
                  <a:cs typeface="Times New Roman"/>
                </a:rPr>
                <a:t>with major phytoplankton taxa</a:t>
              </a:r>
              <a:endParaRPr lang="en-US" sz="1200" dirty="0">
                <a:latin typeface="Times New Roman"/>
                <a:cs typeface="Times New Roman"/>
              </a:endParaRPr>
            </a:p>
          </p:txBody>
        </p:sp>
        <p:grpSp>
          <p:nvGrpSpPr>
            <p:cNvPr id="72" name="Group 71"/>
            <p:cNvGrpSpPr/>
            <p:nvPr/>
          </p:nvGrpSpPr>
          <p:grpSpPr>
            <a:xfrm rot="5400000">
              <a:off x="7924445" y="4496706"/>
              <a:ext cx="1441039" cy="357966"/>
              <a:chOff x="7469559" y="4004566"/>
              <a:chExt cx="1441039" cy="357966"/>
            </a:xfrm>
          </p:grpSpPr>
          <p:cxnSp>
            <p:nvCxnSpPr>
              <p:cNvPr id="85" name="Straight Connector 84"/>
              <p:cNvCxnSpPr/>
              <p:nvPr/>
            </p:nvCxnSpPr>
            <p:spPr>
              <a:xfrm>
                <a:off x="7469559" y="4212167"/>
                <a:ext cx="573774" cy="0"/>
              </a:xfrm>
              <a:prstGeom prst="line">
                <a:avLst/>
              </a:prstGeom>
              <a:ln>
                <a:solidFill>
                  <a:srgbClr val="000000"/>
                </a:solidFill>
                <a:prstDash val="dash"/>
              </a:ln>
            </p:spPr>
            <p:style>
              <a:lnRef idx="2">
                <a:schemeClr val="accent1"/>
              </a:lnRef>
              <a:fillRef idx="0">
                <a:schemeClr val="accent1"/>
              </a:fillRef>
              <a:effectRef idx="1">
                <a:schemeClr val="accent1"/>
              </a:effectRef>
              <a:fontRef idx="minor">
                <a:schemeClr val="tx1"/>
              </a:fontRef>
            </p:style>
          </p:cxnSp>
          <p:sp>
            <p:nvSpPr>
              <p:cNvPr id="86" name="Isosceles Triangle 85"/>
              <p:cNvSpPr/>
              <p:nvPr/>
            </p:nvSpPr>
            <p:spPr>
              <a:xfrm>
                <a:off x="7617186" y="4089813"/>
                <a:ext cx="252870" cy="210338"/>
              </a:xfrm>
              <a:prstGeom prst="triangle">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1000"/>
              </a:p>
            </p:txBody>
          </p:sp>
          <p:sp>
            <p:nvSpPr>
              <p:cNvPr id="87" name="TextBox 86"/>
              <p:cNvSpPr txBox="1"/>
              <p:nvPr/>
            </p:nvSpPr>
            <p:spPr>
              <a:xfrm>
                <a:off x="8034611" y="4004566"/>
                <a:ext cx="875987" cy="357966"/>
              </a:xfrm>
              <a:prstGeom prst="rect">
                <a:avLst/>
              </a:prstGeom>
              <a:noFill/>
            </p:spPr>
            <p:txBody>
              <a:bodyPr wrap="none" rtlCol="0">
                <a:spAutoFit/>
              </a:bodyPr>
              <a:lstStyle/>
              <a:p>
                <a:r>
                  <a:rPr lang="en-US" sz="1400" dirty="0" smtClean="0">
                    <a:latin typeface="Times New Roman"/>
                    <a:cs typeface="Times New Roman"/>
                  </a:rPr>
                  <a:t>diatoms</a:t>
                </a:r>
                <a:endParaRPr lang="en-US" sz="1400" dirty="0">
                  <a:latin typeface="Times New Roman"/>
                  <a:cs typeface="Times New Roman"/>
                </a:endParaRPr>
              </a:p>
            </p:txBody>
          </p:sp>
        </p:grpSp>
        <p:grpSp>
          <p:nvGrpSpPr>
            <p:cNvPr id="73" name="Group 72"/>
            <p:cNvGrpSpPr/>
            <p:nvPr/>
          </p:nvGrpSpPr>
          <p:grpSpPr>
            <a:xfrm rot="5400000">
              <a:off x="7348105" y="4549531"/>
              <a:ext cx="1875123" cy="357966"/>
              <a:chOff x="7469559" y="4402510"/>
              <a:chExt cx="1875123" cy="357966"/>
            </a:xfrm>
          </p:grpSpPr>
          <p:sp>
            <p:nvSpPr>
              <p:cNvPr id="82" name="Isosceles Triangle 81"/>
              <p:cNvSpPr/>
              <p:nvPr/>
            </p:nvSpPr>
            <p:spPr>
              <a:xfrm>
                <a:off x="7617186" y="4491656"/>
                <a:ext cx="252870" cy="210338"/>
              </a:xfrm>
              <a:prstGeom prst="triangl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1000"/>
              </a:p>
            </p:txBody>
          </p:sp>
          <p:cxnSp>
            <p:nvCxnSpPr>
              <p:cNvPr id="83" name="Straight Connector 82"/>
              <p:cNvCxnSpPr/>
              <p:nvPr/>
            </p:nvCxnSpPr>
            <p:spPr>
              <a:xfrm>
                <a:off x="7469559" y="4621579"/>
                <a:ext cx="573774" cy="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84" name="TextBox 83"/>
              <p:cNvSpPr txBox="1"/>
              <p:nvPr/>
            </p:nvSpPr>
            <p:spPr>
              <a:xfrm>
                <a:off x="8051272" y="4402510"/>
                <a:ext cx="1293410" cy="357966"/>
              </a:xfrm>
              <a:prstGeom prst="rect">
                <a:avLst/>
              </a:prstGeom>
              <a:noFill/>
            </p:spPr>
            <p:txBody>
              <a:bodyPr wrap="none" rtlCol="0">
                <a:spAutoFit/>
              </a:bodyPr>
              <a:lstStyle/>
              <a:p>
                <a:r>
                  <a:rPr lang="en-US" sz="1400" dirty="0" err="1" smtClean="0">
                    <a:latin typeface="Times New Roman"/>
                    <a:cs typeface="Times New Roman"/>
                  </a:rPr>
                  <a:t>cryptophytes</a:t>
                </a:r>
                <a:endParaRPr lang="en-US" sz="1400" dirty="0">
                  <a:latin typeface="Times New Roman"/>
                  <a:cs typeface="Times New Roman"/>
                </a:endParaRPr>
              </a:p>
            </p:txBody>
          </p:sp>
        </p:grpSp>
        <p:grpSp>
          <p:nvGrpSpPr>
            <p:cNvPr id="74" name="Group 73"/>
            <p:cNvGrpSpPr/>
            <p:nvPr/>
          </p:nvGrpSpPr>
          <p:grpSpPr>
            <a:xfrm rot="5400000">
              <a:off x="7051336" y="4538477"/>
              <a:ext cx="1784993" cy="357966"/>
              <a:chOff x="7478026" y="4752098"/>
              <a:chExt cx="1784993" cy="357966"/>
            </a:xfrm>
          </p:grpSpPr>
          <p:cxnSp>
            <p:nvCxnSpPr>
              <p:cNvPr id="79" name="Straight Connector 78"/>
              <p:cNvCxnSpPr/>
              <p:nvPr/>
            </p:nvCxnSpPr>
            <p:spPr>
              <a:xfrm>
                <a:off x="7478026" y="4988656"/>
                <a:ext cx="573774" cy="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80" name="Diamond 79"/>
              <p:cNvSpPr/>
              <p:nvPr/>
            </p:nvSpPr>
            <p:spPr>
              <a:xfrm>
                <a:off x="7628462" y="4884056"/>
                <a:ext cx="245533" cy="207915"/>
              </a:xfrm>
              <a:prstGeom prst="diamond">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81" name="TextBox 80"/>
              <p:cNvSpPr txBox="1"/>
              <p:nvPr/>
            </p:nvSpPr>
            <p:spPr>
              <a:xfrm>
                <a:off x="8039145" y="4752098"/>
                <a:ext cx="1223874" cy="357966"/>
              </a:xfrm>
              <a:prstGeom prst="rect">
                <a:avLst/>
              </a:prstGeom>
              <a:noFill/>
            </p:spPr>
            <p:txBody>
              <a:bodyPr wrap="none" rtlCol="0">
                <a:spAutoFit/>
              </a:bodyPr>
              <a:lstStyle/>
              <a:p>
                <a:r>
                  <a:rPr lang="en-US" sz="1400" dirty="0" err="1" smtClean="0">
                    <a:latin typeface="Times New Roman"/>
                    <a:cs typeface="Times New Roman"/>
                  </a:rPr>
                  <a:t>haptophytes</a:t>
                </a:r>
                <a:endParaRPr lang="en-US" sz="1400" dirty="0">
                  <a:latin typeface="Times New Roman"/>
                  <a:cs typeface="Times New Roman"/>
                </a:endParaRPr>
              </a:p>
            </p:txBody>
          </p:sp>
        </p:grpSp>
        <p:grpSp>
          <p:nvGrpSpPr>
            <p:cNvPr id="75" name="Group 74"/>
            <p:cNvGrpSpPr/>
            <p:nvPr/>
          </p:nvGrpSpPr>
          <p:grpSpPr>
            <a:xfrm rot="5400000">
              <a:off x="6498936" y="4566820"/>
              <a:ext cx="2226249" cy="357966"/>
              <a:chOff x="7486493" y="5144022"/>
              <a:chExt cx="2226249" cy="357966"/>
            </a:xfrm>
          </p:grpSpPr>
          <p:sp>
            <p:nvSpPr>
              <p:cNvPr id="76" name="Diamond 75"/>
              <p:cNvSpPr/>
              <p:nvPr/>
            </p:nvSpPr>
            <p:spPr>
              <a:xfrm>
                <a:off x="7632694" y="5247714"/>
                <a:ext cx="245533" cy="207915"/>
              </a:xfrm>
              <a:prstGeom prst="diamond">
                <a:avLst/>
              </a:prstGeom>
              <a:solidFill>
                <a:schemeClr val="bg1">
                  <a:lumMod val="7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cxnSp>
            <p:nvCxnSpPr>
              <p:cNvPr id="77" name="Straight Connector 76"/>
              <p:cNvCxnSpPr/>
              <p:nvPr/>
            </p:nvCxnSpPr>
            <p:spPr>
              <a:xfrm>
                <a:off x="7486493" y="5364200"/>
                <a:ext cx="573774" cy="0"/>
              </a:xfrm>
              <a:prstGeom prst="line">
                <a:avLst/>
              </a:prstGeom>
              <a:ln w="381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78" name="TextBox 77"/>
              <p:cNvSpPr txBox="1"/>
              <p:nvPr/>
            </p:nvSpPr>
            <p:spPr>
              <a:xfrm>
                <a:off x="8065838" y="5144022"/>
                <a:ext cx="1646904" cy="357966"/>
              </a:xfrm>
              <a:prstGeom prst="rect">
                <a:avLst/>
              </a:prstGeom>
              <a:noFill/>
            </p:spPr>
            <p:txBody>
              <a:bodyPr wrap="none" rtlCol="0">
                <a:spAutoFit/>
              </a:bodyPr>
              <a:lstStyle/>
              <a:p>
                <a:r>
                  <a:rPr lang="en-US" sz="1400" dirty="0" smtClean="0">
                    <a:latin typeface="Times New Roman"/>
                    <a:cs typeface="Times New Roman"/>
                  </a:rPr>
                  <a:t>mixed flagellates</a:t>
                </a:r>
                <a:endParaRPr lang="en-US" sz="1400" dirty="0">
                  <a:latin typeface="Times New Roman"/>
                  <a:cs typeface="Times New Roman"/>
                </a:endParaRPr>
              </a:p>
            </p:txBody>
          </p:sp>
        </p:grpSp>
      </p:grpSp>
    </p:spTree>
    <p:extLst>
      <p:ext uri="{BB962C8B-B14F-4D97-AF65-F5344CB8AC3E}">
        <p14:creationId xmlns:p14="http://schemas.microsoft.com/office/powerpoint/2010/main" val="47275239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Screen Shot 2015-05-19 at 12.16.55 PM.png"/>
          <p:cNvPicPr>
            <a:picLocks noGrp="1" noChangeAspect="1"/>
          </p:cNvPicPr>
          <p:nvPr>
            <p:ph idx="1"/>
          </p:nvPr>
        </p:nvPicPr>
        <p:blipFill>
          <a:blip r:embed="rId2">
            <a:extLst>
              <a:ext uri="{28A0092B-C50C-407E-A947-70E740481C1C}">
                <a14:useLocalDpi xmlns:a14="http://schemas.microsoft.com/office/drawing/2010/main" val="0"/>
              </a:ext>
            </a:extLst>
          </a:blip>
          <a:srcRect l="335" r="335"/>
          <a:stretch>
            <a:fillRect/>
          </a:stretch>
        </p:blipFill>
        <p:spPr>
          <a:xfrm>
            <a:off x="173708" y="1378574"/>
            <a:ext cx="8864381" cy="4875068"/>
          </a:xfrm>
        </p:spPr>
      </p:pic>
      <p:sp>
        <p:nvSpPr>
          <p:cNvPr id="5" name="TextBox 4"/>
          <p:cNvSpPr txBox="1"/>
          <p:nvPr/>
        </p:nvSpPr>
        <p:spPr>
          <a:xfrm>
            <a:off x="3215825" y="294256"/>
            <a:ext cx="5406497" cy="923330"/>
          </a:xfrm>
          <a:prstGeom prst="rect">
            <a:avLst/>
          </a:prstGeom>
          <a:noFill/>
        </p:spPr>
        <p:txBody>
          <a:bodyPr wrap="square" rtlCol="0">
            <a:spAutoFit/>
          </a:bodyPr>
          <a:lstStyle/>
          <a:p>
            <a:pPr algn="ctr"/>
            <a:r>
              <a:rPr lang="en-US" b="1" dirty="0" smtClean="0"/>
              <a:t>Phytoplankton blooms associated with shallower MLD.  Shallower MLD consistently associated with lower salinity water (glacial and sea ice melt)</a:t>
            </a:r>
            <a:endParaRPr lang="en-US" b="1" dirty="0"/>
          </a:p>
        </p:txBody>
      </p:sp>
      <p:pic>
        <p:nvPicPr>
          <p:cNvPr id="6"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18438" r="-1358"/>
          <a:stretch/>
        </p:blipFill>
        <p:spPr>
          <a:xfrm>
            <a:off x="358325" y="0"/>
            <a:ext cx="2194375" cy="1488586"/>
          </a:xfrm>
          <a:prstGeom prst="rect">
            <a:avLst/>
          </a:prstGeom>
        </p:spPr>
      </p:pic>
    </p:spTree>
    <p:extLst>
      <p:ext uri="{BB962C8B-B14F-4D97-AF65-F5344CB8AC3E}">
        <p14:creationId xmlns:p14="http://schemas.microsoft.com/office/powerpoint/2010/main" val="380184348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7281</TotalTime>
  <Words>817</Words>
  <Application>Microsoft Macintosh PowerPoint</Application>
  <PresentationFormat>On-screen Show (4:3)</PresentationFormat>
  <Paragraphs>178</Paragraphs>
  <Slides>20</Slides>
  <Notes>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Rutgers</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Hugh Roarty</dc:creator>
  <cp:keywords/>
  <dc:description/>
  <cp:lastModifiedBy>Oscar Schofield</cp:lastModifiedBy>
  <cp:revision>107</cp:revision>
  <dcterms:created xsi:type="dcterms:W3CDTF">2014-10-13T15:22:17Z</dcterms:created>
  <dcterms:modified xsi:type="dcterms:W3CDTF">2016-02-29T13:57:38Z</dcterms:modified>
  <cp:category/>
</cp:coreProperties>
</file>