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480" r:id="rId2"/>
    <p:sldId id="590" r:id="rId3"/>
    <p:sldId id="599" r:id="rId4"/>
    <p:sldId id="501" r:id="rId5"/>
    <p:sldId id="289" r:id="rId6"/>
    <p:sldId id="481" r:id="rId7"/>
    <p:sldId id="482" r:id="rId8"/>
    <p:sldId id="483" r:id="rId9"/>
    <p:sldId id="609" r:id="rId10"/>
    <p:sldId id="594" r:id="rId11"/>
    <p:sldId id="595" r:id="rId12"/>
    <p:sldId id="600" r:id="rId13"/>
    <p:sldId id="601" r:id="rId14"/>
    <p:sldId id="602" r:id="rId15"/>
    <p:sldId id="603" r:id="rId16"/>
    <p:sldId id="604" r:id="rId17"/>
    <p:sldId id="607" r:id="rId18"/>
    <p:sldId id="608" r:id="rId19"/>
    <p:sldId id="606" r:id="rId20"/>
    <p:sldId id="60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1F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1128" y="-344"/>
      </p:cViewPr>
      <p:guideLst>
        <p:guide orient="horz" pos="2160"/>
        <p:guide pos="28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D6745-AFC1-1743-9F20-8C96EA90D753}" type="datetimeFigureOut">
              <a:rPr lang="en-US" smtClean="0"/>
              <a:t>2/26/16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8629E-D36C-4F45-A230-5C955BFE9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11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/>
              <a:t>7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•"/>
            </a:pPr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6DEA7-767E-744C-9098-CADBCB679C43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8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3EE5BE-0C43-E348-9607-9E6DB31D5B97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9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385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4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1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0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2/26/16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61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2/26/16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4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2/26/16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7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2/26/16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8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2/26/16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6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2/26/16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23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8FE4C-F3CA-074F-90FF-26B9C8513055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4047066" y="6293581"/>
            <a:ext cx="1134533" cy="4583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7779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jpg"/><Relationship Id="rId5" Type="http://schemas.openxmlformats.org/officeDocument/2006/relationships/image" Target="../media/image73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7" Type="http://schemas.openxmlformats.org/officeDocument/2006/relationships/image" Target="../media/image78.jpeg"/><Relationship Id="rId8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gif"/><Relationship Id="rId20" Type="http://schemas.openxmlformats.org/officeDocument/2006/relationships/image" Target="../media/image32.png"/><Relationship Id="rId21" Type="http://schemas.openxmlformats.org/officeDocument/2006/relationships/image" Target="../media/image33.png"/><Relationship Id="rId22" Type="http://schemas.openxmlformats.org/officeDocument/2006/relationships/image" Target="../media/image34.jpg"/><Relationship Id="rId10" Type="http://schemas.openxmlformats.org/officeDocument/2006/relationships/image" Target="../media/image22.gif"/><Relationship Id="rId11" Type="http://schemas.openxmlformats.org/officeDocument/2006/relationships/image" Target="../media/image23.gif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gif"/><Relationship Id="rId16" Type="http://schemas.openxmlformats.org/officeDocument/2006/relationships/image" Target="../media/image28.gif"/><Relationship Id="rId17" Type="http://schemas.openxmlformats.org/officeDocument/2006/relationships/image" Target="../media/image29.gif"/><Relationship Id="rId18" Type="http://schemas.openxmlformats.org/officeDocument/2006/relationships/image" Target="../media/image30.gif"/><Relationship Id="rId19" Type="http://schemas.openxmlformats.org/officeDocument/2006/relationships/image" Target="../media/image31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5.gif"/><Relationship Id="rId4" Type="http://schemas.openxmlformats.org/officeDocument/2006/relationships/image" Target="../media/image16.gif"/><Relationship Id="rId5" Type="http://schemas.openxmlformats.org/officeDocument/2006/relationships/image" Target="../media/image17.gif"/><Relationship Id="rId6" Type="http://schemas.openxmlformats.org/officeDocument/2006/relationships/image" Target="../media/image18.gif"/><Relationship Id="rId7" Type="http://schemas.openxmlformats.org/officeDocument/2006/relationships/image" Target="../media/image19.gif"/><Relationship Id="rId8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47.png"/><Relationship Id="rId16" Type="http://schemas.openxmlformats.org/officeDocument/2006/relationships/image" Target="../media/image48.png"/><Relationship Id="rId17" Type="http://schemas.openxmlformats.org/officeDocument/2006/relationships/image" Target="../media/image49.png"/><Relationship Id="rId18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png"/><Relationship Id="rId8" Type="http://schemas.openxmlformats.org/officeDocument/2006/relationships/image" Target="../media/image6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128.JPG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0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0647" y="5596461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CODAR HF Radar on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Mona Island, Puerto Rico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7733" y="203200"/>
            <a:ext cx="526626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Globalizing Lessons Learned </a:t>
            </a:r>
          </a:p>
          <a:p>
            <a:pPr algn="ctr"/>
            <a:r>
              <a:rPr lang="en-US" sz="2800" b="1" dirty="0" smtClean="0"/>
              <a:t>from Regional-scale </a:t>
            </a:r>
          </a:p>
          <a:p>
            <a:pPr algn="ctr"/>
            <a:r>
              <a:rPr lang="en-US" sz="2800" b="1" dirty="0" smtClean="0"/>
              <a:t>Ocean Observatories: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i="1" dirty="0" smtClean="0"/>
              <a:t>Promoting Partnerships for Research, Education and </a:t>
            </a:r>
          </a:p>
          <a:p>
            <a:pPr algn="ctr"/>
            <a:r>
              <a:rPr lang="en-US" sz="2800" b="1" i="1" dirty="0" smtClean="0"/>
              <a:t>Service to Society</a:t>
            </a:r>
            <a:endParaRPr lang="en-US" sz="28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56633" y="3955975"/>
            <a:ext cx="55710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Scott Glenn,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Oscar Schofield, Josh </a:t>
            </a:r>
            <a:r>
              <a:rPr lang="en-US" sz="2800" b="1" dirty="0" err="1" smtClean="0">
                <a:solidFill>
                  <a:schemeClr val="bg1"/>
                </a:solidFill>
              </a:rPr>
              <a:t>Kohut</a:t>
            </a:r>
            <a:r>
              <a:rPr lang="en-US" sz="2800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Grace Saba &amp; Travis Miles</a:t>
            </a:r>
          </a:p>
          <a:p>
            <a:r>
              <a:rPr lang="en-US" sz="2800" b="1" i="1" dirty="0" smtClean="0">
                <a:solidFill>
                  <a:schemeClr val="bg1"/>
                </a:solidFill>
              </a:rPr>
              <a:t>      Rutgers University, </a:t>
            </a:r>
          </a:p>
          <a:p>
            <a:r>
              <a:rPr lang="en-US" sz="2800" b="1" i="1" dirty="0">
                <a:solidFill>
                  <a:schemeClr val="bg1"/>
                </a:solidFill>
              </a:rPr>
              <a:t> </a:t>
            </a:r>
            <a:r>
              <a:rPr lang="en-US" sz="2800" b="1" i="1" dirty="0" smtClean="0">
                <a:solidFill>
                  <a:schemeClr val="bg1"/>
                </a:solidFill>
              </a:rPr>
              <a:t>     New Brunswick, New Jersey, USA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0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2 at 11.2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76354"/>
            <a:ext cx="4071644" cy="27551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 descr="Screen Shot 2014-04-02 at 11.2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2" y="485975"/>
            <a:ext cx="4071643" cy="276030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26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421587"/>
            <a:ext cx="4071644" cy="275378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Screen Shot 2014-04-02 at 11.27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7" y="3432172"/>
            <a:ext cx="4071644" cy="275759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Regional-Scale Observation Network</a:t>
            </a:r>
            <a:endParaRPr lang="en-US" sz="28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4396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Ensemble of Forecast Models Include:</a:t>
            </a:r>
          </a:p>
        </p:txBody>
      </p:sp>
      <p:pic>
        <p:nvPicPr>
          <p:cNvPr id="5" name="Picture 4" descr="Screen Shot 2014-04-02 at 11.5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93169"/>
            <a:ext cx="4191000" cy="28398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5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6978"/>
            <a:ext cx="4191000" cy="284375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078"/>
            <a:ext cx="9144000" cy="2178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1600" y="33147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        Mid-Atlantic Operations Center @ </a:t>
            </a:r>
          </a:p>
        </p:txBody>
      </p:sp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90" y="3400107"/>
            <a:ext cx="2471420" cy="51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003571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Safety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Ecological Decision Support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Water Quality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Inundation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Current forecast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Integrating Data, Products and Services for Societal Goals </a:t>
            </a:r>
            <a:endParaRPr lang="en-US" sz="2800" b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22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2-21 at 5.41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22957"/>
            <a:ext cx="4711700" cy="324922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6" name="Picture 5" descr="Screen Shot 2016-02-21 at 5.42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2877472"/>
            <a:ext cx="4775200" cy="3254606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73978" y="122957"/>
            <a:ext cx="29290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Integration Matrix </a:t>
            </a:r>
          </a:p>
          <a:p>
            <a:pPr algn="ctr"/>
            <a:r>
              <a:rPr lang="en-US" sz="2800" b="1" dirty="0" smtClean="0"/>
              <a:t>Success Stories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9633" y="1106234"/>
            <a:ext cx="3285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Theme 1: Safety at Sea</a:t>
            </a:r>
            <a:r>
              <a:rPr lang="en-US" sz="2400" dirty="0" smtClean="0"/>
              <a:t> HF Radar operational in USCG Search And Rescue Optimal Planning System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37633" y="4055070"/>
            <a:ext cx="3285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Theme 3: Water Quality</a:t>
            </a:r>
          </a:p>
          <a:p>
            <a:r>
              <a:rPr lang="en-US" sz="2400" dirty="0" smtClean="0"/>
              <a:t>HF Radar network used to respond to the Gulf of Mexico Oil Spill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761147" y="6280727"/>
            <a:ext cx="3736119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61 Large Marine Ecosystems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11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5.53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2688"/>
            <a:ext cx="4965700" cy="3399594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3" name="Picture 2" descr="Screen Shot 2016-02-21 at 5.56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902248"/>
            <a:ext cx="4648200" cy="3308051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373978" y="122957"/>
            <a:ext cx="29290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Integration Matrix </a:t>
            </a:r>
          </a:p>
          <a:p>
            <a:pPr algn="ctr"/>
            <a:r>
              <a:rPr lang="en-US" sz="2800" b="1" dirty="0" smtClean="0"/>
              <a:t>Success Stories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9633" y="1106234"/>
            <a:ext cx="3285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Theme 3: Integration</a:t>
            </a:r>
          </a:p>
          <a:p>
            <a:r>
              <a:rPr lang="en-US" sz="2400" b="1" dirty="0" smtClean="0"/>
              <a:t>Safety at Sea</a:t>
            </a:r>
            <a:r>
              <a:rPr lang="en-US" sz="2400" dirty="0" smtClean="0"/>
              <a:t> HF Radar operational in USCG Search And Rescue Optimal Planning System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37633" y="3724870"/>
            <a:ext cx="32850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Theme 2: Ecological Decision Support</a:t>
            </a:r>
          </a:p>
          <a:p>
            <a:r>
              <a:rPr lang="en-US" sz="2400" dirty="0"/>
              <a:t>4</a:t>
            </a:r>
            <a:r>
              <a:rPr lang="en-US" sz="2400" dirty="0" smtClean="0"/>
              <a:t>D Data </a:t>
            </a:r>
            <a:r>
              <a:rPr lang="en-US" sz="2400" dirty="0" err="1" smtClean="0"/>
              <a:t>Assimlative</a:t>
            </a:r>
            <a:r>
              <a:rPr lang="en-US" sz="2400" dirty="0" smtClean="0"/>
              <a:t> Model used to create a new fishery worth $30 M annually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0482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u16_deployment1_do_ma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2827" r="20503" b="24045"/>
          <a:stretch/>
        </p:blipFill>
        <p:spPr>
          <a:xfrm>
            <a:off x="211665" y="1"/>
            <a:ext cx="4287641" cy="4165600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pic>
        <p:nvPicPr>
          <p:cNvPr id="6" name="Picture 5" descr="ru16_deployment1_d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/>
          <a:stretch/>
        </p:blipFill>
        <p:spPr>
          <a:xfrm>
            <a:off x="0" y="238254"/>
            <a:ext cx="2206699" cy="1793745"/>
          </a:xfrm>
          <a:prstGeom prst="rect">
            <a:avLst/>
          </a:prstGeom>
        </p:spPr>
      </p:pic>
      <p:pic>
        <p:nvPicPr>
          <p:cNvPr id="7" name="Picture 21" descr="mab110826d_iren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3896558" y="2540000"/>
            <a:ext cx="5252998" cy="3573134"/>
          </a:xfrm>
          <a:prstGeom prst="rect">
            <a:avLst/>
          </a:prstGeom>
          <a:noFill/>
          <a:ln w="28575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87333" y="2540000"/>
            <a:ext cx="3978275" cy="954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Irene Track August 26-29 2011</a:t>
            </a:r>
          </a:p>
        </p:txBody>
      </p:sp>
      <p:pic>
        <p:nvPicPr>
          <p:cNvPr id="9" name="Picture 8" descr="Screen Shot 2016-02-21 at 6.33.3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463" y="4690533"/>
            <a:ext cx="2506093" cy="14226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73978" y="122957"/>
            <a:ext cx="29290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Integration Matrix </a:t>
            </a:r>
          </a:p>
          <a:p>
            <a:pPr algn="ctr"/>
            <a:r>
              <a:rPr lang="en-US" sz="2800" b="1" dirty="0" smtClean="0"/>
              <a:t>Success Stories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9633" y="1106234"/>
            <a:ext cx="38311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Theme 4: Water Quality</a:t>
            </a:r>
          </a:p>
          <a:p>
            <a:r>
              <a:rPr lang="en-US" sz="2400" dirty="0" smtClean="0"/>
              <a:t>EPA Glider used to monitor bottom Dissolved Oxygen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0565" y="4340274"/>
            <a:ext cx="32850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Theme 4: Coastal </a:t>
            </a:r>
            <a:r>
              <a:rPr lang="en-US" sz="2400" b="1" dirty="0" err="1" smtClean="0"/>
              <a:t>Innundation</a:t>
            </a:r>
            <a:endParaRPr lang="en-US" sz="2400" b="1" dirty="0" smtClean="0"/>
          </a:p>
          <a:p>
            <a:r>
              <a:rPr lang="en-US" sz="2400" dirty="0" smtClean="0"/>
              <a:t>Gliders used to discover ahead-of-eye cooling processes in Hurricane Irene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0482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7.54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6100" cy="3824335"/>
          </a:xfrm>
          <a:prstGeom prst="rect">
            <a:avLst/>
          </a:prstGeom>
        </p:spPr>
      </p:pic>
      <p:pic>
        <p:nvPicPr>
          <p:cNvPr id="3" name="Picture 2" descr="Screen Shot 2016-02-21 at 8.04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33" y="2117137"/>
            <a:ext cx="6015567" cy="405506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0482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21 at 8.53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1" y="176106"/>
            <a:ext cx="3352800" cy="2516293"/>
          </a:xfrm>
          <a:prstGeom prst="rect">
            <a:avLst/>
          </a:prstGeom>
        </p:spPr>
      </p:pic>
      <p:pic>
        <p:nvPicPr>
          <p:cNvPr id="6" name="Picture 5" descr="Screen Shot 2016-02-21 at 9.05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97200"/>
            <a:ext cx="4347738" cy="2730500"/>
          </a:xfrm>
          <a:prstGeom prst="rect">
            <a:avLst/>
          </a:prstGeom>
        </p:spPr>
      </p:pic>
      <p:pic>
        <p:nvPicPr>
          <p:cNvPr id="7" name="Picture 6" descr="Group_Phot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99" y="2997200"/>
            <a:ext cx="3898901" cy="2924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76105"/>
            <a:ext cx="5032586" cy="25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44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1-02 at 7.45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887" y="3372142"/>
            <a:ext cx="20695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razil_Curre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3372142"/>
            <a:ext cx="4140200" cy="2611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0" y="-679450"/>
            <a:ext cx="4699000" cy="3524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474133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34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8.37.5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1" b="13397"/>
          <a:stretch/>
        </p:blipFill>
        <p:spPr>
          <a:xfrm>
            <a:off x="0" y="685801"/>
            <a:ext cx="9144000" cy="2286000"/>
          </a:xfrm>
          <a:prstGeom prst="rect">
            <a:avLst/>
          </a:prstGeom>
        </p:spPr>
      </p:pic>
      <p:pic>
        <p:nvPicPr>
          <p:cNvPr id="3" name="Picture 2" descr="Java S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270673"/>
            <a:ext cx="4000500" cy="2474712"/>
          </a:xfrm>
          <a:prstGeom prst="rect">
            <a:avLst/>
          </a:prstGeom>
        </p:spPr>
      </p:pic>
      <p:pic>
        <p:nvPicPr>
          <p:cNvPr id="4" name="Picture 3" descr="Screen Shot 2016-02-21 at 8.4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3270673"/>
            <a:ext cx="3644900" cy="273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64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128.JPG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0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600" y="243300"/>
            <a:ext cx="632737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Conclusions up front: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Integrated Approach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Enabled by New Technologies</a:t>
            </a:r>
            <a:endParaRPr lang="en-US" sz="3600" dirty="0"/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Requires Partnerships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Training is Key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250647" y="5596461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CODAR HF Radar on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Mona Island, Puerto Rico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1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128.JPG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0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600" y="243300"/>
            <a:ext cx="632737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Conclusions:</a:t>
            </a:r>
            <a:endParaRPr lang="en-US" sz="3600" dirty="0" smtClean="0"/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Integrated Approach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Enabled by New Technologies</a:t>
            </a:r>
            <a:endParaRPr lang="en-US" sz="3600" dirty="0"/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Requires Partnerships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Training is Key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250647" y="5596461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CODAR HF Radar on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Mona Island, Puerto Rico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31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16 at 8.22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41" y="415459"/>
            <a:ext cx="4671359" cy="3044797"/>
          </a:xfrm>
          <a:prstGeom prst="rect">
            <a:avLst/>
          </a:prstGeom>
        </p:spPr>
      </p:pic>
      <p:pic>
        <p:nvPicPr>
          <p:cNvPr id="5" name="Picture 4" descr="WorldPredictedPopGrowth205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66" y="1333898"/>
            <a:ext cx="2314716" cy="1405364"/>
          </a:xfrm>
          <a:prstGeom prst="rect">
            <a:avLst/>
          </a:prstGeom>
        </p:spPr>
      </p:pic>
      <p:pic>
        <p:nvPicPr>
          <p:cNvPr id="6" name="Picture 5" descr="SYR_cover_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1" y="3460257"/>
            <a:ext cx="2149187" cy="2781300"/>
          </a:xfrm>
          <a:prstGeom prst="rect">
            <a:avLst/>
          </a:prstGeom>
        </p:spPr>
      </p:pic>
      <p:pic>
        <p:nvPicPr>
          <p:cNvPr id="7" name="Picture 6" descr="Screen Shot 2015-01-19 at 10.19.2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100" y="555000"/>
            <a:ext cx="3848080" cy="57823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Screen Shot 2015-06-16 at 10.32.46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711" y="3483939"/>
            <a:ext cx="1885760" cy="275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4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pulation_densi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702431"/>
            <a:ext cx="4454072" cy="22270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50801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2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Societal Drivers for Ocean Research and Monitoring</a:t>
            </a:r>
            <a:endParaRPr lang="en-US" sz="32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1467" y="2988733"/>
            <a:ext cx="299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Coastal Population Centers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4262" y="2925233"/>
            <a:ext cx="26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International Commerce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0327" y="5875868"/>
            <a:ext cx="1862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Fish Consumption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6" name="Picture 15" descr="fish-protein-world-consumption-1024x5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09" y="3563607"/>
            <a:ext cx="3989343" cy="2286860"/>
          </a:xfrm>
          <a:prstGeom prst="rect">
            <a:avLst/>
          </a:prstGeom>
        </p:spPr>
      </p:pic>
      <p:pic>
        <p:nvPicPr>
          <p:cNvPr id="17" name="Picture 16" descr="F2.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95" y="598620"/>
            <a:ext cx="3954761" cy="2246181"/>
          </a:xfrm>
          <a:prstGeom prst="rect">
            <a:avLst/>
          </a:prstGeom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6604" y="3555795"/>
            <a:ext cx="3923695" cy="23251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706534" y="5913967"/>
            <a:ext cx="201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Tropical Cyclones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51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</a:t>
            </a:r>
            <a:r>
              <a:rPr lang="en-US" sz="2800" b="1" dirty="0" smtClean="0"/>
              <a:t>he Ocean is Physically Complex &amp; Biologically Diverse</a:t>
            </a:r>
            <a:endParaRPr lang="en-US" sz="2800" b="1" dirty="0"/>
          </a:p>
        </p:txBody>
      </p:sp>
      <p:pic>
        <p:nvPicPr>
          <p:cNvPr id="8" name="Picture 7" descr="Screen Shot 2014-02-24 at 9.2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688320"/>
            <a:ext cx="5573294" cy="3073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55895" y="887982"/>
            <a:ext cx="250390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Global circulation dominated by the </a:t>
            </a:r>
            <a:r>
              <a:rPr lang="en-US" sz="2400" dirty="0" err="1" smtClean="0"/>
              <a:t>Mesoscale</a:t>
            </a:r>
            <a:endParaRPr lang="en-US" sz="2400" dirty="0"/>
          </a:p>
        </p:txBody>
      </p:sp>
      <p:pic>
        <p:nvPicPr>
          <p:cNvPr id="6" name="Picture 5" descr="lme_fishabundan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800" y="2658370"/>
            <a:ext cx="4580180" cy="35392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165100" y="4614794"/>
            <a:ext cx="3985135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61 Large Marine Ecosystems</a:t>
            </a:r>
          </a:p>
          <a:p>
            <a:r>
              <a:rPr lang="en-US" sz="2400" dirty="0" smtClean="0"/>
              <a:t>Dominated by Coastal Regions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3132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586740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Calibri"/>
              </a:rPr>
              <a:t>Vessels - </a:t>
            </a:r>
          </a:p>
          <a:p>
            <a:endParaRPr lang="en-US" sz="1400">
              <a:solidFill>
                <a:srgbClr val="FFFFFF"/>
              </a:solidFill>
              <a:latin typeface="Calibri"/>
            </a:endParaRPr>
          </a:p>
          <a:p>
            <a:r>
              <a:rPr lang="en-US" sz="1400">
                <a:solidFill>
                  <a:srgbClr val="FFFFFF"/>
                </a:solidFill>
                <a:latin typeface="Calibri"/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alibri"/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Global Ocean Observing System (GOOS)  &amp; U.S. IOOS Model</a:t>
            </a:r>
            <a:endParaRPr lang="en-US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17 U.S. Federal 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36812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457890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15 Regional Alliances in GOOS</a:t>
            </a:r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07393" y="6486680"/>
            <a:ext cx="256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Serving Society &amp; Science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17799" y="4588923"/>
            <a:ext cx="914400" cy="21167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8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18081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M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iddle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R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egional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C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cean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bserving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S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30775" y="1819268"/>
            <a:ext cx="423308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MARACOOS: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An Integrated &amp;  Sustained Real-time Observation and Forecast System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610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075" y="425926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29100" y="5595938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4286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7788" y="4879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610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4186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857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4221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607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857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67" name="Picture 30" descr="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610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1" descr="IOOS_logo_whit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306888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55" descr="Screen shot 2012-02-19 at 1.29.16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4933950"/>
            <a:ext cx="7413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2428875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FFFF"/>
                </a:solidFill>
              </a:rPr>
              <a:t>&gt;40 PIs</a:t>
            </a:r>
          </a:p>
          <a:p>
            <a:r>
              <a:rPr lang="en-US" sz="1800" dirty="0">
                <a:solidFill>
                  <a:srgbClr val="FFFFFF"/>
                </a:solidFill>
              </a:rPr>
              <a:t>&gt;20 Institutions</a:t>
            </a:r>
          </a:p>
          <a:p>
            <a:r>
              <a:rPr lang="en-US" sz="1800" dirty="0">
                <a:solidFill>
                  <a:srgbClr val="FFFFFF"/>
                </a:solidFill>
              </a:rPr>
              <a:t>&gt;50 Members</a:t>
            </a:r>
          </a:p>
          <a:p>
            <a:r>
              <a:rPr lang="en-US" sz="1800" dirty="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flipH="1">
            <a:off x="609600" y="990600"/>
            <a:ext cx="1905000" cy="464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514600" y="152400"/>
            <a:ext cx="4419600" cy="83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474231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 dirty="0">
                <a:solidFill>
                  <a:srgbClr val="333399"/>
                </a:solidFill>
                <a:latin typeface="Calibri"/>
                <a:ea typeface="MS PGothic" pitchFamily="34" charset="-128"/>
                <a:cs typeface="MS PGothic" pitchFamily="34" charset="-128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MID-ATLANTIC  REGIONAL  DRIVERS</a:t>
            </a:r>
          </a:p>
        </p:txBody>
      </p:sp>
      <p:pic>
        <p:nvPicPr>
          <p:cNvPr id="43010" name="Picture 26" descr="Screen shot 2011-05-10 at 4.48.0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657225"/>
            <a:ext cx="36480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433638" y="2970213"/>
            <a:ext cx="1320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Ocean Circulation</a:t>
            </a:r>
          </a:p>
        </p:txBody>
      </p:sp>
      <p:pic>
        <p:nvPicPr>
          <p:cNvPr id="43012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559857"/>
            <a:ext cx="2438400" cy="1839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787900" y="2090738"/>
            <a:ext cx="16256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Tropical Storms</a:t>
            </a:r>
          </a:p>
        </p:txBody>
      </p:sp>
      <p:pic>
        <p:nvPicPr>
          <p:cNvPr id="43014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2478088"/>
            <a:ext cx="2438400" cy="1547812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pic>
      <p:pic>
        <p:nvPicPr>
          <p:cNvPr id="43015" name="Picture 31" descr="Screen shot 2011-07-26 at 2.54.31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275" y="4025900"/>
            <a:ext cx="3276600" cy="2074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4025900"/>
            <a:ext cx="32004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33" descr="Screen shot 2011-05-10 at 4.50.59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641350"/>
            <a:ext cx="234473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799263" y="2733675"/>
            <a:ext cx="2209800" cy="2921000"/>
            <a:chOff x="2971800" y="347663"/>
            <a:chExt cx="3657600" cy="4757737"/>
          </a:xfrm>
        </p:grpSpPr>
        <p:pic>
          <p:nvPicPr>
            <p:cNvPr id="43024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47663"/>
              <a:ext cx="3657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5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2028825"/>
              <a:ext cx="3543300" cy="1947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6" name="Picture 7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352800"/>
              <a:ext cx="35814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2051050" y="3983038"/>
            <a:ext cx="12763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Population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4500" y="4041775"/>
            <a:ext cx="67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Ports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81575" y="3557588"/>
            <a:ext cx="1404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  <a:ea typeface="ＭＳ Ｐゴシック" charset="-128"/>
                <a:cs typeface="ＭＳ Ｐゴシック" charset="-128"/>
              </a:rPr>
              <a:t>Northeasters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5788" y="2293938"/>
            <a:ext cx="18399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Climate Change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3075" y="2970213"/>
            <a:ext cx="973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Critical Habitat</a:t>
            </a:r>
          </a:p>
        </p:txBody>
      </p:sp>
    </p:spTree>
    <p:extLst>
      <p:ext uri="{BB962C8B-B14F-4D97-AF65-F5344CB8AC3E}">
        <p14:creationId xmlns:p14="http://schemas.microsoft.com/office/powerpoint/2010/main" val="14059860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5"/>
          <p:cNvSpPr txBox="1">
            <a:spLocks noChangeArrowheads="1"/>
          </p:cNvSpPr>
          <p:nvPr/>
        </p:nvSpPr>
        <p:spPr bwMode="auto">
          <a:xfrm>
            <a:off x="0" y="381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MARACOOS REGIONAL THEMES</a:t>
            </a:r>
          </a:p>
        </p:txBody>
      </p:sp>
      <p:pic>
        <p:nvPicPr>
          <p:cNvPr id="52226" name="Picture 8" descr="Screen shot 2010-11-12 at 4.44.53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4" y="823913"/>
            <a:ext cx="37131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3524778"/>
            <a:ext cx="3862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2) Ecosystem Decision Support - Fisheries</a:t>
            </a:r>
          </a:p>
        </p:txBody>
      </p:sp>
      <p:pic>
        <p:nvPicPr>
          <p:cNvPr id="52228" name="Picture 7" descr="Screen shot 2011-02-14 at 9.58.30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8" y="3878791"/>
            <a:ext cx="326866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9" descr="05040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363" y="906461"/>
            <a:ext cx="1745720" cy="25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2" descr="05040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667" y="931333"/>
            <a:ext cx="2455333" cy="248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653367" y="3835931"/>
            <a:ext cx="3045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4) Coastal Inundation - Flooding</a:t>
            </a:r>
          </a:p>
        </p:txBody>
      </p:sp>
      <p:pic>
        <p:nvPicPr>
          <p:cNvPr id="52232" name="Picture 12" descr="Screen shot 2011-02-14 at 10.29.08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855" y="4128430"/>
            <a:ext cx="3219978" cy="196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6564843" y="3456517"/>
            <a:ext cx="2462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/>
                <a:ea typeface="MS PGothic" pitchFamily="34" charset="-128"/>
                <a:cs typeface="MS PGothic" pitchFamily="34" charset="-128"/>
              </a:rPr>
              <a:t>5) Energy – Offshore Wind</a:t>
            </a:r>
          </a:p>
        </p:txBody>
      </p:sp>
      <p:pic>
        <p:nvPicPr>
          <p:cNvPr id="52234" name="Picture 14" descr="Areas-Under-Consideration-for-Wind-Energy-Areas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792" y="3736446"/>
            <a:ext cx="203729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75166" y="477305"/>
            <a:ext cx="34547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1) Maritime Operations – Safety at Sea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093633" y="561970"/>
            <a:ext cx="4956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3) Water Quality – a) Floatables,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Hypoxia,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Nutrients</a:t>
            </a:r>
          </a:p>
        </p:txBody>
      </p:sp>
    </p:spTree>
    <p:extLst>
      <p:ext uri="{BB962C8B-B14F-4D97-AF65-F5344CB8AC3E}">
        <p14:creationId xmlns:p14="http://schemas.microsoft.com/office/powerpoint/2010/main" val="9855255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8665</TotalTime>
  <Words>687</Words>
  <Application>Microsoft Macintosh PowerPoint</Application>
  <PresentationFormat>On-screen Show (4:3)</PresentationFormat>
  <Paragraphs>173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Nilsen Strandskov</dc:creator>
  <cp:lastModifiedBy>Scott Glenn</cp:lastModifiedBy>
  <cp:revision>168</cp:revision>
  <dcterms:created xsi:type="dcterms:W3CDTF">2015-06-05T17:07:23Z</dcterms:created>
  <dcterms:modified xsi:type="dcterms:W3CDTF">2016-02-27T01:26:36Z</dcterms:modified>
</cp:coreProperties>
</file>