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52" r:id="rId2"/>
    <p:sldId id="418" r:id="rId3"/>
    <p:sldId id="398" r:id="rId4"/>
    <p:sldId id="353" r:id="rId5"/>
    <p:sldId id="389" r:id="rId6"/>
    <p:sldId id="390" r:id="rId7"/>
    <p:sldId id="392" r:id="rId8"/>
    <p:sldId id="391" r:id="rId9"/>
    <p:sldId id="399" r:id="rId10"/>
    <p:sldId id="397" r:id="rId11"/>
    <p:sldId id="396" r:id="rId12"/>
    <p:sldId id="395" r:id="rId13"/>
    <p:sldId id="401" r:id="rId14"/>
    <p:sldId id="402" r:id="rId15"/>
    <p:sldId id="403" r:id="rId16"/>
    <p:sldId id="413" r:id="rId17"/>
    <p:sldId id="414" r:id="rId18"/>
    <p:sldId id="415" r:id="rId19"/>
    <p:sldId id="416" r:id="rId20"/>
    <p:sldId id="385" r:id="rId21"/>
    <p:sldId id="356" r:id="rId22"/>
    <p:sldId id="417" r:id="rId23"/>
    <p:sldId id="400" r:id="rId24"/>
    <p:sldId id="384" r:id="rId25"/>
    <p:sldId id="3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5411" autoAdjust="0"/>
  </p:normalViewPr>
  <p:slideViewPr>
    <p:cSldViewPr snapToGrid="0" snapToObjects="1">
      <p:cViewPr>
        <p:scale>
          <a:sx n="180" d="100"/>
          <a:sy n="180" d="100"/>
        </p:scale>
        <p:origin x="-3014" y="-1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F6B13-5834-F44B-87BD-AE6900766A5F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35B28-77C5-9242-B518-7F2EBA0F1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7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434140" y="6173787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AGU Ocean Sciences 2016</a:t>
            </a:r>
          </a:p>
          <a:p>
            <a:r>
              <a:rPr lang="en-US" sz="1200" smtClean="0"/>
              <a:t>crowley@Rutgers.edu</a:t>
            </a:r>
            <a:endParaRPr lang="en-US" sz="1200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AGU Ocean Sciences 2016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7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9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038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19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1922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AGU Ocean Sciences 2016</a:t>
            </a:r>
          </a:p>
          <a:p>
            <a:r>
              <a:rPr lang="en-US" sz="1200" smtClean="0"/>
              <a:t>crowley@Rutgers.edu</a:t>
            </a:r>
            <a:endParaRPr lang="en-US" sz="1200" dirty="0"/>
          </a:p>
        </p:txBody>
      </p:sp>
      <p:pic>
        <p:nvPicPr>
          <p:cNvPr id="7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12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37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673100"/>
            <a:ext cx="10464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>
                <a:sym typeface="Arial" charset="0"/>
              </a:rPr>
              <a:t>Click to edit Master title style</a:t>
            </a:r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AGU Ocean Sciences 2016</a:t>
            </a:r>
          </a:p>
          <a:p>
            <a:r>
              <a:rPr lang="en-US" sz="1200" smtClean="0"/>
              <a:t>crowley@Rutgers.edu</a:t>
            </a:r>
            <a:endParaRPr lang="en-US" sz="1200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Cambria" panose="02040503050406030204" pitchFamily="18" charset="0"/>
              <a:buChar char="‒"/>
              <a:defRPr/>
            </a:lvl4pPr>
            <a:lvl5pPr marL="2057400" indent="-228600">
              <a:buFont typeface="Cambria" panose="02040503050406030204" pitchFamily="18" charset="0"/>
              <a:buChar char="›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AGU Ocean Sciences 2016</a:t>
            </a:r>
          </a:p>
          <a:p>
            <a:r>
              <a:rPr lang="en-US" sz="1200" smtClean="0"/>
              <a:t>crowley@Rutgers.edu</a:t>
            </a:r>
            <a:endParaRPr lang="en-US" sz="1200" dirty="0"/>
          </a:p>
        </p:txBody>
      </p:sp>
      <p:pic>
        <p:nvPicPr>
          <p:cNvPr id="7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9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43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75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AGU Ocean Sciences 2016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7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9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728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AGU Ocean Sciences 2016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8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75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32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7158"/>
            <a:ext cx="5157787" cy="357299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32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7158"/>
            <a:ext cx="5183188" cy="35729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AGU Ocean Sciences 2016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10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12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278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AGU Ocean Sciences 2016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6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8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96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AGU Ocean Sciences 2016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5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7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43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AGU Ocean Sciences 2016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8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558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AGU Ocean Sciences 2016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8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11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9518"/>
            <a:ext cx="10515600" cy="443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F5D831-06B2-D543-8946-72CD43B515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AGU Ocean Sciences 2016</a:t>
            </a:r>
          </a:p>
          <a:p>
            <a:r>
              <a:rPr lang="en-US" sz="120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305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help@oceanobservatories.or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ooinet.oceanobservatories.org/" TargetMode="External"/><Relationship Id="rId2" Type="http://schemas.openxmlformats.org/officeDocument/2006/relationships/hyperlink" Target="http://oceanobservatories.org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mailto:crowley@Rutgers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68219" y="3602038"/>
            <a:ext cx="5708781" cy="165576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Michael F </a:t>
            </a:r>
            <a:r>
              <a:rPr lang="en-US" b="1" dirty="0" smtClean="0">
                <a:latin typeface="+mj-lt"/>
                <a:cs typeface="Arial" panose="020B0604020202020204" pitchFamily="34" charset="0"/>
              </a:rPr>
              <a:t>Crowley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, M. Vardaro, L. Belabbassi, M. Smith, L. Garzio, F. Knuth, J. Kerfoot, S. Glenn,</a:t>
            </a:r>
            <a:r>
              <a:rPr lang="en-US" baseline="30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O. Schofield, S. Lichtenwalner</a:t>
            </a:r>
            <a:r>
              <a:rPr lang="en-US" baseline="30000" dirty="0" smtClean="0">
                <a:latin typeface="+mj-lt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. </a:t>
            </a: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Rutgers </a:t>
            </a:r>
            <a:r>
              <a:rPr lang="en-US" dirty="0">
                <a:latin typeface="+mj-lt"/>
                <a:cs typeface="Arial" panose="020B0604020202020204" pitchFamily="34" charset="0"/>
              </a:rPr>
              <a:t>University,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Dept</a:t>
            </a:r>
            <a:r>
              <a:rPr lang="en-US" dirty="0">
                <a:latin typeface="+mj-lt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>
                <a:latin typeface="+mj-lt"/>
                <a:cs typeface="Arial" panose="020B0604020202020204" pitchFamily="34" charset="0"/>
              </a:rPr>
              <a:t>of Marine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&amp; Coastal </a:t>
            </a:r>
            <a:r>
              <a:rPr lang="en-US" dirty="0">
                <a:latin typeface="+mj-lt"/>
                <a:cs typeface="Arial" panose="020B0604020202020204" pitchFamily="34" charset="0"/>
              </a:rPr>
              <a:t>Sciences, New Brunswick,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NJ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32003" y="797898"/>
            <a:ext cx="6334784" cy="2387600"/>
          </a:xfrm>
        </p:spPr>
        <p:txBody>
          <a:bodyPr>
            <a:noAutofit/>
          </a:bodyPr>
          <a:lstStyle/>
          <a:p>
            <a:r>
              <a:rPr lang="en-US" sz="4400" dirty="0"/>
              <a:t>The Ocean Observatories Initiative: Data, Data and More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787" y="540750"/>
            <a:ext cx="4681026" cy="48435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971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9416" y="609601"/>
            <a:ext cx="940471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What Data Tools Exist? – oceanobservatories.org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838200" y="1312689"/>
            <a:ext cx="10515600" cy="443752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Array &amp; Platform Info</a:t>
            </a:r>
          </a:p>
          <a:p>
            <a:r>
              <a:rPr lang="en-US" dirty="0" smtClean="0"/>
              <a:t>Instrument </a:t>
            </a:r>
            <a:r>
              <a:rPr lang="en-US" dirty="0"/>
              <a:t>&amp;</a:t>
            </a:r>
            <a:r>
              <a:rPr lang="en-US" dirty="0" smtClean="0"/>
              <a:t>Data </a:t>
            </a:r>
            <a:r>
              <a:rPr lang="en-US" dirty="0"/>
              <a:t>Product </a:t>
            </a:r>
            <a:r>
              <a:rPr lang="en-US" dirty="0" smtClean="0"/>
              <a:t>Info</a:t>
            </a:r>
            <a:endParaRPr lang="en-US" dirty="0"/>
          </a:p>
          <a:p>
            <a:r>
              <a:rPr lang="en-US" dirty="0" smtClean="0"/>
              <a:t>Stream </a:t>
            </a:r>
            <a:r>
              <a:rPr lang="en-US" dirty="0"/>
              <a:t>Status</a:t>
            </a:r>
          </a:p>
          <a:p>
            <a:endParaRPr lang="en-US" dirty="0" smtClean="0"/>
          </a:p>
          <a:p>
            <a:r>
              <a:rPr lang="en-US" dirty="0" smtClean="0"/>
              <a:t>Data Portal</a:t>
            </a:r>
          </a:p>
          <a:p>
            <a:r>
              <a:rPr lang="en-US" dirty="0"/>
              <a:t>Asynchronous download (imminent)</a:t>
            </a:r>
          </a:p>
          <a:p>
            <a:r>
              <a:rPr lang="en-US" dirty="0" smtClean="0"/>
              <a:t>THREDDS Server</a:t>
            </a:r>
          </a:p>
          <a:p>
            <a:pPr lvl="1"/>
            <a:r>
              <a:rPr lang="en-US" dirty="0" smtClean="0"/>
              <a:t>Access to aggregated data products</a:t>
            </a:r>
          </a:p>
          <a:p>
            <a:r>
              <a:rPr lang="en-US" dirty="0"/>
              <a:t>Cruise Data</a:t>
            </a:r>
          </a:p>
          <a:p>
            <a:r>
              <a:rPr lang="en-US" dirty="0"/>
              <a:t>Direct Pass to community </a:t>
            </a:r>
            <a:r>
              <a:rPr lang="en-US" dirty="0" smtClean="0"/>
              <a:t>sites</a:t>
            </a:r>
            <a:endParaRPr lang="en-US" dirty="0"/>
          </a:p>
          <a:p>
            <a:r>
              <a:rPr lang="en-US" dirty="0" smtClean="0"/>
              <a:t>ERDDAP (Spring 2016)</a:t>
            </a:r>
          </a:p>
          <a:p>
            <a:r>
              <a:rPr lang="en-US" dirty="0" smtClean="0"/>
              <a:t>Raw Data (Spring 2016)</a:t>
            </a:r>
          </a:p>
          <a:p>
            <a:r>
              <a:rPr lang="en-US" dirty="0" smtClean="0"/>
              <a:t>Educational tools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331610" y="1234850"/>
            <a:ext cx="5022190" cy="4613462"/>
            <a:chOff x="6331610" y="1234850"/>
            <a:chExt cx="5022190" cy="4613462"/>
          </a:xfrm>
          <a:effectLst>
            <a:outerShdw blurRad="50800" dist="76200" dir="2700000" algn="ctr" rotWithShape="0">
              <a:schemeClr val="tx1">
                <a:alpha val="40000"/>
              </a:schemeClr>
            </a:outerShdw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1610" y="1234850"/>
              <a:ext cx="5022190" cy="119799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1610" y="2432847"/>
              <a:ext cx="5012794" cy="3415465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 bwMode="auto">
          <a:xfrm>
            <a:off x="5594555" y="1776865"/>
            <a:ext cx="737055" cy="2416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9347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Array, Platform &amp; Instrument Info…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218" y="1326227"/>
            <a:ext cx="3904782" cy="4213853"/>
          </a:xfrm>
          <a:prstGeom prst="rect">
            <a:avLst/>
          </a:prstGeom>
          <a:effectLst>
            <a:outerShdw blurRad="50800" dist="76200" dir="2700000" algn="ctr" rotWithShape="0">
              <a:schemeClr val="tx1">
                <a:alpha val="40000"/>
              </a:scheme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4457700" y="1364502"/>
            <a:ext cx="3543299" cy="4578300"/>
            <a:chOff x="4899378" y="2222599"/>
            <a:chExt cx="2594566" cy="33448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9378" y="2222599"/>
              <a:ext cx="2594566" cy="2989261"/>
            </a:xfrm>
            <a:prstGeom prst="rect">
              <a:avLst/>
            </a:prstGeom>
            <a:effectLst>
              <a:outerShdw blurRad="50800" dist="76200" dir="2700000" algn="ctr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351276" y="5198128"/>
              <a:ext cx="1492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Platforms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295689" y="1211634"/>
            <a:ext cx="3657600" cy="4731168"/>
            <a:chOff x="8130589" y="1211634"/>
            <a:chExt cx="3657600" cy="47311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0589" y="1211634"/>
              <a:ext cx="3657600" cy="4350966"/>
            </a:xfrm>
            <a:prstGeom prst="rect">
              <a:avLst/>
            </a:prstGeom>
            <a:effectLst>
              <a:outerShdw blurRad="50800" dist="76200" dir="2700000" algn="ctr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026508" y="5573470"/>
              <a:ext cx="171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Instruments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49176" y="5535194"/>
            <a:ext cx="149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1406013" y="1592826"/>
            <a:ext cx="521110" cy="304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855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12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….Instruments &amp; Data Products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445" y="1726012"/>
            <a:ext cx="3653526" cy="35774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43" y="1669068"/>
            <a:ext cx="3606953" cy="36344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484" y="1669068"/>
            <a:ext cx="3784772" cy="3634412"/>
          </a:xfrm>
          <a:prstGeom prst="rect">
            <a:avLst/>
          </a:prstGeom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73343" y="5541204"/>
            <a:ext cx="1160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Instruments                                                      Description                                                     Data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13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Data Portal: ooinet.oceanobservatories.org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977" y="1249680"/>
            <a:ext cx="5768823" cy="469392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327177" y="1329978"/>
            <a:ext cx="5083023" cy="4437529"/>
          </a:xfrm>
        </p:spPr>
        <p:txBody>
          <a:bodyPr>
            <a:normAutofit/>
          </a:bodyPr>
          <a:lstStyle/>
          <a:p>
            <a:r>
              <a:rPr lang="en-US" dirty="0" smtClean="0"/>
              <a:t>Data Plotting</a:t>
            </a:r>
            <a:endParaRPr lang="en-US" dirty="0"/>
          </a:p>
          <a:p>
            <a:r>
              <a:rPr lang="en-US" dirty="0" smtClean="0"/>
              <a:t>Annotation of data</a:t>
            </a:r>
          </a:p>
          <a:p>
            <a:r>
              <a:rPr lang="en-US" dirty="0" smtClean="0"/>
              <a:t>QA/QC</a:t>
            </a:r>
          </a:p>
          <a:p>
            <a:r>
              <a:rPr lang="en-US" dirty="0" smtClean="0"/>
              <a:t>Calendars of deployments</a:t>
            </a:r>
          </a:p>
          <a:p>
            <a:r>
              <a:rPr lang="en-US" dirty="0"/>
              <a:t>Asynchronous download (imminent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11353800" y="1536700"/>
            <a:ext cx="667500" cy="19180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261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Data Plotting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90" y="1444594"/>
            <a:ext cx="7750261" cy="4321206"/>
          </a:xfrm>
          <a:prstGeom prst="rect">
            <a:avLst/>
          </a:prstGeom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6539" y="1675706"/>
            <a:ext cx="379468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Plots: Time series, T/S, profiles, quiver, rose, 3D colored</a:t>
            </a:r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Data soon available </a:t>
            </a:r>
            <a:r>
              <a:rPr lang="en-US" sz="2400" dirty="0"/>
              <a:t>through web services for automatic download</a:t>
            </a:r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Event information as well</a:t>
            </a:r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958" y="2481473"/>
            <a:ext cx="7629524" cy="24818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846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73100"/>
            <a:ext cx="10464800" cy="4699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Catalog: Asynchronous Download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Ocean Sciences 2016</a:t>
            </a:r>
          </a:p>
          <a:p>
            <a:r>
              <a:rPr lang="en-US" sz="1200" smtClean="0"/>
              <a:t>crowley@Rutgers.edu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865" y="1366488"/>
            <a:ext cx="7223367" cy="4372182"/>
          </a:xfrm>
          <a:prstGeom prst="rect">
            <a:avLst/>
          </a:prstGeom>
          <a:effectLst>
            <a:outerShdw blurRad="50800" dist="76200" dir="2700000" algn="ctr" rotWithShape="0">
              <a:schemeClr val="tx1">
                <a:alpha val="40000"/>
              </a:scheme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H="1">
            <a:off x="5883985" y="2247900"/>
            <a:ext cx="562535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6333" y="2032089"/>
            <a:ext cx="387211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Available very soon</a:t>
            </a:r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Searchable by array, platform, instrument, data product, etc.</a:t>
            </a:r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Data request populates a web based directory for download</a:t>
            </a:r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Users are informed via email</a:t>
            </a:r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NetCDF, JSON &amp; CSV</a:t>
            </a:r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Large data format (</a:t>
            </a:r>
            <a:r>
              <a:rPr lang="en-US" sz="2000" dirty="0" err="1" smtClean="0"/>
              <a:t>eg</a:t>
            </a:r>
            <a:r>
              <a:rPr lang="en-US" sz="2000" dirty="0" smtClean="0"/>
              <a:t>. Cameras &amp; hydrophones) available now!</a:t>
            </a:r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21449" y="3479800"/>
            <a:ext cx="1" cy="3810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3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THREDDS Data Access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42" y="1474840"/>
            <a:ext cx="4329643" cy="3922831"/>
          </a:xfrm>
          <a:prstGeom prst="rect">
            <a:avLst/>
          </a:prstGeom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1558472" y="1286859"/>
            <a:ext cx="10327825" cy="4417224"/>
            <a:chOff x="1558472" y="1286859"/>
            <a:chExt cx="10327825" cy="4417224"/>
          </a:xfrm>
        </p:grpSpPr>
        <p:sp>
          <p:nvSpPr>
            <p:cNvPr id="6" name="Rectangle 5"/>
            <p:cNvSpPr/>
            <p:nvPr/>
          </p:nvSpPr>
          <p:spPr>
            <a:xfrm>
              <a:off x="3877760" y="2693036"/>
              <a:ext cx="249740" cy="5334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9627" y="1286859"/>
              <a:ext cx="4828805" cy="1607261"/>
            </a:xfrm>
            <a:prstGeom prst="rect">
              <a:avLst/>
            </a:prstGeom>
            <a:effectLst>
              <a:outerShdw blurRad="50800" dist="101600" dir="2700000" algn="ctr" rotWithShape="0">
                <a:schemeClr val="tx1">
                  <a:alpha val="40000"/>
                </a:scheme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6989" y="2389466"/>
              <a:ext cx="4809905" cy="1558521"/>
            </a:xfrm>
            <a:prstGeom prst="rect">
              <a:avLst/>
            </a:prstGeom>
            <a:effectLst>
              <a:outerShdw blurRad="50800" dist="101600" dir="2700000" algn="ctr" rotWithShape="0">
                <a:schemeClr val="tx1">
                  <a:alpha val="40000"/>
                </a:scheme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0566" y="3557059"/>
              <a:ext cx="4795731" cy="2147024"/>
            </a:xfrm>
            <a:prstGeom prst="rect">
              <a:avLst/>
            </a:prstGeom>
            <a:effectLst>
              <a:outerShdw blurRad="50800" dist="101600" dir="2700000" algn="ctr" rotWithShape="0">
                <a:schemeClr val="tx1">
                  <a:alpha val="40000"/>
                </a:schemeClr>
              </a:outerShdw>
            </a:effectLst>
          </p:spPr>
        </p:pic>
        <p:cxnSp>
          <p:nvCxnSpPr>
            <p:cNvPr id="14" name="Straight Arrow Connector 13"/>
            <p:cNvCxnSpPr/>
            <p:nvPr/>
          </p:nvCxnSpPr>
          <p:spPr bwMode="auto">
            <a:xfrm flipV="1">
              <a:off x="1558472" y="1474840"/>
              <a:ext cx="3101155" cy="187796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222942" y="5420631"/>
            <a:ext cx="4854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Currently a reasonability check is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Tutorial of how to use THREDDS included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17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Cruise Data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70" y="1326163"/>
            <a:ext cx="5463656" cy="3072332"/>
          </a:xfrm>
          <a:prstGeom prst="rect">
            <a:avLst/>
          </a:prstGeom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700" y="2161959"/>
            <a:ext cx="5890985" cy="3588259"/>
          </a:xfrm>
          <a:prstGeom prst="rect">
            <a:avLst/>
          </a:prstGeom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1558472" y="3960078"/>
            <a:ext cx="4523014" cy="2563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33817" y="4726515"/>
            <a:ext cx="38721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Still populating cruise data</a:t>
            </a:r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6037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70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External Data Sources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457200" y="1377263"/>
            <a:ext cx="3091543" cy="4437529"/>
          </a:xfrm>
        </p:spPr>
        <p:txBody>
          <a:bodyPr>
            <a:normAutofit/>
          </a:bodyPr>
          <a:lstStyle/>
          <a:p>
            <a:r>
              <a:rPr lang="en-US" dirty="0" smtClean="0"/>
              <a:t>Example: IRIS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43" y="1312689"/>
            <a:ext cx="7460116" cy="456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ERDDAP &amp; Raw Data: Spring 2016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8191" y="1403044"/>
            <a:ext cx="4713417" cy="3919080"/>
            <a:chOff x="638191" y="1657375"/>
            <a:chExt cx="4713417" cy="3919080"/>
          </a:xfrm>
        </p:grpSpPr>
        <p:sp>
          <p:nvSpPr>
            <p:cNvPr id="11" name="Rectangle 10"/>
            <p:cNvSpPr/>
            <p:nvPr/>
          </p:nvSpPr>
          <p:spPr>
            <a:xfrm>
              <a:off x="638191" y="1657375"/>
              <a:ext cx="4713417" cy="3919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01600" dir="27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CP05MOAS_GL001_03_CTDGVM000_ctdgv_m_glider_instrument_unprocessed-2014-11-15_2014-11-22-waterTemp-xsection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191" y="3134235"/>
              <a:ext cx="2159690" cy="237756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630" y="1657375"/>
              <a:ext cx="4653978" cy="1576644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78"/>
            <a:stretch/>
          </p:blipFill>
          <p:spPr bwMode="auto">
            <a:xfrm>
              <a:off x="2783267" y="3069581"/>
              <a:ext cx="2568341" cy="24422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3424" y="1657375"/>
            <a:ext cx="5538976" cy="3539729"/>
          </a:xfrm>
          <a:prstGeom prst="rect">
            <a:avLst/>
          </a:prstGeom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5110" y="5386778"/>
            <a:ext cx="519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Searchable by date, location, type and downloadable in multiple formats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54783" y="5292760"/>
            <a:ext cx="5199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Raw Data: Example using gliders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2" descr="C:\Users\Jack\Documents\observatories\OOI\RSN\science_themes_CE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597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4371110"/>
            <a:ext cx="12192000" cy="16105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 smtClean="0"/>
              <a:t>Global Biogeochemistry and Carbon Cycling			Ocean-Atmosphere Exchange</a:t>
            </a:r>
          </a:p>
          <a:p>
            <a:pPr marL="0" indent="0" algn="ctr">
              <a:buFont typeface="Arial"/>
              <a:buNone/>
            </a:pPr>
            <a:r>
              <a:rPr lang="en-US" sz="1800" dirty="0" smtClean="0"/>
              <a:t>Ocean Circulation, Mixing and Ecosystems			Climate Variability and Ecosystems</a:t>
            </a:r>
          </a:p>
          <a:p>
            <a:pPr marL="0" indent="0" algn="ctr">
              <a:buFont typeface="Arial"/>
              <a:buNone/>
            </a:pPr>
            <a:r>
              <a:rPr lang="en-US" sz="1800" dirty="0" smtClean="0"/>
              <a:t>Coastal Ocean Dynamics and Ecosystems - Hypoxia on Continental Shelves</a:t>
            </a:r>
          </a:p>
          <a:p>
            <a:pPr marL="0" indent="0" algn="ctr">
              <a:buFont typeface="Arial"/>
              <a:buNone/>
            </a:pPr>
            <a:r>
              <a:rPr lang="en-US" sz="1800" dirty="0" smtClean="0"/>
              <a:t>Coastal Ocean Dynamics and Ecosystems - Shelf/Slope Exchange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9964467" y="228601"/>
            <a:ext cx="1531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</a:rPr>
              <a:t>UW CEV Graphics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07" y="-5991"/>
            <a:ext cx="1653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WHY?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3933"/>
            <a:ext cx="5914662" cy="45177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Education Web Site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Education and Public Engagement (EPE) Team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Education.oceanobservatories.org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700" dirty="0" smtClean="0"/>
              <a:t>Enable professors to build focused, easily understood science lessons using OOI data and share them with the community</a:t>
            </a:r>
            <a:endParaRPr lang="en-US" sz="27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Ocean Sciences 2016</a:t>
            </a:r>
          </a:p>
          <a:p>
            <a:r>
              <a:rPr lang="en-US" smtClean="0"/>
              <a:t>crowley@Rutgers.edu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275"/>
          <a:stretch/>
        </p:blipFill>
        <p:spPr>
          <a:xfrm>
            <a:off x="6247919" y="1338830"/>
            <a:ext cx="5194422" cy="44150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0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 txBox="1">
            <a:spLocks noChangeArrowheads="1"/>
          </p:cNvSpPr>
          <p:nvPr/>
        </p:nvSpPr>
        <p:spPr bwMode="auto">
          <a:xfrm>
            <a:off x="123463" y="1676400"/>
            <a:ext cx="3429000" cy="419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19050" rIns="19050" bIns="19050"/>
          <a:lstStyle/>
          <a:p>
            <a:pPr marL="309563" indent="-209550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Concept Map Builder (create &amp; edit) and Viewer</a:t>
            </a:r>
          </a:p>
          <a:p>
            <a:pPr marL="309563" indent="-209550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Concept </a:t>
            </a:r>
            <a:r>
              <a:rPr lang="en-US" sz="2000" dirty="0">
                <a:solidFill>
                  <a:srgbClr val="3C3C3C"/>
                </a:solidFill>
                <a:sym typeface="Gill Sans" charset="0"/>
              </a:rPr>
              <a:t>&amp;</a:t>
            </a: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 linking phrase suggestions (ontologies)</a:t>
            </a:r>
          </a:p>
          <a:p>
            <a:pPr marL="309563" indent="-209550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i="1" u="sng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Embedded content </a:t>
            </a: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resources such as descriptions, data visualizations, photos &amp; videos from OOI </a:t>
            </a:r>
            <a:r>
              <a:rPr lang="en-US" sz="2000" dirty="0">
                <a:solidFill>
                  <a:srgbClr val="3C3C3C"/>
                </a:solidFill>
                <a:sym typeface="Gill Sans" charset="0"/>
              </a:rPr>
              <a:t>&amp;</a:t>
            </a: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 outside resources</a:t>
            </a:r>
          </a:p>
          <a:p>
            <a:pPr marL="309563" indent="-209550" defTabSz="342900" eaLnBrk="0" hangingPunct="0">
              <a:buClr>
                <a:srgbClr val="0C588D"/>
              </a:buClr>
              <a:buSzPct val="94000"/>
              <a:buFont typeface="Gill Sans" charset="0"/>
              <a:buChar char="•"/>
            </a:pPr>
            <a:endParaRPr lang="en-US" sz="2000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463" y="1307940"/>
            <a:ext cx="4269621" cy="358815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5687273" y="1886218"/>
            <a:ext cx="6259910" cy="3981182"/>
            <a:chOff x="5687273" y="1886218"/>
            <a:chExt cx="6259910" cy="39811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5281" y="1886218"/>
              <a:ext cx="4851902" cy="39811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687273" y="1886218"/>
              <a:ext cx="3584049" cy="2107048"/>
            </a:xfrm>
            <a:prstGeom prst="straightConnector1">
              <a:avLst/>
            </a:prstGeom>
            <a:ln w="31750" cmpd="sng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Concept Mapper: OOI Vocabulary Navigator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7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117601"/>
            <a:ext cx="12192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44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HELP!</a:t>
            </a:r>
            <a:endParaRPr lang="en-US" altLang="en-US" sz="44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8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23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Help Desk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10"/>
          <p:cNvSpPr>
            <a:spLocks noGrp="1"/>
          </p:cNvSpPr>
          <p:nvPr>
            <p:ph idx="1"/>
          </p:nvPr>
        </p:nvSpPr>
        <p:spPr>
          <a:xfrm>
            <a:off x="268942" y="1519518"/>
            <a:ext cx="4800600" cy="4437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Questions about data, data access, and instrumentation:</a:t>
            </a:r>
          </a:p>
          <a:p>
            <a:pPr marL="0" indent="0" algn="ctr">
              <a:buNone/>
            </a:pPr>
            <a:r>
              <a:rPr lang="en-US" sz="2400" i="1" dirty="0" smtClean="0">
                <a:hlinkClick r:id="rId2"/>
              </a:rPr>
              <a:t>help@oceanobservatories.org</a:t>
            </a:r>
            <a:endParaRPr lang="en-US" sz="2400" i="1" dirty="0" smtClean="0"/>
          </a:p>
          <a:p>
            <a:pPr marL="0" indent="0" algn="ctr">
              <a:buNone/>
            </a:pPr>
            <a:endParaRPr lang="en-US" sz="2400" i="1" dirty="0"/>
          </a:p>
          <a:p>
            <a:pPr marL="0" indent="0" algn="ctr">
              <a:buNone/>
            </a:pPr>
            <a:endParaRPr lang="en-US" sz="2400" i="1" dirty="0" smtClean="0"/>
          </a:p>
          <a:p>
            <a:pPr marL="0" indent="0" algn="ctr">
              <a:buNone/>
            </a:pPr>
            <a:endParaRPr lang="en-US" sz="2400" i="1" dirty="0" smtClean="0"/>
          </a:p>
          <a:p>
            <a:pPr marL="0" indent="0" algn="ctr">
              <a:buNone/>
            </a:pPr>
            <a:r>
              <a:rPr lang="en-US" sz="2400" i="1" dirty="0" smtClean="0"/>
              <a:t>All inquiries are tracked in a ticketing system </a:t>
            </a:r>
            <a:endParaRPr lang="en-US" sz="2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786" y="1231641"/>
            <a:ext cx="5263062" cy="4725406"/>
          </a:xfrm>
          <a:prstGeom prst="rect">
            <a:avLst/>
          </a:prstGeom>
          <a:effectLst>
            <a:outerShdw blurRad="50800" dist="76200" dir="2700000" algn="ctr" rotWithShape="0">
              <a:schemeClr val="tx1">
                <a:alpha val="40000"/>
              </a:scheme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0826481" y="1380938"/>
            <a:ext cx="860611" cy="4437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1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OOI at Oceans 2016</a:t>
            </a:r>
            <a:endParaRPr lang="en-US" dirty="0"/>
          </a:p>
        </p:txBody>
      </p:sp>
      <p:sp>
        <p:nvSpPr>
          <p:cNvPr id="3" name="Content Placeholder 7"/>
          <p:cNvSpPr txBox="1">
            <a:spLocks/>
          </p:cNvSpPr>
          <p:nvPr/>
        </p:nvSpPr>
        <p:spPr>
          <a:xfrm>
            <a:off x="930793" y="1306159"/>
            <a:ext cx="10515600" cy="44347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Presentations: Mike Vardaro coming up in 30 mins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Posters Today at 4pm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OD14A-2394 -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Ocean Observatories Initiative: Data Access and Visualization via the Graphical User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Interface, Lori Garzio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OD14A-2397 -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Ocean Observatories Initiative: Unprecedented access to real-time data streaming from the Cabled Array through OOI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Cyberinfrastructure, Friedrich Knuth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OD14A-2396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The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Ocean Observatories Initiative: Data Acquisition Functions and Its Built-In Automated Python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Modules, Mike Smith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OD14A-2399 The Ocean Observatories Initiative: Data pre-Processing: Diagnostic Tools to Prepare Data for QA/QC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Processing, Leila Belabbassi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Poster Thursday 4pm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ED44B-1728: The OOI Ocean Education Portal: Enabling the Development of Online Data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Investigations, Sage Lichtenwalner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TOWN HALL TOMORROW AT 12:45pm - Rooms 220-221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AGU Ocean Sciences 2016</a:t>
            </a:r>
          </a:p>
          <a:p>
            <a:r>
              <a:rPr lang="en-US" sz="120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38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See you this week</a:t>
            </a:r>
            <a:endParaRPr lang="en-US" dirty="0"/>
          </a:p>
        </p:txBody>
      </p:sp>
      <p:sp>
        <p:nvSpPr>
          <p:cNvPr id="3" name="Content Placeholder 7"/>
          <p:cNvSpPr txBox="1">
            <a:spLocks/>
          </p:cNvSpPr>
          <p:nvPr/>
        </p:nvSpPr>
        <p:spPr>
          <a:xfrm>
            <a:off x="499123" y="1835716"/>
            <a:ext cx="8515212" cy="34396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OOI Main Web site: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http://oceanobservatories.org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Portal: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http://ooinet.oceanobservatories.org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Mike Crowley, PM, OOI CI Data Team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crowley@Rutgers.edu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Acknowledgements: NSF, COL, Rutgers U., U. Washington, WHOI, Oregon State U., Applied Science Assoc., Raytheon, U. Maine, Scripps,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AGU Ocean Sciences 2016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335" y="3694696"/>
            <a:ext cx="2490605" cy="2088370"/>
          </a:xfrm>
          <a:prstGeom prst="rect">
            <a:avLst/>
          </a:prstGeom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335" y="1328058"/>
            <a:ext cx="2490605" cy="2088370"/>
          </a:xfrm>
          <a:prstGeom prst="rect">
            <a:avLst/>
          </a:prstGeom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97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828015"/>
            <a:ext cx="1219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44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The Observatory</a:t>
            </a:r>
            <a:endParaRPr lang="en-US" altLang="en-US" sz="44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7" descr="OOI_map_new00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974" y="1447800"/>
            <a:ext cx="40830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OOI By the Numbers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8564" y="1254670"/>
            <a:ext cx="507216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Arrays</a:t>
            </a:r>
          </a:p>
          <a:p>
            <a:r>
              <a:rPr lang="en-US" dirty="0" smtClean="0"/>
              <a:t>4 Global, Pioneer, Endurance, Cabled</a:t>
            </a:r>
            <a:endParaRPr lang="en-US" dirty="0"/>
          </a:p>
          <a:p>
            <a:endParaRPr lang="en-US" sz="1200" dirty="0"/>
          </a:p>
          <a:p>
            <a:r>
              <a:rPr lang="en-US" sz="2200" dirty="0"/>
              <a:t>Sites</a:t>
            </a:r>
          </a:p>
          <a:p>
            <a:r>
              <a:rPr lang="en-US" dirty="0"/>
              <a:t>Moorings, Profilers, Nodes</a:t>
            </a:r>
          </a:p>
          <a:p>
            <a:endParaRPr lang="en-US" sz="1400" dirty="0"/>
          </a:p>
          <a:p>
            <a:r>
              <a:rPr lang="en-US" sz="2200" dirty="0"/>
              <a:t>Mobile Assets</a:t>
            </a:r>
          </a:p>
          <a:p>
            <a:r>
              <a:rPr lang="en-US" dirty="0"/>
              <a:t>Gliders, AUVs</a:t>
            </a:r>
          </a:p>
          <a:p>
            <a:endParaRPr lang="en-US" dirty="0"/>
          </a:p>
          <a:p>
            <a:r>
              <a:rPr lang="en-US" sz="2200" dirty="0"/>
              <a:t>Instruments</a:t>
            </a:r>
          </a:p>
          <a:p>
            <a:endParaRPr lang="en-US" sz="2800" dirty="0"/>
          </a:p>
          <a:p>
            <a:r>
              <a:rPr lang="en-US" sz="2200" dirty="0"/>
              <a:t>Science Data Products</a:t>
            </a:r>
          </a:p>
          <a:p>
            <a:endParaRPr lang="en-US" sz="2800" dirty="0"/>
          </a:p>
          <a:p>
            <a:r>
              <a:rPr lang="en-US" sz="2200" dirty="0"/>
              <a:t>Science/Engineering Data Products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86632" y="1208504"/>
            <a:ext cx="214193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000" b="1" dirty="0">
                <a:solidFill>
                  <a:srgbClr val="0C588D"/>
                </a:solidFill>
              </a:rPr>
              <a:t>7</a:t>
            </a:r>
          </a:p>
          <a:p>
            <a:pPr algn="r"/>
            <a:r>
              <a:rPr lang="en-US" sz="5000" b="1" dirty="0">
                <a:solidFill>
                  <a:srgbClr val="0C588D"/>
                </a:solidFill>
              </a:rPr>
              <a:t>50</a:t>
            </a:r>
          </a:p>
          <a:p>
            <a:pPr algn="r"/>
            <a:r>
              <a:rPr lang="en-US" sz="5000" b="1" dirty="0">
                <a:solidFill>
                  <a:srgbClr val="0C588D"/>
                </a:solidFill>
              </a:rPr>
              <a:t>33</a:t>
            </a:r>
          </a:p>
          <a:p>
            <a:pPr algn="r"/>
            <a:r>
              <a:rPr lang="en-US" sz="5000" b="1" dirty="0" smtClean="0">
                <a:solidFill>
                  <a:srgbClr val="0C588D"/>
                </a:solidFill>
              </a:rPr>
              <a:t>833</a:t>
            </a:r>
            <a:endParaRPr lang="en-US" sz="5000" b="1" dirty="0">
              <a:solidFill>
                <a:srgbClr val="0C588D"/>
              </a:solidFill>
            </a:endParaRPr>
          </a:p>
          <a:p>
            <a:pPr algn="r"/>
            <a:r>
              <a:rPr lang="en-US" sz="5000" b="1" dirty="0" smtClean="0">
                <a:solidFill>
                  <a:srgbClr val="0C588D"/>
                </a:solidFill>
              </a:rPr>
              <a:t>&gt;2500</a:t>
            </a:r>
            <a:endParaRPr lang="en-US" sz="5000" b="1" dirty="0">
              <a:solidFill>
                <a:srgbClr val="0C588D"/>
              </a:solidFill>
            </a:endParaRPr>
          </a:p>
          <a:p>
            <a:pPr algn="r"/>
            <a:r>
              <a:rPr lang="en-US" sz="5000" b="1" dirty="0">
                <a:solidFill>
                  <a:srgbClr val="0C588D"/>
                </a:solidFill>
              </a:rPr>
              <a:t>&gt;100K</a:t>
            </a:r>
          </a:p>
        </p:txBody>
      </p:sp>
    </p:spTree>
    <p:extLst>
      <p:ext uri="{BB962C8B-B14F-4D97-AF65-F5344CB8AC3E}">
        <p14:creationId xmlns:p14="http://schemas.microsoft.com/office/powerpoint/2010/main" val="41179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144" y="1543051"/>
            <a:ext cx="3372472" cy="407756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OOI Components: Global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Array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0176" y="3992386"/>
            <a:ext cx="3545779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09538" indent="-109538">
              <a:buFont typeface="Arial" pitchFamily="34" charset="0"/>
              <a:buChar char="•"/>
              <a:defRPr/>
            </a:pPr>
            <a:r>
              <a:rPr lang="en-US" dirty="0">
                <a:ea typeface="ヒラギノ角ゴ ProN W3" charset="-128"/>
              </a:rPr>
              <a:t>Four Global Sites</a:t>
            </a:r>
          </a:p>
          <a:p>
            <a:pPr marL="400050" lvl="1" indent="-225425">
              <a:buFont typeface="Arial" pitchFamily="34" charset="0"/>
              <a:buChar char="•"/>
              <a:defRPr/>
            </a:pPr>
            <a:r>
              <a:rPr lang="en-US" dirty="0">
                <a:ea typeface="ヒラギノ角ゴ ProN W3" charset="-128"/>
              </a:rPr>
              <a:t>Flanking Moorings</a:t>
            </a:r>
          </a:p>
          <a:p>
            <a:pPr marL="400050" lvl="1" indent="-225425">
              <a:buFont typeface="Arial" pitchFamily="34" charset="0"/>
              <a:buChar char="•"/>
              <a:defRPr/>
            </a:pPr>
            <a:r>
              <a:rPr lang="en-US" dirty="0">
                <a:ea typeface="ヒラギノ角ゴ ProN W3" charset="-128"/>
              </a:rPr>
              <a:t>Profiler Mooring</a:t>
            </a:r>
          </a:p>
          <a:p>
            <a:pPr marL="400050" lvl="1" indent="-225425">
              <a:buFont typeface="Arial" pitchFamily="34" charset="0"/>
              <a:buChar char="•"/>
              <a:defRPr/>
            </a:pPr>
            <a:r>
              <a:rPr lang="en-US" dirty="0" smtClean="0">
                <a:ea typeface="ヒラギノ角ゴ ProN W3" charset="-128"/>
              </a:rPr>
              <a:t>Surface Mooring</a:t>
            </a:r>
          </a:p>
          <a:p>
            <a:pPr marL="400050" lvl="1" indent="-225425">
              <a:buFont typeface="Arial" pitchFamily="34" charset="0"/>
              <a:buChar char="•"/>
              <a:defRPr/>
            </a:pPr>
            <a:r>
              <a:rPr lang="en-US" dirty="0" smtClean="0">
                <a:ea typeface="ヒラギノ角ゴ ProN W3" charset="-128"/>
              </a:rPr>
              <a:t>Gliders </a:t>
            </a:r>
            <a:r>
              <a:rPr lang="en-US" dirty="0">
                <a:ea typeface="ヒラギノ角ゴ ProN W3" charset="-128"/>
              </a:rPr>
              <a:t>(5)</a:t>
            </a:r>
          </a:p>
          <a:p>
            <a:pPr marL="400050" lvl="1" indent="-225425">
              <a:buFont typeface="Arial" pitchFamily="34" charset="0"/>
              <a:buChar char="•"/>
              <a:defRPr/>
            </a:pPr>
            <a:r>
              <a:rPr lang="en-US" dirty="0" smtClean="0">
                <a:ea typeface="ヒラギノ角ゴ ProN W3" charset="-128"/>
              </a:rPr>
              <a:t>Bio-Acoustics</a:t>
            </a:r>
          </a:p>
          <a:p>
            <a:pPr marL="400050" lvl="1" indent="-225425">
              <a:buFont typeface="Arial" pitchFamily="34" charset="0"/>
              <a:buChar char="•"/>
              <a:defRPr/>
            </a:pPr>
            <a:r>
              <a:rPr lang="en-US" dirty="0" smtClean="0">
                <a:ea typeface="ヒラギノ角ゴ ProN W3" charset="-128"/>
              </a:rPr>
              <a:t>Telemetered &amp; recovered data</a:t>
            </a:r>
            <a:endParaRPr lang="en-US" dirty="0">
              <a:ea typeface="ヒラギノ角ゴ ProN W3" charset="-128"/>
            </a:endParaRPr>
          </a:p>
        </p:txBody>
      </p: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346417" y="1428161"/>
            <a:ext cx="4019550" cy="4250823"/>
            <a:chOff x="170688" y="1676400"/>
            <a:chExt cx="3410712" cy="3657600"/>
          </a:xfrm>
        </p:grpSpPr>
        <p:cxnSp>
          <p:nvCxnSpPr>
            <p:cNvPr id="10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2971800" y="1676400"/>
              <a:ext cx="609600" cy="2286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1371600" y="5105400"/>
              <a:ext cx="457200" cy="2286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" name="Straight Arrow Connector 14"/>
            <p:cNvCxnSpPr>
              <a:cxnSpLocks noChangeShapeType="1"/>
            </p:cNvCxnSpPr>
            <p:nvPr/>
          </p:nvCxnSpPr>
          <p:spPr bwMode="auto">
            <a:xfrm flipH="1" flipV="1">
              <a:off x="2895600" y="4648200"/>
              <a:ext cx="148216" cy="4572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170688" y="2374392"/>
              <a:ext cx="368808" cy="30784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799" y="1310448"/>
            <a:ext cx="4114801" cy="280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10" b="-1"/>
          <a:stretch/>
        </p:blipFill>
        <p:spPr>
          <a:xfrm>
            <a:off x="4386942" y="1952626"/>
            <a:ext cx="3246887" cy="38398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146" y="2228084"/>
            <a:ext cx="1407223" cy="12126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lum brigh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27" y="3866157"/>
            <a:ext cx="1538908" cy="12126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1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2100" y="4454155"/>
            <a:ext cx="1811009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ea typeface="ヒラギノ角ゴ ProN W3" charset="-128"/>
              </a:rPr>
              <a:t>Moorings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ea typeface="ヒラギノ角ゴ ProN W3" charset="-128"/>
              </a:rPr>
              <a:t>Profilers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ea typeface="ヒラギノ角ゴ ProN W3" charset="-128"/>
              </a:rPr>
              <a:t>HD Video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j-lt"/>
                <a:ea typeface="ヒラギノ角ゴ ProN W3" charset="-128"/>
              </a:rPr>
              <a:t>Hydrophones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j-lt"/>
                <a:ea typeface="ヒラギノ角ゴ ProN W3" charset="-128"/>
              </a:rPr>
              <a:t>Seismic</a:t>
            </a:r>
            <a:endParaRPr lang="en-US" sz="2000" dirty="0">
              <a:latin typeface="+mj-lt"/>
              <a:ea typeface="ヒラギノ角ゴ ProN W3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OOI Components: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Cabled Array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382144"/>
            <a:ext cx="6413135" cy="3005012"/>
          </a:xfrm>
          <a:prstGeom prst="rect">
            <a:avLst/>
          </a:prstGeom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075" y="2181175"/>
            <a:ext cx="6572250" cy="3695700"/>
          </a:xfrm>
          <a:prstGeom prst="rect">
            <a:avLst/>
          </a:prstGeom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043640" y="1407821"/>
            <a:ext cx="48258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j-lt"/>
                <a:ea typeface="ヒラギノ角ゴ ProN W3" charset="-128"/>
              </a:rPr>
              <a:t>Cable allows for high frequency sampling and quick delivery</a:t>
            </a:r>
            <a:endParaRPr lang="en-US" sz="2000" dirty="0">
              <a:latin typeface="+mj-lt"/>
              <a:ea typeface="ヒラギノ角ゴ ProN W3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18" y="1195713"/>
            <a:ext cx="1202642" cy="1455008"/>
          </a:xfrm>
          <a:prstGeom prst="rect">
            <a:avLst/>
          </a:prstGeom>
          <a:effectLst>
            <a:outerShdw blurRad="50800" dist="762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29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7</a:t>
            </a:fld>
            <a:endParaRPr lang="en-US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F5D831-06B2-D543-8946-72CD43B5155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58" y="1229741"/>
            <a:ext cx="3818964" cy="4640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809" y="3345248"/>
            <a:ext cx="4206069" cy="25548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637" y="1247401"/>
            <a:ext cx="4213767" cy="25625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OOI Components: Endurance Array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5454" y="4293920"/>
            <a:ext cx="2797561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ea typeface="ヒラギノ角ゴ ProN W3" charset="-128"/>
              </a:rPr>
              <a:t>Glider AUVs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  <a:ea typeface="ヒラギノ角ゴ ProN W3" charset="-128"/>
              </a:rPr>
              <a:t>Moorings</a:t>
            </a:r>
            <a:endParaRPr lang="en-US" dirty="0">
              <a:latin typeface="+mj-lt"/>
              <a:ea typeface="ヒラギノ角ゴ ProN W3" charset="-128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ea typeface="ヒラギノ角ゴ ProN W3" charset="-128"/>
              </a:rPr>
              <a:t>Profilers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ea typeface="ヒラギノ角ゴ ProN W3" charset="-128"/>
              </a:rPr>
              <a:t>Met </a:t>
            </a:r>
            <a:r>
              <a:rPr lang="en-US" dirty="0" smtClean="0">
                <a:latin typeface="+mj-lt"/>
                <a:ea typeface="ヒラギノ角ゴ ProN W3" charset="-128"/>
              </a:rPr>
              <a:t>Data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  <a:ea typeface="ヒラギノ角ゴ ProN W3" charset="-128"/>
              </a:rPr>
              <a:t>Telemetered &amp; recovered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9897" y="1229741"/>
            <a:ext cx="1823903" cy="1880901"/>
          </a:xfrm>
          <a:prstGeom prst="rect">
            <a:avLst/>
          </a:prstGeom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042" y="4547660"/>
            <a:ext cx="1560437" cy="1059854"/>
          </a:xfrm>
          <a:prstGeom prst="rect">
            <a:avLst/>
          </a:prstGeom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4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86" y="1362863"/>
            <a:ext cx="5921190" cy="4148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542" y="1265581"/>
            <a:ext cx="4735398" cy="4342895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OOI Components: Pioneer Array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4684" y="4647608"/>
            <a:ext cx="2148858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11125" indent="-111125">
              <a:buFont typeface="Arial" pitchFamily="34" charset="0"/>
              <a:buChar char="•"/>
              <a:defRPr/>
            </a:pPr>
            <a:r>
              <a:rPr lang="en-US" sz="1400" dirty="0">
                <a:latin typeface="+mj-lt"/>
                <a:ea typeface="ヒラギノ角ゴ ProN W3" charset="-128"/>
              </a:rPr>
              <a:t>Glider </a:t>
            </a:r>
            <a:r>
              <a:rPr lang="en-US" sz="1400" dirty="0" smtClean="0">
                <a:latin typeface="+mj-lt"/>
                <a:ea typeface="ヒラギノ角ゴ ProN W3" charset="-128"/>
              </a:rPr>
              <a:t>AUVs</a:t>
            </a:r>
            <a:endParaRPr lang="en-US" sz="1400" dirty="0">
              <a:latin typeface="+mj-lt"/>
              <a:ea typeface="ヒラギノ角ゴ ProN W3" charset="-128"/>
            </a:endParaRPr>
          </a:p>
          <a:p>
            <a:pPr marL="111125" indent="-111125">
              <a:buFont typeface="Arial" pitchFamily="34" charset="0"/>
              <a:buChar char="•"/>
              <a:defRPr/>
            </a:pPr>
            <a:r>
              <a:rPr lang="en-US" sz="1400" dirty="0">
                <a:latin typeface="+mj-lt"/>
                <a:ea typeface="ヒラギノ角ゴ ProN W3" charset="-128"/>
              </a:rPr>
              <a:t>Moorings</a:t>
            </a:r>
          </a:p>
          <a:p>
            <a:pPr marL="111125" indent="-111125">
              <a:buFont typeface="Arial" pitchFamily="34" charset="0"/>
              <a:buChar char="•"/>
              <a:defRPr/>
            </a:pPr>
            <a:r>
              <a:rPr lang="en-US" sz="1400" dirty="0">
                <a:latin typeface="+mj-lt"/>
                <a:ea typeface="ヒラギノ角ゴ ProN W3" charset="-128"/>
              </a:rPr>
              <a:t>Profilers</a:t>
            </a:r>
          </a:p>
          <a:p>
            <a:pPr marL="111125" indent="-111125">
              <a:buFont typeface="Arial" pitchFamily="34" charset="0"/>
              <a:buChar char="•"/>
              <a:defRPr/>
            </a:pPr>
            <a:r>
              <a:rPr lang="en-US" sz="1400" dirty="0">
                <a:latin typeface="+mj-lt"/>
                <a:ea typeface="ヒラギノ角ゴ ProN W3" charset="-128"/>
              </a:rPr>
              <a:t>Met </a:t>
            </a:r>
            <a:r>
              <a:rPr lang="en-US" sz="1400" dirty="0" smtClean="0">
                <a:latin typeface="+mj-lt"/>
                <a:ea typeface="ヒラギノ角ゴ ProN W3" charset="-128"/>
              </a:rPr>
              <a:t>Data</a:t>
            </a:r>
          </a:p>
          <a:p>
            <a:pPr marL="111125" indent="-111125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j-lt"/>
                <a:ea typeface="ヒラギノ角ゴ ProN W3" charset="-128"/>
              </a:rPr>
              <a:t>REMUS AUV (late 2016)</a:t>
            </a:r>
          </a:p>
          <a:p>
            <a:pPr marL="111125" indent="-111125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j-lt"/>
                <a:ea typeface="ヒラギノ角ゴ ProN W3" charset="-128"/>
              </a:rPr>
              <a:t>Telemetered &amp; recovered</a:t>
            </a:r>
            <a:endParaRPr lang="en-US" sz="1400" dirty="0">
              <a:latin typeface="+mj-lt"/>
              <a:ea typeface="ヒラギノ角ゴ ProN W3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95" y="1483600"/>
            <a:ext cx="2150813" cy="1077388"/>
          </a:xfrm>
          <a:prstGeom prst="rect">
            <a:avLst/>
          </a:prstGeom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062" y="4246728"/>
            <a:ext cx="1335042" cy="1585333"/>
          </a:xfrm>
          <a:prstGeom prst="rect">
            <a:avLst/>
          </a:prstGeom>
          <a:effectLst>
            <a:outerShdw blurRad="50800" dist="889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117601"/>
            <a:ext cx="12192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44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Web Access:</a:t>
            </a: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endParaRPr lang="en-US" altLang="en-US" sz="44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44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Oceanobservatories.org</a:t>
            </a: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endParaRPr lang="en-US" altLang="en-US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44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Ooinet.oceanobservatories.org</a:t>
            </a: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endParaRPr lang="en-US" altLang="en-US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44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Education.oceanobservatories.org</a:t>
            </a:r>
            <a:endParaRPr lang="en-US" altLang="en-US" sz="44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4160</TotalTime>
  <Words>737</Words>
  <Application>Microsoft Office PowerPoint</Application>
  <PresentationFormat>Widescreen</PresentationFormat>
  <Paragraphs>178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Cambria</vt:lpstr>
      <vt:lpstr>Courier New</vt:lpstr>
      <vt:lpstr>Gill Sans</vt:lpstr>
      <vt:lpstr>Helvetica</vt:lpstr>
      <vt:lpstr>Wingdings</vt:lpstr>
      <vt:lpstr>ヒラギノ角ゴ ProN W3</vt:lpstr>
      <vt:lpstr>Office Theme</vt:lpstr>
      <vt:lpstr>The Ocean Observatories Initiative: Data, Data and More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Catalog: Asynchronous Download</vt:lpstr>
      <vt:lpstr>PowerPoint Presentation</vt:lpstr>
      <vt:lpstr>PowerPoint Presentation</vt:lpstr>
      <vt:lpstr>PowerPoint Presentation</vt:lpstr>
      <vt:lpstr>PowerPoint Presentation</vt:lpstr>
      <vt:lpstr>Education Web Site  Education and Public Engagement (EPE) Team  Education.oceanobservatories.org   Enable professors to build focused, easily understood science lessons using OOI data and share them with the community</vt:lpstr>
      <vt:lpstr>PowerPoint Presentation</vt:lpstr>
      <vt:lpstr>PowerPoint Presentation</vt:lpstr>
      <vt:lpstr>PowerPoint Presentation</vt:lpstr>
      <vt:lpstr>OOI at Oceans 2016</vt:lpstr>
      <vt:lpstr>See you this week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crowley</cp:lastModifiedBy>
  <cp:revision>207</cp:revision>
  <dcterms:created xsi:type="dcterms:W3CDTF">2015-11-30T20:15:52Z</dcterms:created>
  <dcterms:modified xsi:type="dcterms:W3CDTF">2016-02-29T14:35:22Z</dcterms:modified>
  <cp:category/>
</cp:coreProperties>
</file>