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69" r:id="rId3"/>
    <p:sldId id="271" r:id="rId4"/>
    <p:sldId id="272" r:id="rId5"/>
    <p:sldId id="273" r:id="rId6"/>
    <p:sldId id="288" r:id="rId7"/>
    <p:sldId id="276" r:id="rId8"/>
    <p:sldId id="277" r:id="rId9"/>
    <p:sldId id="29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6"/>
    <p:restoredTop sz="94577"/>
  </p:normalViewPr>
  <p:slideViewPr>
    <p:cSldViewPr snapToGrid="0" snapToObjects="1" showGuides="1">
      <p:cViewPr>
        <p:scale>
          <a:sx n="100" d="100"/>
          <a:sy n="100" d="100"/>
        </p:scale>
        <p:origin x="904" y="144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2CAB7C86-221F-4559-AB43-0C4D61CEC3DC:Marine%20majors%202005-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2867ED27-E2A6-4068-81AD-F36E4965B4AB:Marine%20Major%20Ra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79806274-8EB1-4679-9062-29FC529E2C1C:Problems%20in%20Mar%20Sci%202006-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0251440"/>
        <c:axId val="-2130246080"/>
      </c:scatterChart>
      <c:valAx>
        <c:axId val="-213025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0246080"/>
        <c:crosses val="autoZero"/>
        <c:crossBetween val="midCat"/>
      </c:valAx>
      <c:valAx>
        <c:axId val="-21302460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0251440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circl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60.0</c:v>
                </c:pt>
                <c:pt idx="1">
                  <c:v>58.0</c:v>
                </c:pt>
                <c:pt idx="2">
                  <c:v>57.0</c:v>
                </c:pt>
                <c:pt idx="3">
                  <c:v>62.0</c:v>
                </c:pt>
                <c:pt idx="4">
                  <c:v>83.0</c:v>
                </c:pt>
                <c:pt idx="5">
                  <c:v>94.0</c:v>
                </c:pt>
                <c:pt idx="6">
                  <c:v>104.0</c:v>
                </c:pt>
                <c:pt idx="7">
                  <c:v>105.0</c:v>
                </c:pt>
                <c:pt idx="8">
                  <c:v>100.0</c:v>
                </c:pt>
                <c:pt idx="9">
                  <c:v>82.0</c:v>
                </c:pt>
                <c:pt idx="10">
                  <c:v>74.0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marker>
            <c:symbol val="circle"/>
            <c:size val="12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25.0</c:v>
                </c:pt>
                <c:pt idx="1">
                  <c:v>29.0</c:v>
                </c:pt>
                <c:pt idx="2">
                  <c:v>30.0</c:v>
                </c:pt>
                <c:pt idx="3">
                  <c:v>37.0</c:v>
                </c:pt>
                <c:pt idx="4">
                  <c:v>44.0</c:v>
                </c:pt>
                <c:pt idx="5">
                  <c:v>52.0</c:v>
                </c:pt>
                <c:pt idx="6">
                  <c:v>52.0</c:v>
                </c:pt>
                <c:pt idx="7">
                  <c:v>53.0</c:v>
                </c:pt>
                <c:pt idx="8">
                  <c:v>51.0</c:v>
                </c:pt>
                <c:pt idx="9">
                  <c:v>41.0</c:v>
                </c:pt>
                <c:pt idx="10">
                  <c:v>37.0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</c:spPr>
          <c:marker>
            <c:symbol val="circle"/>
            <c:size val="12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35.0</c:v>
                </c:pt>
                <c:pt idx="1">
                  <c:v>29.0</c:v>
                </c:pt>
                <c:pt idx="2">
                  <c:v>27.0</c:v>
                </c:pt>
                <c:pt idx="3">
                  <c:v>25.0</c:v>
                </c:pt>
                <c:pt idx="4">
                  <c:v>39.0</c:v>
                </c:pt>
                <c:pt idx="5">
                  <c:v>42.0</c:v>
                </c:pt>
                <c:pt idx="6">
                  <c:v>52.0</c:v>
                </c:pt>
                <c:pt idx="7">
                  <c:v>52.0</c:v>
                </c:pt>
                <c:pt idx="8">
                  <c:v>49.0</c:v>
                </c:pt>
                <c:pt idx="9">
                  <c:v>41.0</c:v>
                </c:pt>
                <c:pt idx="10">
                  <c:v>37.0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7225136"/>
        <c:axId val="-2117874720"/>
      </c:scatterChart>
      <c:valAx>
        <c:axId val="-211722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7874720"/>
        <c:crosses val="autoZero"/>
        <c:crossBetween val="midCat"/>
      </c:valAx>
      <c:valAx>
        <c:axId val="-2117874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72251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</c:numCache>
            </c:numRef>
          </c:xVal>
          <c:yVal>
            <c:numRef>
              <c:f>Sheet1!$R$3:$R$13</c:f>
              <c:numCache>
                <c:formatCode>General</c:formatCode>
                <c:ptCount val="11"/>
                <c:pt idx="0">
                  <c:v>10.0</c:v>
                </c:pt>
                <c:pt idx="1">
                  <c:v>8.0</c:v>
                </c:pt>
                <c:pt idx="2">
                  <c:v>9.803921568627451</c:v>
                </c:pt>
                <c:pt idx="3">
                  <c:v>22.2222222222222</c:v>
                </c:pt>
                <c:pt idx="4">
                  <c:v>17.04545454545454</c:v>
                </c:pt>
                <c:pt idx="5">
                  <c:v>17.64705882352941</c:v>
                </c:pt>
                <c:pt idx="6">
                  <c:v>18.91891891891892</c:v>
                </c:pt>
                <c:pt idx="7">
                  <c:v>19.78021978021978</c:v>
                </c:pt>
                <c:pt idx="8">
                  <c:v>21.33333333333332</c:v>
                </c:pt>
                <c:pt idx="9">
                  <c:v>21.91780821917808</c:v>
                </c:pt>
                <c:pt idx="10">
                  <c:v>20.83333333333332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159472"/>
        <c:axId val="-2116461776"/>
      </c:scatterChart>
      <c:valAx>
        <c:axId val="-2120159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6461776"/>
        <c:crosses val="autoZero"/>
        <c:crossBetween val="midCat"/>
      </c:valAx>
      <c:valAx>
        <c:axId val="-211646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2015947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14256112722752"/>
          <c:y val="0.0489793240130698"/>
          <c:w val="0.8722111893908"/>
          <c:h val="0.84324334458192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Sheet1!$A$3:$A$12</c:f>
              <c:numCache>
                <c:formatCode>General</c:formatCode>
                <c:ptCount val="10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</c:numCache>
            </c:numRef>
          </c:xVal>
          <c:yVal>
            <c:numRef>
              <c:f>Sheet1!$E$3:$E$12</c:f>
              <c:numCache>
                <c:formatCode>General</c:formatCode>
                <c:ptCount val="10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24.0</c:v>
                </c:pt>
                <c:pt idx="4">
                  <c:v>32.0</c:v>
                </c:pt>
                <c:pt idx="5">
                  <c:v>30.0</c:v>
                </c:pt>
                <c:pt idx="6">
                  <c:v>28.0</c:v>
                </c:pt>
                <c:pt idx="7">
                  <c:v>22.0</c:v>
                </c:pt>
                <c:pt idx="8">
                  <c:v>24.0</c:v>
                </c:pt>
                <c:pt idx="9">
                  <c:v>26.0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6644736"/>
        <c:axId val="-2116473456"/>
      </c:scatterChart>
      <c:valAx>
        <c:axId val="-211664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473456"/>
        <c:crosses val="autoZero"/>
        <c:crossBetween val="midCat"/>
      </c:valAx>
      <c:valAx>
        <c:axId val="-2116473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6447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0859E-1353-1B4C-83EB-581D0EA40A90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B1477-19C5-144D-A84A-EAC444C9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from students to Spanish schools</a:t>
            </a:r>
          </a:p>
          <a:p>
            <a:endParaRPr lang="en-US" dirty="0" smtClean="0"/>
          </a:p>
          <a:p>
            <a:r>
              <a:rPr lang="en-US" dirty="0" smtClean="0"/>
              <a:t>Watch one, do one teach one. Borrowed best practices from COSEE, used data</a:t>
            </a:r>
            <a:r>
              <a:rPr lang="en-US" baseline="0" dirty="0" smtClean="0"/>
              <a:t> from ocean observatories. Increased students by over 400% with between 50 and 100 undergrads involved in the lab and research on a consistent basis. Reached carrying capacity.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jpe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chart" Target="../charts/chart1.xml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991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RU COOL’s scalable focus on immersing society in the ocean through observing systems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664565"/>
            <a:ext cx="47244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Scott Glenn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u="sng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“The Ocean is Our Classroom”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2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533400" y="1032934"/>
            <a:ext cx="0" cy="39031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97964" y="600287"/>
            <a:ext cx="4223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Seniors (focused on completion)</a:t>
            </a:r>
            <a:endParaRPr lang="en-US" sz="2400" dirty="0"/>
          </a:p>
        </p:txBody>
      </p:sp>
      <p:pic>
        <p:nvPicPr>
          <p:cNvPr id="6" name="Picture 5" descr="52014aae912a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4953000"/>
            <a:ext cx="1286934" cy="984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3724" y="5280091"/>
            <a:ext cx="358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Freshmen (maybe focused)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766240" y="4192552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Intro Courses, Requirements across the ivory towers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975" y="2820952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Core Courses (Theory)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9975" y="1449352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Advanced courses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92575" y="3735352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20435" y="2287552"/>
            <a:ext cx="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73842" y="3735352"/>
            <a:ext cx="181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Choose a major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40448" y="1440885"/>
            <a:ext cx="1600200" cy="1981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64248" y="1440885"/>
            <a:ext cx="1678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Research in Lab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48" y="1745685"/>
            <a:ext cx="1168400" cy="8627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048" y="2507685"/>
            <a:ext cx="1295400" cy="87916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619383" y="3422085"/>
            <a:ext cx="0" cy="63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3255" y="4006286"/>
            <a:ext cx="1325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Grad School</a:t>
            </a:r>
          </a:p>
          <a:p>
            <a:r>
              <a:rPr lang="en-US" sz="1600" dirty="0" smtClean="0"/>
              <a:t>(MS or PhD)</a:t>
            </a:r>
          </a:p>
          <a:p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937440" y="426875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English, Inorganic </a:t>
            </a:r>
            <a:r>
              <a:rPr lang="en-US" sz="1200" i="1" dirty="0" err="1" smtClean="0"/>
              <a:t>Chem</a:t>
            </a:r>
            <a:r>
              <a:rPr lang="en-US" sz="1200" i="1" dirty="0" smtClean="0"/>
              <a:t>, Calculus, Intro Oceanography ….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89840" y="152555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Earth Systems, PO, CO, BO ….</a:t>
            </a:r>
            <a:endParaRPr lang="en-US" sz="12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9840" y="289715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Marine Dynamics, Oceanographic Methods and Data Analysis 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851840" y="126722"/>
            <a:ext cx="63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LOOKING </a:t>
            </a:r>
            <a:r>
              <a:rPr lang="en-US" sz="2400" b="1" smtClean="0"/>
              <a:t>AT </a:t>
            </a:r>
            <a:r>
              <a:rPr lang="en-US" sz="2400" b="1" smtClean="0"/>
              <a:t>A TYPICAL </a:t>
            </a:r>
            <a:r>
              <a:rPr lang="en-US" sz="2400" b="1" smtClean="0"/>
              <a:t>MARINE </a:t>
            </a:r>
            <a:r>
              <a:rPr lang="en-US" sz="2400" b="1" dirty="0" smtClean="0"/>
              <a:t>SCIENCE MAJOR</a:t>
            </a:r>
            <a:endParaRPr lang="en-US" sz="2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421375" y="2861912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25581" y="1682417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b="11806"/>
          <a:stretch/>
        </p:blipFill>
        <p:spPr>
          <a:xfrm>
            <a:off x="50799" y="184437"/>
            <a:ext cx="1443125" cy="8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311385685_21a7a0201d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542"/>
            <a:ext cx="9144000" cy="2178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274" y="35467"/>
            <a:ext cx="8039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What has changed that might evolve our approach?</a:t>
            </a:r>
          </a:p>
          <a:p>
            <a:pPr algn="ctr"/>
            <a:r>
              <a:rPr lang="en-US" sz="2800" b="1" dirty="0" smtClean="0"/>
              <a:t>We can take our classrooms into the ocean everyday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86265" y="2567469"/>
            <a:ext cx="3155158" cy="1751144"/>
          </a:xfrm>
          <a:prstGeom prst="rect">
            <a:avLst/>
          </a:prstGeom>
        </p:spPr>
      </p:pic>
      <p:pic>
        <p:nvPicPr>
          <p:cNvPr id="7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423" y="3595553"/>
            <a:ext cx="2436516" cy="23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verGlider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9258" y="3391538"/>
            <a:ext cx="2242604" cy="1530471"/>
          </a:xfrm>
          <a:prstGeom prst="rect">
            <a:avLst/>
          </a:prstGeom>
        </p:spPr>
      </p:pic>
      <p:pic>
        <p:nvPicPr>
          <p:cNvPr id="9" name="Picture 8" descr="A20140802014171.L3m_SNSP_CHL_chlor_a_9k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90" y="4493901"/>
            <a:ext cx="2895600" cy="1447800"/>
          </a:xfrm>
          <a:prstGeom prst="rect">
            <a:avLst/>
          </a:prstGeom>
        </p:spPr>
      </p:pic>
      <p:pic>
        <p:nvPicPr>
          <p:cNvPr id="10" name="Picture 9" descr="Seaexplorer_diving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807" y="4870390"/>
            <a:ext cx="1896203" cy="1319702"/>
          </a:xfrm>
          <a:prstGeom prst="rect">
            <a:avLst/>
          </a:prstGeom>
        </p:spPr>
      </p:pic>
      <p:pic>
        <p:nvPicPr>
          <p:cNvPr id="12" name="Picture 11" descr="Seaglider-underwate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321" y="4870392"/>
            <a:ext cx="1268942" cy="1319700"/>
          </a:xfrm>
          <a:prstGeom prst="rect">
            <a:avLst/>
          </a:prstGeom>
        </p:spPr>
      </p:pic>
      <p:pic>
        <p:nvPicPr>
          <p:cNvPr id="14" name="Picture 13" descr="Screen Shot 2015-06-10 at 1.10.56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859" y="3391538"/>
            <a:ext cx="1555404" cy="15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76300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838200"/>
            <a:ext cx="3200401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80128375"/>
              </p:ext>
            </p:extLst>
          </p:nvPr>
        </p:nvGraphicFramePr>
        <p:xfrm>
          <a:off x="4419600" y="3192691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5055" y="3946474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7813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The Trans-</a:t>
            </a:r>
            <a:r>
              <a:rPr lang="en-US" sz="2800" b="1" dirty="0"/>
              <a:t>A</a:t>
            </a:r>
            <a:r>
              <a:rPr lang="en-US" sz="2800" b="1" dirty="0" smtClean="0"/>
              <a:t>tlantic Glider Challenge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8" y="3503867"/>
            <a:ext cx="3828189" cy="21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033142"/>
              </p:ext>
            </p:extLst>
          </p:nvPr>
        </p:nvGraphicFramePr>
        <p:xfrm>
          <a:off x="762000" y="533400"/>
          <a:ext cx="77216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2332229" y="2438578"/>
            <a:ext cx="564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Number of Marine Science Majors at Rutgers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5715000"/>
            <a:ext cx="84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Year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7600" y="1828800"/>
            <a:ext cx="3810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"/>
            <a:ext cx="2133600" cy="1600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78247" y="304800"/>
            <a:ext cx="224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Public Experiment</a:t>
            </a:r>
          </a:p>
          <a:p>
            <a:pPr algn="ctr"/>
            <a:r>
              <a:rPr lang="en-US" dirty="0" smtClean="0"/>
              <a:t>Vicarious Adventure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6400" y="2743200"/>
            <a:ext cx="17526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2286000"/>
            <a:ext cx="230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Research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62800" y="1905000"/>
            <a:ext cx="8382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1066800"/>
            <a:ext cx="125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</a:t>
            </a:r>
          </a:p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34200" y="4724400"/>
            <a:ext cx="1219200" cy="609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10400" y="4800600"/>
            <a:ext cx="1524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0400" y="5105400"/>
            <a:ext cx="152400" cy="152400"/>
          </a:xfrm>
          <a:prstGeom prst="ellipse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7824" y="4648200"/>
            <a:ext cx="106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964668"/>
            <a:ext cx="6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  <p:pic>
        <p:nvPicPr>
          <p:cNvPr id="17" name="Picture 1" descr="RU27_rout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295400"/>
            <a:ext cx="1796562" cy="876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4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456752"/>
              </p:ext>
            </p:extLst>
          </p:nvPr>
        </p:nvGraphicFramePr>
        <p:xfrm>
          <a:off x="1714500" y="1230738"/>
          <a:ext cx="57150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67568" y="5272790"/>
            <a:ext cx="86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Year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553962" y="2961988"/>
            <a:ext cx="359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Percent non-Caucasian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4025" y="350088"/>
            <a:ext cx="816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Beyond the Increase in the Numbers, a Change in the Diversity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07416" y="3294219"/>
            <a:ext cx="667751" cy="169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60898" y="2616178"/>
            <a:ext cx="14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Trans-Atlantic</a:t>
            </a:r>
          </a:p>
          <a:p>
            <a:pPr algn="ctr"/>
            <a:r>
              <a:rPr lang="en-US" dirty="0" smtClean="0"/>
              <a:t>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972762"/>
              </p:ext>
            </p:extLst>
          </p:nvPr>
        </p:nvGraphicFramePr>
        <p:xfrm>
          <a:off x="895359" y="1326404"/>
          <a:ext cx="6385983" cy="432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7702" y="294172"/>
            <a:ext cx="895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Challenger Did Have a Lasting Impact For Those in the Major</a:t>
            </a:r>
          </a:p>
          <a:p>
            <a:pPr algn="ctr"/>
            <a:r>
              <a:rPr lang="en-US" sz="2000" i="1" dirty="0" smtClean="0"/>
              <a:t>(Improved Culture of Undergraduate Research, Many start in the Ocean </a:t>
            </a:r>
            <a:r>
              <a:rPr lang="en-US" sz="2000" i="1" dirty="0" err="1" smtClean="0"/>
              <a:t>Obs</a:t>
            </a:r>
            <a:r>
              <a:rPr lang="en-US" sz="2000" i="1" dirty="0" smtClean="0"/>
              <a:t> Class)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873788" y="3046482"/>
            <a:ext cx="4549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Undergraduate Independent Research </a:t>
            </a:r>
          </a:p>
          <a:p>
            <a:pPr algn="ctr"/>
            <a:r>
              <a:rPr lang="en-US" sz="2000" b="1" dirty="0" smtClean="0"/>
              <a:t>Problem Enrollment (Research Intensive)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869" y="5638795"/>
            <a:ext cx="664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Year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42" y="3246744"/>
            <a:ext cx="2471627" cy="1850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7284" y="1642533"/>
            <a:ext cx="1699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Works out to be </a:t>
            </a:r>
          </a:p>
          <a:p>
            <a:pPr algn="ctr"/>
            <a:r>
              <a:rPr lang="en-US" dirty="0" smtClean="0"/>
              <a:t>~1 student per</a:t>
            </a:r>
          </a:p>
          <a:p>
            <a:pPr algn="ctr"/>
            <a:r>
              <a:rPr lang="en-US" dirty="0" smtClean="0"/>
              <a:t>faculty per year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5611" y="4487333"/>
            <a:ext cx="915258" cy="169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06813" y="3828536"/>
            <a:ext cx="14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Trans-Atlantic</a:t>
            </a:r>
          </a:p>
          <a:p>
            <a:pPr algn="ctr"/>
            <a:r>
              <a:rPr lang="en-US" dirty="0" smtClean="0"/>
              <a:t>Flight</a:t>
            </a:r>
            <a:endParaRPr lang="en-US" dirty="0"/>
          </a:p>
        </p:txBody>
      </p:sp>
      <p:pic>
        <p:nvPicPr>
          <p:cNvPr id="11" name="Picture 10" descr="Screen Shot 2015-07-22 at 10.35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1" y="1125628"/>
            <a:ext cx="1772188" cy="2286000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107767" y="1689100"/>
            <a:ext cx="728133" cy="122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6350" y="-93740"/>
            <a:ext cx="510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Entraining the students early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539" y="326418"/>
            <a:ext cx="8360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Oceanography House </a:t>
            </a:r>
          </a:p>
          <a:p>
            <a:pPr algn="ctr"/>
            <a:r>
              <a:rPr lang="en-US" sz="3600" dirty="0" smtClean="0"/>
              <a:t>(A first term freshmen learning community)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9" y="1639408"/>
            <a:ext cx="3458648" cy="259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15" y="1644332"/>
            <a:ext cx="2488761" cy="305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763" y="2346722"/>
            <a:ext cx="3469356" cy="2596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517" y="5032526"/>
            <a:ext cx="81050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First quarter on campus, introduce them to opportunities at a research University, how to collect data, how look at data, 2</a:t>
            </a:r>
            <a:r>
              <a:rPr lang="en-US" sz="2400" i="1" baseline="30000" dirty="0" smtClean="0"/>
              <a:t>nd</a:t>
            </a:r>
            <a:r>
              <a:rPr lang="en-US" sz="2400" i="1" dirty="0" smtClean="0"/>
              <a:t> term transition to the ocean observatory course</a:t>
            </a:r>
            <a:endParaRPr lang="en-US" sz="24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39" y="3463841"/>
            <a:ext cx="2431105" cy="14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40" y="1429156"/>
            <a:ext cx="6549905" cy="4543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5532" y="1128409"/>
            <a:ext cx="5797685" cy="1108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02350" y="1964985"/>
            <a:ext cx="0" cy="389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802375" y="1239196"/>
            <a:ext cx="2840477" cy="583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2465" y="19458"/>
            <a:ext cx="367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is next? 4:1 programs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67200" y="1399113"/>
            <a:ext cx="2618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Masters of </a:t>
            </a:r>
            <a:r>
              <a:rPr lang="en-US" sz="1200" b="1" smtClean="0">
                <a:solidFill>
                  <a:srgbClr val="FF0000"/>
                </a:solidFill>
              </a:rPr>
              <a:t>Operational Oceanography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01" y="407244"/>
            <a:ext cx="8446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4-year undergraduate degree coupled to a 1-years Masters in Operational Oceanography.   Focus on rounding undergraduate program with hands-on experience that includes running numerical models, preparing gliders-moorings-floats, </a:t>
            </a:r>
            <a:r>
              <a:rPr lang="en-US" sz="1200" b="1" i="1" dirty="0" err="1" smtClean="0"/>
              <a:t>Quartod</a:t>
            </a:r>
            <a:r>
              <a:rPr lang="en-US" sz="1200" b="1" i="1" dirty="0" smtClean="0"/>
              <a:t> standards for </a:t>
            </a:r>
            <a:r>
              <a:rPr lang="en-US" sz="1200" b="1" i="1" dirty="0" err="1" smtClean="0"/>
              <a:t>Qa</a:t>
            </a:r>
            <a:r>
              <a:rPr lang="en-US" sz="1200" b="1" i="1" dirty="0" smtClean="0"/>
              <a:t>/Qc, and applied research products.</a:t>
            </a:r>
            <a:endParaRPr lang="en-US" sz="1200" b="1" i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60373" y="1531025"/>
            <a:ext cx="255992" cy="6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41765" y="1239196"/>
            <a:ext cx="1208335" cy="11148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63957" y="1392525"/>
            <a:ext cx="98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Research in </a:t>
            </a:r>
            <a:r>
              <a:rPr lang="en-US" sz="1200" b="1" smtClean="0">
                <a:solidFill>
                  <a:srgbClr val="FF0000"/>
                </a:solidFill>
              </a:rPr>
              <a:t>National Research Labs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393</Words>
  <Application>Microsoft Macintosh PowerPoint</Application>
  <PresentationFormat>On-screen Show (4:3)</PresentationFormat>
  <Paragraphs>66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Microsoft Office User</cp:lastModifiedBy>
  <cp:revision>61</cp:revision>
  <dcterms:created xsi:type="dcterms:W3CDTF">2014-10-13T15:22:17Z</dcterms:created>
  <dcterms:modified xsi:type="dcterms:W3CDTF">2016-09-21T17:39:02Z</dcterms:modified>
  <cp:category/>
</cp:coreProperties>
</file>