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47" r:id="rId9"/>
    <p:sldId id="315" r:id="rId10"/>
    <p:sldId id="321" r:id="rId11"/>
    <p:sldId id="322" r:id="rId12"/>
    <p:sldId id="332" r:id="rId13"/>
    <p:sldId id="270" r:id="rId14"/>
    <p:sldId id="335" r:id="rId15"/>
    <p:sldId id="284" r:id="rId16"/>
    <p:sldId id="272" r:id="rId17"/>
    <p:sldId id="292" r:id="rId18"/>
    <p:sldId id="336" r:id="rId19"/>
    <p:sldId id="337" r:id="rId20"/>
    <p:sldId id="338" r:id="rId21"/>
    <p:sldId id="340" r:id="rId22"/>
    <p:sldId id="345" r:id="rId23"/>
    <p:sldId id="341" r:id="rId24"/>
    <p:sldId id="346" r:id="rId25"/>
    <p:sldId id="348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3" autoAdjust="0"/>
    <p:restoredTop sz="95878"/>
  </p:normalViewPr>
  <p:slideViewPr>
    <p:cSldViewPr snapToGrid="0" snapToObjects="1">
      <p:cViewPr>
        <p:scale>
          <a:sx n="100" d="100"/>
          <a:sy n="100" d="100"/>
        </p:scale>
        <p:origin x="-184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1/5/16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9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3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7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4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2" y="1122363"/>
            <a:ext cx="6198919" cy="2387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</a:t>
            </a:r>
            <a:r>
              <a:rPr lang="en-US" sz="4400" dirty="0"/>
              <a:t> </a:t>
            </a:r>
            <a:r>
              <a:rPr lang="en-US" sz="4400" dirty="0" smtClean="0"/>
              <a:t>OOI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Coastal </a:t>
            </a:r>
            <a:r>
              <a:rPr lang="en-US" sz="4400" dirty="0" smtClean="0"/>
              <a:t>Workshop:</a:t>
            </a:r>
            <a:br>
              <a:rPr lang="en-US" sz="4400" dirty="0" smtClean="0"/>
            </a:br>
            <a:r>
              <a:rPr lang="en-US" sz="4400" dirty="0" smtClean="0"/>
              <a:t>OOI Net Status Overview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82" y="3602038"/>
            <a:ext cx="6198919" cy="165576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Manish </a:t>
            </a:r>
            <a:r>
              <a:rPr lang="en-US" dirty="0" err="1" smtClean="0"/>
              <a:t>Parashar</a:t>
            </a:r>
            <a:r>
              <a:rPr lang="en-US" dirty="0" smtClean="0"/>
              <a:t>, Scott Glenn &amp; Oscar Schofield</a:t>
            </a:r>
          </a:p>
          <a:p>
            <a:r>
              <a:rPr lang="en-US" dirty="0" smtClean="0"/>
              <a:t>Rutgers </a:t>
            </a:r>
            <a:r>
              <a:rPr lang="en-US" dirty="0" smtClean="0"/>
              <a:t>University </a:t>
            </a:r>
            <a:r>
              <a:rPr lang="en-US" dirty="0" err="1" smtClean="0"/>
              <a:t>Cyberinfrastucture</a:t>
            </a:r>
            <a:r>
              <a:rPr lang="en-US" dirty="0" smtClean="0"/>
              <a:t> (CI)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www.oceanobservatories.org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87" y="540750"/>
            <a:ext cx="4681026" cy="48435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986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1143"/>
            <a:ext cx="10515600" cy="1060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Pioneer Site &amp; Mobile Asset Deployment Times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Pioneer 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945118"/>
            <a:ext cx="11353800" cy="53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170333" y="5985372"/>
            <a:ext cx="2743200" cy="365125"/>
          </a:xfrm>
        </p:spPr>
        <p:txBody>
          <a:bodyPr/>
          <a:lstStyle/>
          <a:p>
            <a:fld id="{5EF5D831-06B2-D543-8946-72CD43B5155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Endurance 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46553"/>
            <a:ext cx="9762066" cy="513881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8801" y="-131143"/>
            <a:ext cx="11294532" cy="1060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Endurance Site &amp; Mobile Asset Deployment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0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being deployed on land?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9518"/>
            <a:ext cx="7454900" cy="4437529"/>
          </a:xfrm>
        </p:spPr>
        <p:txBody>
          <a:bodyPr/>
          <a:lstStyle/>
          <a:p>
            <a:r>
              <a:rPr lang="en-US" dirty="0" smtClean="0"/>
              <a:t>Nationally Distributed Computer Network</a:t>
            </a:r>
          </a:p>
          <a:p>
            <a:r>
              <a:rPr lang="en-US" dirty="0" smtClean="0"/>
              <a:t>Rapidly evolving Service Oriented Architecture (SOA) Software for data processing, distribution &amp; archiving</a:t>
            </a:r>
          </a:p>
          <a:p>
            <a:endParaRPr lang="en-US" dirty="0"/>
          </a:p>
          <a:p>
            <a:r>
              <a:rPr lang="en-US" dirty="0" smtClean="0"/>
              <a:t>Information at </a:t>
            </a:r>
            <a:r>
              <a:rPr lang="en-US" dirty="0" err="1" smtClean="0"/>
              <a:t>www.oceanobservatories.org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363" y="289409"/>
            <a:ext cx="3267570" cy="560325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05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13</a:t>
            </a:fld>
            <a:endParaRPr lang="en-US"/>
          </a:p>
        </p:txBody>
      </p:sp>
      <p:pic>
        <p:nvPicPr>
          <p:cNvPr id="7" name="Shape 188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778548" y="1056574"/>
            <a:ext cx="7978698" cy="489602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8" name="Shape 1882"/>
          <p:cNvSpPr txBox="1">
            <a:spLocks noGrp="1"/>
          </p:cNvSpPr>
          <p:nvPr>
            <p:ph type="title"/>
          </p:nvPr>
        </p:nvSpPr>
        <p:spPr>
          <a:xfrm>
            <a:off x="1778548" y="237598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890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Overall CI </a:t>
            </a:r>
            <a:r>
              <a:rPr lang="en-US" sz="3200" b="0" i="0" u="none" strike="noStrike" cap="none" baseline="0" dirty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Architecture – Functional View</a:t>
            </a:r>
          </a:p>
        </p:txBody>
      </p:sp>
      <p:cxnSp>
        <p:nvCxnSpPr>
          <p:cNvPr id="9" name="Shape 1883"/>
          <p:cNvCxnSpPr/>
          <p:nvPr/>
        </p:nvCxnSpPr>
        <p:spPr>
          <a:xfrm rot="10800000">
            <a:off x="3863824" y="2627373"/>
            <a:ext cx="3527399" cy="154199"/>
          </a:xfrm>
          <a:prstGeom prst="straightConnector1">
            <a:avLst/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0" name="Shape 1884"/>
          <p:cNvCxnSpPr/>
          <p:nvPr/>
        </p:nvCxnSpPr>
        <p:spPr>
          <a:xfrm rot="10800000">
            <a:off x="3835949" y="2621823"/>
            <a:ext cx="3690899" cy="1261799"/>
          </a:xfrm>
          <a:prstGeom prst="straightConnector1">
            <a:avLst/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1" name="Shape 1886"/>
          <p:cNvCxnSpPr/>
          <p:nvPr/>
        </p:nvCxnSpPr>
        <p:spPr>
          <a:xfrm flipH="1">
            <a:off x="5922849" y="3873623"/>
            <a:ext cx="1592399" cy="355200"/>
          </a:xfrm>
          <a:prstGeom prst="straightConnector1">
            <a:avLst/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2" name="Shape 1887"/>
          <p:cNvCxnSpPr/>
          <p:nvPr/>
        </p:nvCxnSpPr>
        <p:spPr>
          <a:xfrm rot="10800000">
            <a:off x="3841749" y="2627297"/>
            <a:ext cx="1975199" cy="1607100"/>
          </a:xfrm>
          <a:prstGeom prst="straightConnector1">
            <a:avLst/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3" name="TextBox 12"/>
          <p:cNvSpPr txBox="1"/>
          <p:nvPr/>
        </p:nvSpPr>
        <p:spPr>
          <a:xfrm>
            <a:off x="5848976" y="2849386"/>
            <a:ext cx="106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Commercial</a:t>
            </a:r>
          </a:p>
          <a:p>
            <a:pPr algn="ctr"/>
            <a:r>
              <a:rPr lang="en-US" sz="1200" b="1" dirty="0" smtClean="0"/>
              <a:t> Internet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5936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14</a:t>
            </a:fld>
            <a:endParaRPr lang="en-US"/>
          </a:p>
        </p:txBody>
      </p:sp>
      <p:sp>
        <p:nvSpPr>
          <p:cNvPr id="6" name="Shape 511"/>
          <p:cNvSpPr txBox="1">
            <a:spLocks noGrp="1"/>
          </p:cNvSpPr>
          <p:nvPr>
            <p:ph type="title"/>
          </p:nvPr>
        </p:nvSpPr>
        <p:spPr>
          <a:xfrm>
            <a:off x="2124334" y="228087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890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 err="1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OOINet</a:t>
            </a:r>
            <a:r>
              <a:rPr lang="en-US" sz="2400" b="1" dirty="0"/>
              <a:t> </a:t>
            </a:r>
            <a:r>
              <a:rPr lang="en-US" sz="2400" b="1" i="0" u="none" strike="noStrike" cap="none" baseline="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Deployment</a:t>
            </a:r>
            <a:endParaRPr lang="en-US" sz="2400" b="1" i="0" u="none" strike="noStrike" cap="none" baseline="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9534" y="924511"/>
            <a:ext cx="9084314" cy="4931538"/>
            <a:chOff x="228600" y="1295844"/>
            <a:chExt cx="9084314" cy="4931538"/>
          </a:xfrm>
        </p:grpSpPr>
        <p:sp>
          <p:nvSpPr>
            <p:cNvPr id="8" name="Isosceles Triangle 7"/>
            <p:cNvSpPr/>
            <p:nvPr/>
          </p:nvSpPr>
          <p:spPr>
            <a:xfrm>
              <a:off x="4297405" y="3316753"/>
              <a:ext cx="3185298" cy="2863567"/>
            </a:xfrm>
            <a:prstGeom prst="triangle">
              <a:avLst/>
            </a:prstGeom>
            <a:solidFill>
              <a:schemeClr val="tx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057921" y="1296421"/>
              <a:ext cx="2162432" cy="189470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0" name="Magnetic Disk 3"/>
            <p:cNvSpPr/>
            <p:nvPr/>
          </p:nvSpPr>
          <p:spPr>
            <a:xfrm>
              <a:off x="5398529" y="3725558"/>
              <a:ext cx="937742" cy="791175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1" name="Magnetic Disk 4"/>
            <p:cNvSpPr/>
            <p:nvPr/>
          </p:nvSpPr>
          <p:spPr>
            <a:xfrm>
              <a:off x="6593014" y="1772160"/>
              <a:ext cx="391295" cy="316471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2" name="Magnetic Disk 5"/>
            <p:cNvSpPr/>
            <p:nvPr/>
          </p:nvSpPr>
          <p:spPr>
            <a:xfrm>
              <a:off x="5867400" y="1498248"/>
              <a:ext cx="391295" cy="316471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" name="Magnetic Disk 6"/>
            <p:cNvSpPr/>
            <p:nvPr/>
          </p:nvSpPr>
          <p:spPr>
            <a:xfrm>
              <a:off x="6571730" y="2432900"/>
              <a:ext cx="391295" cy="316471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" name="Magnetic Disk 7"/>
            <p:cNvSpPr/>
            <p:nvPr/>
          </p:nvSpPr>
          <p:spPr>
            <a:xfrm>
              <a:off x="5577011" y="2591136"/>
              <a:ext cx="391295" cy="316471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5" name="Magnetic Disk 8"/>
            <p:cNvSpPr/>
            <p:nvPr/>
          </p:nvSpPr>
          <p:spPr>
            <a:xfrm>
              <a:off x="5266723" y="1973300"/>
              <a:ext cx="391295" cy="316471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0" y="2428664"/>
              <a:ext cx="34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…</a:t>
              </a:r>
              <a:endParaRPr lang="en-US" kern="1200" dirty="0"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17" name="Straight Connector 16"/>
            <p:cNvCxnSpPr>
              <a:stCxn id="15" idx="3"/>
            </p:cNvCxnSpPr>
            <p:nvPr/>
          </p:nvCxnSpPr>
          <p:spPr>
            <a:xfrm>
              <a:off x="5462371" y="2289771"/>
              <a:ext cx="195647" cy="3013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1"/>
              <a:endCxn id="12" idx="2"/>
            </p:cNvCxnSpPr>
            <p:nvPr/>
          </p:nvCxnSpPr>
          <p:spPr>
            <a:xfrm flipV="1">
              <a:off x="5462371" y="1656484"/>
              <a:ext cx="405029" cy="31681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4"/>
            </p:cNvCxnSpPr>
            <p:nvPr/>
          </p:nvCxnSpPr>
          <p:spPr>
            <a:xfrm>
              <a:off x="6258695" y="1656484"/>
              <a:ext cx="334319" cy="11567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3"/>
              <a:endCxn id="13" idx="1"/>
            </p:cNvCxnSpPr>
            <p:nvPr/>
          </p:nvCxnSpPr>
          <p:spPr>
            <a:xfrm flipH="1">
              <a:off x="6767378" y="2088631"/>
              <a:ext cx="21284" cy="34426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947006" y="1295844"/>
              <a:ext cx="164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Cassandra cluster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 dirty="0" smtClean="0">
                  <a:latin typeface="Arial" pitchFamily="34" charset="0"/>
                  <a:ea typeface="MS PGothic" pitchFamily="34" charset="-128"/>
                </a:rPr>
                <a:t>~50TB</a:t>
              </a:r>
              <a:endParaRPr lang="en-US" i="1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3391" y="1468734"/>
              <a:ext cx="1338648" cy="581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31693" y="3800042"/>
              <a:ext cx="10465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1PB SAN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 dirty="0" smtClean="0">
                  <a:latin typeface="Arial" pitchFamily="34" charset="0"/>
                  <a:ea typeface="MS PGothic" pitchFamily="34" charset="-128"/>
                </a:rPr>
                <a:t>Up to 5PB</a:t>
              </a:r>
              <a:endParaRPr lang="en-US" i="1" kern="1200" dirty="0"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8517459" y="3025919"/>
              <a:ext cx="0" cy="289696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tailEnd type="arrow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702025" y="3030796"/>
              <a:ext cx="0" cy="289765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tailEnd type="arrow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772400" y="3179685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faster</a:t>
              </a:r>
              <a:endParaRPr lang="en-US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02025" y="5413052"/>
              <a:ext cx="610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larger</a:t>
              </a:r>
              <a:endParaRPr lang="en-US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5081019" y="5081024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29" name="Cube 28"/>
            <p:cNvSpPr/>
            <p:nvPr/>
          </p:nvSpPr>
          <p:spPr>
            <a:xfrm>
              <a:off x="5081019" y="520871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0" name="Cube 29"/>
            <p:cNvSpPr/>
            <p:nvPr/>
          </p:nvSpPr>
          <p:spPr>
            <a:xfrm>
              <a:off x="5081019" y="533983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5081019" y="547918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5081019" y="561785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5477470" y="5081024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4" name="Cube 33"/>
            <p:cNvSpPr/>
            <p:nvPr/>
          </p:nvSpPr>
          <p:spPr>
            <a:xfrm>
              <a:off x="5477470" y="520871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5" name="Cube 34"/>
            <p:cNvSpPr/>
            <p:nvPr/>
          </p:nvSpPr>
          <p:spPr>
            <a:xfrm>
              <a:off x="5477470" y="533983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6" name="Cube 35"/>
            <p:cNvSpPr/>
            <p:nvPr/>
          </p:nvSpPr>
          <p:spPr>
            <a:xfrm>
              <a:off x="5477470" y="547918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7" name="Cube 36"/>
            <p:cNvSpPr/>
            <p:nvPr/>
          </p:nvSpPr>
          <p:spPr>
            <a:xfrm>
              <a:off x="5477470" y="561785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5879750" y="5081024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5879750" y="520871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5879750" y="533983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5879750" y="547918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5879750" y="561785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6276201" y="5081024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6276201" y="520871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6276201" y="533983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6" name="Cube 45"/>
            <p:cNvSpPr/>
            <p:nvPr/>
          </p:nvSpPr>
          <p:spPr>
            <a:xfrm>
              <a:off x="6276201" y="547918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7" name="Cube 46"/>
            <p:cNvSpPr/>
            <p:nvPr/>
          </p:nvSpPr>
          <p:spPr>
            <a:xfrm>
              <a:off x="6276201" y="5617856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8" name="Cube 47"/>
            <p:cNvSpPr/>
            <p:nvPr/>
          </p:nvSpPr>
          <p:spPr>
            <a:xfrm>
              <a:off x="5081019" y="576957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9" name="Cube 48"/>
            <p:cNvSpPr/>
            <p:nvPr/>
          </p:nvSpPr>
          <p:spPr>
            <a:xfrm>
              <a:off x="5477470" y="576957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0" name="Cube 49"/>
            <p:cNvSpPr/>
            <p:nvPr/>
          </p:nvSpPr>
          <p:spPr>
            <a:xfrm>
              <a:off x="5879750" y="576957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>
              <a:off x="6276201" y="5769571"/>
              <a:ext cx="343933" cy="102973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011347" y="5019242"/>
              <a:ext cx="1716215" cy="9047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53" name="Straight Connector 52"/>
            <p:cNvCxnSpPr>
              <a:stCxn id="52" idx="0"/>
              <a:endCxn id="10" idx="3"/>
            </p:cNvCxnSpPr>
            <p:nvPr/>
          </p:nvCxnSpPr>
          <p:spPr>
            <a:xfrm flipH="1" flipV="1">
              <a:off x="5867400" y="4516733"/>
              <a:ext cx="2055" cy="502509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endCxn id="22" idx="3"/>
            </p:cNvCxnSpPr>
            <p:nvPr/>
          </p:nvCxnSpPr>
          <p:spPr>
            <a:xfrm flipH="1">
              <a:off x="3392039" y="1759463"/>
              <a:ext cx="81887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819189" y="4619707"/>
              <a:ext cx="238622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3392040" y="2490227"/>
              <a:ext cx="8133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392041" y="3419042"/>
              <a:ext cx="81886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378633" y="1555607"/>
              <a:ext cx="406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378633" y="2289772"/>
              <a:ext cx="406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78633" y="3190442"/>
              <a:ext cx="406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053391" y="2199842"/>
              <a:ext cx="1338648" cy="581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053391" y="3114242"/>
              <a:ext cx="1338648" cy="581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84739" y="4402777"/>
              <a:ext cx="406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5044" y="4005827"/>
              <a:ext cx="2044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Internet 2 link to </a:t>
              </a:r>
              <a:r>
                <a:rPr lang="en-US" b="1" u="sng" kern="1200" dirty="0" smtClean="0">
                  <a:latin typeface="Arial" pitchFamily="34" charset="0"/>
                  <a:ea typeface="MS PGothic" pitchFamily="34" charset="-128"/>
                </a:rPr>
                <a:t>mirror</a:t>
              </a: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latin typeface="Arial" pitchFamily="34" charset="0"/>
                  <a:ea typeface="MS PGothic" pitchFamily="34" charset="-128"/>
                </a:rPr>
                <a:t>i</a:t>
              </a: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n West Coast CI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33600" y="2362200"/>
              <a:ext cx="11252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1200" dirty="0" err="1">
                  <a:latin typeface="Arial" pitchFamily="34" charset="0"/>
                  <a:ea typeface="MS PGothic" pitchFamily="34" charset="-128"/>
                </a:rPr>
                <a:t>UFrame</a:t>
              </a:r>
              <a:r>
                <a:rPr lang="en-US" sz="1100" kern="1200" dirty="0">
                  <a:latin typeface="Arial" pitchFamily="34" charset="0"/>
                  <a:ea typeface="MS PGothic" pitchFamily="34" charset="-128"/>
                </a:rPr>
                <a:t> server</a:t>
              </a:r>
            </a:p>
          </p:txBody>
        </p:sp>
        <p:cxnSp>
          <p:nvCxnSpPr>
            <p:cNvPr id="66" name="Straight Connector 65"/>
            <p:cNvCxnSpPr>
              <a:endCxn id="10" idx="2"/>
            </p:cNvCxnSpPr>
            <p:nvPr/>
          </p:nvCxnSpPr>
          <p:spPr>
            <a:xfrm>
              <a:off x="4210910" y="4121146"/>
              <a:ext cx="118761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210910" y="3889972"/>
              <a:ext cx="9710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 (multiple)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709379" y="5053564"/>
              <a:ext cx="13532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latin typeface="Arial" pitchFamily="34" charset="0"/>
                  <a:ea typeface="MS PGothic" pitchFamily="34" charset="-128"/>
                </a:rPr>
                <a:t>3.75PB raw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kern="1200" dirty="0" smtClean="0">
                  <a:latin typeface="Arial" pitchFamily="34" charset="0"/>
                  <a:ea typeface="MS PGothic" pitchFamily="34" charset="-128"/>
                </a:rPr>
                <a:t>Tape Library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kern="1200" dirty="0" smtClean="0">
                  <a:latin typeface="Arial" pitchFamily="34" charset="0"/>
                  <a:ea typeface="MS PGothic" pitchFamily="34" charset="-128"/>
                </a:rPr>
                <a:t>Up to &gt;10PB</a:t>
              </a:r>
              <a:endParaRPr lang="en-US" sz="1600" i="1" kern="1200" dirty="0"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69" name="Straight Connector 68"/>
            <p:cNvCxnSpPr>
              <a:endCxn id="9" idx="2"/>
            </p:cNvCxnSpPr>
            <p:nvPr/>
          </p:nvCxnSpPr>
          <p:spPr>
            <a:xfrm>
              <a:off x="4210910" y="2243773"/>
              <a:ext cx="8470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219143" y="2011369"/>
              <a:ext cx="43917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10G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861907" y="1973300"/>
              <a:ext cx="72347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x1G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networks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26184" y="5704162"/>
              <a:ext cx="29290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Information Lifecycle Management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System (replicated at West Coast)</a:t>
              </a:r>
              <a:endParaRPr lang="en-US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3" name="Left Brace 72"/>
            <p:cNvSpPr/>
            <p:nvPr/>
          </p:nvSpPr>
          <p:spPr>
            <a:xfrm>
              <a:off x="1558325" y="1468734"/>
              <a:ext cx="260864" cy="2208055"/>
            </a:xfrm>
            <a:prstGeom prst="leftBrace">
              <a:avLst>
                <a:gd name="adj1" fmla="val 50926"/>
                <a:gd name="adj2" fmla="val 50000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8600" y="1590242"/>
              <a:ext cx="1255967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“Fat” nodes: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16 Xeon cores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128GB DRAM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2T RAID (disk)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1/10G interconnect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20353" y="1793650"/>
              <a:ext cx="1595359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“Thin” nodes: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16 Xeon cores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64GB DRAM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2x4TB local disk + SSD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4x1G interconnect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4205413" y="1345168"/>
              <a:ext cx="0" cy="4236991"/>
            </a:xfrm>
            <a:prstGeom prst="line">
              <a:avLst/>
            </a:prstGeom>
            <a:ln w="4445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19189" y="5171642"/>
              <a:ext cx="238622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839659" y="4943042"/>
              <a:ext cx="3378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1G</a:t>
              </a:r>
              <a:endParaRPr lang="en-US" sz="1050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5044" y="4879887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Internet link to OMCs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99607" y="2705492"/>
              <a:ext cx="34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latin typeface="Arial" pitchFamily="34" charset="0"/>
                  <a:ea typeface="MS PGothic" pitchFamily="34" charset="-128"/>
                </a:rPr>
                <a:t>…</a:t>
              </a:r>
              <a:endParaRPr lang="en-US" kern="1200" dirty="0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943600" y="2809664"/>
              <a:ext cx="159555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sz="1050" kern="1200" dirty="0" err="1" smtClean="0">
                  <a:latin typeface="Arial" pitchFamily="34" charset="0"/>
                  <a:ea typeface="MS PGothic" pitchFamily="34" charset="-128"/>
                </a:rPr>
                <a:t>cassandra</a:t>
              </a: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 networks:</a:t>
              </a:r>
            </a:p>
            <a:p>
              <a:pPr marL="228600" indent="-228600" fontAlgn="base">
                <a:spcBef>
                  <a:spcPct val="0"/>
                </a:spcBef>
                <a:spcAft>
                  <a:spcPct val="0"/>
                </a:spcAft>
                <a:buFontTx/>
                <a:buAutoNum type="arabicParenBoth"/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data</a:t>
              </a:r>
            </a:p>
            <a:p>
              <a:pPr marL="228600" indent="-228600" fontAlgn="base">
                <a:spcBef>
                  <a:spcPct val="0"/>
                </a:spcBef>
                <a:spcAft>
                  <a:spcPct val="0"/>
                </a:spcAft>
                <a:buFontTx/>
                <a:buAutoNum type="arabicParenBoth"/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Gossip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kern="1200" dirty="0" smtClean="0">
                  <a:latin typeface="Arial" pitchFamily="34" charset="0"/>
                  <a:ea typeface="MS PGothic" pitchFamily="34" charset="-128"/>
                </a:rPr>
                <a:t>+ management network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33600" y="3276600"/>
              <a:ext cx="11252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1200" dirty="0" err="1">
                  <a:latin typeface="Arial" pitchFamily="34" charset="0"/>
                  <a:ea typeface="MS PGothic" pitchFamily="34" charset="-128"/>
                </a:rPr>
                <a:t>UFrame</a:t>
              </a:r>
              <a:r>
                <a:rPr lang="en-US" sz="1100" kern="1200" dirty="0">
                  <a:latin typeface="Arial" pitchFamily="34" charset="0"/>
                  <a:ea typeface="MS PGothic" pitchFamily="34" charset="-128"/>
                </a:rPr>
                <a:t> server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33600" y="1600200"/>
              <a:ext cx="11252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1200" dirty="0" err="1">
                  <a:latin typeface="Arial" pitchFamily="34" charset="0"/>
                  <a:ea typeface="MS PGothic" pitchFamily="34" charset="-128"/>
                </a:rPr>
                <a:t>UFrame</a:t>
              </a:r>
              <a:r>
                <a:rPr lang="en-US" sz="1100" kern="1200" dirty="0">
                  <a:latin typeface="Arial" pitchFamily="34" charset="0"/>
                  <a:ea typeface="MS PGothic" pitchFamily="34" charset="-128"/>
                </a:rPr>
                <a:t> 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99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OOI-Net Software Build </a:t>
            </a:r>
            <a:r>
              <a:rPr lang="en-US" b="1" dirty="0" smtClean="0"/>
              <a:t>&amp; Upgrade Team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0529" y="1862666"/>
            <a:ext cx="11982768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Integration Lead – COL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Universal Framework (</a:t>
            </a:r>
            <a:r>
              <a:rPr lang="en-US" sz="3200" dirty="0" err="1" smtClean="0"/>
              <a:t>uFrame</a:t>
            </a:r>
            <a:r>
              <a:rPr lang="en-US" sz="3200" dirty="0" smtClean="0"/>
              <a:t>) SOA Core - Raytheon Omaha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Dataset Agent Drivers – Parsers for ingest - Raytheon San Diego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Data Product Algorithms – </a:t>
            </a:r>
            <a:r>
              <a:rPr lang="en-US" sz="3200" dirty="0"/>
              <a:t>O</a:t>
            </a:r>
            <a:r>
              <a:rPr lang="en-US" sz="3200" dirty="0" smtClean="0"/>
              <a:t>regon State University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Graphical User Interface (GUI or UI) – Applied Science Associates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Additional Data Delivery – Community Protocols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Operator - Rutgers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2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16</a:t>
            </a:fld>
            <a:endParaRPr lang="en-US"/>
          </a:p>
        </p:txBody>
      </p:sp>
      <p:sp>
        <p:nvSpPr>
          <p:cNvPr id="6" name="Shape 327"/>
          <p:cNvSpPr/>
          <p:nvPr/>
        </p:nvSpPr>
        <p:spPr>
          <a:xfrm>
            <a:off x="2245833" y="3607814"/>
            <a:ext cx="6447692" cy="2112766"/>
          </a:xfrm>
          <a:prstGeom prst="roundRect">
            <a:avLst>
              <a:gd name="adj" fmla="val 16667"/>
            </a:avLst>
          </a:prstGeom>
          <a:solidFill>
            <a:srgbClr val="E2E9F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Shape 328"/>
          <p:cNvSpPr/>
          <p:nvPr/>
        </p:nvSpPr>
        <p:spPr>
          <a:xfrm>
            <a:off x="7827239" y="1232622"/>
            <a:ext cx="2618884" cy="2112766"/>
          </a:xfrm>
          <a:prstGeom prst="roundRect">
            <a:avLst>
              <a:gd name="adj" fmla="val 16667"/>
            </a:avLst>
          </a:prstGeom>
          <a:solidFill>
            <a:srgbClr val="CCD8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329"/>
          <p:cNvSpPr/>
          <p:nvPr/>
        </p:nvSpPr>
        <p:spPr>
          <a:xfrm>
            <a:off x="1683125" y="1247570"/>
            <a:ext cx="5943598" cy="2112766"/>
          </a:xfrm>
          <a:prstGeom prst="roundRect">
            <a:avLst>
              <a:gd name="adj" fmla="val 16667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" name="Shape 330"/>
          <p:cNvSpPr txBox="1">
            <a:spLocks noGrp="1"/>
          </p:cNvSpPr>
          <p:nvPr>
            <p:ph type="title"/>
          </p:nvPr>
        </p:nvSpPr>
        <p:spPr>
          <a:xfrm>
            <a:off x="2172525" y="343947"/>
            <a:ext cx="8502300" cy="4446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88D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rgbClr val="0C588D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Flow Example: Pioneer Profiler</a:t>
            </a:r>
          </a:p>
        </p:txBody>
      </p:sp>
      <p:sp>
        <p:nvSpPr>
          <p:cNvPr id="10" name="Shape 332"/>
          <p:cNvSpPr/>
          <p:nvPr/>
        </p:nvSpPr>
        <p:spPr>
          <a:xfrm>
            <a:off x="1835525" y="200243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Instrument </a:t>
            </a:r>
          </a:p>
        </p:txBody>
      </p:sp>
      <p:sp>
        <p:nvSpPr>
          <p:cNvPr id="11" name="Shape 333"/>
          <p:cNvSpPr/>
          <p:nvPr/>
        </p:nvSpPr>
        <p:spPr>
          <a:xfrm>
            <a:off x="2978525" y="1290647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Profiler Controller</a:t>
            </a:r>
          </a:p>
        </p:txBody>
      </p:sp>
      <p:sp>
        <p:nvSpPr>
          <p:cNvPr id="12" name="Shape 334"/>
          <p:cNvSpPr/>
          <p:nvPr/>
        </p:nvSpPr>
        <p:spPr>
          <a:xfrm>
            <a:off x="4197725" y="1290647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Inductive Modem</a:t>
            </a:r>
          </a:p>
        </p:txBody>
      </p:sp>
      <p:sp>
        <p:nvSpPr>
          <p:cNvPr id="13" name="Shape 335"/>
          <p:cNvSpPr/>
          <p:nvPr/>
        </p:nvSpPr>
        <p:spPr>
          <a:xfrm>
            <a:off x="5374042" y="200243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Platform Controller</a:t>
            </a:r>
          </a:p>
        </p:txBody>
      </p:sp>
      <p:sp>
        <p:nvSpPr>
          <p:cNvPr id="14" name="Shape 336"/>
          <p:cNvSpPr/>
          <p:nvPr/>
        </p:nvSpPr>
        <p:spPr>
          <a:xfrm>
            <a:off x="6538853" y="200243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Telemetry</a:t>
            </a:r>
          </a:p>
        </p:txBody>
      </p:sp>
      <p:sp>
        <p:nvSpPr>
          <p:cNvPr id="15" name="Shape 337"/>
          <p:cNvSpPr/>
          <p:nvPr/>
        </p:nvSpPr>
        <p:spPr>
          <a:xfrm>
            <a:off x="8011639" y="200243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EC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OMC Platform Shore Server</a:t>
            </a:r>
          </a:p>
        </p:txBody>
      </p:sp>
      <p:sp>
        <p:nvSpPr>
          <p:cNvPr id="16" name="Shape 338"/>
          <p:cNvSpPr/>
          <p:nvPr/>
        </p:nvSpPr>
        <p:spPr>
          <a:xfrm>
            <a:off x="9411409" y="2002437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EC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OMC Data Server</a:t>
            </a:r>
          </a:p>
        </p:txBody>
      </p:sp>
      <p:sp>
        <p:nvSpPr>
          <p:cNvPr id="17" name="Shape 339"/>
          <p:cNvSpPr/>
          <p:nvPr/>
        </p:nvSpPr>
        <p:spPr>
          <a:xfrm>
            <a:off x="2453750" y="438896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RU Acquisition Point Server</a:t>
            </a:r>
          </a:p>
        </p:txBody>
      </p:sp>
      <p:sp>
        <p:nvSpPr>
          <p:cNvPr id="18" name="Shape 340"/>
          <p:cNvSpPr/>
          <p:nvPr/>
        </p:nvSpPr>
        <p:spPr>
          <a:xfrm>
            <a:off x="3703242" y="438896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Dataset </a:t>
            </a:r>
            <a:r>
              <a:rPr lang="en-US" sz="1000" b="1" i="0" u="none" strike="noStrike" cap="none" baseline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Agent</a:t>
            </a:r>
            <a:endParaRPr lang="en-US" sz="10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Driver</a:t>
            </a:r>
          </a:p>
        </p:txBody>
      </p:sp>
      <p:sp>
        <p:nvSpPr>
          <p:cNvPr id="19" name="Shape 341"/>
          <p:cNvSpPr/>
          <p:nvPr/>
        </p:nvSpPr>
        <p:spPr>
          <a:xfrm>
            <a:off x="4987585" y="4396500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uFrame Database</a:t>
            </a:r>
          </a:p>
        </p:txBody>
      </p:sp>
      <p:sp>
        <p:nvSpPr>
          <p:cNvPr id="20" name="Shape 342"/>
          <p:cNvSpPr/>
          <p:nvPr/>
        </p:nvSpPr>
        <p:spPr>
          <a:xfrm>
            <a:off x="6271928" y="4388968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Product Algorithm</a:t>
            </a:r>
          </a:p>
        </p:txBody>
      </p:sp>
      <p:sp>
        <p:nvSpPr>
          <p:cNvPr id="21" name="Shape 343"/>
          <p:cNvSpPr/>
          <p:nvPr/>
        </p:nvSpPr>
        <p:spPr>
          <a:xfrm>
            <a:off x="7566337" y="4396500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GUI</a:t>
            </a:r>
          </a:p>
        </p:txBody>
      </p:sp>
      <p:sp>
        <p:nvSpPr>
          <p:cNvPr id="22" name="Shape 344"/>
          <p:cNvSpPr/>
          <p:nvPr/>
        </p:nvSpPr>
        <p:spPr>
          <a:xfrm>
            <a:off x="9028617" y="3912048"/>
            <a:ext cx="914400" cy="1583920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User</a:t>
            </a:r>
          </a:p>
        </p:txBody>
      </p:sp>
      <p:sp>
        <p:nvSpPr>
          <p:cNvPr id="23" name="Shape 345"/>
          <p:cNvSpPr/>
          <p:nvPr/>
        </p:nvSpPr>
        <p:spPr>
          <a:xfrm>
            <a:off x="3546947" y="2699047"/>
            <a:ext cx="914400" cy="637611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Inductive Modem</a:t>
            </a:r>
          </a:p>
        </p:txBody>
      </p:sp>
      <p:cxnSp>
        <p:nvCxnSpPr>
          <p:cNvPr id="24" name="Shape 346"/>
          <p:cNvCxnSpPr>
            <a:stCxn id="14" idx="3"/>
            <a:endCxn id="15" idx="1"/>
          </p:cNvCxnSpPr>
          <p:nvPr/>
        </p:nvCxnSpPr>
        <p:spPr>
          <a:xfrm>
            <a:off x="7453253" y="2321243"/>
            <a:ext cx="5583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5" name="Shape 347"/>
          <p:cNvCxnSpPr>
            <a:stCxn id="10" idx="2"/>
            <a:endCxn id="23" idx="1"/>
          </p:cNvCxnSpPr>
          <p:nvPr/>
        </p:nvCxnSpPr>
        <p:spPr>
          <a:xfrm rot="16200000" flipH="1">
            <a:off x="2731025" y="2201749"/>
            <a:ext cx="377700" cy="1254300"/>
          </a:xfrm>
          <a:prstGeom prst="curvedConnector2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6" name="Shape 348"/>
          <p:cNvCxnSpPr>
            <a:stCxn id="10" idx="0"/>
            <a:endCxn id="11" idx="1"/>
          </p:cNvCxnSpPr>
          <p:nvPr/>
        </p:nvCxnSpPr>
        <p:spPr>
          <a:xfrm rot="16200000">
            <a:off x="2439125" y="1463038"/>
            <a:ext cx="393000" cy="685799"/>
          </a:xfrm>
          <a:prstGeom prst="curvedConnector2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" name="Shape 349"/>
          <p:cNvCxnSpPr>
            <a:stCxn id="11" idx="3"/>
            <a:endCxn id="12" idx="1"/>
          </p:cNvCxnSpPr>
          <p:nvPr/>
        </p:nvCxnSpPr>
        <p:spPr>
          <a:xfrm>
            <a:off x="3892925" y="1609452"/>
            <a:ext cx="3048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8" name="Shape 350"/>
          <p:cNvCxnSpPr>
            <a:stCxn id="10" idx="3"/>
            <a:endCxn id="13" idx="1"/>
          </p:cNvCxnSpPr>
          <p:nvPr/>
        </p:nvCxnSpPr>
        <p:spPr>
          <a:xfrm>
            <a:off x="2749925" y="2321243"/>
            <a:ext cx="26241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" name="Shape 351"/>
          <p:cNvCxnSpPr>
            <a:stCxn id="17" idx="3"/>
            <a:endCxn id="18" idx="1"/>
          </p:cNvCxnSpPr>
          <p:nvPr/>
        </p:nvCxnSpPr>
        <p:spPr>
          <a:xfrm>
            <a:off x="3368150" y="4707773"/>
            <a:ext cx="3351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0" name="Shape 352"/>
          <p:cNvCxnSpPr>
            <a:stCxn id="13" idx="3"/>
            <a:endCxn id="14" idx="1"/>
          </p:cNvCxnSpPr>
          <p:nvPr/>
        </p:nvCxnSpPr>
        <p:spPr>
          <a:xfrm>
            <a:off x="6288442" y="2321243"/>
            <a:ext cx="2505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1" name="Shape 353"/>
          <p:cNvCxnSpPr>
            <a:stCxn id="12" idx="3"/>
            <a:endCxn id="13" idx="0"/>
          </p:cNvCxnSpPr>
          <p:nvPr/>
        </p:nvCxnSpPr>
        <p:spPr>
          <a:xfrm>
            <a:off x="5112125" y="1609452"/>
            <a:ext cx="719100" cy="393000"/>
          </a:xfrm>
          <a:prstGeom prst="curvedConnector2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2" name="Shape 354"/>
          <p:cNvCxnSpPr>
            <a:endCxn id="13" idx="2"/>
          </p:cNvCxnSpPr>
          <p:nvPr/>
        </p:nvCxnSpPr>
        <p:spPr>
          <a:xfrm rot="10800000" flipH="1">
            <a:off x="4502542" y="2640049"/>
            <a:ext cx="1328700" cy="377700"/>
          </a:xfrm>
          <a:prstGeom prst="curvedConnector2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3" name="Shape 355"/>
          <p:cNvSpPr txBox="1"/>
          <p:nvPr/>
        </p:nvSpPr>
        <p:spPr>
          <a:xfrm>
            <a:off x="2071408" y="1052022"/>
            <a:ext cx="595035" cy="784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CTDPF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DOFST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FLORT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PARAD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VEL3D</a:t>
            </a:r>
          </a:p>
        </p:txBody>
      </p:sp>
      <p:sp>
        <p:nvSpPr>
          <p:cNvPr id="34" name="Shape 356"/>
          <p:cNvSpPr txBox="1"/>
          <p:nvPr/>
        </p:nvSpPr>
        <p:spPr>
          <a:xfrm>
            <a:off x="3505533" y="2221979"/>
            <a:ext cx="954106" cy="2462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MOPAK RTE</a:t>
            </a:r>
          </a:p>
        </p:txBody>
      </p:sp>
      <p:cxnSp>
        <p:nvCxnSpPr>
          <p:cNvPr id="35" name="Shape 357"/>
          <p:cNvCxnSpPr>
            <a:stCxn id="15" idx="3"/>
            <a:endCxn id="16" idx="1"/>
          </p:cNvCxnSpPr>
          <p:nvPr/>
        </p:nvCxnSpPr>
        <p:spPr>
          <a:xfrm>
            <a:off x="8926039" y="2321243"/>
            <a:ext cx="4854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6" name="Shape 358"/>
          <p:cNvSpPr txBox="1"/>
          <p:nvPr/>
        </p:nvSpPr>
        <p:spPr>
          <a:xfrm>
            <a:off x="7423153" y="2075021"/>
            <a:ext cx="611065" cy="246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Iridium</a:t>
            </a:r>
          </a:p>
        </p:txBody>
      </p:sp>
      <p:sp>
        <p:nvSpPr>
          <p:cNvPr id="37" name="Shape 359"/>
          <p:cNvSpPr txBox="1"/>
          <p:nvPr/>
        </p:nvSpPr>
        <p:spPr>
          <a:xfrm>
            <a:off x="8903582" y="2075020"/>
            <a:ext cx="524501" cy="246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rsync</a:t>
            </a:r>
          </a:p>
        </p:txBody>
      </p:sp>
      <p:cxnSp>
        <p:nvCxnSpPr>
          <p:cNvPr id="38" name="Shape 360"/>
          <p:cNvCxnSpPr/>
          <p:nvPr/>
        </p:nvCxnSpPr>
        <p:spPr>
          <a:xfrm>
            <a:off x="10316367" y="2318072"/>
            <a:ext cx="358358" cy="3167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9" name="Shape 361"/>
          <p:cNvCxnSpPr/>
          <p:nvPr/>
        </p:nvCxnSpPr>
        <p:spPr>
          <a:xfrm>
            <a:off x="1721057" y="4698995"/>
            <a:ext cx="745362" cy="0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40" name="Shape 362"/>
          <p:cNvSpPr txBox="1"/>
          <p:nvPr/>
        </p:nvSpPr>
        <p:spPr>
          <a:xfrm>
            <a:off x="1683125" y="3992597"/>
            <a:ext cx="799800" cy="554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Data Files from CGSN</a:t>
            </a:r>
          </a:p>
        </p:txBody>
      </p:sp>
      <p:cxnSp>
        <p:nvCxnSpPr>
          <p:cNvPr id="41" name="Shape 363"/>
          <p:cNvCxnSpPr>
            <a:stCxn id="18" idx="3"/>
            <a:endCxn id="19" idx="1"/>
          </p:cNvCxnSpPr>
          <p:nvPr/>
        </p:nvCxnSpPr>
        <p:spPr>
          <a:xfrm>
            <a:off x="4617642" y="4707773"/>
            <a:ext cx="369899" cy="750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2" name="Shape 364"/>
          <p:cNvCxnSpPr>
            <a:stCxn id="19" idx="3"/>
            <a:endCxn id="20" idx="1"/>
          </p:cNvCxnSpPr>
          <p:nvPr/>
        </p:nvCxnSpPr>
        <p:spPr>
          <a:xfrm rot="10800000" flipH="1">
            <a:off x="5901985" y="4707805"/>
            <a:ext cx="369900" cy="750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3" name="Shape 365"/>
          <p:cNvCxnSpPr>
            <a:stCxn id="21" idx="3"/>
            <a:endCxn id="22" idx="1"/>
          </p:cNvCxnSpPr>
          <p:nvPr/>
        </p:nvCxnSpPr>
        <p:spPr>
          <a:xfrm rot="10800000" flipH="1">
            <a:off x="8480737" y="4703905"/>
            <a:ext cx="547800" cy="114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44" name="Shape 366"/>
          <p:cNvSpPr txBox="1"/>
          <p:nvPr/>
        </p:nvSpPr>
        <p:spPr>
          <a:xfrm>
            <a:off x="6605448" y="1284491"/>
            <a:ext cx="88998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1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Ocean</a:t>
            </a:r>
          </a:p>
        </p:txBody>
      </p:sp>
      <p:sp>
        <p:nvSpPr>
          <p:cNvPr id="45" name="Shape 367"/>
          <p:cNvSpPr txBox="1"/>
          <p:nvPr/>
        </p:nvSpPr>
        <p:spPr>
          <a:xfrm>
            <a:off x="9446185" y="1261930"/>
            <a:ext cx="8130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1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WHOI</a:t>
            </a:r>
          </a:p>
        </p:txBody>
      </p:sp>
      <p:sp>
        <p:nvSpPr>
          <p:cNvPr id="46" name="Shape 368"/>
          <p:cNvSpPr txBox="1"/>
          <p:nvPr/>
        </p:nvSpPr>
        <p:spPr>
          <a:xfrm>
            <a:off x="2513312" y="3652068"/>
            <a:ext cx="105669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1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Rutgers</a:t>
            </a:r>
          </a:p>
        </p:txBody>
      </p:sp>
      <p:cxnSp>
        <p:nvCxnSpPr>
          <p:cNvPr id="47" name="Shape 369"/>
          <p:cNvCxnSpPr/>
          <p:nvPr/>
        </p:nvCxnSpPr>
        <p:spPr>
          <a:xfrm rot="10800000" flipH="1">
            <a:off x="7196394" y="4704007"/>
            <a:ext cx="369942" cy="7531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48" name="Shape 370"/>
          <p:cNvSpPr txBox="1"/>
          <p:nvPr/>
        </p:nvSpPr>
        <p:spPr>
          <a:xfrm>
            <a:off x="2172518" y="2867463"/>
            <a:ext cx="747318" cy="2462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ADCPS/T</a:t>
            </a:r>
          </a:p>
        </p:txBody>
      </p:sp>
    </p:spTree>
    <p:extLst>
      <p:ext uri="{BB962C8B-B14F-4D97-AF65-F5344CB8AC3E}">
        <p14:creationId xmlns:p14="http://schemas.microsoft.com/office/powerpoint/2010/main" val="290963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17</a:t>
            </a:fld>
            <a:endParaRPr lang="en-US"/>
          </a:p>
        </p:txBody>
      </p:sp>
      <p:sp>
        <p:nvSpPr>
          <p:cNvPr id="6" name="Shape 381"/>
          <p:cNvSpPr/>
          <p:nvPr/>
        </p:nvSpPr>
        <p:spPr>
          <a:xfrm>
            <a:off x="1672122" y="1279526"/>
            <a:ext cx="8773627" cy="4260849"/>
          </a:xfrm>
          <a:prstGeom prst="roundRect">
            <a:avLst>
              <a:gd name="adj" fmla="val 16667"/>
            </a:avLst>
          </a:prstGeom>
          <a:solidFill>
            <a:srgbClr val="E2E9F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382"/>
          <p:cNvSpPr/>
          <p:nvPr/>
        </p:nvSpPr>
        <p:spPr>
          <a:xfrm>
            <a:off x="4860924" y="2358687"/>
            <a:ext cx="2155825" cy="18958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Test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Server</a:t>
            </a:r>
            <a:endParaRPr lang="en-US"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</p:spPr>
        <p:txBody>
          <a:bodyPr/>
          <a:lstStyle/>
          <a:p>
            <a:r>
              <a:rPr lang="en-US" dirty="0" smtClean="0"/>
              <a:t>OOI Net Server Configurations</a:t>
            </a:r>
            <a:endParaRPr lang="en-US" dirty="0"/>
          </a:p>
        </p:txBody>
      </p:sp>
      <p:sp>
        <p:nvSpPr>
          <p:cNvPr id="33" name="Shape 344"/>
          <p:cNvSpPr/>
          <p:nvPr/>
        </p:nvSpPr>
        <p:spPr>
          <a:xfrm>
            <a:off x="1672122" y="1907981"/>
            <a:ext cx="1788628" cy="857457"/>
          </a:xfrm>
          <a:prstGeom prst="roundRect">
            <a:avLst>
              <a:gd name="adj" fmla="val 16667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Development Server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5" name="Shape 344"/>
          <p:cNvSpPr/>
          <p:nvPr/>
        </p:nvSpPr>
        <p:spPr>
          <a:xfrm>
            <a:off x="1672122" y="3019231"/>
            <a:ext cx="1788628" cy="857457"/>
          </a:xfrm>
          <a:prstGeom prst="roundRect">
            <a:avLst>
              <a:gd name="adj" fmla="val 16667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Development Server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6" name="Shape 344"/>
          <p:cNvSpPr/>
          <p:nvPr/>
        </p:nvSpPr>
        <p:spPr>
          <a:xfrm>
            <a:off x="1672122" y="4133481"/>
            <a:ext cx="1788628" cy="857457"/>
          </a:xfrm>
          <a:prstGeom prst="roundRect">
            <a:avLst>
              <a:gd name="adj" fmla="val 16667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Development Server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60750" y="2358687"/>
            <a:ext cx="1400174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460750" y="3460750"/>
            <a:ext cx="14001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460750" y="3619500"/>
            <a:ext cx="1400174" cy="96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hape 401"/>
          <p:cNvSpPr/>
          <p:nvPr/>
        </p:nvSpPr>
        <p:spPr>
          <a:xfrm>
            <a:off x="7877174" y="2364649"/>
            <a:ext cx="2155825" cy="18958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Production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Server</a:t>
            </a:r>
            <a:endParaRPr lang="en-US"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18078" y="1143119"/>
            <a:ext cx="1583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Code Testing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5097277" y="1285682"/>
            <a:ext cx="1664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Integration </a:t>
            </a:r>
          </a:p>
          <a:p>
            <a:pPr algn="ctr"/>
            <a:r>
              <a:rPr lang="en-US" sz="2400" dirty="0" smtClean="0"/>
              <a:t>Testing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8384389" y="1285682"/>
            <a:ext cx="1162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Load</a:t>
            </a:r>
          </a:p>
          <a:p>
            <a:pPr algn="ctr"/>
            <a:r>
              <a:rPr lang="en-US" sz="2400" dirty="0" smtClean="0"/>
              <a:t>Testing</a:t>
            </a:r>
            <a:endParaRPr lang="en-US" sz="2400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7016749" y="3352462"/>
            <a:ext cx="8604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>
            <a:off x="2523067" y="5215467"/>
            <a:ext cx="7004294" cy="324908"/>
          </a:xfrm>
          <a:prstGeom prst="rightArrow">
            <a:avLst>
              <a:gd name="adj1" fmla="val 63976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58603" y="5526616"/>
            <a:ext cx="4551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Increasing Computer Capabilities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07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37" y="222258"/>
            <a:ext cx="10515600" cy="1060262"/>
          </a:xfrm>
        </p:spPr>
        <p:txBody>
          <a:bodyPr/>
          <a:lstStyle/>
          <a:p>
            <a:r>
              <a:rPr lang="en-US" dirty="0" smtClean="0"/>
              <a:t>Data Access Points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24261" y="1282191"/>
            <a:ext cx="4443805" cy="4437529"/>
          </a:xfrm>
        </p:spPr>
        <p:txBody>
          <a:bodyPr>
            <a:noAutofit/>
          </a:bodyPr>
          <a:lstStyle/>
          <a:p>
            <a:r>
              <a:rPr lang="en-US" sz="2000" dirty="0" smtClean="0"/>
              <a:t>Data Portal (GUI)</a:t>
            </a:r>
          </a:p>
          <a:p>
            <a:r>
              <a:rPr lang="en-US" sz="2000" dirty="0" smtClean="0"/>
              <a:t>THREDDS Server</a:t>
            </a:r>
          </a:p>
          <a:p>
            <a:pPr lvl="1"/>
            <a:r>
              <a:rPr lang="en-US" sz="1600" dirty="0" smtClean="0"/>
              <a:t>Access to aggregated data products in NetCDF and CSV</a:t>
            </a:r>
          </a:p>
          <a:p>
            <a:pPr lvl="1"/>
            <a:r>
              <a:rPr lang="en-US" sz="1600" dirty="0" smtClean="0"/>
              <a:t>ERDDAP (Spring 2016)</a:t>
            </a:r>
          </a:p>
          <a:p>
            <a:r>
              <a:rPr lang="en-US" sz="2000" dirty="0" smtClean="0"/>
              <a:t>Raw data files (Spring 2016)</a:t>
            </a:r>
          </a:p>
          <a:p>
            <a:r>
              <a:rPr lang="en-US" sz="2000" dirty="0" smtClean="0"/>
              <a:t>Shipboard Data</a:t>
            </a:r>
          </a:p>
          <a:p>
            <a:r>
              <a:rPr lang="en-US" sz="2000" dirty="0"/>
              <a:t>Large Format Data</a:t>
            </a:r>
          </a:p>
          <a:p>
            <a:pPr lvl="1"/>
            <a:r>
              <a:rPr lang="en-US" sz="1600" dirty="0"/>
              <a:t>Still Camera &amp; HD Video</a:t>
            </a:r>
          </a:p>
          <a:p>
            <a:pPr lvl="1"/>
            <a:r>
              <a:rPr lang="en-US" sz="1600" dirty="0"/>
              <a:t>Seismic</a:t>
            </a:r>
          </a:p>
          <a:p>
            <a:pPr lvl="1"/>
            <a:r>
              <a:rPr lang="en-US" sz="1600" dirty="0"/>
              <a:t>Hydrophone</a:t>
            </a:r>
          </a:p>
          <a:p>
            <a:pPr lvl="1"/>
            <a:r>
              <a:rPr lang="en-US" sz="1600" dirty="0" err="1"/>
              <a:t>Bioacoustic</a:t>
            </a:r>
            <a:r>
              <a:rPr lang="en-US" sz="1600" dirty="0"/>
              <a:t> Sonar</a:t>
            </a:r>
          </a:p>
          <a:p>
            <a:r>
              <a:rPr lang="en-US" sz="2000" dirty="0" smtClean="0"/>
              <a:t>Direct Pass to community organizations (ex: seismic to IRIS)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521" y="0"/>
            <a:ext cx="5793841" cy="59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0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81"/>
          <p:cNvSpPr/>
          <p:nvPr/>
        </p:nvSpPr>
        <p:spPr>
          <a:xfrm>
            <a:off x="838200" y="1279526"/>
            <a:ext cx="9607549" cy="4260849"/>
          </a:xfrm>
          <a:prstGeom prst="roundRect">
            <a:avLst>
              <a:gd name="adj" fmla="val 16667"/>
            </a:avLst>
          </a:prstGeom>
          <a:solidFill>
            <a:srgbClr val="E2E9F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OOI </a:t>
            </a:r>
            <a:r>
              <a:rPr lang="en-US" dirty="0" smtClean="0"/>
              <a:t>Net Dataset Access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19</a:t>
            </a:fld>
            <a:endParaRPr lang="en-US"/>
          </a:p>
        </p:txBody>
      </p:sp>
      <p:sp>
        <p:nvSpPr>
          <p:cNvPr id="6" name="Shape 344"/>
          <p:cNvSpPr/>
          <p:nvPr/>
        </p:nvSpPr>
        <p:spPr>
          <a:xfrm>
            <a:off x="838200" y="2644186"/>
            <a:ext cx="2022181" cy="1728378"/>
          </a:xfrm>
          <a:prstGeom prst="roundRect">
            <a:avLst>
              <a:gd name="adj" fmla="val 16667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Production Server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382"/>
          <p:cNvSpPr/>
          <p:nvPr/>
        </p:nvSpPr>
        <p:spPr>
          <a:xfrm>
            <a:off x="5638800" y="4935032"/>
            <a:ext cx="914400" cy="8021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EOV - 3</a:t>
            </a:r>
            <a:endParaRPr lang="en-US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" name="Shape 382"/>
          <p:cNvSpPr/>
          <p:nvPr/>
        </p:nvSpPr>
        <p:spPr>
          <a:xfrm>
            <a:off x="5638800" y="3657264"/>
            <a:ext cx="914400" cy="8021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EOV - 2</a:t>
            </a:r>
            <a:endParaRPr lang="en-US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382"/>
          <p:cNvSpPr/>
          <p:nvPr/>
        </p:nvSpPr>
        <p:spPr>
          <a:xfrm>
            <a:off x="5638800" y="2403094"/>
            <a:ext cx="914400" cy="8021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EOV </a:t>
            </a:r>
            <a:r>
              <a:rPr lang="en-US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- 1</a:t>
            </a:r>
            <a:endParaRPr lang="en-US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382"/>
          <p:cNvSpPr/>
          <p:nvPr/>
        </p:nvSpPr>
        <p:spPr>
          <a:xfrm>
            <a:off x="5638800" y="1279526"/>
            <a:ext cx="914400" cy="8021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GUI</a:t>
            </a:r>
            <a:endParaRPr lang="en-US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9" name="Shape 401"/>
          <p:cNvSpPr/>
          <p:nvPr/>
        </p:nvSpPr>
        <p:spPr>
          <a:xfrm>
            <a:off x="9393900" y="4785137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NetCDF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0" name="Shape 401"/>
          <p:cNvSpPr/>
          <p:nvPr/>
        </p:nvSpPr>
        <p:spPr>
          <a:xfrm>
            <a:off x="9393900" y="5327693"/>
            <a:ext cx="1540800" cy="497801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CSV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1" name="Shape 401"/>
          <p:cNvSpPr/>
          <p:nvPr/>
        </p:nvSpPr>
        <p:spPr>
          <a:xfrm>
            <a:off x="9393900" y="4084138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CSV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2" name="Shape 401"/>
          <p:cNvSpPr/>
          <p:nvPr/>
        </p:nvSpPr>
        <p:spPr>
          <a:xfrm>
            <a:off x="9393900" y="3547975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NetCDF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3" name="Shape 401"/>
          <p:cNvSpPr/>
          <p:nvPr/>
        </p:nvSpPr>
        <p:spPr>
          <a:xfrm>
            <a:off x="9393900" y="2710444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CSV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4" name="Shape 401"/>
          <p:cNvSpPr/>
          <p:nvPr/>
        </p:nvSpPr>
        <p:spPr>
          <a:xfrm>
            <a:off x="9393900" y="2159382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NetCDF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5" name="Shape 401"/>
          <p:cNvSpPr/>
          <p:nvPr/>
        </p:nvSpPr>
        <p:spPr>
          <a:xfrm>
            <a:off x="9393900" y="1409513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Asynchronous Download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6" name="Shape 401"/>
          <p:cNvSpPr/>
          <p:nvPr/>
        </p:nvSpPr>
        <p:spPr>
          <a:xfrm>
            <a:off x="9393900" y="865688"/>
            <a:ext cx="1540800" cy="493213"/>
          </a:xfrm>
          <a:prstGeom prst="roundRect">
            <a:avLst>
              <a:gd name="adj" fmla="val 16667"/>
            </a:avLst>
          </a:prstGeom>
          <a:solidFill>
            <a:srgbClr val="71BEC4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Plotting</a:t>
            </a: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860381" y="1682750"/>
            <a:ext cx="2778419" cy="182562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" idx="3"/>
          </p:cNvCxnSpPr>
          <p:nvPr/>
        </p:nvCxnSpPr>
        <p:spPr>
          <a:xfrm flipV="1">
            <a:off x="2860381" y="2878667"/>
            <a:ext cx="2778419" cy="62970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60381" y="3508375"/>
            <a:ext cx="2778419" cy="5821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860381" y="3508375"/>
            <a:ext cx="2778419" cy="181931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" idx="1"/>
          </p:cNvCxnSpPr>
          <p:nvPr/>
        </p:nvCxnSpPr>
        <p:spPr>
          <a:xfrm flipV="1">
            <a:off x="6553200" y="1112295"/>
            <a:ext cx="2840700" cy="5704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553200" y="1682750"/>
            <a:ext cx="2840700" cy="0"/>
          </a:xfrm>
          <a:prstGeom prst="straightConnector1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553200" y="2403094"/>
            <a:ext cx="2840700" cy="35669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553200" y="2759787"/>
            <a:ext cx="2840700" cy="31985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553200" y="3825875"/>
            <a:ext cx="2840700" cy="2646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553200" y="4090531"/>
            <a:ext cx="2840700" cy="243344"/>
          </a:xfrm>
          <a:prstGeom prst="straightConnector1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6553200" y="5080000"/>
            <a:ext cx="2840700" cy="24769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20" idx="1"/>
          </p:cNvCxnSpPr>
          <p:nvPr/>
        </p:nvCxnSpPr>
        <p:spPr>
          <a:xfrm>
            <a:off x="6553200" y="5327693"/>
            <a:ext cx="2840700" cy="248901"/>
          </a:xfrm>
          <a:prstGeom prst="straightConnector1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1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Up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Much has been accomplished </a:t>
            </a:r>
          </a:p>
          <a:p>
            <a:pPr lvl="1"/>
            <a:r>
              <a:rPr lang="en-US" dirty="0" smtClean="0"/>
              <a:t>Significant assets have been deployed at sea</a:t>
            </a:r>
          </a:p>
          <a:p>
            <a:pPr lvl="1"/>
            <a:r>
              <a:rPr lang="en-US" dirty="0" smtClean="0"/>
              <a:t>All data coming ashore is being stored</a:t>
            </a:r>
          </a:p>
          <a:p>
            <a:pPr lvl="1"/>
            <a:r>
              <a:rPr lang="en-US" dirty="0" smtClean="0"/>
              <a:t>OOI Net with Asset Management is deployed on the Production </a:t>
            </a:r>
            <a:r>
              <a:rPr lang="en-US" dirty="0"/>
              <a:t>S</a:t>
            </a:r>
            <a:r>
              <a:rPr lang="en-US" dirty="0" smtClean="0"/>
              <a:t>erver!</a:t>
            </a:r>
            <a:endParaRPr lang="en-US" dirty="0"/>
          </a:p>
          <a:p>
            <a:r>
              <a:rPr lang="en-US" dirty="0" smtClean="0"/>
              <a:t>Access points to the vast number of data products are growing</a:t>
            </a:r>
            <a:endParaRPr lang="en-US" dirty="0"/>
          </a:p>
          <a:p>
            <a:pPr lvl="1"/>
            <a:r>
              <a:rPr lang="en-US" dirty="0" err="1" smtClean="0"/>
              <a:t>OceanObservatories.org</a:t>
            </a:r>
            <a:r>
              <a:rPr lang="en-US" dirty="0" smtClean="0"/>
              <a:t> website updated &amp; continues to evolve</a:t>
            </a:r>
          </a:p>
          <a:p>
            <a:pPr lvl="1"/>
            <a:r>
              <a:rPr lang="en-US" dirty="0" smtClean="0"/>
              <a:t>Graphical User Interface (GUI) with plotting enabled &amp; continues to evolve</a:t>
            </a:r>
          </a:p>
          <a:p>
            <a:pPr lvl="1"/>
            <a:r>
              <a:rPr lang="en-US" dirty="0" smtClean="0"/>
              <a:t>Essential Ocean Variables (EOVs) are being downloaded &amp; stored for easy access</a:t>
            </a:r>
          </a:p>
          <a:p>
            <a:r>
              <a:rPr lang="en-US" dirty="0" smtClean="0"/>
              <a:t>Data Access will accelerate</a:t>
            </a:r>
          </a:p>
          <a:p>
            <a:pPr lvl="1"/>
            <a:r>
              <a:rPr lang="en-US" dirty="0" smtClean="0"/>
              <a:t>Software Team is in place with a rapid feedback environment established</a:t>
            </a:r>
          </a:p>
          <a:p>
            <a:pPr lvl="1"/>
            <a:r>
              <a:rPr lang="en-US" dirty="0" smtClean="0"/>
              <a:t>Data Evaluation Team is in place and seasoned</a:t>
            </a:r>
          </a:p>
          <a:p>
            <a:pPr lvl="1"/>
            <a:r>
              <a:rPr lang="en-US" dirty="0" smtClean="0"/>
              <a:t>We seek community input – mechanisms are in place</a:t>
            </a:r>
          </a:p>
          <a:p>
            <a:pPr lvl="1"/>
            <a:r>
              <a:rPr lang="en-US" dirty="0" smtClean="0"/>
              <a:t>We welcome community contributions – software, data, scientific synthesis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600" y="533400"/>
            <a:ext cx="13208000" cy="609600"/>
          </a:xfrm>
        </p:spPr>
        <p:txBody>
          <a:bodyPr/>
          <a:lstStyle/>
          <a:p>
            <a:pPr>
              <a:defRPr/>
            </a:pPr>
            <a:r>
              <a:rPr lang="en-US" sz="2600" b="1" dirty="0" smtClean="0"/>
              <a:t>Ship </a:t>
            </a:r>
            <a:r>
              <a:rPr lang="en-US" sz="2600" b="1" dirty="0" smtClean="0"/>
              <a:t>and Shore-based sensor verification</a:t>
            </a:r>
            <a:endParaRPr lang="en-US" sz="2600" dirty="0"/>
          </a:p>
        </p:txBody>
      </p:sp>
      <p:pic>
        <p:nvPicPr>
          <p:cNvPr id="39938" name="Picture 1" descr="Screen Shot 2014-01-26 at 3.0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44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10972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At-sea </a:t>
            </a:r>
            <a:r>
              <a:rPr lang="en-US" dirty="0" smtClean="0"/>
              <a:t>Data QA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400"/>
            <a:ext cx="113792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smtClean="0"/>
              <a:t>Pre- &amp; Post</a:t>
            </a:r>
            <a:r>
              <a:rPr lang="en-US" sz="2200" b="1" dirty="0" smtClean="0"/>
              <a:t>-deployment procedures</a:t>
            </a:r>
            <a:endParaRPr lang="en-US" sz="22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Deployment </a:t>
            </a:r>
            <a:r>
              <a:rPr lang="en-US" sz="2200" dirty="0"/>
              <a:t>documentation</a:t>
            </a:r>
          </a:p>
          <a:p>
            <a:pPr marL="520700" lvl="0" indent="-292100"/>
            <a:r>
              <a:rPr lang="en-US" sz="1800" dirty="0"/>
              <a:t>Pre-deployment checklists </a:t>
            </a:r>
            <a:r>
              <a:rPr lang="en-US" sz="1800" i="1" dirty="0"/>
              <a:t>[CP02PMUI-00001_checklist.pdf]</a:t>
            </a:r>
            <a:endParaRPr lang="en-US" sz="1800" dirty="0"/>
          </a:p>
          <a:p>
            <a:pPr marL="520700" lvl="0" indent="-292100"/>
            <a:r>
              <a:rPr lang="en-US" sz="1800" dirty="0"/>
              <a:t>Mooring deployment logs </a:t>
            </a:r>
            <a:r>
              <a:rPr lang="en-US" sz="1800" i="1" dirty="0"/>
              <a:t>[CP02PMUI-00001_deployment-log.pdf]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/>
              <a:t>Post-</a:t>
            </a:r>
            <a:r>
              <a:rPr lang="en-US" sz="2200" dirty="0" smtClean="0"/>
              <a:t>deployment assessments</a:t>
            </a:r>
            <a:endParaRPr lang="en-US" sz="2200" dirty="0"/>
          </a:p>
          <a:p>
            <a:pPr marL="520700" lvl="0" indent="-292100"/>
            <a:r>
              <a:rPr lang="en-US" sz="1800" dirty="0"/>
              <a:t>Adjacent CTD cast(s) (</a:t>
            </a:r>
            <a:r>
              <a:rPr lang="en-US" sz="1800" dirty="0" err="1"/>
              <a:t>temp,sal,oxy,chl,turb</a:t>
            </a:r>
            <a:r>
              <a:rPr lang="en-US" sz="1800" dirty="0"/>
              <a:t>) </a:t>
            </a:r>
            <a:r>
              <a:rPr lang="en-US" sz="1800" i="1" dirty="0"/>
              <a:t>[see quick look report]</a:t>
            </a:r>
            <a:endParaRPr lang="en-US" sz="1800" dirty="0"/>
          </a:p>
          <a:p>
            <a:pPr marL="520700" lvl="0" indent="-292100"/>
            <a:r>
              <a:rPr lang="en-US" sz="1800" dirty="0"/>
              <a:t>Shipboard systems (met, surface t-</a:t>
            </a:r>
            <a:r>
              <a:rPr lang="en-US" sz="1800" dirty="0" err="1"/>
              <a:t>sal</a:t>
            </a:r>
            <a:r>
              <a:rPr lang="en-US" sz="1800" dirty="0"/>
              <a:t>, ADCP) </a:t>
            </a:r>
            <a:r>
              <a:rPr lang="en-US" sz="1800" i="1" dirty="0"/>
              <a:t>[</a:t>
            </a:r>
            <a:r>
              <a:rPr lang="en-US" sz="1800" i="1" dirty="0" err="1"/>
              <a:t>SCS_WSPD.gif</a:t>
            </a:r>
            <a:r>
              <a:rPr lang="en-US" sz="1800" i="1" dirty="0"/>
              <a:t>, </a:t>
            </a:r>
            <a:r>
              <a:rPr lang="en-US" sz="1800" i="1" dirty="0" err="1"/>
              <a:t>SCS_WDIR.gif</a:t>
            </a:r>
            <a:r>
              <a:rPr lang="en-US" sz="1800" i="1" dirty="0"/>
              <a:t>]</a:t>
            </a:r>
            <a:endParaRPr lang="en-US" sz="1800" dirty="0"/>
          </a:p>
          <a:p>
            <a:pPr marL="520700" lvl="0" indent="-292100"/>
            <a:r>
              <a:rPr lang="en-US" sz="1800" dirty="0"/>
              <a:t>Water samples and lab analysis (</a:t>
            </a:r>
            <a:r>
              <a:rPr lang="en-US" sz="1800" dirty="0" err="1"/>
              <a:t>sal,oxy,chl,etc</a:t>
            </a:r>
            <a:r>
              <a:rPr lang="en-US" sz="1800" i="1" dirty="0"/>
              <a:t>) [Pioneer1_salinity_oxygen.xlsx</a:t>
            </a:r>
            <a:r>
              <a:rPr lang="en-US" sz="1800" i="1" dirty="0" smtClean="0"/>
              <a:t>]</a:t>
            </a:r>
          </a:p>
          <a:p>
            <a:pPr marL="520700" lvl="0" indent="-292100"/>
            <a:r>
              <a:rPr lang="en-US" sz="1800" dirty="0"/>
              <a:t>Quick-look report </a:t>
            </a:r>
            <a:r>
              <a:rPr lang="en-US" sz="1800" i="1" dirty="0"/>
              <a:t>[3204-00023_Poineer_1_Quick_Look_Cruise_Report.pdf]</a:t>
            </a:r>
            <a:endParaRPr lang="en-US" sz="1800" dirty="0"/>
          </a:p>
          <a:p>
            <a:pPr marL="520700" lvl="0" indent="-292100"/>
            <a:r>
              <a:rPr lang="en-US" sz="1800" dirty="0"/>
              <a:t>Lessons learned </a:t>
            </a:r>
            <a:r>
              <a:rPr lang="en-US" sz="1800" i="1" dirty="0"/>
              <a:t>[internal working documents]</a:t>
            </a:r>
            <a:endParaRPr lang="en-US" sz="1800" dirty="0"/>
          </a:p>
          <a:p>
            <a:pPr marL="520700" lvl="0" indent="-292100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5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Automated QC Algorithms</a:t>
            </a:r>
          </a:p>
          <a:p>
            <a:r>
              <a:rPr lang="en-US" dirty="0" smtClean="0"/>
              <a:t>Global Range Test</a:t>
            </a:r>
          </a:p>
          <a:p>
            <a:r>
              <a:rPr lang="en-US" dirty="0" smtClean="0"/>
              <a:t>Local Range Test</a:t>
            </a:r>
          </a:p>
          <a:p>
            <a:r>
              <a:rPr lang="en-US" dirty="0" smtClean="0"/>
              <a:t>Spike Test</a:t>
            </a:r>
          </a:p>
          <a:p>
            <a:r>
              <a:rPr lang="en-US" dirty="0" smtClean="0"/>
              <a:t>Gradient Test</a:t>
            </a:r>
          </a:p>
          <a:p>
            <a:r>
              <a:rPr lang="en-US" dirty="0" smtClean="0"/>
              <a:t>Trend Test</a:t>
            </a:r>
          </a:p>
          <a:p>
            <a:r>
              <a:rPr lang="en-US" dirty="0" smtClean="0"/>
              <a:t>Stuck Value Test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Manual QC Tests</a:t>
            </a:r>
          </a:p>
          <a:p>
            <a:r>
              <a:rPr lang="en-US" dirty="0" smtClean="0"/>
              <a:t>Quick Looks</a:t>
            </a:r>
          </a:p>
          <a:p>
            <a:r>
              <a:rPr lang="en-US" dirty="0" smtClean="0"/>
              <a:t>Deep Dives</a:t>
            </a:r>
          </a:p>
          <a:p>
            <a:r>
              <a:rPr lang="en-US" dirty="0" smtClean="0"/>
              <a:t>Alert Diagnoses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5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1112500" cy="609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Data QC aligned </a:t>
            </a:r>
            <a:r>
              <a:rPr lang="en-US" sz="3600" dirty="0" smtClean="0"/>
              <a:t>with </a:t>
            </a:r>
            <a:r>
              <a:rPr lang="en-US" sz="3600" dirty="0" smtClean="0"/>
              <a:t>accepted community standards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295401"/>
            <a:ext cx="5367867" cy="49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Helpdesk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68942" y="1519518"/>
            <a:ext cx="4800600" cy="4437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Questions about data, data access, and instrumentation: </a:t>
            </a:r>
          </a:p>
          <a:p>
            <a:pPr marL="0" indent="0">
              <a:buNone/>
            </a:pPr>
            <a:r>
              <a:rPr lang="en-US" sz="2400" i="1" dirty="0" smtClean="0"/>
              <a:t>help@oceanobservatories.org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415" y="618565"/>
            <a:ext cx="5945894" cy="53384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1093824" y="686827"/>
            <a:ext cx="860611" cy="4437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9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Much has been accomplished </a:t>
            </a:r>
          </a:p>
          <a:p>
            <a:pPr lvl="1"/>
            <a:r>
              <a:rPr lang="en-US" dirty="0" smtClean="0"/>
              <a:t>Significant assets have been deployed at sea</a:t>
            </a:r>
          </a:p>
          <a:p>
            <a:pPr lvl="1"/>
            <a:r>
              <a:rPr lang="en-US" dirty="0" smtClean="0"/>
              <a:t>All data coming ashore is being stored</a:t>
            </a:r>
          </a:p>
          <a:p>
            <a:pPr lvl="1"/>
            <a:r>
              <a:rPr lang="en-US" dirty="0" smtClean="0"/>
              <a:t>OOI Net with Asset Management is deployed on the Production </a:t>
            </a:r>
            <a:r>
              <a:rPr lang="en-US" dirty="0"/>
              <a:t>S</a:t>
            </a:r>
            <a:r>
              <a:rPr lang="en-US" dirty="0" smtClean="0"/>
              <a:t>erver!</a:t>
            </a:r>
            <a:endParaRPr lang="en-US" dirty="0"/>
          </a:p>
          <a:p>
            <a:r>
              <a:rPr lang="en-US" dirty="0" smtClean="0"/>
              <a:t>Access points to the vast number of data products are growing</a:t>
            </a:r>
            <a:endParaRPr lang="en-US" dirty="0"/>
          </a:p>
          <a:p>
            <a:pPr lvl="1"/>
            <a:r>
              <a:rPr lang="en-US" dirty="0" err="1" smtClean="0"/>
              <a:t>OceanObservatories.org</a:t>
            </a:r>
            <a:r>
              <a:rPr lang="en-US" dirty="0" smtClean="0"/>
              <a:t> website updated &amp; continues to evolve</a:t>
            </a:r>
          </a:p>
          <a:p>
            <a:pPr lvl="1"/>
            <a:r>
              <a:rPr lang="en-US" dirty="0" smtClean="0"/>
              <a:t>Graphical User Interface (GUI) with plotting enabled &amp; continues to evolve</a:t>
            </a:r>
          </a:p>
          <a:p>
            <a:pPr lvl="1"/>
            <a:r>
              <a:rPr lang="en-US" dirty="0" smtClean="0"/>
              <a:t>Essential Ocean Variables (EOVs) are being downloaded &amp; stored for easy access</a:t>
            </a:r>
          </a:p>
          <a:p>
            <a:r>
              <a:rPr lang="en-US" dirty="0" smtClean="0"/>
              <a:t>Data Access will accelerate</a:t>
            </a:r>
          </a:p>
          <a:p>
            <a:pPr lvl="1"/>
            <a:r>
              <a:rPr lang="en-US" dirty="0" smtClean="0"/>
              <a:t>Software Team is in place with a rapid feedback environment established</a:t>
            </a:r>
          </a:p>
          <a:p>
            <a:pPr lvl="1"/>
            <a:r>
              <a:rPr lang="en-US" dirty="0" smtClean="0"/>
              <a:t>Data Evaluation Team is in place and seasoned</a:t>
            </a:r>
          </a:p>
          <a:p>
            <a:pPr lvl="1"/>
            <a:r>
              <a:rPr lang="en-US" dirty="0" smtClean="0"/>
              <a:t>We seek community input – mechanisms are in place</a:t>
            </a:r>
          </a:p>
          <a:p>
            <a:pPr lvl="1"/>
            <a:r>
              <a:rPr lang="en-US" dirty="0" smtClean="0"/>
              <a:t>We welcome community contributions – software, data, scientific synthesis 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deployed at sea?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Global Arrays</a:t>
            </a:r>
          </a:p>
          <a:p>
            <a:r>
              <a:rPr lang="en-US" dirty="0" smtClean="0"/>
              <a:t>Cabled Array</a:t>
            </a:r>
          </a:p>
          <a:p>
            <a:r>
              <a:rPr lang="en-US" dirty="0" smtClean="0"/>
              <a:t>Coastal Endurance Array</a:t>
            </a:r>
          </a:p>
          <a:p>
            <a:r>
              <a:rPr lang="en-US" dirty="0" smtClean="0"/>
              <a:t>Coastal Pioneer Array</a:t>
            </a:r>
          </a:p>
          <a:p>
            <a:endParaRPr lang="en-US" dirty="0"/>
          </a:p>
          <a:p>
            <a:r>
              <a:rPr lang="en-US" dirty="0" smtClean="0"/>
              <a:t>Information at </a:t>
            </a:r>
            <a:r>
              <a:rPr lang="en-US" dirty="0" err="1" smtClean="0"/>
              <a:t>www.oceanobservatories.org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363" y="289409"/>
            <a:ext cx="3267570" cy="560325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83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Arrays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72" y="1498115"/>
            <a:ext cx="3073912" cy="3384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639" y="2059619"/>
            <a:ext cx="3247832" cy="3868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988" y="365126"/>
            <a:ext cx="4693023" cy="34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5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Cabled Array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029" y="1221161"/>
            <a:ext cx="8269941" cy="46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4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Endurance Array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84964"/>
            <a:ext cx="3818964" cy="4640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145" y="3429000"/>
            <a:ext cx="5551938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984" y="0"/>
            <a:ext cx="55620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Pioneer Array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96028"/>
            <a:ext cx="5921190" cy="4148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047" y="497541"/>
            <a:ext cx="5351953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301" t="13747" r="13439" b="4709"/>
          <a:stretch/>
        </p:blipFill>
        <p:spPr>
          <a:xfrm>
            <a:off x="2267503" y="319931"/>
            <a:ext cx="8874630" cy="5609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10" y="497619"/>
            <a:ext cx="3422354" cy="1060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</a:t>
            </a:r>
            <a:r>
              <a:rPr lang="en-US" dirty="0" smtClean="0"/>
              <a:t>Hierarchy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12795" y="2607163"/>
            <a:ext cx="10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Stream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1059" y="4202785"/>
            <a:ext cx="113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3672" y="4676983"/>
            <a:ext cx="140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7846" y="3022087"/>
            <a:ext cx="79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04505" y="1397123"/>
            <a:ext cx="78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96890" y="1397123"/>
            <a:ext cx="161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78060" y="152527"/>
            <a:ext cx="948942" cy="993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7174" y="5261759"/>
            <a:ext cx="59298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All tracked in Asset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94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AGU Fall Meeting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6" y="0"/>
            <a:ext cx="5632020" cy="5818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4956" y="1141451"/>
            <a:ext cx="28870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Arrays</a:t>
            </a:r>
          </a:p>
          <a:p>
            <a:endParaRPr lang="en-US" dirty="0"/>
          </a:p>
          <a:p>
            <a:r>
              <a:rPr lang="en-US" dirty="0" smtClean="0"/>
              <a:t>Sites</a:t>
            </a:r>
          </a:p>
          <a:p>
            <a:r>
              <a:rPr lang="en-US" sz="1400" dirty="0" smtClean="0"/>
              <a:t>Moorings, Profilers, Nodes</a:t>
            </a:r>
          </a:p>
          <a:p>
            <a:endParaRPr lang="en-US" sz="1400" dirty="0" smtClean="0"/>
          </a:p>
          <a:p>
            <a:r>
              <a:rPr lang="en-US" dirty="0" smtClean="0"/>
              <a:t>Mobile Assets</a:t>
            </a:r>
          </a:p>
          <a:p>
            <a:r>
              <a:rPr lang="en-US" sz="1400" dirty="0" smtClean="0"/>
              <a:t>Gliders, AUVs</a:t>
            </a:r>
          </a:p>
          <a:p>
            <a:endParaRPr lang="en-US" sz="1400" dirty="0" smtClean="0"/>
          </a:p>
          <a:p>
            <a:r>
              <a:rPr lang="en-US" dirty="0" smtClean="0"/>
              <a:t>Instruments</a:t>
            </a:r>
          </a:p>
          <a:p>
            <a:endParaRPr lang="en-US" sz="2400" dirty="0" smtClean="0"/>
          </a:p>
          <a:p>
            <a:r>
              <a:rPr lang="en-US" dirty="0" smtClean="0"/>
              <a:t>Science Data Products</a:t>
            </a:r>
          </a:p>
          <a:p>
            <a:endParaRPr lang="en-US" dirty="0"/>
          </a:p>
          <a:p>
            <a:r>
              <a:rPr lang="en-US" dirty="0" smtClean="0"/>
              <a:t>Science/Engineering Data Products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77212" y="1018340"/>
            <a:ext cx="18277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7</a:t>
            </a:r>
          </a:p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50</a:t>
            </a:r>
          </a:p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33</a:t>
            </a:r>
          </a:p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856</a:t>
            </a:r>
          </a:p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2848</a:t>
            </a:r>
          </a:p>
          <a:p>
            <a:pPr algn="r"/>
            <a:r>
              <a:rPr lang="en-US" sz="4200" b="1" dirty="0" smtClean="0">
                <a:solidFill>
                  <a:srgbClr val="0C588D"/>
                </a:solidFill>
              </a:rPr>
              <a:t>&gt;100K</a:t>
            </a:r>
            <a:endParaRPr lang="en-US" sz="4200" b="1" dirty="0">
              <a:solidFill>
                <a:srgbClr val="0C588D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18493" y="3473450"/>
            <a:ext cx="215574" cy="2134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29480" y="4478867"/>
            <a:ext cx="215574" cy="2134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34217" y="5403850"/>
            <a:ext cx="192290" cy="1880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24703" y="5465232"/>
            <a:ext cx="218179" cy="2053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894</Words>
  <Application>Microsoft Macintosh PowerPoint</Application>
  <PresentationFormat>Custom</PresentationFormat>
  <Paragraphs>279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OOI Coastal Workshop: OOI Net Status Overview</vt:lpstr>
      <vt:lpstr>Summary Up Front</vt:lpstr>
      <vt:lpstr>What has been deployed at sea?</vt:lpstr>
      <vt:lpstr>Global Arrays</vt:lpstr>
      <vt:lpstr>Cabled Array</vt:lpstr>
      <vt:lpstr>Endurance Array</vt:lpstr>
      <vt:lpstr>Pioneer Array</vt:lpstr>
      <vt:lpstr>Data Hierarchy  </vt:lpstr>
      <vt:lpstr>PowerPoint Presentation</vt:lpstr>
      <vt:lpstr>Pioneer Site &amp; Mobile Asset Deployment Times</vt:lpstr>
      <vt:lpstr>Endurance Site &amp; Mobile Asset Deployment Times</vt:lpstr>
      <vt:lpstr>What is being deployed on land?</vt:lpstr>
      <vt:lpstr>Overall CI Architecture – Functional View</vt:lpstr>
      <vt:lpstr>OOINet Deployment</vt:lpstr>
      <vt:lpstr>OOI-Net Software Build &amp; Upgrade Team</vt:lpstr>
      <vt:lpstr>Data Flow Example: Pioneer Profiler</vt:lpstr>
      <vt:lpstr>OOI Net Server Configurations</vt:lpstr>
      <vt:lpstr>Data Access Points</vt:lpstr>
      <vt:lpstr>Evolving OOI Net Dataset Access</vt:lpstr>
      <vt:lpstr>Ship and Shore-based sensor verification</vt:lpstr>
      <vt:lpstr>At-sea Data QA procedures</vt:lpstr>
      <vt:lpstr>Data QC</vt:lpstr>
      <vt:lpstr>Data QC aligned with accepted community standards</vt:lpstr>
      <vt:lpstr>Helpdesk</vt:lpstr>
      <vt:lpstr>Summary Review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Scott Glenn</cp:lastModifiedBy>
  <cp:revision>68</cp:revision>
  <dcterms:created xsi:type="dcterms:W3CDTF">2015-11-30T20:15:52Z</dcterms:created>
  <dcterms:modified xsi:type="dcterms:W3CDTF">2016-01-05T12:40:48Z</dcterms:modified>
  <cp:category/>
</cp:coreProperties>
</file>