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5" r:id="rId3"/>
    <p:sldMasterId id="2147483698" r:id="rId4"/>
    <p:sldMasterId id="2147483724" r:id="rId5"/>
    <p:sldMasterId id="2147483736" r:id="rId6"/>
    <p:sldMasterId id="2147483748" r:id="rId7"/>
    <p:sldMasterId id="2147483760" r:id="rId8"/>
    <p:sldMasterId id="2147483772" r:id="rId9"/>
    <p:sldMasterId id="2147483784" r:id="rId10"/>
  </p:sldMasterIdLst>
  <p:notesMasterIdLst>
    <p:notesMasterId r:id="rId102"/>
  </p:notesMasterIdLst>
  <p:sldIdLst>
    <p:sldId id="322" r:id="rId11"/>
    <p:sldId id="321" r:id="rId12"/>
    <p:sldId id="259" r:id="rId13"/>
    <p:sldId id="260" r:id="rId14"/>
    <p:sldId id="261" r:id="rId15"/>
    <p:sldId id="257" r:id="rId16"/>
    <p:sldId id="323" r:id="rId17"/>
    <p:sldId id="258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372" r:id="rId31"/>
    <p:sldId id="274" r:id="rId32"/>
    <p:sldId id="275" r:id="rId33"/>
    <p:sldId id="276" r:id="rId34"/>
    <p:sldId id="357" r:id="rId35"/>
    <p:sldId id="277" r:id="rId36"/>
    <p:sldId id="359" r:id="rId37"/>
    <p:sldId id="278" r:id="rId38"/>
    <p:sldId id="288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9" r:id="rId48"/>
    <p:sldId id="291" r:id="rId49"/>
    <p:sldId id="299" r:id="rId50"/>
    <p:sldId id="293" r:id="rId51"/>
    <p:sldId id="294" r:id="rId52"/>
    <p:sldId id="304" r:id="rId53"/>
    <p:sldId id="295" r:id="rId54"/>
    <p:sldId id="313" r:id="rId55"/>
    <p:sldId id="296" r:id="rId56"/>
    <p:sldId id="315" r:id="rId57"/>
    <p:sldId id="316" r:id="rId58"/>
    <p:sldId id="317" r:id="rId59"/>
    <p:sldId id="297" r:id="rId60"/>
    <p:sldId id="324" r:id="rId61"/>
    <p:sldId id="356" r:id="rId62"/>
    <p:sldId id="318" r:id="rId63"/>
    <p:sldId id="319" r:id="rId64"/>
    <p:sldId id="332" r:id="rId65"/>
    <p:sldId id="355" r:id="rId66"/>
    <p:sldId id="348" r:id="rId67"/>
    <p:sldId id="349" r:id="rId68"/>
    <p:sldId id="350" r:id="rId69"/>
    <p:sldId id="351" r:id="rId70"/>
    <p:sldId id="352" r:id="rId71"/>
    <p:sldId id="353" r:id="rId72"/>
    <p:sldId id="354" r:id="rId73"/>
    <p:sldId id="325" r:id="rId74"/>
    <p:sldId id="326" r:id="rId75"/>
    <p:sldId id="329" r:id="rId76"/>
    <p:sldId id="330" r:id="rId77"/>
    <p:sldId id="331" r:id="rId78"/>
    <p:sldId id="347" r:id="rId79"/>
    <p:sldId id="328" r:id="rId80"/>
    <p:sldId id="371" r:id="rId81"/>
    <p:sldId id="369" r:id="rId82"/>
    <p:sldId id="370" r:id="rId83"/>
    <p:sldId id="360" r:id="rId84"/>
    <p:sldId id="335" r:id="rId85"/>
    <p:sldId id="336" r:id="rId86"/>
    <p:sldId id="337" r:id="rId87"/>
    <p:sldId id="344" r:id="rId88"/>
    <p:sldId id="345" r:id="rId89"/>
    <p:sldId id="339" r:id="rId90"/>
    <p:sldId id="338" r:id="rId91"/>
    <p:sldId id="340" r:id="rId92"/>
    <p:sldId id="341" r:id="rId93"/>
    <p:sldId id="342" r:id="rId94"/>
    <p:sldId id="343" r:id="rId95"/>
    <p:sldId id="362" r:id="rId96"/>
    <p:sldId id="363" r:id="rId97"/>
    <p:sldId id="364" r:id="rId98"/>
    <p:sldId id="365" r:id="rId99"/>
    <p:sldId id="366" r:id="rId100"/>
    <p:sldId id="346" r:id="rId10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1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14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1.xml"/><Relationship Id="rId102" Type="http://schemas.openxmlformats.org/officeDocument/2006/relationships/notesMaster" Target="notesMasters/notesMaster1.xml"/><Relationship Id="rId103" Type="http://schemas.openxmlformats.org/officeDocument/2006/relationships/printerSettings" Target="printerSettings/printerSettings1.bin"/><Relationship Id="rId104" Type="http://schemas.openxmlformats.org/officeDocument/2006/relationships/presProps" Target="presProps.xml"/><Relationship Id="rId105" Type="http://schemas.openxmlformats.org/officeDocument/2006/relationships/viewProps" Target="viewProps.xml"/><Relationship Id="rId106" Type="http://schemas.openxmlformats.org/officeDocument/2006/relationships/theme" Target="theme/theme1.xml"/><Relationship Id="rId10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70" Type="http://schemas.openxmlformats.org/officeDocument/2006/relationships/slide" Target="slides/slide60.xml"/><Relationship Id="rId71" Type="http://schemas.openxmlformats.org/officeDocument/2006/relationships/slide" Target="slides/slide61.xml"/><Relationship Id="rId72" Type="http://schemas.openxmlformats.org/officeDocument/2006/relationships/slide" Target="slides/slide62.xml"/><Relationship Id="rId73" Type="http://schemas.openxmlformats.org/officeDocument/2006/relationships/slide" Target="slides/slide63.xml"/><Relationship Id="rId74" Type="http://schemas.openxmlformats.org/officeDocument/2006/relationships/slide" Target="slides/slide64.xml"/><Relationship Id="rId75" Type="http://schemas.openxmlformats.org/officeDocument/2006/relationships/slide" Target="slides/slide65.xml"/><Relationship Id="rId76" Type="http://schemas.openxmlformats.org/officeDocument/2006/relationships/slide" Target="slides/slide66.xml"/><Relationship Id="rId77" Type="http://schemas.openxmlformats.org/officeDocument/2006/relationships/slide" Target="slides/slide67.xml"/><Relationship Id="rId78" Type="http://schemas.openxmlformats.org/officeDocument/2006/relationships/slide" Target="slides/slide68.xml"/><Relationship Id="rId79" Type="http://schemas.openxmlformats.org/officeDocument/2006/relationships/slide" Target="slides/slide69.xml"/><Relationship Id="rId90" Type="http://schemas.openxmlformats.org/officeDocument/2006/relationships/slide" Target="slides/slide80.xml"/><Relationship Id="rId91" Type="http://schemas.openxmlformats.org/officeDocument/2006/relationships/slide" Target="slides/slide81.xml"/><Relationship Id="rId92" Type="http://schemas.openxmlformats.org/officeDocument/2006/relationships/slide" Target="slides/slide82.xml"/><Relationship Id="rId93" Type="http://schemas.openxmlformats.org/officeDocument/2006/relationships/slide" Target="slides/slide83.xml"/><Relationship Id="rId94" Type="http://schemas.openxmlformats.org/officeDocument/2006/relationships/slide" Target="slides/slide84.xml"/><Relationship Id="rId95" Type="http://schemas.openxmlformats.org/officeDocument/2006/relationships/slide" Target="slides/slide85.xml"/><Relationship Id="rId96" Type="http://schemas.openxmlformats.org/officeDocument/2006/relationships/slide" Target="slides/slide86.xml"/><Relationship Id="rId97" Type="http://schemas.openxmlformats.org/officeDocument/2006/relationships/slide" Target="slides/slide87.xml"/><Relationship Id="rId98" Type="http://schemas.openxmlformats.org/officeDocument/2006/relationships/slide" Target="slides/slide88.xml"/><Relationship Id="rId99" Type="http://schemas.openxmlformats.org/officeDocument/2006/relationships/slide" Target="slides/slide8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slide" Target="slides/slide55.xml"/><Relationship Id="rId66" Type="http://schemas.openxmlformats.org/officeDocument/2006/relationships/slide" Target="slides/slide56.xml"/><Relationship Id="rId67" Type="http://schemas.openxmlformats.org/officeDocument/2006/relationships/slide" Target="slides/slide57.xml"/><Relationship Id="rId68" Type="http://schemas.openxmlformats.org/officeDocument/2006/relationships/slide" Target="slides/slide58.xml"/><Relationship Id="rId69" Type="http://schemas.openxmlformats.org/officeDocument/2006/relationships/slide" Target="slides/slide59.xml"/><Relationship Id="rId100" Type="http://schemas.openxmlformats.org/officeDocument/2006/relationships/slide" Target="slides/slide90.xml"/><Relationship Id="rId80" Type="http://schemas.openxmlformats.org/officeDocument/2006/relationships/slide" Target="slides/slide70.xml"/><Relationship Id="rId81" Type="http://schemas.openxmlformats.org/officeDocument/2006/relationships/slide" Target="slides/slide71.xml"/><Relationship Id="rId82" Type="http://schemas.openxmlformats.org/officeDocument/2006/relationships/slide" Target="slides/slide72.xml"/><Relationship Id="rId83" Type="http://schemas.openxmlformats.org/officeDocument/2006/relationships/slide" Target="slides/slide73.xml"/><Relationship Id="rId84" Type="http://schemas.openxmlformats.org/officeDocument/2006/relationships/slide" Target="slides/slide74.xml"/><Relationship Id="rId85" Type="http://schemas.openxmlformats.org/officeDocument/2006/relationships/slide" Target="slides/slide75.xml"/><Relationship Id="rId86" Type="http://schemas.openxmlformats.org/officeDocument/2006/relationships/slide" Target="slides/slide76.xml"/><Relationship Id="rId87" Type="http://schemas.openxmlformats.org/officeDocument/2006/relationships/slide" Target="slides/slide77.xml"/><Relationship Id="rId88" Type="http://schemas.openxmlformats.org/officeDocument/2006/relationships/slide" Target="slides/slide78.xml"/><Relationship Id="rId89" Type="http://schemas.openxmlformats.org/officeDocument/2006/relationships/slide" Target="slides/slide7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597857-489D-7042-8342-0D348D739881}" type="datetimeFigureOut">
              <a:rPr lang="en-US" smtClean="0"/>
              <a:t>2/17/14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7DB8B-EA30-3342-A8CF-09ABB1E1A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14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AAE6AF-AF9B-D44C-AA1A-F2D11D665C83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7FBE02-AF53-0645-81B8-CDB7C9B4166F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8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27BC4C-CC15-7B47-BE41-BB9E9864EC59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HYCOM, (low Conf) 24 hrs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63ED85-AE3D-CB45-A4D3-0F2FAE6123F4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HYCOM, (low Conf) 24 hrs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4BEA0F-05A5-6F4E-9FF7-5504BA747BCE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HYCOM, (low Conf) 24 hrs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4C5C10-061F-F649-B22B-88B711A29401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HYCOM, (low Conf) 24 hrs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EC4E88-BC0C-FB44-9068-ED8F89B6E415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 (Low Conf) 48 hours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A788C1-AC34-0141-8B02-4CB7A32A559D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100</a:t>
            </a:r>
            <a:r>
              <a:rPr lang="en-US" baseline="0" dirty="0" smtClean="0"/>
              <a:t> people for DF, 175 people for LPA.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7DB8B-EA30-3342-A8CF-09ABB1E1A5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55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•"/>
            </a:pPr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6DEA7-767E-744C-9098-CADBCB679C43}" type="slidenum">
              <a:rPr lang="en-US">
                <a:solidFill>
                  <a:prstClr val="black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9</a:t>
            </a:fld>
            <a:endParaRPr lang="en-US">
              <a:solidFill>
                <a:prstClr val="black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FontTx/>
              <a:buChar char="•"/>
            </a:pPr>
            <a:endParaRPr lang="en-US" sz="1100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B59C32-26F8-9448-A224-90CCDC50C201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8B8F58-90B2-D746-A5C9-0B46457527B1}" type="slidenum">
              <a:rPr lang="en-US" sz="1200"/>
              <a:pPr eaLnBrk="1" hangingPunct="1"/>
              <a:t>67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35A747-2357-034C-9439-8A1A31735010}" type="slidenum">
              <a:rPr lang="en-US" sz="1200"/>
              <a:pPr eaLnBrk="1" hangingPunct="1"/>
              <a:t>68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7DB8B-EA30-3342-A8CF-09ABB1E1A58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527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0A68627-F0F7-43A3-8CC6-C66E4D0523A2}" type="slidenum">
              <a:rPr lang="en-US" sz="1200">
                <a:solidFill>
                  <a:prstClr val="black"/>
                </a:solidFill>
              </a:rPr>
              <a:pPr/>
              <a:t>75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aseline="0" dirty="0" smtClean="0"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endParaRPr lang="en-US" baseline="0" dirty="0" smtClean="0"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3EE5BE-0C43-E348-9607-9E6DB31D5B97}" type="slidenum">
              <a:rPr lang="en-US">
                <a:solidFill>
                  <a:prstClr val="black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10</a:t>
            </a:fld>
            <a:endParaRPr lang="en-US">
              <a:solidFill>
                <a:prstClr val="black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</a:t>
            </a:r>
            <a:r>
              <a:rPr lang="en-US" baseline="0" dirty="0" smtClean="0"/>
              <a:t> cut off cold pool in south and bend offshore</a:t>
            </a:r>
          </a:p>
          <a:p>
            <a:r>
              <a:rPr lang="en-US" baseline="0" dirty="0" smtClean="0"/>
              <a:t>Need to experiment with dulling down the colors in the pop density. Maybe orange/tan to white like the box I put in?</a:t>
            </a:r>
          </a:p>
          <a:p>
            <a:r>
              <a:rPr lang="en-US" dirty="0" smtClean="0"/>
              <a:t>Put</a:t>
            </a:r>
            <a:r>
              <a:rPr lang="en-US" baseline="0" dirty="0" smtClean="0"/>
              <a:t> gliders just below the lines in 3 of them, and increase their angles facing up and down randomly. I stuck in cheesy examples</a:t>
            </a:r>
          </a:p>
          <a:p>
            <a:r>
              <a:rPr lang="en-US" baseline="0" smtClean="0"/>
              <a:t>I </a:t>
            </a:r>
            <a:r>
              <a:rPr lang="en-US" baseline="0" dirty="0" smtClean="0"/>
              <a:t>already put the shadow and 80% clear line around the two new maps in the upper right, so we are good there.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88DC4-2867-4ADC-8D25-9985DE6354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036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385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385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B3A262-1811-1149-82DB-FF4B93274017}" type="slidenum">
              <a:rPr lang="en-US" smtClean="0">
                <a:solidFill>
                  <a:srgbClr val="000000"/>
                </a:solidFill>
                <a:latin typeface="Calibri"/>
              </a:rPr>
              <a:pPr/>
              <a:t>24</a:t>
            </a:fld>
            <a:endParaRPr lang="en-US" smtClean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AAE6AF-AF9B-D44C-AA1A-F2D11D665C83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6.jpe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111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707164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49853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54876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91735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2631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06610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55126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287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0000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96035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339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0341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46196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61217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82042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7384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706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45E95-5541-3B41-94F1-E51CF4F3155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4496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5918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9825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0332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5559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5070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9770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9516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6170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1106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1247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1572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5969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21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2123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712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44661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0538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087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28218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7795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939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3166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132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7030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706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45E95-5541-3B41-94F1-E51CF4F3155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73939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89E49-9C0B-634B-BF58-89467FC511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2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A852F-354D-2F49-9B23-98343EB19D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997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11155-4E2D-A740-96E7-70291CB159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092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4E3FA-2A59-E848-84B8-FD40DF5388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28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1171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864CA-DF30-3D40-86DF-1E092CC3DF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01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87C20-6624-4A4B-B4BE-02DC6C3BA3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93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209CD-1FEC-CC47-84B3-01076012BA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34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F3741-8E10-D246-95B6-F3B8C9DF26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22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802F0-3667-7743-9B2B-9AB50F28B1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731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DCF53-F42D-FC41-9048-1FBDD34CD5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207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F963E-C29E-F04F-97DC-15A5327F63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529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706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36F1F08B-DBA5-B946-9BF4-FBBC81BC8D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848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6829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879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91665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236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354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888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808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068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6825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1627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355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2753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2E8C4-0C84-0C46-AB0F-B6EBFE09236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13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1018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E226E-BC82-AC40-8940-A3C7164B252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124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FF04EC-5A88-054B-B33C-03AD3E1063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7805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40B0F-B557-F046-96CA-45728E15BB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0675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C4ECB9-17C3-294B-B225-B29E73C27FD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66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5C1809-BEFF-894C-80A0-B6A59719E33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0658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3AC39-1037-E846-9DB2-FFFA980FAFD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5734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BD1183-992B-DD4D-8E33-0769BBEC21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827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CB9E21-149D-0744-88A3-31B8BADB1A0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405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8F18-5A63-224E-AD7E-467AEAFD65F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793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489F5-04F0-AC44-9759-F1C3F9FE2E6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4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6780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June 09 title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June 09 title whit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B0103-ACF0-4ADB-8DBF-725E79A491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8960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>
            <a:lvl1pPr>
              <a:defRPr sz="3200" b="1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81600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  <a:latin typeface="Calibri" pitchFamily="34" charset="0"/>
              </a:defRPr>
            </a:lvl1pPr>
            <a:lvl2pPr>
              <a:defRPr sz="2000">
                <a:solidFill>
                  <a:srgbClr val="002060"/>
                </a:solidFill>
                <a:latin typeface="Calibri" pitchFamily="34" charset="0"/>
              </a:defRPr>
            </a:lvl2pPr>
            <a:lvl3pPr>
              <a:defRPr sz="2000">
                <a:solidFill>
                  <a:srgbClr val="002060"/>
                </a:solidFill>
                <a:latin typeface="Calibri" pitchFamily="34" charset="0"/>
              </a:defRPr>
            </a:lvl3pPr>
            <a:lvl4pPr>
              <a:defRPr sz="2000">
                <a:solidFill>
                  <a:srgbClr val="002060"/>
                </a:solidFill>
                <a:latin typeface="Calibri" pitchFamily="34" charset="0"/>
              </a:defRPr>
            </a:lvl4pPr>
            <a:lvl5pPr>
              <a:defRPr sz="2000">
                <a:solidFill>
                  <a:srgbClr val="002060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D8B5F-FA4E-4FD7-806F-BD93450A49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993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B9AA1-CFD2-4A5A-8A3D-C0CEC39128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3920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4114800" cy="4953000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143000"/>
            <a:ext cx="4191000" cy="4953000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A71DD-BCFE-4811-9E32-2AD07E998C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17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DD7A3-198E-46BB-B8E1-C2ABF31560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896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F8FC8-0B8D-40E6-8773-AAD9641BB8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292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AC3BC-6F05-4A71-A941-5FC92B021B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301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EA15F-81CF-43B0-91AA-895AE45F82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277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54F8A-CA44-4460-993E-829D8AC790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202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1AC9F-8E65-4FA4-94C3-CE28894E95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71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98336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E6CCE-A22C-4BD1-ADB3-18991FBB18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1732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901C-EA9C-084F-A615-C0623F2247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7115-C075-824A-9FAD-9C6BFCDA6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076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901C-EA9C-084F-A615-C0623F2247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7115-C075-824A-9FAD-9C6BFCDA6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490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901C-EA9C-084F-A615-C0623F2247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7115-C075-824A-9FAD-9C6BFCDA6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670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901C-EA9C-084F-A615-C0623F2247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7115-C075-824A-9FAD-9C6BFCDA6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802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901C-EA9C-084F-A615-C0623F2247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7115-C075-824A-9FAD-9C6BFCDA6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9066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901C-EA9C-084F-A615-C0623F2247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7115-C075-824A-9FAD-9C6BFCDA6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636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901C-EA9C-084F-A615-C0623F2247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7115-C075-824A-9FAD-9C6BFCDA6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982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901C-EA9C-084F-A615-C0623F2247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7115-C075-824A-9FAD-9C6BFCDA6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823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901C-EA9C-084F-A615-C0623F2247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7115-C075-824A-9FAD-9C6BFCDA6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596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30332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901C-EA9C-084F-A615-C0623F2247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7115-C075-824A-9FAD-9C6BFCDA6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041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901C-EA9C-084F-A615-C0623F2247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7115-C075-824A-9FAD-9C6BFCDA6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3760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86562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70867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33317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4675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8517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93299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09410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30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13" Type="http://schemas.openxmlformats.org/officeDocument/2006/relationships/image" Target="../media/image4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13" Type="http://schemas.openxmlformats.org/officeDocument/2006/relationships/image" Target="../media/image7.png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13" Type="http://schemas.openxmlformats.org/officeDocument/2006/relationships/image" Target="../media/image8.jpeg"/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E5036DC-8C7F-E74A-943A-98D39A208B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  <a:cs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4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747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E5036DC-8C7F-E74A-943A-98D39A208B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  <a:cs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831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E5036DC-8C7F-E74A-943A-98D39A208B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  <a:cs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15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E5036DC-8C7F-E74A-943A-98D39A208B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  <a:cs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4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871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DF9BEAF-5F86-BB45-B56D-069E12E29DEE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341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E5036DC-8C7F-E74A-943A-98D39A208BF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  <a:cs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350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ea typeface="Geneva" charset="0"/>
                <a:cs typeface="Genev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E5036DC-8C7F-E74A-943A-98D39A208BFB}" type="slidenum">
              <a:rPr lang="en-US">
                <a:solidFill>
                  <a:srgbClr val="FFFFFF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31" name="Picture 3" descr="banner_ioos_1024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" descr="IOOS_white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743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June 09 text whi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62800" y="63246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3246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324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D58B4AB-3FB0-4957-975C-60A12711A353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0" y="762000"/>
            <a:ext cx="9144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3" name="Picture 4" descr="June 09 text whit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 userDrawn="1"/>
        </p:nvCxnSpPr>
        <p:spPr bwMode="auto">
          <a:xfrm>
            <a:off x="0" y="762000"/>
            <a:ext cx="9144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41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/>
        </a:defRPr>
      </a:lvl5pPr>
      <a:lvl6pPr marL="45717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35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53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70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471" indent="-2285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648" indent="-2285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825" indent="-2285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001" indent="-2285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7901C-EA9C-084F-A615-C0623F2247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34" charset="-128"/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27115-C075-824A-9FAD-9C6BFCDA6F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34" charset="-128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225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11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F1D6B-B33A-4E47-8A41-D7996A24381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1E87C-BDB3-8448-8588-FF93687E2D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010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jpeg"/><Relationship Id="rId6" Type="http://schemas.openxmlformats.org/officeDocument/2006/relationships/image" Target="../media/image77.jpeg"/><Relationship Id="rId7" Type="http://schemas.openxmlformats.org/officeDocument/2006/relationships/image" Target="../media/image78.png"/><Relationship Id="rId8" Type="http://schemas.openxmlformats.org/officeDocument/2006/relationships/image" Target="../media/image7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8.gif"/><Relationship Id="rId12" Type="http://schemas.openxmlformats.org/officeDocument/2006/relationships/image" Target="../media/image89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jpe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jpeg"/><Relationship Id="rId10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jpeg"/><Relationship Id="rId5" Type="http://schemas.openxmlformats.org/officeDocument/2006/relationships/image" Target="../media/image93.png"/><Relationship Id="rId6" Type="http://schemas.openxmlformats.org/officeDocument/2006/relationships/image" Target="../media/image94.jpeg"/><Relationship Id="rId7" Type="http://schemas.openxmlformats.org/officeDocument/2006/relationships/image" Target="../media/image95.jpeg"/><Relationship Id="rId8" Type="http://schemas.openxmlformats.org/officeDocument/2006/relationships/image" Target="../media/image96.png"/><Relationship Id="rId9" Type="http://schemas.openxmlformats.org/officeDocument/2006/relationships/image" Target="../media/image9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0.jpe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4.png"/><Relationship Id="rId12" Type="http://schemas.openxmlformats.org/officeDocument/2006/relationships/image" Target="../media/image10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8.jpeg"/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5" Type="http://schemas.openxmlformats.org/officeDocument/2006/relationships/image" Target="../media/image101.jpeg"/><Relationship Id="rId6" Type="http://schemas.openxmlformats.org/officeDocument/2006/relationships/image" Target="../media/image102.jpeg"/><Relationship Id="rId7" Type="http://schemas.openxmlformats.org/officeDocument/2006/relationships/image" Target="../media/image103.jpeg"/><Relationship Id="rId8" Type="http://schemas.openxmlformats.org/officeDocument/2006/relationships/image" Target="../media/image52.png"/><Relationship Id="rId9" Type="http://schemas.openxmlformats.org/officeDocument/2006/relationships/image" Target="../media/image57.png"/><Relationship Id="rId10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jpe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jpeg"/><Relationship Id="rId8" Type="http://schemas.openxmlformats.org/officeDocument/2006/relationships/image" Target="../media/image11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jpeg"/><Relationship Id="rId5" Type="http://schemas.openxmlformats.org/officeDocument/2006/relationships/image" Target="../media/image116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jpeg"/><Relationship Id="rId5" Type="http://schemas.openxmlformats.org/officeDocument/2006/relationships/image" Target="../media/image116.jpeg"/><Relationship Id="rId6" Type="http://schemas.openxmlformats.org/officeDocument/2006/relationships/image" Target="../media/image117.gi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4" Type="http://schemas.openxmlformats.org/officeDocument/2006/relationships/image" Target="../media/image120.jpeg"/><Relationship Id="rId5" Type="http://schemas.openxmlformats.org/officeDocument/2006/relationships/image" Target="../media/image121.jpeg"/><Relationship Id="rId6" Type="http://schemas.openxmlformats.org/officeDocument/2006/relationships/image" Target="../media/image122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3.png"/><Relationship Id="rId3" Type="http://schemas.openxmlformats.org/officeDocument/2006/relationships/image" Target="../media/image12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jp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5.jpg"/><Relationship Id="rId3" Type="http://schemas.openxmlformats.org/officeDocument/2006/relationships/image" Target="../media/image1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4" Type="http://schemas.openxmlformats.org/officeDocument/2006/relationships/image" Target="../media/image129.jpeg"/><Relationship Id="rId5" Type="http://schemas.openxmlformats.org/officeDocument/2006/relationships/image" Target="../media/image130.jpeg"/><Relationship Id="rId6" Type="http://schemas.openxmlformats.org/officeDocument/2006/relationships/image" Target="../media/image131.jpeg"/><Relationship Id="rId7" Type="http://schemas.openxmlformats.org/officeDocument/2006/relationships/image" Target="../media/image132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4" Type="http://schemas.openxmlformats.org/officeDocument/2006/relationships/image" Target="../media/image134.jpeg"/><Relationship Id="rId5" Type="http://schemas.openxmlformats.org/officeDocument/2006/relationships/image" Target="../media/image135.jpeg"/><Relationship Id="rId6" Type="http://schemas.openxmlformats.org/officeDocument/2006/relationships/image" Target="../media/image136.jpeg"/><Relationship Id="rId7" Type="http://schemas.openxmlformats.org/officeDocument/2006/relationships/image" Target="../media/image137.jpeg"/><Relationship Id="rId8" Type="http://schemas.openxmlformats.org/officeDocument/2006/relationships/image" Target="../media/image13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4" Type="http://schemas.openxmlformats.org/officeDocument/2006/relationships/image" Target="../media/image134.jpeg"/><Relationship Id="rId5" Type="http://schemas.openxmlformats.org/officeDocument/2006/relationships/image" Target="../media/image135.jpeg"/><Relationship Id="rId6" Type="http://schemas.openxmlformats.org/officeDocument/2006/relationships/image" Target="../media/image136.jpeg"/><Relationship Id="rId7" Type="http://schemas.openxmlformats.org/officeDocument/2006/relationships/image" Target="../media/image137.jpeg"/><Relationship Id="rId8" Type="http://schemas.openxmlformats.org/officeDocument/2006/relationships/image" Target="../media/image13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jpeg"/><Relationship Id="rId6" Type="http://schemas.openxmlformats.org/officeDocument/2006/relationships/image" Target="../media/image142.jpeg"/><Relationship Id="rId7" Type="http://schemas.openxmlformats.org/officeDocument/2006/relationships/image" Target="../media/image143.jpeg"/><Relationship Id="rId8" Type="http://schemas.openxmlformats.org/officeDocument/2006/relationships/image" Target="../media/image144.png"/><Relationship Id="rId9" Type="http://schemas.openxmlformats.org/officeDocument/2006/relationships/image" Target="../media/image145.png"/><Relationship Id="rId10" Type="http://schemas.openxmlformats.org/officeDocument/2006/relationships/image" Target="../media/image146.png"/><Relationship Id="rId11" Type="http://schemas.openxmlformats.org/officeDocument/2006/relationships/image" Target="../media/image147.jpe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48.png"/><Relationship Id="rId3" Type="http://schemas.openxmlformats.org/officeDocument/2006/relationships/image" Target="../media/image1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152.jpeg"/><Relationship Id="rId6" Type="http://schemas.openxmlformats.org/officeDocument/2006/relationships/image" Target="../media/image153.jpeg"/><Relationship Id="rId7" Type="http://schemas.openxmlformats.org/officeDocument/2006/relationships/image" Target="../media/image154.jpe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152.jpeg"/><Relationship Id="rId6" Type="http://schemas.openxmlformats.org/officeDocument/2006/relationships/image" Target="../media/image153.jpeg"/><Relationship Id="rId7" Type="http://schemas.openxmlformats.org/officeDocument/2006/relationships/image" Target="../media/image154.jpe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1.png"/><Relationship Id="rId5" Type="http://schemas.openxmlformats.org/officeDocument/2006/relationships/image" Target="../media/image152.jpeg"/><Relationship Id="rId6" Type="http://schemas.openxmlformats.org/officeDocument/2006/relationships/image" Target="../media/image156.png"/><Relationship Id="rId7" Type="http://schemas.openxmlformats.org/officeDocument/2006/relationships/image" Target="../media/image157.png"/><Relationship Id="rId8" Type="http://schemas.openxmlformats.org/officeDocument/2006/relationships/image" Target="../media/image158.pn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61.png"/><Relationship Id="rId5" Type="http://schemas.openxmlformats.org/officeDocument/2006/relationships/image" Target="../media/image162.png"/><Relationship Id="rId6" Type="http://schemas.openxmlformats.org/officeDocument/2006/relationships/image" Target="../media/image163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1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4" Type="http://schemas.openxmlformats.org/officeDocument/2006/relationships/image" Target="../media/image166.jpe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1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57.png"/><Relationship Id="rId6" Type="http://schemas.openxmlformats.org/officeDocument/2006/relationships/image" Target="../media/image170.png"/><Relationship Id="rId7" Type="http://schemas.openxmlformats.org/officeDocument/2006/relationships/image" Target="../media/image171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4" Type="http://schemas.openxmlformats.org/officeDocument/2006/relationships/image" Target="../media/image173.png"/><Relationship Id="rId5" Type="http://schemas.openxmlformats.org/officeDocument/2006/relationships/image" Target="../media/image174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5" Type="http://schemas.openxmlformats.org/officeDocument/2006/relationships/image" Target="../media/image174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image" Target="../media/image178.png"/><Relationship Id="rId5" Type="http://schemas.openxmlformats.org/officeDocument/2006/relationships/image" Target="../media/image174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5" Type="http://schemas.openxmlformats.org/officeDocument/2006/relationships/image" Target="../media/image174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4" Type="http://schemas.openxmlformats.org/officeDocument/2006/relationships/image" Target="../media/image182.png"/><Relationship Id="rId5" Type="http://schemas.openxmlformats.org/officeDocument/2006/relationships/image" Target="../media/image174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4" Type="http://schemas.openxmlformats.org/officeDocument/2006/relationships/image" Target="../media/image185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8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188.jpeg"/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4" Type="http://schemas.openxmlformats.org/officeDocument/2006/relationships/image" Target="../media/image42.png"/><Relationship Id="rId5" Type="http://schemas.openxmlformats.org/officeDocument/2006/relationships/image" Target="../media/image190.jpeg"/><Relationship Id="rId6" Type="http://schemas.openxmlformats.org/officeDocument/2006/relationships/image" Target="../media/image191.jpeg"/><Relationship Id="rId7" Type="http://schemas.openxmlformats.org/officeDocument/2006/relationships/image" Target="../media/image192.png"/><Relationship Id="rId8" Type="http://schemas.openxmlformats.org/officeDocument/2006/relationships/image" Target="../media/image193.jpeg"/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4" Type="http://schemas.openxmlformats.org/officeDocument/2006/relationships/image" Target="../media/image196.jpeg"/><Relationship Id="rId5" Type="http://schemas.openxmlformats.org/officeDocument/2006/relationships/image" Target="../media/image197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19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4" Type="http://schemas.openxmlformats.org/officeDocument/2006/relationships/image" Target="../media/image200.jpeg"/><Relationship Id="rId5" Type="http://schemas.openxmlformats.org/officeDocument/2006/relationships/image" Target="../media/image201.jpe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19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20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0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4" Type="http://schemas.openxmlformats.org/officeDocument/2006/relationships/image" Target="../media/image207.png"/><Relationship Id="rId5" Type="http://schemas.openxmlformats.org/officeDocument/2006/relationships/image" Target="../media/image208.png"/><Relationship Id="rId6" Type="http://schemas.openxmlformats.org/officeDocument/2006/relationships/image" Target="../media/image209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0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8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8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1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42.png"/><Relationship Id="rId3" Type="http://schemas.openxmlformats.org/officeDocument/2006/relationships/image" Target="../media/image2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4" Type="http://schemas.openxmlformats.org/officeDocument/2006/relationships/image" Target="../media/image216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21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42.png"/><Relationship Id="rId3" Type="http://schemas.openxmlformats.org/officeDocument/2006/relationships/image" Target="../media/image21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4" Type="http://schemas.openxmlformats.org/officeDocument/2006/relationships/image" Target="../media/image220.png"/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2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4" Type="http://schemas.openxmlformats.org/officeDocument/2006/relationships/image" Target="../media/image223.jpeg"/><Relationship Id="rId5" Type="http://schemas.openxmlformats.org/officeDocument/2006/relationships/image" Target="../media/image224.png"/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22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22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2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2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gif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jpg"/><Relationship Id="rId10" Type="http://schemas.openxmlformats.org/officeDocument/2006/relationships/image" Target="../media/image32.gif"/><Relationship Id="rId11" Type="http://schemas.openxmlformats.org/officeDocument/2006/relationships/image" Target="../media/image33.gif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4" Type="http://schemas.openxmlformats.org/officeDocument/2006/relationships/image" Target="../media/image36.png"/><Relationship Id="rId15" Type="http://schemas.openxmlformats.org/officeDocument/2006/relationships/image" Target="../media/image37.gif"/><Relationship Id="rId16" Type="http://schemas.openxmlformats.org/officeDocument/2006/relationships/image" Target="../media/image38.gif"/><Relationship Id="rId17" Type="http://schemas.openxmlformats.org/officeDocument/2006/relationships/image" Target="../media/image39.gif"/><Relationship Id="rId18" Type="http://schemas.openxmlformats.org/officeDocument/2006/relationships/image" Target="../media/image40.gif"/><Relationship Id="rId19" Type="http://schemas.openxmlformats.org/officeDocument/2006/relationships/image" Target="../media/image41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gif"/><Relationship Id="rId4" Type="http://schemas.openxmlformats.org/officeDocument/2006/relationships/image" Target="../media/image26.gif"/><Relationship Id="rId5" Type="http://schemas.openxmlformats.org/officeDocument/2006/relationships/image" Target="../media/image27.gif"/><Relationship Id="rId6" Type="http://schemas.openxmlformats.org/officeDocument/2006/relationships/image" Target="../media/image28.gif"/><Relationship Id="rId7" Type="http://schemas.openxmlformats.org/officeDocument/2006/relationships/image" Target="../media/image29.gif"/><Relationship Id="rId8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2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2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3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3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3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3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4" Type="http://schemas.openxmlformats.org/officeDocument/2006/relationships/image" Target="../media/image236.png"/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23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3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4" Type="http://schemas.openxmlformats.org/officeDocument/2006/relationships/image" Target="../media/image240.png"/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24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24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g"/><Relationship Id="rId4" Type="http://schemas.openxmlformats.org/officeDocument/2006/relationships/image" Target="../media/image245.png"/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243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24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24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24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image" Target="../media/image248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image" Target="../media/image59.png"/><Relationship Id="rId15" Type="http://schemas.openxmlformats.org/officeDocument/2006/relationships/image" Target="../media/image60.png"/><Relationship Id="rId16" Type="http://schemas.openxmlformats.org/officeDocument/2006/relationships/image" Target="../media/image61.png"/><Relationship Id="rId17" Type="http://schemas.openxmlformats.org/officeDocument/2006/relationships/image" Target="../media/image62.png"/><Relationship Id="rId18" Type="http://schemas.openxmlformats.org/officeDocument/2006/relationships/image" Target="../media/image63.png"/><Relationship Id="rId19" Type="http://schemas.openxmlformats.org/officeDocument/2006/relationships/image" Target="../media/image64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image" Target="../media/image249.emf"/><Relationship Id="rId3" Type="http://schemas.openxmlformats.org/officeDocument/2006/relationships/hyperlink" Target="https://docs.google.com/spreadsheet/ccc?key=0ApJVYVXQvIe0dDBPcWFGZll0UTRBS3VaMERYUXhKT2c%23gid=0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25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251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99" y="-42333"/>
            <a:ext cx="9155799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6667" y="293529"/>
            <a:ext cx="70273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Overview of the U.S. National HF Radar Network and Its Application</a:t>
            </a:r>
            <a:endParaRPr lang="en-US" sz="3200" b="1" dirty="0" smtClean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775" y="3194541"/>
            <a:ext cx="464063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Scott Glenn,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Oscar Schofield,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Josh </a:t>
            </a:r>
            <a:r>
              <a:rPr lang="en-US" sz="2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Kobut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&amp;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Hugh Roarty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dirty="0" smtClean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Rutgers University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Coastal Ocean Observation Lab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dirty="0" smtClean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http://</a:t>
            </a:r>
            <a:r>
              <a:rPr lang="en-US" sz="2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rucool.marine.rutgers.edu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/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8000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5"/>
          <p:cNvSpPr txBox="1">
            <a:spLocks noChangeArrowheads="1"/>
          </p:cNvSpPr>
          <p:nvPr/>
        </p:nvSpPr>
        <p:spPr bwMode="auto">
          <a:xfrm>
            <a:off x="0" y="381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Calibri"/>
                <a:ea typeface="MS PGothic" pitchFamily="34" charset="-128"/>
                <a:cs typeface="MS PGothic" pitchFamily="34" charset="-128"/>
              </a:rPr>
              <a:t>MARACOOS REGIONAL THEMES</a:t>
            </a:r>
          </a:p>
        </p:txBody>
      </p:sp>
      <p:pic>
        <p:nvPicPr>
          <p:cNvPr id="52226" name="Picture 8" descr="Screen shot 2010-11-12 at 4.44.53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04" y="823913"/>
            <a:ext cx="37131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3524778"/>
            <a:ext cx="38629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2) Ecosystem Decision Support - Fisheries</a:t>
            </a:r>
          </a:p>
        </p:txBody>
      </p:sp>
      <p:pic>
        <p:nvPicPr>
          <p:cNvPr id="52228" name="Picture 7" descr="Screen shot 2011-02-14 at 9.58.30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8" y="3878791"/>
            <a:ext cx="3268662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9" descr="05040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4363" y="906461"/>
            <a:ext cx="1745720" cy="25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2" descr="05040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667" y="931333"/>
            <a:ext cx="2455333" cy="248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653367" y="3835931"/>
            <a:ext cx="3045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4) Coastal Inundation - Flooding</a:t>
            </a:r>
          </a:p>
        </p:txBody>
      </p:sp>
      <p:pic>
        <p:nvPicPr>
          <p:cNvPr id="52232" name="Picture 12" descr="Screen shot 2011-02-14 at 10.29.08 PM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855" y="4128430"/>
            <a:ext cx="3219978" cy="196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3" name="TextBox 13"/>
          <p:cNvSpPr txBox="1">
            <a:spLocks noChangeArrowheads="1"/>
          </p:cNvSpPr>
          <p:nvPr/>
        </p:nvSpPr>
        <p:spPr bwMode="auto">
          <a:xfrm>
            <a:off x="6564843" y="3456517"/>
            <a:ext cx="2462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/>
                <a:ea typeface="MS PGothic" pitchFamily="34" charset="-128"/>
                <a:cs typeface="MS PGothic" pitchFamily="34" charset="-128"/>
              </a:rPr>
              <a:t>5) Energy – Offshore Wind</a:t>
            </a:r>
          </a:p>
        </p:txBody>
      </p:sp>
      <p:pic>
        <p:nvPicPr>
          <p:cNvPr id="52234" name="Picture 14" descr="Areas-Under-Consideration-for-Wind-Energy-Areas.pd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792" y="3736446"/>
            <a:ext cx="2037292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75166" y="477305"/>
            <a:ext cx="34547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1) Maritime Operations – Safety at Sea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093633" y="561970"/>
            <a:ext cx="49566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3) Water Quality – a) Floatables,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 Hypoxia,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 Nutrients</a:t>
            </a:r>
          </a:p>
        </p:txBody>
      </p:sp>
    </p:spTree>
    <p:extLst>
      <p:ext uri="{BB962C8B-B14F-4D97-AF65-F5344CB8AC3E}">
        <p14:creationId xmlns:p14="http://schemas.microsoft.com/office/powerpoint/2010/main" val="32693688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160528"/>
            <a:ext cx="8264525" cy="6134098"/>
            <a:chOff x="533400" y="457200"/>
            <a:chExt cx="8264525" cy="6134098"/>
          </a:xfrm>
        </p:grpSpPr>
        <p:sp>
          <p:nvSpPr>
            <p:cNvPr id="5" name="Rectangle 4"/>
            <p:cNvSpPr/>
            <p:nvPr/>
          </p:nvSpPr>
          <p:spPr>
            <a:xfrm>
              <a:off x="533400" y="457200"/>
              <a:ext cx="8153400" cy="6019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2" descr="C:\Documents and Settings\RUCool\Desktop\MARCOOS Years 5-9 Sept 2010\Figures\mab_triangles_grad_bkg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600200" y="2076450"/>
              <a:ext cx="6019799" cy="4514848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130925" y="2698750"/>
              <a:ext cx="2667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To seek, discover &amp; apply </a:t>
              </a:r>
              <a:b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</a:br>
              <a: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new knowledge &amp; understanding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of our coastal ocean</a:t>
              </a:r>
            </a:p>
          </p:txBody>
        </p:sp>
        <p:pic>
          <p:nvPicPr>
            <p:cNvPr id="17" name="Picture 16" descr="map_codar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7000" y="533400"/>
              <a:ext cx="1850725" cy="1965959"/>
            </a:xfrm>
            <a:prstGeom prst="rect">
              <a:avLst/>
            </a:prstGeom>
            <a:ln w="25400" cap="flat" cmpd="sng" algn="ctr">
              <a:solidFill>
                <a:schemeClr val="tx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5" descr="map_satellite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5334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pic>
        <p:sp>
          <p:nvSpPr>
            <p:cNvPr id="13" name="TextBox 12"/>
            <p:cNvSpPr txBox="1"/>
            <p:nvPr/>
          </p:nvSpPr>
          <p:spPr>
            <a:xfrm>
              <a:off x="609600" y="533400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Satellites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67000" y="533400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HF-Radar</a:t>
              </a:r>
            </a:p>
          </p:txBody>
        </p:sp>
        <p:pic>
          <p:nvPicPr>
            <p:cNvPr id="18" name="Picture 17" descr="map_codar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9874" y="4419600"/>
              <a:ext cx="1850725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map_codar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600" y="44196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6781800" y="4444424"/>
              <a:ext cx="1752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Ocean Forecast Ensemble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44196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Weather  Stations</a:t>
              </a:r>
            </a:p>
          </p:txBody>
        </p:sp>
        <p:pic>
          <p:nvPicPr>
            <p:cNvPr id="20" name="Picture 19" descr="MARACOOS_logo_300dpi_transparen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3200" y="5562600"/>
              <a:ext cx="3715074" cy="707442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931757" y="2694801"/>
              <a:ext cx="1402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Population Density</a:t>
              </a:r>
            </a:p>
          </p:txBody>
        </p:sp>
        <p:pic>
          <p:nvPicPr>
            <p:cNvPr id="23" name="Picture 2" descr="C:\Documents and Settings\RUCool\Desktop\marcoos_dot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24400" y="533400"/>
              <a:ext cx="1828800" cy="1981200"/>
            </a:xfrm>
            <a:prstGeom prst="rect">
              <a:avLst/>
            </a:prstGeom>
            <a:noFill/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47244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Gliders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81800" y="546345"/>
              <a:ext cx="1793947" cy="1984437"/>
            </a:xfrm>
            <a:prstGeom prst="rect">
              <a:avLst/>
            </a:prstGeom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67818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Drifters</a:t>
              </a:r>
            </a:p>
          </p:txBody>
        </p:sp>
        <p:pic>
          <p:nvPicPr>
            <p:cNvPr id="27" name="Picture 26" descr="IOOSlogoWhiteRGB.gif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800" y="2743200"/>
              <a:ext cx="1648485" cy="66175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 descr="map_codar.bmp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>
            <a:xfrm>
              <a:off x="1576387" y="5053013"/>
              <a:ext cx="133350" cy="102394"/>
            </a:xfrm>
            <a:prstGeom prst="rect">
              <a:avLst/>
            </a:prstGeom>
            <a:ln w="25400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83693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7" descr="2011-03-01_12-09-01_7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r="26334"/>
          <a:stretch>
            <a:fillRect/>
          </a:stretch>
        </p:blipFill>
        <p:spPr bwMode="auto">
          <a:xfrm>
            <a:off x="7461250" y="4430713"/>
            <a:ext cx="1682750" cy="1563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5138" y="952500"/>
            <a:ext cx="2087562" cy="148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48" name="Picture 4" descr="Installed X-Band d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690563"/>
            <a:ext cx="1808163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9138" y="4389438"/>
            <a:ext cx="16002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52" name="Picture 8" descr="http://marine.rutgers.edu/mrs/sat_data/images_rucool/Jen_L-BandDis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4138" y="2611438"/>
            <a:ext cx="1520825" cy="157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54" name="Picture 10" descr="http://marine.rutgers.edu/mrs/sat_data/images_rucool/XBand_SatelliteDish_bright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25" y="2552700"/>
            <a:ext cx="1762125" cy="165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grpSp>
        <p:nvGrpSpPr>
          <p:cNvPr id="21511" name="Group 12"/>
          <p:cNvGrpSpPr>
            <a:grpSpLocks/>
          </p:cNvGrpSpPr>
          <p:nvPr/>
        </p:nvGrpSpPr>
        <p:grpSpPr bwMode="auto">
          <a:xfrm>
            <a:off x="457200" y="1447800"/>
            <a:ext cx="3200400" cy="4189413"/>
            <a:chOff x="533400" y="1295400"/>
            <a:chExt cx="3200400" cy="4188941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3400" y="1295400"/>
              <a:ext cx="3200400" cy="41889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87000"/>
                </a:srgbClr>
              </a:outerShdw>
            </a:effectLst>
          </p:spPr>
        </p:pic>
        <p:sp>
          <p:nvSpPr>
            <p:cNvPr id="8" name="Oval 7"/>
            <p:cNvSpPr/>
            <p:nvPr/>
          </p:nvSpPr>
          <p:spPr>
            <a:xfrm>
              <a:off x="1524000" y="3428760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676400" y="3276377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43000" y="3733525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914400" y="3885908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048000" y="1828740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1512" name="TextBox 1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Real-Time Satellite Ground Stations in the Northeast U.S.</a:t>
            </a:r>
          </a:p>
        </p:txBody>
      </p:sp>
      <p:cxnSp>
        <p:nvCxnSpPr>
          <p:cNvPr id="16" name="Straight Connector 15"/>
          <p:cNvCxnSpPr>
            <a:stCxn id="10" idx="5"/>
          </p:cNvCxnSpPr>
          <p:nvPr/>
        </p:nvCxnSpPr>
        <p:spPr>
          <a:xfrm>
            <a:off x="1196975" y="4016375"/>
            <a:ext cx="4576763" cy="3857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4" name="Picture 2" descr="http://sd-www.jhuapl.edu/fermi/avhrr/geometry/dish_s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8998" r="22952" b="10014"/>
          <a:stretch>
            <a:fillRect/>
          </a:stretch>
        </p:blipFill>
        <p:spPr bwMode="auto">
          <a:xfrm>
            <a:off x="3886200" y="4554538"/>
            <a:ext cx="152400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>
            <a:stCxn id="8" idx="6"/>
            <a:endCxn id="6154" idx="1"/>
          </p:cNvCxnSpPr>
          <p:nvPr/>
        </p:nvCxnSpPr>
        <p:spPr>
          <a:xfrm flipV="1">
            <a:off x="1600200" y="3381375"/>
            <a:ext cx="3082925" cy="2762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9" idx="6"/>
            <a:endCxn id="6146" idx="1"/>
          </p:cNvCxnSpPr>
          <p:nvPr/>
        </p:nvCxnSpPr>
        <p:spPr>
          <a:xfrm flipV="1">
            <a:off x="1752600" y="1695450"/>
            <a:ext cx="5062538" cy="18097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2" idx="7"/>
            <a:endCxn id="6148" idx="1"/>
          </p:cNvCxnSpPr>
          <p:nvPr/>
        </p:nvCxnSpPr>
        <p:spPr>
          <a:xfrm flipV="1">
            <a:off x="3101975" y="1300163"/>
            <a:ext cx="936625" cy="7032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1" idx="5"/>
            <a:endCxn id="21514" idx="1"/>
          </p:cNvCxnSpPr>
          <p:nvPr/>
        </p:nvCxnSpPr>
        <p:spPr>
          <a:xfrm>
            <a:off x="968375" y="4168775"/>
            <a:ext cx="2917825" cy="1193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9" name="TextBox 21"/>
          <p:cNvSpPr txBox="1">
            <a:spLocks noChangeArrowheads="1"/>
          </p:cNvSpPr>
          <p:nvPr/>
        </p:nvSpPr>
        <p:spPr bwMode="auto">
          <a:xfrm>
            <a:off x="6027738" y="3970338"/>
            <a:ext cx="762000" cy="234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Rutgers</a:t>
            </a:r>
          </a:p>
        </p:txBody>
      </p:sp>
      <p:sp>
        <p:nvSpPr>
          <p:cNvPr id="21520" name="TextBox 26"/>
          <p:cNvSpPr txBox="1">
            <a:spLocks noChangeArrowheads="1"/>
          </p:cNvSpPr>
          <p:nvPr/>
        </p:nvSpPr>
        <p:spPr bwMode="auto">
          <a:xfrm>
            <a:off x="4165600" y="5910263"/>
            <a:ext cx="1303338" cy="233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Johns Hopkins</a:t>
            </a:r>
          </a:p>
        </p:txBody>
      </p:sp>
      <p:sp>
        <p:nvSpPr>
          <p:cNvPr id="21521" name="TextBox 27"/>
          <p:cNvSpPr txBox="1">
            <a:spLocks noChangeArrowheads="1"/>
          </p:cNvSpPr>
          <p:nvPr/>
        </p:nvSpPr>
        <p:spPr bwMode="auto">
          <a:xfrm>
            <a:off x="6934200" y="5757863"/>
            <a:ext cx="1125538" cy="236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U. Delaware</a:t>
            </a:r>
          </a:p>
        </p:txBody>
      </p:sp>
      <p:sp>
        <p:nvSpPr>
          <p:cNvPr id="21522" name="TextBox 28"/>
          <p:cNvSpPr txBox="1">
            <a:spLocks noChangeArrowheads="1"/>
          </p:cNvSpPr>
          <p:nvPr/>
        </p:nvSpPr>
        <p:spPr bwMode="auto">
          <a:xfrm>
            <a:off x="7035800" y="2116138"/>
            <a:ext cx="1633538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City College of N.Y.</a:t>
            </a:r>
          </a:p>
        </p:txBody>
      </p:sp>
      <p:sp>
        <p:nvSpPr>
          <p:cNvPr id="21523" name="TextBox 29"/>
          <p:cNvSpPr txBox="1">
            <a:spLocks noChangeArrowheads="1"/>
          </p:cNvSpPr>
          <p:nvPr/>
        </p:nvSpPr>
        <p:spPr bwMode="auto">
          <a:xfrm>
            <a:off x="5003800" y="1693863"/>
            <a:ext cx="855663" cy="233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U. Maine</a:t>
            </a:r>
          </a:p>
        </p:txBody>
      </p:sp>
      <p:sp>
        <p:nvSpPr>
          <p:cNvPr id="21524" name="TextBox 30"/>
          <p:cNvSpPr txBox="1">
            <a:spLocks noChangeArrowheads="1"/>
          </p:cNvSpPr>
          <p:nvPr/>
        </p:nvSpPr>
        <p:spPr bwMode="auto">
          <a:xfrm>
            <a:off x="388938" y="642938"/>
            <a:ext cx="3276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</a:rPr>
              <a:t>Satellites: NPP, Terra, Aqua, NOAA Polar Orbiters, Metop &amp; GOES </a:t>
            </a:r>
          </a:p>
        </p:txBody>
      </p:sp>
    </p:spTree>
    <p:extLst>
      <p:ext uri="{BB962C8B-B14F-4D97-AF65-F5344CB8AC3E}">
        <p14:creationId xmlns:p14="http://schemas.microsoft.com/office/powerpoint/2010/main" val="124083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fld id="{99DF0DD8-9F42-174A-B545-B3702B4F4F68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/>
              <a:t>13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Mid-Atlantic Bight HF Radar Network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4387850" y="2638425"/>
            <a:ext cx="47005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u="sng" dirty="0">
                <a:solidFill>
                  <a:prstClr val="white"/>
                </a:solidFill>
              </a:rPr>
              <a:t>Mid-Atlantic HF Radar Network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16 Long-Range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 8 Medium-Range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u="sng" dirty="0">
                <a:solidFill>
                  <a:srgbClr val="00FF00"/>
                </a:solidFill>
              </a:rPr>
              <a:t>17</a:t>
            </a:r>
            <a:r>
              <a:rPr lang="en-US" sz="1800" b="1" dirty="0">
                <a:solidFill>
                  <a:srgbClr val="00FF00"/>
                </a:solidFill>
              </a:rPr>
              <a:t> Short-Range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41 </a:t>
            </a:r>
            <a:r>
              <a:rPr lang="en-US" sz="1800" b="1" dirty="0" smtClean="0">
                <a:solidFill>
                  <a:prstClr val="white"/>
                </a:solidFill>
              </a:rPr>
              <a:t>Total (Pre-Sandy)</a:t>
            </a:r>
            <a:endParaRPr lang="en-US" sz="1800" b="1" dirty="0">
              <a:solidFill>
                <a:prstClr val="white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>
              <a:solidFill>
                <a:prstClr val="white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Triple Nested, Multi-static, Multi-use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Industry Partner: CODAR Ocean Sensors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908425"/>
            <a:ext cx="1079500" cy="15382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081213"/>
            <a:ext cx="1143000" cy="15827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2400" y="776288"/>
            <a:ext cx="1963738" cy="993775"/>
            <a:chOff x="5204177" y="1478844"/>
            <a:chExt cx="3766629" cy="3127024"/>
          </a:xfrm>
        </p:grpSpPr>
        <p:pic>
          <p:nvPicPr>
            <p:cNvPr id="2254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8" name="Picture 15" descr="IMG_957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6"/>
          <a:stretch>
            <a:fillRect/>
          </a:stretch>
        </p:blipFill>
        <p:spPr bwMode="auto">
          <a:xfrm>
            <a:off x="7639050" y="973138"/>
            <a:ext cx="1219200" cy="16716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 descr="3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477000" y="5022850"/>
            <a:ext cx="5826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49" descr="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6438" y="504031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541" name="Picture 31" descr="IOOS_logo_white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5108575"/>
            <a:ext cx="10128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9" descr="USCG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5040313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 Box 9"/>
          <p:cNvSpPr txBox="1">
            <a:spLocks noChangeArrowheads="1"/>
          </p:cNvSpPr>
          <p:nvPr/>
        </p:nvSpPr>
        <p:spPr bwMode="auto">
          <a:xfrm>
            <a:off x="2195513" y="704850"/>
            <a:ext cx="1938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charset="0"/>
              </a:rPr>
              <a:t>1000 km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charset="0"/>
              </a:rPr>
              <a:t>Cape to Cape</a:t>
            </a:r>
          </a:p>
        </p:txBody>
      </p:sp>
      <p:pic>
        <p:nvPicPr>
          <p:cNvPr id="2" name="Picture 1" descr="Screen Shot 2013-10-21 at 8.16.35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0" y="3039577"/>
            <a:ext cx="1260078" cy="80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3685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200" b="1" dirty="0" smtClean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Mid-Atlantic Bight Glider </a:t>
            </a:r>
            <a:r>
              <a:rPr lang="en-US" sz="4200" b="1" dirty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Network</a:t>
            </a:r>
          </a:p>
        </p:txBody>
      </p:sp>
      <p:pic>
        <p:nvPicPr>
          <p:cNvPr id="23555" name="Picture 5" descr="marcoos_glider_sst_chl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5562"/>
          <a:stretch>
            <a:fillRect/>
          </a:stretch>
        </p:blipFill>
        <p:spPr bwMode="auto">
          <a:xfrm>
            <a:off x="347663" y="2497138"/>
            <a:ext cx="3938587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4763" y="2411413"/>
            <a:ext cx="2219326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Satellite Ocean Color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322638"/>
            <a:ext cx="1416050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Satellite SST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763" y="4125913"/>
            <a:ext cx="1201738" cy="714375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Subsurface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Glider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Data</a:t>
            </a:r>
          </a:p>
        </p:txBody>
      </p:sp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2332038" y="733425"/>
            <a:ext cx="3883025" cy="155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2" descr="SideBySideGlider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744538"/>
            <a:ext cx="1795463" cy="1511300"/>
          </a:xfrm>
          <a:prstGeom prst="rect">
            <a:avLst/>
          </a:prstGeom>
          <a:noFill/>
          <a:ln w="28575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t="21931"/>
          <a:stretch>
            <a:fillRect/>
          </a:stretch>
        </p:blipFill>
        <p:spPr bwMode="auto">
          <a:xfrm>
            <a:off x="6438900" y="677863"/>
            <a:ext cx="2519363" cy="16144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4" name="TextBox 1"/>
          <p:cNvSpPr txBox="1">
            <a:spLocks noChangeArrowheads="1"/>
          </p:cNvSpPr>
          <p:nvPr/>
        </p:nvSpPr>
        <p:spPr bwMode="auto">
          <a:xfrm>
            <a:off x="322263" y="744538"/>
            <a:ext cx="1277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RU01</a:t>
            </a:r>
          </a:p>
        </p:txBody>
      </p:sp>
      <p:sp>
        <p:nvSpPr>
          <p:cNvPr id="23565" name="TextBox 19"/>
          <p:cNvSpPr txBox="1">
            <a:spLocks noChangeArrowheads="1"/>
          </p:cNvSpPr>
          <p:nvPr/>
        </p:nvSpPr>
        <p:spPr bwMode="auto">
          <a:xfrm>
            <a:off x="2590800" y="7445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RU15</a:t>
            </a:r>
          </a:p>
        </p:txBody>
      </p:sp>
      <p:sp>
        <p:nvSpPr>
          <p:cNvPr id="23566" name="TextBox 20"/>
          <p:cNvSpPr txBox="1">
            <a:spLocks noChangeArrowheads="1"/>
          </p:cNvSpPr>
          <p:nvPr/>
        </p:nvSpPr>
        <p:spPr bwMode="auto">
          <a:xfrm>
            <a:off x="6756400" y="7445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RU29</a:t>
            </a:r>
          </a:p>
        </p:txBody>
      </p:sp>
      <p:sp>
        <p:nvSpPr>
          <p:cNvPr id="23567" name="TextBox 2"/>
          <p:cNvSpPr txBox="1">
            <a:spLocks noChangeArrowheads="1"/>
          </p:cNvSpPr>
          <p:nvPr/>
        </p:nvSpPr>
        <p:spPr bwMode="auto">
          <a:xfrm>
            <a:off x="120155" y="5791200"/>
            <a:ext cx="46042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</a:rPr>
              <a:t>Industry Partner: Teledyne Webb Researc</a:t>
            </a:r>
            <a:r>
              <a:rPr lang="en-US" sz="2000" dirty="0">
                <a:solidFill>
                  <a:prstClr val="black"/>
                </a:solidFill>
              </a:rPr>
              <a:t>h</a:t>
            </a: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5429250"/>
            <a:ext cx="29591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1625" y="1889125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08500" y="1920875"/>
            <a:ext cx="180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G1-Ruggedized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13750" y="1936750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G2</a:t>
            </a:r>
          </a:p>
        </p:txBody>
      </p:sp>
      <p:pic>
        <p:nvPicPr>
          <p:cNvPr id="19" name="Picture 22"/>
          <p:cNvPicPr>
            <a:picLocks noChangeAspect="1" noChangeArrowheads="1"/>
          </p:cNvPicPr>
          <p:nvPr/>
        </p:nvPicPr>
        <p:blipFill>
          <a:blip r:embed="rId7"/>
          <a:srcRect l="10814" t="5260" r="12453" b="-1753"/>
          <a:stretch>
            <a:fillRect/>
          </a:stretch>
        </p:blipFill>
        <p:spPr bwMode="auto">
          <a:xfrm>
            <a:off x="4921251" y="5361969"/>
            <a:ext cx="1143000" cy="104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rucool_global_map_black_axi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758" y="2490381"/>
            <a:ext cx="4849426" cy="265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8569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l-stations_Northea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2085" cy="6200588"/>
          </a:xfrm>
          <a:prstGeom prst="rect">
            <a:avLst/>
          </a:prstGeom>
        </p:spPr>
      </p:pic>
      <p:pic>
        <p:nvPicPr>
          <p:cNvPr id="6" name="Picture 5" descr="Screen Shot 2012-10-24 at 10.24.1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9" t="7224" r="31340" b="17569"/>
          <a:stretch/>
        </p:blipFill>
        <p:spPr>
          <a:xfrm>
            <a:off x="-1" y="0"/>
            <a:ext cx="2869201" cy="26595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 descr="http://portal.weatherflow.com/files/location/45700/files/IMG_4281.JPG"/>
          <p:cNvPicPr>
            <a:picLocks noChangeAspect="1" noChangeArrowheads="1"/>
          </p:cNvPicPr>
          <p:nvPr/>
        </p:nvPicPr>
        <p:blipFill rotWithShape="1">
          <a:blip r:embed="rId4" cstate="print"/>
          <a:srcRect l="49869" t="7383" r="32158" b="10302"/>
          <a:stretch/>
        </p:blipFill>
        <p:spPr bwMode="auto">
          <a:xfrm>
            <a:off x="7347209" y="-6154"/>
            <a:ext cx="1813723" cy="62037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9" name="Picture 2" descr="http://portal.weatherflow.com/files/location/49393/files/IMG_4190.JPG"/>
          <p:cNvPicPr>
            <a:picLocks noChangeAspect="1" noChangeArrowheads="1"/>
          </p:cNvPicPr>
          <p:nvPr/>
        </p:nvPicPr>
        <p:blipFill rotWithShape="1">
          <a:blip r:embed="rId5" cstate="print"/>
          <a:srcRect l="17128" r="68176" b="80068"/>
          <a:stretch/>
        </p:blipFill>
        <p:spPr bwMode="auto">
          <a:xfrm>
            <a:off x="5861920" y="2133599"/>
            <a:ext cx="1980951" cy="201506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183468" y="0"/>
            <a:ext cx="5960532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Calibri"/>
              </a:rPr>
              <a:t>MARACOOS Weather Network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7800" y="1524000"/>
            <a:ext cx="1211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NDBC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Backbone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&gt; 50 sites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39361" y="2878666"/>
            <a:ext cx="19810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Calibri"/>
              </a:rPr>
              <a:t>Regional Industry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Calibri"/>
              </a:rPr>
              <a:t>Enhancement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Calibri"/>
              </a:rPr>
              <a:t>&gt; 100 sites</a:t>
            </a:r>
          </a:p>
          <a:p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3930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l-stations_Northea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2085" cy="6200588"/>
          </a:xfrm>
          <a:prstGeom prst="rect">
            <a:avLst/>
          </a:prstGeom>
        </p:spPr>
      </p:pic>
      <p:pic>
        <p:nvPicPr>
          <p:cNvPr id="6" name="Picture 5" descr="Screen Shot 2012-10-24 at 10.24.1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9" t="7224" r="31340" b="17569"/>
          <a:stretch/>
        </p:blipFill>
        <p:spPr>
          <a:xfrm>
            <a:off x="-1" y="0"/>
            <a:ext cx="2869201" cy="26595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 descr="http://portal.weatherflow.com/files/location/45700/files/IMG_4281.JPG"/>
          <p:cNvPicPr>
            <a:picLocks noChangeAspect="1" noChangeArrowheads="1"/>
          </p:cNvPicPr>
          <p:nvPr/>
        </p:nvPicPr>
        <p:blipFill rotWithShape="1">
          <a:blip r:embed="rId4" cstate="print"/>
          <a:srcRect l="49869" t="7383" r="32158" b="10302"/>
          <a:stretch/>
        </p:blipFill>
        <p:spPr bwMode="auto">
          <a:xfrm>
            <a:off x="7347209" y="-6154"/>
            <a:ext cx="1813723" cy="62037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9" name="Picture 2" descr="http://portal.weatherflow.com/files/location/49393/files/IMG_4190.JPG"/>
          <p:cNvPicPr>
            <a:picLocks noChangeAspect="1" noChangeArrowheads="1"/>
          </p:cNvPicPr>
          <p:nvPr/>
        </p:nvPicPr>
        <p:blipFill rotWithShape="1">
          <a:blip r:embed="rId5" cstate="print"/>
          <a:srcRect l="17128" r="68176" b="80068"/>
          <a:stretch/>
        </p:blipFill>
        <p:spPr bwMode="auto">
          <a:xfrm>
            <a:off x="5861920" y="2133599"/>
            <a:ext cx="1980951" cy="201506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183468" y="0"/>
            <a:ext cx="5960532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Calibri"/>
              </a:rPr>
              <a:t>MARACOOS Weather Network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7800" y="1524000"/>
            <a:ext cx="1211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NDBC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Backbone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&gt; 50 sites</a:t>
            </a:r>
          </a:p>
        </p:txBody>
      </p:sp>
      <p:pic>
        <p:nvPicPr>
          <p:cNvPr id="13" name="Picture 2" descr="http://co.weatherflow.com/maracoos/2013-10-02-0000/maracoos-2013-10-02-0000.gif?1273912113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4206875"/>
            <a:ext cx="3910929" cy="27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02000" y="2746375"/>
            <a:ext cx="2603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Calibri"/>
              </a:rPr>
              <a:t>MARACOOS</a:t>
            </a:r>
          </a:p>
          <a:p>
            <a:r>
              <a:rPr lang="en-US" dirty="0">
                <a:solidFill>
                  <a:srgbClr val="FFFFFF"/>
                </a:solidFill>
                <a:latin typeface="Calibri"/>
              </a:rPr>
              <a:t>Weather Ensemble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Calibri"/>
              </a:rPr>
              <a:t>3-7 Members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Calibri"/>
              </a:rPr>
              <a:t>Verified with Coastal Observations</a:t>
            </a:r>
          </a:p>
        </p:txBody>
      </p:sp>
    </p:spTree>
    <p:extLst>
      <p:ext uri="{BB962C8B-B14F-4D97-AF65-F5344CB8AC3E}">
        <p14:creationId xmlns:p14="http://schemas.microsoft.com/office/powerpoint/2010/main" val="922291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RUWRFcold36_winds10m_201208281000_full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875" y="676275"/>
            <a:ext cx="4888541" cy="54991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49750" y="1093787"/>
            <a:ext cx="479425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Weather Research and Forecasting (WRF) model, Advanced Research core (ARW), Version 3.4.1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Michalakes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 et al., 2001)</a:t>
            </a:r>
            <a:endParaRPr lang="en-US" sz="24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Horizontal Resolution: 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6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km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Vertical Resolution: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35 levels, focused near surface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Lateral B.C.: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Global Forecast System (GFS) 0.5 degree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Microphysics: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400" dirty="0">
                <a:solidFill>
                  <a:srgbClr val="000000"/>
                </a:solidFill>
                <a:cs typeface="Calibri"/>
              </a:rPr>
              <a:t>WRF Double-Moment 6-class </a:t>
            </a:r>
            <a:r>
              <a:rPr lang="de-DE" sz="2400" dirty="0" err="1" smtClean="0">
                <a:solidFill>
                  <a:srgbClr val="000000"/>
                </a:solidFill>
                <a:cs typeface="Calibri"/>
              </a:rPr>
              <a:t>scheme</a:t>
            </a:r>
            <a:endParaRPr lang="de-DE" sz="2400" dirty="0" smtClean="0">
              <a:solidFill>
                <a:srgbClr val="000000"/>
              </a:solidFill>
              <a:cs typeface="Calibri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Planetary Boundary Layer (PBL) scheme: </a:t>
            </a:r>
            <a:r>
              <a:rPr lang="fr-FR" sz="2400" dirty="0" err="1">
                <a:solidFill>
                  <a:srgbClr val="000000"/>
                </a:solidFill>
                <a:cs typeface="Calibri"/>
              </a:rPr>
              <a:t>Yonsei</a:t>
            </a:r>
            <a:r>
              <a:rPr lang="fr-FR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fr-FR" sz="2400" dirty="0" err="1">
                <a:solidFill>
                  <a:srgbClr val="000000"/>
                </a:solidFill>
                <a:cs typeface="Calibri"/>
              </a:rPr>
              <a:t>University</a:t>
            </a:r>
            <a:r>
              <a:rPr lang="fr-FR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cs typeface="Calibri"/>
              </a:rPr>
              <a:t>scheme</a:t>
            </a:r>
            <a:endParaRPr lang="fr-FR" sz="2400" dirty="0">
              <a:solidFill>
                <a:srgbClr val="000000"/>
              </a:solidFill>
              <a:cs typeface="Calibri"/>
            </a:endParaRPr>
          </a:p>
          <a:p>
            <a:r>
              <a:rPr lang="en-US" sz="2400" b="1" dirty="0" err="1" smtClean="0">
                <a:solidFill>
                  <a:srgbClr val="000000"/>
                </a:solidFill>
                <a:latin typeface="Calibri"/>
                <a:cs typeface="Calibri"/>
              </a:rPr>
              <a:t>Longwave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 radiation: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Rapid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Radiative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Transfer Model (RRTMG)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Shortwave radiation: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Dudhia</a:t>
            </a:r>
            <a:endParaRPr lang="en-US" sz="2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Bottom B.C. (Sea Surface Temperature, SST):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Variant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Advanced Research Version of WRF</a:t>
            </a:r>
          </a:p>
        </p:txBody>
      </p:sp>
    </p:spTree>
    <p:extLst>
      <p:ext uri="{BB962C8B-B14F-4D97-AF65-F5344CB8AC3E}">
        <p14:creationId xmlns:p14="http://schemas.microsoft.com/office/powerpoint/2010/main" val="303958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734" y="838200"/>
            <a:ext cx="3162300" cy="257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1"/>
          <p:cNvGrpSpPr/>
          <p:nvPr/>
        </p:nvGrpSpPr>
        <p:grpSpPr>
          <a:xfrm>
            <a:off x="5079999" y="3505201"/>
            <a:ext cx="3175000" cy="2581275"/>
            <a:chOff x="5334000" y="838200"/>
            <a:chExt cx="3175000" cy="2581275"/>
          </a:xfrm>
        </p:grpSpPr>
        <p:pic>
          <p:nvPicPr>
            <p:cNvPr id="58370" name="Picture 16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838200"/>
              <a:ext cx="3175000" cy="258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2" name="Rectangle 9"/>
            <p:cNvSpPr>
              <a:spLocks noChangeArrowheads="1"/>
            </p:cNvSpPr>
            <p:nvPr/>
          </p:nvSpPr>
          <p:spPr bwMode="auto">
            <a:xfrm>
              <a:off x="6189663" y="2860675"/>
              <a:ext cx="2292350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>
                  <a:solidFill>
                    <a:prstClr val="white"/>
                  </a:solidFill>
                  <a:latin typeface="Times New Roman" charset="0"/>
                </a:rPr>
                <a:t>4) HOPS</a:t>
              </a:r>
            </a:p>
            <a:p>
              <a:pPr algn="r"/>
              <a:r>
                <a:rPr lang="en-US" sz="1400" dirty="0">
                  <a:solidFill>
                    <a:prstClr val="white"/>
                  </a:solidFill>
                  <a:latin typeface="Times New Roman" charset="0"/>
                </a:rPr>
                <a:t>U. Massachusetts, Dartmouth</a:t>
              </a: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918633" y="3518430"/>
            <a:ext cx="3187700" cy="2606675"/>
            <a:chOff x="596900" y="3560763"/>
            <a:chExt cx="3187700" cy="2606675"/>
          </a:xfrm>
        </p:grpSpPr>
        <p:pic>
          <p:nvPicPr>
            <p:cNvPr id="58373" name="Picture 1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00" y="3560763"/>
              <a:ext cx="3187700" cy="2606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8374" name="Rectangle 11"/>
            <p:cNvSpPr>
              <a:spLocks noChangeArrowheads="1"/>
            </p:cNvSpPr>
            <p:nvPr/>
          </p:nvSpPr>
          <p:spPr bwMode="auto">
            <a:xfrm>
              <a:off x="2247900" y="5588000"/>
              <a:ext cx="1533525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>
                  <a:solidFill>
                    <a:prstClr val="white"/>
                  </a:solidFill>
                  <a:latin typeface="Times New Roman" charset="0"/>
                </a:rPr>
                <a:t>3) ROMS </a:t>
              </a:r>
            </a:p>
            <a:p>
              <a:pPr algn="r"/>
              <a:r>
                <a:rPr lang="en-US" sz="1400" dirty="0">
                  <a:solidFill>
                    <a:prstClr val="white"/>
                  </a:solidFill>
                  <a:latin typeface="Times New Roman" charset="0"/>
                </a:rPr>
                <a:t>Rutgers University</a:t>
              </a:r>
            </a:p>
          </p:txBody>
        </p:sp>
      </p:grpSp>
      <p:sp>
        <p:nvSpPr>
          <p:cNvPr id="58376" name="Rectangle 14"/>
          <p:cNvSpPr>
            <a:spLocks noChangeArrowheads="1"/>
          </p:cNvSpPr>
          <p:nvPr/>
        </p:nvSpPr>
        <p:spPr bwMode="auto">
          <a:xfrm>
            <a:off x="2769252" y="2824692"/>
            <a:ext cx="127781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 dirty="0">
                <a:solidFill>
                  <a:prstClr val="white"/>
                </a:solidFill>
                <a:latin typeface="Times New Roman" charset="0"/>
              </a:rPr>
              <a:t>1) STPS</a:t>
            </a:r>
          </a:p>
          <a:p>
            <a:pPr algn="r"/>
            <a:r>
              <a:rPr lang="en-US" sz="1400" dirty="0">
                <a:solidFill>
                  <a:prstClr val="white"/>
                </a:solidFill>
                <a:latin typeface="Times New Roman" charset="0"/>
              </a:rPr>
              <a:t>U. Connecticut</a:t>
            </a:r>
          </a:p>
        </p:txBody>
      </p:sp>
      <p:grpSp>
        <p:nvGrpSpPr>
          <p:cNvPr id="4" name="Group 12"/>
          <p:cNvGrpSpPr/>
          <p:nvPr/>
        </p:nvGrpSpPr>
        <p:grpSpPr>
          <a:xfrm>
            <a:off x="5088466" y="875242"/>
            <a:ext cx="3175000" cy="2573338"/>
            <a:chOff x="5274733" y="3559175"/>
            <a:chExt cx="3175000" cy="2573338"/>
          </a:xfrm>
        </p:grpSpPr>
        <p:pic>
          <p:nvPicPr>
            <p:cNvPr id="58375" name="Picture 1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733" y="3559175"/>
              <a:ext cx="3175000" cy="2573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7" name="Rectangle 15"/>
            <p:cNvSpPr>
              <a:spLocks noChangeArrowheads="1"/>
            </p:cNvSpPr>
            <p:nvPr/>
          </p:nvSpPr>
          <p:spPr bwMode="auto">
            <a:xfrm>
              <a:off x="5981700" y="5572125"/>
              <a:ext cx="2451100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>
                  <a:solidFill>
                    <a:prstClr val="white"/>
                  </a:solidFill>
                  <a:latin typeface="Times New Roman" charset="0"/>
                </a:rPr>
                <a:t>2) NYHOPS</a:t>
              </a:r>
            </a:p>
            <a:p>
              <a:pPr algn="r"/>
              <a:r>
                <a:rPr lang="en-US" sz="1400" dirty="0">
                  <a:solidFill>
                    <a:prstClr val="white"/>
                  </a:solidFill>
                  <a:latin typeface="Times New Roman" charset="0"/>
                </a:rPr>
                <a:t>Stevens Institute of Technology</a:t>
              </a:r>
            </a:p>
          </p:txBody>
        </p:sp>
      </p:grp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0" y="101600"/>
            <a:ext cx="9144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  <a:ea typeface="ＭＳ Ｐゴシック" charset="0"/>
                <a:cs typeface="Geneva" pitchFamily="-65" charset="-128"/>
              </a:rPr>
              <a:t>Improved Predictive Modeling and Data Assimilation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80758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430042" y="2712958"/>
            <a:ext cx="166440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  <a:latin typeface="Calibri"/>
              </a:rPr>
              <a:t>Bottom temperature</a:t>
            </a:r>
          </a:p>
        </p:txBody>
      </p:sp>
      <p:pic>
        <p:nvPicPr>
          <p:cNvPr id="7" name="Picture 3" descr="kk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9" t="5655" r="63966"/>
          <a:stretch/>
        </p:blipFill>
        <p:spPr bwMode="auto">
          <a:xfrm>
            <a:off x="5989871" y="183467"/>
            <a:ext cx="1635556" cy="305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0" name="Content Placeholder 2"/>
          <p:cNvSpPr>
            <a:spLocks noGrp="1"/>
          </p:cNvSpPr>
          <p:nvPr>
            <p:ph sz="half" idx="1"/>
          </p:nvPr>
        </p:nvSpPr>
        <p:spPr>
          <a:xfrm>
            <a:off x="113894" y="3622882"/>
            <a:ext cx="6256097" cy="2926327"/>
          </a:xfrm>
        </p:spPr>
        <p:txBody>
          <a:bodyPr>
            <a:normAutofit lnSpcReduction="10000"/>
          </a:bodyPr>
          <a:lstStyle/>
          <a:p>
            <a:pPr eaLnBrk="1" hangingPunct="1">
              <a:buNone/>
            </a:pP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Data used</a:t>
            </a:r>
            <a:r>
              <a:rPr lang="en-US" sz="1600" i="1" dirty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                                                                [… real-time SOURCE]</a:t>
            </a:r>
            <a:b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</a:b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                                                                                </a:t>
            </a:r>
            <a:r>
              <a:rPr lang="en-US" sz="1600" i="1" dirty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     </a:t>
            </a:r>
            <a:r>
              <a:rPr lang="en-US" sz="1050" i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*</a:t>
            </a:r>
            <a:r>
              <a:rPr lang="en-US" sz="1050" i="1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THREDDS Data </a:t>
            </a:r>
            <a:r>
              <a:rPr lang="en-US" sz="1050" i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Server</a:t>
            </a:r>
            <a:endParaRPr lang="en-US" sz="1600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72-hour forecast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NAM 0Z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cycle at 2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am EST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[NCEP NOMADS]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RU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regional CODAR hourly: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4-hour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latency delay 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[RU TDS*]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RU glider T,S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when available (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~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1 hour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delay)         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[RU TDS]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USGS daily average flow available 11:00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EST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[USGS </a:t>
            </a:r>
            <a:r>
              <a:rPr lang="en-US" sz="1600" i="1" dirty="0" err="1" smtClean="0">
                <a:latin typeface="Calibri" charset="0"/>
                <a:ea typeface="ＭＳ Ｐゴシック" charset="0"/>
                <a:cs typeface="Arial" charset="0"/>
              </a:rPr>
              <a:t>waterdata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AVHRR IR passes 6-8 per day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(~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2 hour delay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)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[MARACOOS TDS]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REMSS MW-IR blended SST daily average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[NASA PO-DAAC]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HYCOM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NCODA 7-day forecast updated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daily              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[NRL]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Jason-2, </a:t>
            </a:r>
            <a:r>
              <a:rPr lang="en-US" sz="1600" dirty="0" err="1" smtClean="0">
                <a:latin typeface="Calibri" charset="0"/>
                <a:ea typeface="ＭＳ Ｐゴシック" charset="0"/>
                <a:cs typeface="Arial" charset="0"/>
              </a:rPr>
              <a:t>CryoSat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, </a:t>
            </a:r>
            <a:r>
              <a:rPr lang="en-US" sz="1600" dirty="0" err="1" smtClean="0">
                <a:latin typeface="Calibri" charset="0"/>
                <a:ea typeface="ＭＳ Ｐゴシック" charset="0"/>
                <a:cs typeface="Arial" charset="0"/>
              </a:rPr>
              <a:t>AltiKa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along-track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altimeter OGDR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</a:t>
            </a:r>
            <a:r>
              <a:rPr lang="en-US" sz="1600" i="1" dirty="0" err="1" smtClean="0">
                <a:latin typeface="Calibri" charset="0"/>
                <a:ea typeface="ＭＳ Ｐゴシック" charset="0"/>
                <a:cs typeface="Arial" charset="0"/>
              </a:rPr>
              <a:t>RADS.nl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SOOP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XBT/CTD, Argo floats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, on GTS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[NOAA OSMC ERDDAP]</a:t>
            </a:r>
            <a:r>
              <a:rPr lang="en-US" sz="2000" i="1" dirty="0" smtClean="0">
                <a:latin typeface="Calibri" charset="0"/>
                <a:ea typeface="ＭＳ Ｐゴシック" charset="0"/>
                <a:cs typeface="Arial" charset="0"/>
              </a:rPr>
              <a:t/>
            </a:r>
            <a:br>
              <a:rPr lang="en-US" sz="2000" i="1" dirty="0" smtClean="0">
                <a:latin typeface="Calibri" charset="0"/>
                <a:ea typeface="ＭＳ Ｐゴシック" charset="0"/>
                <a:cs typeface="Arial" charset="0"/>
              </a:rPr>
            </a:br>
            <a:endParaRPr lang="en-US" sz="2000" i="1" dirty="0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46324" y="5978237"/>
            <a:ext cx="6858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89DD56-F4A9-0446-85C1-7E31F7689E86}" type="slidenum">
              <a:rPr lang="en-US" sz="1400">
                <a:solidFill>
                  <a:srgbClr val="000000"/>
                </a:solidFill>
                <a:latin typeface="Calibri" charset="0"/>
                <a:cs typeface="Calibri" charset="0"/>
              </a:rPr>
              <a:pPr/>
              <a:t>19</a:t>
            </a:fld>
            <a:endParaRPr lang="en-US" sz="14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0" y="72622"/>
            <a:ext cx="579070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</a:pPr>
            <a:r>
              <a:rPr lang="en-US" sz="22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Rutgers ROMS 4DVAR uses all available data </a:t>
            </a:r>
            <a:br>
              <a:rPr lang="en-US" sz="22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2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from a modern coastal ocean observing system 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more and diverse data is better (T, S, </a:t>
            </a:r>
            <a:r>
              <a:rPr lang="en-US" sz="20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u</a:t>
            </a:r>
            <a:r>
              <a:rPr lang="en-US" sz="2000" dirty="0" smtClean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, sea level)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bias correction to OBC and MDT is essential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</a:pPr>
            <a:r>
              <a:rPr lang="en-US" sz="20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Useful subsurface skill for real-time applications: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4 days for temperature and salinity; 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1-2 days for velocity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charset="0"/>
              <a:buNone/>
            </a:pPr>
            <a:r>
              <a:rPr lang="en-US" sz="2000" b="1" u="sng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Future directions</a:t>
            </a:r>
            <a:r>
              <a:rPr lang="en-US" sz="20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: variational methods for </a:t>
            </a:r>
            <a:br>
              <a:rPr lang="en-US" sz="20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0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observing system design; coupling; ecosystems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 </a:t>
            </a:r>
          </a:p>
          <a:p>
            <a:pPr marL="273050" indent="-273050" eaLnBrk="1" hangingPunct="1">
              <a:spcAft>
                <a:spcPts val="600"/>
              </a:spcAft>
              <a:buFontTx/>
              <a:buNone/>
            </a:pPr>
            <a:r>
              <a:rPr lang="en-US" sz="20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   </a:t>
            </a:r>
            <a:endParaRPr lang="en-US" sz="2000" dirty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18894" y="1935020"/>
            <a:ext cx="20005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9900FF"/>
                </a:solidFill>
                <a:latin typeface="Calibri"/>
              </a:rPr>
              <a:t>4-day forecast</a:t>
            </a:r>
          </a:p>
        </p:txBody>
      </p:sp>
      <p:sp>
        <p:nvSpPr>
          <p:cNvPr id="9" name="Rectangle 8"/>
          <p:cNvSpPr/>
          <p:nvPr/>
        </p:nvSpPr>
        <p:spPr>
          <a:xfrm>
            <a:off x="7634069" y="1628048"/>
            <a:ext cx="2305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CCCC"/>
                </a:solidFill>
                <a:latin typeface="Calibri"/>
              </a:rPr>
              <a:t>2-day forecast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15661" y="1104767"/>
            <a:ext cx="2740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Calibri"/>
              </a:rPr>
              <a:t>Data assimilation</a:t>
            </a:r>
            <a:br>
              <a:rPr lang="en-US" sz="1400" b="1" dirty="0">
                <a:solidFill>
                  <a:srgbClr val="FF0000"/>
                </a:solidFill>
                <a:latin typeface="Calibri"/>
              </a:rPr>
            </a:br>
            <a:r>
              <a:rPr lang="en-US" sz="1400" b="1" dirty="0">
                <a:solidFill>
                  <a:srgbClr val="FF0000"/>
                </a:solidFill>
                <a:latin typeface="Calibri"/>
              </a:rPr>
              <a:t>analysis/</a:t>
            </a:r>
            <a:r>
              <a:rPr lang="en-US" sz="1400" b="1" dirty="0" err="1">
                <a:solidFill>
                  <a:srgbClr val="FF0000"/>
                </a:solidFill>
                <a:latin typeface="Calibri"/>
              </a:rPr>
              <a:t>hindcast</a:t>
            </a:r>
            <a:endParaRPr lang="en-US" sz="14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15661" y="655167"/>
            <a:ext cx="2568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8000"/>
                </a:solidFill>
                <a:latin typeface="Calibri"/>
              </a:rPr>
              <a:t>Forward model</a:t>
            </a:r>
            <a:br>
              <a:rPr lang="en-US" sz="1400" b="1" dirty="0">
                <a:solidFill>
                  <a:srgbClr val="008000"/>
                </a:solidFill>
                <a:latin typeface="Calibri"/>
              </a:rPr>
            </a:br>
            <a:r>
              <a:rPr lang="en-US" sz="1400" b="1" dirty="0">
                <a:solidFill>
                  <a:srgbClr val="008000"/>
                </a:solidFill>
                <a:latin typeface="Calibri"/>
              </a:rPr>
              <a:t>after bias removal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04446" y="347390"/>
            <a:ext cx="34104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Calibri"/>
              </a:rPr>
              <a:t>Forward model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5600582" y="1749540"/>
            <a:ext cx="7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depth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0880" y="-3295"/>
            <a:ext cx="16644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correlation</a:t>
            </a:r>
          </a:p>
        </p:txBody>
      </p:sp>
      <p:pic>
        <p:nvPicPr>
          <p:cNvPr id="15" name="Picture 14" descr="EspressoV2_MemDayForecastBottomTemp.tif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"/>
          <a:stretch/>
        </p:blipFill>
        <p:spPr>
          <a:xfrm>
            <a:off x="5273587" y="3310981"/>
            <a:ext cx="4369241" cy="308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0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0934" y="2184400"/>
            <a:ext cx="2698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South African Coast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2400 km</a:t>
            </a:r>
          </a:p>
        </p:txBody>
      </p:sp>
      <p:pic>
        <p:nvPicPr>
          <p:cNvPr id="2" name="Picture 1" descr="RU29-2014-02-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7" y="484286"/>
            <a:ext cx="9144000" cy="5732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Glider RU29: Launched from Cape Town 11 Jan 2013, flown &gt;8,125 km</a:t>
            </a:r>
            <a:endParaRPr lang="en-US" sz="2400" dirty="0"/>
          </a:p>
        </p:txBody>
      </p:sp>
      <p:pic>
        <p:nvPicPr>
          <p:cNvPr id="5" name="Picture 4" descr="P1100090-Med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4870" y="4787643"/>
            <a:ext cx="1810714" cy="13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G_0868-Med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5302" y="3128133"/>
            <a:ext cx="1772751" cy="132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nner-home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8" r="-1"/>
          <a:stretch/>
        </p:blipFill>
        <p:spPr>
          <a:xfrm>
            <a:off x="0" y="3364959"/>
            <a:ext cx="1243888" cy="1588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6147" y="2764241"/>
            <a:ext cx="1269841" cy="700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7763" y="778645"/>
            <a:ext cx="1975651" cy="1089215"/>
          </a:xfrm>
          <a:prstGeom prst="rect">
            <a:avLst/>
          </a:prstGeom>
        </p:spPr>
      </p:pic>
      <p:pic>
        <p:nvPicPr>
          <p:cNvPr id="13" name="Picture 12" descr="Unknow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578" y="1619521"/>
            <a:ext cx="923061" cy="863380"/>
          </a:xfrm>
          <a:prstGeom prst="rect">
            <a:avLst/>
          </a:prstGeom>
        </p:spPr>
      </p:pic>
      <p:pic>
        <p:nvPicPr>
          <p:cNvPr id="14" name="Picture 13" descr="Screen Shot 2014-02-16 at 4.35.41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652" y="5408051"/>
            <a:ext cx="1349921" cy="79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0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rw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8267" cy="3793851"/>
          </a:xfrm>
          <a:prstGeom prst="rect">
            <a:avLst/>
          </a:prstGeom>
        </p:spPr>
      </p:pic>
      <p:pic>
        <p:nvPicPr>
          <p:cNvPr id="4" name="Picture 3" descr="darwin-380_rtofs_temperatur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1582497"/>
            <a:ext cx="5994400" cy="46320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734" y="3979334"/>
            <a:ext cx="28109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alibri"/>
              </a:rPr>
              <a:t>Summer 2013: Current </a:t>
            </a:r>
          </a:p>
          <a:p>
            <a:r>
              <a:rPr lang="en-US" sz="2800" b="1" dirty="0">
                <a:solidFill>
                  <a:prstClr val="black"/>
                </a:solidFill>
                <a:latin typeface="Calibri"/>
              </a:rPr>
              <a:t>Mid-Atlantic</a:t>
            </a:r>
          </a:p>
          <a:p>
            <a:r>
              <a:rPr lang="en-US" sz="2800" b="1" dirty="0">
                <a:solidFill>
                  <a:prstClr val="black"/>
                </a:solidFill>
                <a:latin typeface="Calibri"/>
              </a:rPr>
              <a:t>Temperature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0533" y="3556001"/>
            <a:ext cx="2760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Glider Data compared to Global Model Forecasts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48375" y="152400"/>
            <a:ext cx="3095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libri"/>
              </a:rPr>
              <a:t>Global Models &amp; the Mid- Atlantic Shelf</a:t>
            </a:r>
          </a:p>
        </p:txBody>
      </p:sp>
    </p:spTree>
    <p:extLst>
      <p:ext uri="{BB962C8B-B14F-4D97-AF65-F5344CB8AC3E}">
        <p14:creationId xmlns:p14="http://schemas.microsoft.com/office/powerpoint/2010/main" val="3659748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79513"/>
            <a:ext cx="8767762" cy="3098800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3232150" y="5894388"/>
            <a:ext cx="2036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CODAR Network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5106988" y="5894388"/>
            <a:ext cx="18764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Glider Fleet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0" y="5894388"/>
            <a:ext cx="3179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Satellite Data Acquisition Stations</a:t>
            </a:r>
          </a:p>
        </p:txBody>
      </p:sp>
      <p:pic>
        <p:nvPicPr>
          <p:cNvPr id="6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06988" y="4446588"/>
            <a:ext cx="1876425" cy="1416050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7089775" y="5894388"/>
            <a:ext cx="184943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3-D Forecasts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ctr">
              <a:defRPr/>
            </a:pPr>
            <a:r>
              <a:rPr lang="en-US" sz="4200" dirty="0">
                <a:solidFill>
                  <a:srgbClr val="0000FF"/>
                </a:solidFill>
                <a:latin typeface="Times New Roman"/>
                <a:cs typeface="Times New Roman"/>
              </a:rPr>
              <a:t>MARACOOS Operations Center</a:t>
            </a:r>
          </a:p>
          <a:p>
            <a:pPr algn="ctr">
              <a:defRPr/>
            </a:pP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Rutgers University - Coastal Ocean Observation Lab</a:t>
            </a:r>
            <a:r>
              <a:rPr lang="en-US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9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03338" y="4446588"/>
            <a:ext cx="1903412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32150" y="4446588"/>
            <a:ext cx="1882775" cy="141287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83413" y="4446588"/>
            <a:ext cx="1892300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2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7950" y="4446588"/>
            <a:ext cx="1165225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476435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341173"/>
              </p:ext>
            </p:extLst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Safety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Ecological Decision Support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Water Quality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 dissolved oxygen surveys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Inundation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Current forecast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  <a:latin typeface="Calibri"/>
              </a:rPr>
              <a:t>Leveraging Data &amp; Products for Societal Goals </a:t>
            </a:r>
            <a:endParaRPr lang="en-US" sz="2800" b="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4121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462799"/>
              </p:ext>
            </p:extLst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Safety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Ecological Decision Support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Water Quality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 dissolved oxygen surveys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Inundation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Current forecast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  <a:latin typeface="Calibri"/>
              </a:rPr>
              <a:t>Leveraging Data &amp; Products for Societal Goals </a:t>
            </a:r>
            <a:endParaRPr lang="en-US"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Oval 1"/>
          <p:cNvSpPr/>
          <p:nvPr/>
        </p:nvSpPr>
        <p:spPr>
          <a:xfrm>
            <a:off x="5103813" y="2489199"/>
            <a:ext cx="1181100" cy="914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67543" y="1793345"/>
            <a:ext cx="1181100" cy="695854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88088" y="2489199"/>
            <a:ext cx="1181100" cy="9144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75538" y="2489199"/>
            <a:ext cx="1181100" cy="914400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48643" y="1793345"/>
            <a:ext cx="1181100" cy="695854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67543" y="5013856"/>
            <a:ext cx="1181100" cy="91440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563688" y="4998512"/>
            <a:ext cx="1181100" cy="91440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44788" y="3268133"/>
            <a:ext cx="1184275" cy="914400"/>
          </a:xfrm>
          <a:prstGeom prst="ellipse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563688" y="4099456"/>
            <a:ext cx="1181100" cy="914400"/>
          </a:xfrm>
          <a:prstGeom prst="ellipse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294438" y="4119568"/>
            <a:ext cx="1181100" cy="914400"/>
          </a:xfrm>
          <a:prstGeom prst="ellipse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475538" y="4099456"/>
            <a:ext cx="1181100" cy="914400"/>
          </a:xfrm>
          <a:prstGeom prst="ellipse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939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1" descr="mab110826d_irenw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68363"/>
            <a:ext cx="9144000" cy="708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4267200" cy="1569660"/>
          </a:xfrm>
          <a:prstGeom prst="rect">
            <a:avLst/>
          </a:prstGeom>
          <a:solidFill>
            <a:srgbClr val="615200">
              <a:alpha val="34000"/>
            </a:srgbClr>
          </a:solidFill>
          <a:effectLst>
            <a:outerShdw blurRad="50800" dist="38100" dir="2700000">
              <a:schemeClr val="tx1">
                <a:alpha val="43000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Development of the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Mid-Atlantic,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U.S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National &amp; Global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HF 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Radar 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Networks</a:t>
            </a:r>
            <a:endParaRPr lang="en-US" sz="2400" b="1" dirty="0">
              <a:solidFill>
                <a:srgbClr val="FFFF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511183"/>
            <a:ext cx="3962400" cy="2708434"/>
          </a:xfrm>
          <a:prstGeom prst="rect">
            <a:avLst/>
          </a:prstGeom>
          <a:effectLst>
            <a:outerShdw blurRad="50800" dist="38100" dir="2700000">
              <a:schemeClr val="tx1">
                <a:alpha val="43000"/>
              </a:schemeClr>
            </a:outerShdw>
          </a:effec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u="sng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Rutgers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u="sng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CODAR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u="sng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Group: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b="1" u="sng" dirty="0" smtClean="0">
              <a:solidFill>
                <a:srgbClr val="FFFF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Scott Glenn &amp; </a:t>
            </a:r>
            <a:endParaRPr lang="en-US" b="1" dirty="0">
              <a:solidFill>
                <a:srgbClr val="FFFF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Josh </a:t>
            </a:r>
            <a:r>
              <a:rPr lang="en-US" b="1" dirty="0" err="1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Kohut</a:t>
            </a:r>
            <a:r>
              <a:rPr lang="en-US" b="1" dirty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(</a:t>
            </a:r>
            <a:r>
              <a:rPr lang="en-US" b="1" dirty="0" err="1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Fac</a:t>
            </a:r>
            <a:r>
              <a:rPr lang="en-US" b="1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).</a:t>
            </a:r>
            <a:endParaRPr lang="en-US" b="1" dirty="0">
              <a:solidFill>
                <a:srgbClr val="FFFF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Hugh </a:t>
            </a:r>
            <a:r>
              <a:rPr lang="en-US" b="1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Roarty (Lead).</a:t>
            </a:r>
            <a:endParaRPr lang="en-US" b="1" dirty="0">
              <a:solidFill>
                <a:srgbClr val="FFFF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Ethan </a:t>
            </a:r>
            <a:r>
              <a:rPr lang="en-US" b="1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Handel &amp;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Colin Evans (HW).</a:t>
            </a:r>
            <a:endParaRPr lang="en-US" b="1" dirty="0">
              <a:solidFill>
                <a:srgbClr val="FFFF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Mike </a:t>
            </a:r>
            <a:r>
              <a:rPr lang="en-US" b="1" dirty="0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Smith (SW).</a:t>
            </a:r>
            <a:endParaRPr lang="en-US" b="1" dirty="0">
              <a:solidFill>
                <a:srgbClr val="FFFF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TextBox 38"/>
          <p:cNvSpPr txBox="1">
            <a:spLocks noChangeArrowheads="1"/>
          </p:cNvSpPr>
          <p:nvPr/>
        </p:nvSpPr>
        <p:spPr bwMode="auto">
          <a:xfrm>
            <a:off x="5270875" y="5538206"/>
            <a:ext cx="3800475" cy="646331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8 Universities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+ 2 Techs contribute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to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MARACOOS HF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Radar Network</a:t>
            </a:r>
          </a:p>
        </p:txBody>
      </p:sp>
      <p:pic>
        <p:nvPicPr>
          <p:cNvPr id="23" name="Picture 32" descr="COOL_redgray_on_light_l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5110" y="4077318"/>
            <a:ext cx="1287463" cy="56515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4" name="Picture 33" descr="ODU_cropp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98073" y="4882180"/>
            <a:ext cx="1076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4" descr="umass_dartmouth_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80498" y="3151805"/>
            <a:ext cx="78581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5" descr="unc-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06160" y="4866305"/>
            <a:ext cx="798513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6" descr="uDel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90023" y="4821855"/>
            <a:ext cx="71596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7" descr="uri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85523" y="3150218"/>
            <a:ext cx="779462" cy="70961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9" name="Picture 38" descr="ucon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56823" y="3104180"/>
            <a:ext cx="722312" cy="7239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0" name="Picture 39" descr="stevens-logo300dpi202cvLARG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23548" y="4069380"/>
            <a:ext cx="12985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7223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Three_Freq_Cov_Plo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11" t="5000" r="21529" b="5556"/>
          <a:stretch>
            <a:fillRect/>
          </a:stretch>
        </p:blipFill>
        <p:spPr bwMode="auto">
          <a:xfrm>
            <a:off x="0" y="1333500"/>
            <a:ext cx="41052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35400" y="1485900"/>
            <a:ext cx="5308600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25 MHz</a:t>
            </a:r>
          </a:p>
          <a:p>
            <a:pPr>
              <a:defRPr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Radar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: 12 m   Ocean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6 m</a:t>
            </a:r>
          </a:p>
          <a:p>
            <a:pPr>
              <a:defRPr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: 30 km   Resolution: 1 km</a:t>
            </a:r>
          </a:p>
          <a:p>
            <a:pPr>
              <a:defRPr/>
            </a:pPr>
            <a:r>
              <a:rPr lang="en-US" sz="4000" dirty="0">
                <a:solidFill>
                  <a:srgbClr val="0000FF"/>
                </a:solidFill>
              </a:rPr>
              <a:t>13 MHz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</a:rPr>
              <a:t>Radar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0000FF"/>
                </a:solidFill>
              </a:rPr>
              <a:t>: 23 m   Ocean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12 m</a:t>
            </a:r>
          </a:p>
          <a:p>
            <a:pPr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: 80 km   Resolution: 3 km</a:t>
            </a:r>
          </a:p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05 MHz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Radar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FF0000"/>
                </a:solidFill>
              </a:rPr>
              <a:t>: 60m   Ocean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30 m</a:t>
            </a:r>
          </a:p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: 180 km   Resolution: 6 km</a:t>
            </a:r>
          </a:p>
        </p:txBody>
      </p:sp>
      <p:pic>
        <p:nvPicPr>
          <p:cNvPr id="23555" name="Picture 1" descr="25MHz_Cov_Plo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22400"/>
            <a:ext cx="1536700" cy="128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Surface Current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Mapping Capability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9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3173413" y="739775"/>
            <a:ext cx="5791200" cy="6118225"/>
            <a:chOff x="3173413" y="739775"/>
            <a:chExt cx="5791200" cy="6118225"/>
          </a:xfrm>
        </p:grpSpPr>
        <p:pic>
          <p:nvPicPr>
            <p:cNvPr id="602116" name="Picture 4"/>
            <p:cNvPicPr>
              <a:picLocks noChangeAspect="1" noChangeArrowheads="1"/>
            </p:cNvPicPr>
            <p:nvPr/>
          </p:nvPicPr>
          <p:blipFill>
            <a:blip r:embed="rId3"/>
            <a:srcRect l="7089" t="6306" r="8093" b="6200"/>
            <a:stretch>
              <a:fillRect/>
            </a:stretch>
          </p:blipFill>
          <p:spPr bwMode="auto">
            <a:xfrm>
              <a:off x="3173413" y="739775"/>
              <a:ext cx="5791200" cy="6118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02117" name="Text Box 5"/>
            <p:cNvSpPr txBox="1">
              <a:spLocks noChangeArrowheads="1"/>
            </p:cNvSpPr>
            <p:nvPr/>
          </p:nvSpPr>
          <p:spPr bwMode="auto">
            <a:xfrm>
              <a:off x="4537075" y="2971800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2000</a:t>
              </a:r>
            </a:p>
          </p:txBody>
        </p:sp>
        <p:sp>
          <p:nvSpPr>
            <p:cNvPr id="602118" name="Text Box 6"/>
            <p:cNvSpPr txBox="1">
              <a:spLocks noChangeArrowheads="1"/>
            </p:cNvSpPr>
            <p:nvPr/>
          </p:nvSpPr>
          <p:spPr bwMode="auto">
            <a:xfrm>
              <a:off x="4125913" y="4056063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2006</a:t>
              </a:r>
            </a:p>
          </p:txBody>
        </p:sp>
        <p:sp>
          <p:nvSpPr>
            <p:cNvPr id="602119" name="Text Box 7"/>
            <p:cNvSpPr txBox="1">
              <a:spLocks noChangeArrowheads="1"/>
            </p:cNvSpPr>
            <p:nvPr/>
          </p:nvSpPr>
          <p:spPr bwMode="auto">
            <a:xfrm>
              <a:off x="3841750" y="4491038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2006</a:t>
              </a:r>
            </a:p>
          </p:txBody>
        </p:sp>
        <p:sp>
          <p:nvSpPr>
            <p:cNvPr id="602120" name="Text Box 8"/>
            <p:cNvSpPr txBox="1">
              <a:spLocks noChangeArrowheads="1"/>
            </p:cNvSpPr>
            <p:nvPr/>
          </p:nvSpPr>
          <p:spPr bwMode="auto">
            <a:xfrm>
              <a:off x="3830638" y="5041900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2009</a:t>
              </a:r>
            </a:p>
          </p:txBody>
        </p:sp>
        <p:sp>
          <p:nvSpPr>
            <p:cNvPr id="602121" name="Text Box 9"/>
            <p:cNvSpPr txBox="1">
              <a:spLocks noChangeArrowheads="1"/>
            </p:cNvSpPr>
            <p:nvPr/>
          </p:nvSpPr>
          <p:spPr bwMode="auto">
            <a:xfrm>
              <a:off x="3876675" y="5424488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2003</a:t>
              </a:r>
            </a:p>
          </p:txBody>
        </p:sp>
        <p:sp>
          <p:nvSpPr>
            <p:cNvPr id="602122" name="Text Box 10"/>
            <p:cNvSpPr txBox="1">
              <a:spLocks noChangeArrowheads="1"/>
            </p:cNvSpPr>
            <p:nvPr/>
          </p:nvSpPr>
          <p:spPr bwMode="auto">
            <a:xfrm>
              <a:off x="3946525" y="5900738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2003</a:t>
              </a:r>
            </a:p>
          </p:txBody>
        </p:sp>
        <p:sp>
          <p:nvSpPr>
            <p:cNvPr id="602123" name="Text Box 11"/>
            <p:cNvSpPr txBox="1">
              <a:spLocks noChangeArrowheads="1"/>
            </p:cNvSpPr>
            <p:nvPr/>
          </p:nvSpPr>
          <p:spPr bwMode="auto">
            <a:xfrm>
              <a:off x="4684713" y="2609850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2001</a:t>
              </a:r>
            </a:p>
          </p:txBody>
        </p:sp>
        <p:sp>
          <p:nvSpPr>
            <p:cNvPr id="602124" name="Text Box 12"/>
            <p:cNvSpPr txBox="1">
              <a:spLocks noChangeArrowheads="1"/>
            </p:cNvSpPr>
            <p:nvPr/>
          </p:nvSpPr>
          <p:spPr bwMode="auto">
            <a:xfrm>
              <a:off x="6153150" y="2295525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2003</a:t>
              </a:r>
            </a:p>
          </p:txBody>
        </p:sp>
        <p:sp>
          <p:nvSpPr>
            <p:cNvPr id="602125" name="Text Box 13"/>
            <p:cNvSpPr txBox="1">
              <a:spLocks noChangeArrowheads="1"/>
            </p:cNvSpPr>
            <p:nvPr/>
          </p:nvSpPr>
          <p:spPr bwMode="auto">
            <a:xfrm>
              <a:off x="7250113" y="2565400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2003</a:t>
              </a:r>
            </a:p>
          </p:txBody>
        </p:sp>
        <p:sp>
          <p:nvSpPr>
            <p:cNvPr id="602126" name="Text Box 14"/>
            <p:cNvSpPr txBox="1">
              <a:spLocks noChangeArrowheads="1"/>
            </p:cNvSpPr>
            <p:nvPr/>
          </p:nvSpPr>
          <p:spPr bwMode="auto">
            <a:xfrm>
              <a:off x="6823075" y="1900238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2003</a:t>
              </a:r>
            </a:p>
          </p:txBody>
        </p:sp>
        <p:sp>
          <p:nvSpPr>
            <p:cNvPr id="602127" name="Text Box 15"/>
            <p:cNvSpPr txBox="1">
              <a:spLocks noChangeArrowheads="1"/>
            </p:cNvSpPr>
            <p:nvPr/>
          </p:nvSpPr>
          <p:spPr bwMode="auto">
            <a:xfrm>
              <a:off x="4414838" y="3322638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2001</a:t>
              </a:r>
            </a:p>
          </p:txBody>
        </p:sp>
        <p:sp>
          <p:nvSpPr>
            <p:cNvPr id="602128" name="Text Box 16"/>
            <p:cNvSpPr txBox="1">
              <a:spLocks noChangeArrowheads="1"/>
            </p:cNvSpPr>
            <p:nvPr/>
          </p:nvSpPr>
          <p:spPr bwMode="auto">
            <a:xfrm>
              <a:off x="5257800" y="2209800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2007</a:t>
              </a:r>
            </a:p>
          </p:txBody>
        </p:sp>
        <p:sp>
          <p:nvSpPr>
            <p:cNvPr id="602129" name="Text Box 17"/>
            <p:cNvSpPr txBox="1">
              <a:spLocks noChangeArrowheads="1"/>
            </p:cNvSpPr>
            <p:nvPr/>
          </p:nvSpPr>
          <p:spPr bwMode="auto">
            <a:xfrm>
              <a:off x="4308475" y="3640138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2001</a:t>
              </a:r>
            </a:p>
          </p:txBody>
        </p:sp>
      </p:grpSp>
      <p:sp>
        <p:nvSpPr>
          <p:cNvPr id="602130" name="Rectangle 18"/>
          <p:cNvSpPr>
            <a:spLocks noChangeArrowheads="1"/>
          </p:cNvSpPr>
          <p:nvPr/>
        </p:nvSpPr>
        <p:spPr bwMode="auto">
          <a:xfrm>
            <a:off x="0" y="0"/>
            <a:ext cx="3165475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LONG RANGE NETWORK</a:t>
            </a:r>
          </a:p>
        </p:txBody>
      </p:sp>
      <p:pic>
        <p:nvPicPr>
          <p:cNvPr id="602131" name="Picture 19" descr="COOL_redgray_on_light_l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913" y="3762375"/>
            <a:ext cx="1663700" cy="73025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02132" name="Picture 20" descr="ODU_cropp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388" y="4699000"/>
            <a:ext cx="1685925" cy="914400"/>
          </a:xfrm>
          <a:prstGeom prst="rect">
            <a:avLst/>
          </a:prstGeom>
          <a:noFill/>
        </p:spPr>
      </p:pic>
      <p:pic>
        <p:nvPicPr>
          <p:cNvPr id="602133" name="Picture 21" descr="umass_dartmouth_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9650" y="2641600"/>
            <a:ext cx="1039813" cy="914400"/>
          </a:xfrm>
          <a:prstGeom prst="rect">
            <a:avLst/>
          </a:prstGeom>
          <a:noFill/>
        </p:spPr>
      </p:pic>
      <p:pic>
        <p:nvPicPr>
          <p:cNvPr id="602134" name="Picture 22" descr="unc-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2025" y="5821363"/>
            <a:ext cx="1135063" cy="9144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6781800" y="51816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Fourtee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</a:t>
            </a:r>
            <a:endParaRPr lang="en-US" dirty="0" smtClean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5 MHz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CODAR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SeaSondes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6019800" y="1905000"/>
            <a:ext cx="92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2010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6664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3173413" y="739775"/>
            <a:ext cx="5791200" cy="6118225"/>
            <a:chOff x="3173413" y="739775"/>
            <a:chExt cx="5791200" cy="6118225"/>
          </a:xfrm>
        </p:grpSpPr>
        <p:pic>
          <p:nvPicPr>
            <p:cNvPr id="602116" name="Picture 4"/>
            <p:cNvPicPr>
              <a:picLocks noChangeAspect="1" noChangeArrowheads="1"/>
            </p:cNvPicPr>
            <p:nvPr/>
          </p:nvPicPr>
          <p:blipFill>
            <a:blip r:embed="rId3"/>
            <a:srcRect l="7089" t="6306" r="8093" b="6200"/>
            <a:stretch>
              <a:fillRect/>
            </a:stretch>
          </p:blipFill>
          <p:spPr bwMode="auto">
            <a:xfrm>
              <a:off x="3173413" y="739775"/>
              <a:ext cx="5791200" cy="6118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02117" name="Text Box 5"/>
            <p:cNvSpPr txBox="1">
              <a:spLocks noChangeArrowheads="1"/>
            </p:cNvSpPr>
            <p:nvPr/>
          </p:nvSpPr>
          <p:spPr bwMode="auto">
            <a:xfrm>
              <a:off x="4537075" y="2971800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2000</a:t>
              </a:r>
            </a:p>
          </p:txBody>
        </p:sp>
        <p:sp>
          <p:nvSpPr>
            <p:cNvPr id="602118" name="Text Box 6"/>
            <p:cNvSpPr txBox="1">
              <a:spLocks noChangeArrowheads="1"/>
            </p:cNvSpPr>
            <p:nvPr/>
          </p:nvSpPr>
          <p:spPr bwMode="auto">
            <a:xfrm>
              <a:off x="4125913" y="4056063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2006</a:t>
              </a:r>
            </a:p>
          </p:txBody>
        </p:sp>
        <p:sp>
          <p:nvSpPr>
            <p:cNvPr id="602119" name="Text Box 7"/>
            <p:cNvSpPr txBox="1">
              <a:spLocks noChangeArrowheads="1"/>
            </p:cNvSpPr>
            <p:nvPr/>
          </p:nvSpPr>
          <p:spPr bwMode="auto">
            <a:xfrm>
              <a:off x="3841750" y="4491038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2006</a:t>
              </a:r>
            </a:p>
          </p:txBody>
        </p:sp>
        <p:sp>
          <p:nvSpPr>
            <p:cNvPr id="602120" name="Text Box 8"/>
            <p:cNvSpPr txBox="1">
              <a:spLocks noChangeArrowheads="1"/>
            </p:cNvSpPr>
            <p:nvPr/>
          </p:nvSpPr>
          <p:spPr bwMode="auto">
            <a:xfrm>
              <a:off x="3830638" y="5041900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2009</a:t>
              </a:r>
            </a:p>
          </p:txBody>
        </p:sp>
        <p:sp>
          <p:nvSpPr>
            <p:cNvPr id="602121" name="Text Box 9"/>
            <p:cNvSpPr txBox="1">
              <a:spLocks noChangeArrowheads="1"/>
            </p:cNvSpPr>
            <p:nvPr/>
          </p:nvSpPr>
          <p:spPr bwMode="auto">
            <a:xfrm>
              <a:off x="3876675" y="5424488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2003</a:t>
              </a:r>
            </a:p>
          </p:txBody>
        </p:sp>
        <p:sp>
          <p:nvSpPr>
            <p:cNvPr id="602122" name="Text Box 10"/>
            <p:cNvSpPr txBox="1">
              <a:spLocks noChangeArrowheads="1"/>
            </p:cNvSpPr>
            <p:nvPr/>
          </p:nvSpPr>
          <p:spPr bwMode="auto">
            <a:xfrm>
              <a:off x="3946525" y="5900738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2003</a:t>
              </a:r>
            </a:p>
          </p:txBody>
        </p:sp>
        <p:sp>
          <p:nvSpPr>
            <p:cNvPr id="602123" name="Text Box 11"/>
            <p:cNvSpPr txBox="1">
              <a:spLocks noChangeArrowheads="1"/>
            </p:cNvSpPr>
            <p:nvPr/>
          </p:nvSpPr>
          <p:spPr bwMode="auto">
            <a:xfrm>
              <a:off x="4684713" y="2609850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2001</a:t>
              </a:r>
            </a:p>
          </p:txBody>
        </p:sp>
        <p:sp>
          <p:nvSpPr>
            <p:cNvPr id="602124" name="Text Box 12"/>
            <p:cNvSpPr txBox="1">
              <a:spLocks noChangeArrowheads="1"/>
            </p:cNvSpPr>
            <p:nvPr/>
          </p:nvSpPr>
          <p:spPr bwMode="auto">
            <a:xfrm>
              <a:off x="6153150" y="2295525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2003</a:t>
              </a:r>
            </a:p>
          </p:txBody>
        </p:sp>
        <p:sp>
          <p:nvSpPr>
            <p:cNvPr id="602125" name="Text Box 13"/>
            <p:cNvSpPr txBox="1">
              <a:spLocks noChangeArrowheads="1"/>
            </p:cNvSpPr>
            <p:nvPr/>
          </p:nvSpPr>
          <p:spPr bwMode="auto">
            <a:xfrm>
              <a:off x="7250113" y="2565400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2003</a:t>
              </a:r>
            </a:p>
          </p:txBody>
        </p:sp>
        <p:sp>
          <p:nvSpPr>
            <p:cNvPr id="602126" name="Text Box 14"/>
            <p:cNvSpPr txBox="1">
              <a:spLocks noChangeArrowheads="1"/>
            </p:cNvSpPr>
            <p:nvPr/>
          </p:nvSpPr>
          <p:spPr bwMode="auto">
            <a:xfrm>
              <a:off x="6823075" y="1900238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2003</a:t>
              </a:r>
            </a:p>
          </p:txBody>
        </p:sp>
        <p:sp>
          <p:nvSpPr>
            <p:cNvPr id="602127" name="Text Box 15"/>
            <p:cNvSpPr txBox="1">
              <a:spLocks noChangeArrowheads="1"/>
            </p:cNvSpPr>
            <p:nvPr/>
          </p:nvSpPr>
          <p:spPr bwMode="auto">
            <a:xfrm>
              <a:off x="4414838" y="3322638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2001</a:t>
              </a:r>
            </a:p>
          </p:txBody>
        </p:sp>
        <p:sp>
          <p:nvSpPr>
            <p:cNvPr id="602128" name="Text Box 16"/>
            <p:cNvSpPr txBox="1">
              <a:spLocks noChangeArrowheads="1"/>
            </p:cNvSpPr>
            <p:nvPr/>
          </p:nvSpPr>
          <p:spPr bwMode="auto">
            <a:xfrm>
              <a:off x="5257800" y="2209800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2007</a:t>
              </a:r>
            </a:p>
          </p:txBody>
        </p:sp>
        <p:sp>
          <p:nvSpPr>
            <p:cNvPr id="602129" name="Text Box 17"/>
            <p:cNvSpPr txBox="1">
              <a:spLocks noChangeArrowheads="1"/>
            </p:cNvSpPr>
            <p:nvPr/>
          </p:nvSpPr>
          <p:spPr bwMode="auto">
            <a:xfrm>
              <a:off x="4308475" y="3640138"/>
              <a:ext cx="923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2001</a:t>
              </a:r>
            </a:p>
          </p:txBody>
        </p:sp>
      </p:grpSp>
      <p:sp>
        <p:nvSpPr>
          <p:cNvPr id="602130" name="Rectangle 18"/>
          <p:cNvSpPr>
            <a:spLocks noChangeArrowheads="1"/>
          </p:cNvSpPr>
          <p:nvPr/>
        </p:nvSpPr>
        <p:spPr bwMode="auto">
          <a:xfrm>
            <a:off x="0" y="0"/>
            <a:ext cx="3165475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LONG RANGE NETWORK</a:t>
            </a:r>
          </a:p>
        </p:txBody>
      </p:sp>
      <p:pic>
        <p:nvPicPr>
          <p:cNvPr id="602131" name="Picture 19" descr="COOL_redgray_on_light_l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913" y="3762375"/>
            <a:ext cx="1663700" cy="73025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02132" name="Picture 20" descr="ODU_cropp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388" y="4699000"/>
            <a:ext cx="1685925" cy="914400"/>
          </a:xfrm>
          <a:prstGeom prst="rect">
            <a:avLst/>
          </a:prstGeom>
          <a:noFill/>
        </p:spPr>
      </p:pic>
      <p:pic>
        <p:nvPicPr>
          <p:cNvPr id="602133" name="Picture 21" descr="umass_dartmouth_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9650" y="2641600"/>
            <a:ext cx="1039813" cy="914400"/>
          </a:xfrm>
          <a:prstGeom prst="rect">
            <a:avLst/>
          </a:prstGeom>
          <a:noFill/>
        </p:spPr>
      </p:pic>
      <p:pic>
        <p:nvPicPr>
          <p:cNvPr id="602134" name="Picture 22" descr="unc-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2025" y="5821363"/>
            <a:ext cx="1135063" cy="9144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6781800" y="51816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Fourtee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</a:t>
            </a:r>
            <a:endParaRPr lang="en-US" dirty="0" smtClean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5 MHz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CODAR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SeaSondes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6019800" y="1905000"/>
            <a:ext cx="92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2010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8331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540" name="Picture 4" descr="marcoos_HF_Std_Radial_Plot"/>
          <p:cNvPicPr>
            <a:picLocks noChangeAspect="1" noChangeArrowheads="1"/>
          </p:cNvPicPr>
          <p:nvPr/>
        </p:nvPicPr>
        <p:blipFill>
          <a:blip r:embed="rId3"/>
          <a:srcRect l="5341" t="6697" r="6676" b="7182"/>
          <a:stretch>
            <a:fillRect/>
          </a:stretch>
        </p:blipFill>
        <p:spPr bwMode="auto">
          <a:xfrm>
            <a:off x="2976563" y="754063"/>
            <a:ext cx="5948362" cy="5962650"/>
          </a:xfrm>
          <a:prstGeom prst="rect">
            <a:avLst/>
          </a:prstGeom>
          <a:noFill/>
        </p:spPr>
      </p:pic>
      <p:sp>
        <p:nvSpPr>
          <p:cNvPr id="577543" name="Oval 7"/>
          <p:cNvSpPr>
            <a:spLocks noChangeArrowheads="1"/>
          </p:cNvSpPr>
          <p:nvPr/>
        </p:nvSpPr>
        <p:spPr bwMode="auto">
          <a:xfrm>
            <a:off x="4630738" y="5462588"/>
            <a:ext cx="5334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7544" name="Oval 8"/>
          <p:cNvSpPr>
            <a:spLocks noChangeArrowheads="1"/>
          </p:cNvSpPr>
          <p:nvPr/>
        </p:nvSpPr>
        <p:spPr bwMode="auto">
          <a:xfrm>
            <a:off x="6519863" y="1633538"/>
            <a:ext cx="5334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7545" name="Oval 9"/>
          <p:cNvSpPr>
            <a:spLocks noChangeArrowheads="1"/>
          </p:cNvSpPr>
          <p:nvPr/>
        </p:nvSpPr>
        <p:spPr bwMode="auto">
          <a:xfrm>
            <a:off x="6232525" y="2225675"/>
            <a:ext cx="5334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7546" name="Oval 10"/>
          <p:cNvSpPr>
            <a:spLocks noChangeArrowheads="1"/>
          </p:cNvSpPr>
          <p:nvPr/>
        </p:nvSpPr>
        <p:spPr bwMode="auto">
          <a:xfrm>
            <a:off x="5383213" y="3632200"/>
            <a:ext cx="776287" cy="7762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7547" name="Oval 11"/>
          <p:cNvSpPr>
            <a:spLocks noChangeArrowheads="1"/>
          </p:cNvSpPr>
          <p:nvPr/>
        </p:nvSpPr>
        <p:spPr bwMode="auto">
          <a:xfrm>
            <a:off x="7775575" y="1327150"/>
            <a:ext cx="892175" cy="8921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7548" name="Rectangle 1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863850" cy="2801937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Nested Standard Range Network</a:t>
            </a:r>
          </a:p>
        </p:txBody>
      </p:sp>
      <p:pic>
        <p:nvPicPr>
          <p:cNvPr id="577549" name="Picture 13" descr="COOL_redgray_on_light_l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13" y="4848225"/>
            <a:ext cx="1800225" cy="7905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77550" name="Picture 14" descr="ODU_cropp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700" y="5735638"/>
            <a:ext cx="1906588" cy="1033462"/>
          </a:xfrm>
          <a:prstGeom prst="rect">
            <a:avLst/>
          </a:prstGeom>
          <a:noFill/>
        </p:spPr>
      </p:pic>
      <p:pic>
        <p:nvPicPr>
          <p:cNvPr id="577551" name="Picture 15" descr="uDel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63738" y="4775200"/>
            <a:ext cx="908050" cy="914400"/>
          </a:xfrm>
          <a:prstGeom prst="rect">
            <a:avLst/>
          </a:prstGeom>
          <a:noFill/>
        </p:spPr>
      </p:pic>
      <p:pic>
        <p:nvPicPr>
          <p:cNvPr id="577552" name="Picture 16" descr="ur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90675" y="3419475"/>
            <a:ext cx="1293813" cy="117792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77553" name="Picture 17" descr="ucon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3188" y="3411538"/>
            <a:ext cx="1189037" cy="11922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858000" y="49530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Fourtee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</a:t>
            </a:r>
            <a:endParaRPr lang="en-US" dirty="0" smtClean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24  MHz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CODAR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SeaSondes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7825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S_CoastGuard_USMap_Mar2012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0319" y="3223946"/>
            <a:ext cx="6713682" cy="2999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Screen shot 2011-10-04 at 6.40.4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360" y="473535"/>
            <a:ext cx="3195573" cy="2735332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268133" y="0"/>
            <a:ext cx="5301451" cy="5232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U.S. National HF Radar Network</a:t>
            </a:r>
          </a:p>
        </p:txBody>
      </p:sp>
      <p:pic>
        <p:nvPicPr>
          <p:cNvPr id="7" name="Picture 6" descr="Screen shot 2012-05-15 at 10.26.1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550" y="580590"/>
            <a:ext cx="3185518" cy="1815474"/>
          </a:xfrm>
          <a:prstGeom prst="rect">
            <a:avLst/>
          </a:prstGeom>
        </p:spPr>
      </p:pic>
      <p:pic>
        <p:nvPicPr>
          <p:cNvPr id="8" name="Picture 7" descr="Screen shot 2012-05-15 at 10.25.1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13000" cy="31198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6950" y="583597"/>
            <a:ext cx="130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June 2004</a:t>
            </a:r>
            <a:r>
              <a:rPr lang="en-US" dirty="0" smtClean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589867"/>
            <a:ext cx="24045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U.S. IOOS</a:t>
            </a:r>
          </a:p>
          <a:p>
            <a:pPr algn="ctr"/>
            <a:r>
              <a:rPr lang="en-US" dirty="0" smtClean="0"/>
              <a:t>HF Radar Data Flow</a:t>
            </a:r>
          </a:p>
          <a:p>
            <a:pPr algn="ctr"/>
            <a:r>
              <a:rPr lang="en-US" dirty="0" smtClean="0"/>
              <a:t>For US Coast Guard </a:t>
            </a:r>
          </a:p>
          <a:p>
            <a:pPr algn="ctr"/>
            <a:r>
              <a:rPr lang="en-US" dirty="0" smtClean="0"/>
              <a:t>Search And Rescue </a:t>
            </a:r>
          </a:p>
          <a:p>
            <a:pPr algn="ctr"/>
            <a:r>
              <a:rPr lang="en-US" b="1" dirty="0" smtClean="0"/>
              <a:t>Since 2007</a:t>
            </a:r>
            <a:endParaRPr lang="en-US" b="1" dirty="0"/>
          </a:p>
        </p:txBody>
      </p:sp>
      <p:pic>
        <p:nvPicPr>
          <p:cNvPr id="10" name="Picture 9" descr="Screen shot 2012-05-15 at 10.46.04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6696" y="2099733"/>
            <a:ext cx="3447304" cy="112606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5833533" y="880533"/>
            <a:ext cx="1295400" cy="8468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867400" y="1557867"/>
            <a:ext cx="1159933" cy="8468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creen shot 2011-11-15 at 4.08.34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18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uth Africa 2400 km No Mod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767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0934" y="2184400"/>
            <a:ext cx="2698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South African Coast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2400 km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South African Coast with Bathymetry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1144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118206426_2340b3d5e9_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                           </a:t>
            </a:r>
            <a:r>
              <a:rPr lang="en-US" sz="2400" b="1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Success </a:t>
            </a:r>
            <a:r>
              <a:rPr lang="en-US" sz="2400" b="1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Stories – Making a Difference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Optimizing HF Radar for SAR using USCG Surface Drifters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b="1" i="1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4114800"/>
            <a:ext cx="428998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Art Allen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U.S. Coast Guard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Scott Glenn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Rutgers University</a:t>
            </a:r>
            <a:endParaRPr lang="en-US" sz="2000" b="1" dirty="0" smtClean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Mid</a:t>
            </a:r>
            <a:r>
              <a:rPr lang="en-US" sz="2000" b="1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-Atlantic </a:t>
            </a:r>
            <a:r>
              <a:rPr lang="en-US" sz="2000" b="1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Regional Association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Coastal Ocean Observing System</a:t>
            </a:r>
          </a:p>
        </p:txBody>
      </p:sp>
      <p:pic>
        <p:nvPicPr>
          <p:cNvPr id="30725" name="Picture 5" descr="1468414560_d638cdb7d2_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4800600"/>
            <a:ext cx="2438400" cy="1828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6" name="Picture 6" descr="1490972357_d86649c7e2_o"/>
          <p:cNvPicPr>
            <a:picLocks noChangeAspect="1" noChangeArrowheads="1"/>
          </p:cNvPicPr>
          <p:nvPr/>
        </p:nvPicPr>
        <p:blipFill>
          <a:blip r:embed="rId4"/>
          <a:srcRect l="10001" t="282" r="49001" b="33427"/>
          <a:stretch>
            <a:fillRect/>
          </a:stretch>
        </p:blipFill>
        <p:spPr bwMode="auto">
          <a:xfrm>
            <a:off x="6858000" y="4419600"/>
            <a:ext cx="2130425" cy="2286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31" descr="IOOS_logo_white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667" y="0"/>
            <a:ext cx="1701802" cy="68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4892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Figure04_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32004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584950"/>
            <a:ext cx="2133600" cy="365125"/>
          </a:xfrm>
          <a:noFill/>
        </p:spPr>
        <p:txBody>
          <a:bodyPr/>
          <a:lstStyle/>
          <a:p>
            <a:pPr algn="l"/>
            <a:fld id="{6A00C64A-9FCA-1E4D-815C-FA28E9FD70B4}" type="slidenum">
              <a:rPr lang="en-US">
                <a:solidFill>
                  <a:srgbClr val="898989"/>
                </a:solidFill>
                <a:latin typeface="Calibri" charset="0"/>
              </a:rPr>
              <a:pPr algn="l"/>
              <a:t>31</a:t>
            </a:fld>
            <a:endParaRPr 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Transition</a:t>
            </a:r>
            <a:r>
              <a:rPr lang="en-US" sz="20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Objective –</a:t>
            </a:r>
            <a:r>
              <a:rPr lang="en-US" sz="2000" b="1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Operational Use of HF Radar Surface Currents for Search And Rescue</a:t>
            </a:r>
          </a:p>
        </p:txBody>
      </p:sp>
      <p:pic>
        <p:nvPicPr>
          <p:cNvPr id="24581" name="Picture 6" descr="Screen shot 2010-11-12 at 4.38.20 PM.png"/>
          <p:cNvPicPr>
            <a:picLocks noChangeAspect="1"/>
          </p:cNvPicPr>
          <p:nvPr/>
        </p:nvPicPr>
        <p:blipFill>
          <a:blip r:embed="rId3"/>
          <a:srcRect t="2252" r="2232"/>
          <a:stretch>
            <a:fillRect/>
          </a:stretch>
        </p:blipFill>
        <p:spPr bwMode="auto">
          <a:xfrm>
            <a:off x="3691467" y="656181"/>
            <a:ext cx="5181600" cy="28490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7200" y="3820026"/>
            <a:ext cx="3250276" cy="235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Up Arrow 13"/>
          <p:cNvSpPr/>
          <p:nvPr/>
        </p:nvSpPr>
        <p:spPr>
          <a:xfrm rot="5400000">
            <a:off x="3352800" y="1600200"/>
            <a:ext cx="363538" cy="363538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Up Arrow 14"/>
          <p:cNvSpPr/>
          <p:nvPr/>
        </p:nvSpPr>
        <p:spPr>
          <a:xfrm rot="10800000">
            <a:off x="7899400" y="32681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Up Arrow 18"/>
          <p:cNvSpPr/>
          <p:nvPr/>
        </p:nvSpPr>
        <p:spPr>
          <a:xfrm rot="16200000">
            <a:off x="3903134" y="4809067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590" name="TextBox 19"/>
          <p:cNvSpPr txBox="1">
            <a:spLocks noChangeArrowheads="1"/>
          </p:cNvSpPr>
          <p:nvPr/>
        </p:nvSpPr>
        <p:spPr bwMode="auto">
          <a:xfrm>
            <a:off x="3276600" y="762000"/>
            <a:ext cx="15033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Surface Currents</a:t>
            </a:r>
          </a:p>
        </p:txBody>
      </p:sp>
      <p:pic>
        <p:nvPicPr>
          <p:cNvPr id="24" name="Picture 23" descr="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2200" y="2286001"/>
            <a:ext cx="83185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4594" name="Picture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0533" y="4224866"/>
            <a:ext cx="1752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Up Arrow 20"/>
          <p:cNvSpPr/>
          <p:nvPr/>
        </p:nvSpPr>
        <p:spPr>
          <a:xfrm>
            <a:off x="1617134" y="34967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055" y="4217104"/>
            <a:ext cx="3032278" cy="1768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124201" y="5113864"/>
            <a:ext cx="243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Search And Rescue Optimal Planning System (SAROPS)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37732" y="2336800"/>
            <a:ext cx="128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Data Acquisition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22067" y="2243667"/>
            <a:ext cx="1566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Data Product Generation &amp; Management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05933" y="3259667"/>
            <a:ext cx="2011915" cy="812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394565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3" y="2024063"/>
            <a:ext cx="4295775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4250" y="2011363"/>
            <a:ext cx="4159250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5000 Virtual Drifters – </a:t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24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Hours Into Search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HYCOM 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Low Confidence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CODAR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High Confidence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2120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5000 Virtual Drifters – </a:t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48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Hours Into Search</a:t>
            </a: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488" y="2009775"/>
            <a:ext cx="41592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HYCOM 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Low Confidence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CODAR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High Confidence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1579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5000 Virtual Drifters – </a:t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72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Hours Into Search</a:t>
            </a:r>
          </a:p>
        </p:txBody>
      </p:sp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488" y="2009775"/>
            <a:ext cx="41592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HYCOM 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Low Confidence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CODAR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High Confidence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8057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5000 Virtual Drifters – </a:t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96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Hours Into Search</a:t>
            </a:r>
          </a:p>
        </p:txBody>
      </p:sp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2663" y="2009775"/>
            <a:ext cx="41592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HYCOM 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Low Confidence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CODAR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High Confidence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4737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488" y="2009775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5000 Virtual Drifters – </a:t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Search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Area After 96 Hours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HYCOM 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36,000 km</a:t>
            </a:r>
            <a:r>
              <a:rPr lang="en-US" sz="2400" baseline="300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2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CODAR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12,000 km</a:t>
            </a:r>
            <a:r>
              <a:rPr lang="en-US" sz="2400" baseline="300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2</a:t>
            </a: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92350" y="4340225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33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232 km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171825" y="4537075"/>
            <a:ext cx="1006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1743075" y="4533900"/>
            <a:ext cx="625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079500" y="34290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33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154 km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1538288" y="3744913"/>
            <a:ext cx="0" cy="5349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 flipV="1">
            <a:off x="1541463" y="2709863"/>
            <a:ext cx="3175" cy="7191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389688" y="4391025"/>
            <a:ext cx="1179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C0504D"/>
                </a:solidFill>
                <a:latin typeface="Arial" charset="0"/>
                <a:ea typeface="ＭＳ Ｐゴシック" charset="-128"/>
                <a:cs typeface="ＭＳ Ｐゴシック" charset="-128"/>
              </a:rPr>
              <a:t>123 km</a:t>
            </a: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7275513" y="4597400"/>
            <a:ext cx="26193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6230938" y="4606925"/>
            <a:ext cx="252412" cy="31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5708650" y="35814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C0504D"/>
                </a:solidFill>
                <a:latin typeface="Arial" charset="0"/>
                <a:ea typeface="ＭＳ Ｐゴシック" charset="-128"/>
                <a:cs typeface="ＭＳ Ｐゴシック" charset="-128"/>
              </a:rPr>
              <a:t>100 km</a:t>
            </a: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6167438" y="3897313"/>
            <a:ext cx="0" cy="4286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 flipV="1">
            <a:off x="6170613" y="3317875"/>
            <a:ext cx="3175" cy="2635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9516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doc_front_page_0505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20800"/>
            <a:ext cx="70104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0" y="39688"/>
            <a:ext cx="95043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May 4, 2009: After a year of testing, NOAA  Announces on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U.S. Department of Commerce Website that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MARACOOS CODAR is Operational in SAROPS</a:t>
            </a: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7086600" y="1371600"/>
            <a:ext cx="20574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Present Activity: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Bring all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sustained regional-scale  HFR networks up to operational status in USCG SAROPS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3 West Coast Regions for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California &amp;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Oregon are ready.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308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0"/>
            <a:ext cx="5301451" cy="5232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U.S. National HF Radar Network</a:t>
            </a:r>
          </a:p>
        </p:txBody>
      </p:sp>
      <p:pic>
        <p:nvPicPr>
          <p:cNvPr id="3" name="Picture 5" descr="Screen shot 2010-05-02 at 10.00.18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28694"/>
            <a:ext cx="4402667" cy="567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Screen shot 2010-05-02 at 10.12.15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0725" y="609600"/>
            <a:ext cx="46132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648200" y="4114800"/>
            <a:ext cx="4495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i="1" dirty="0" smtClean="0">
                <a:solidFill>
                  <a:srgbClr val="000000"/>
                </a:solidFill>
              </a:rPr>
              <a:t>  Technician fully encumbered salary is</a:t>
            </a:r>
          </a:p>
          <a:p>
            <a:r>
              <a:rPr lang="en-US" i="1" dirty="0" smtClean="0">
                <a:solidFill>
                  <a:srgbClr val="000000"/>
                </a:solidFill>
              </a:rPr>
              <a:t>   estimated at $130,000; </a:t>
            </a:r>
          </a:p>
          <a:p>
            <a:pPr>
              <a:buFontTx/>
              <a:buChar char="•"/>
            </a:pPr>
            <a:r>
              <a:rPr lang="en-US" i="1" dirty="0" smtClean="0">
                <a:solidFill>
                  <a:srgbClr val="000000"/>
                </a:solidFill>
              </a:rPr>
              <a:t> Purchase and deployment for DF </a:t>
            </a:r>
            <a:r>
              <a:rPr lang="en-US" i="1" dirty="0" err="1" smtClean="0">
                <a:solidFill>
                  <a:srgbClr val="000000"/>
                </a:solidFill>
              </a:rPr>
              <a:t>HFRs</a:t>
            </a:r>
            <a:r>
              <a:rPr lang="en-US" i="1" dirty="0" smtClean="0">
                <a:solidFill>
                  <a:srgbClr val="000000"/>
                </a:solidFill>
              </a:rPr>
              <a:t>,</a:t>
            </a:r>
          </a:p>
          <a:p>
            <a:r>
              <a:rPr lang="en-US" i="1" dirty="0" smtClean="0">
                <a:solidFill>
                  <a:srgbClr val="000000"/>
                </a:solidFill>
              </a:rPr>
              <a:t>  LPA </a:t>
            </a:r>
            <a:r>
              <a:rPr lang="en-US" i="1" dirty="0" err="1" smtClean="0">
                <a:solidFill>
                  <a:srgbClr val="000000"/>
                </a:solidFill>
              </a:rPr>
              <a:t>HFRs</a:t>
            </a:r>
            <a:r>
              <a:rPr lang="en-US" i="1" dirty="0" smtClean="0">
                <a:solidFill>
                  <a:srgbClr val="000000"/>
                </a:solidFill>
              </a:rPr>
              <a:t> are $160,000 and $300,000,</a:t>
            </a:r>
          </a:p>
          <a:p>
            <a:r>
              <a:rPr lang="en-US" i="1" dirty="0" smtClean="0">
                <a:solidFill>
                  <a:srgbClr val="000000"/>
                </a:solidFill>
              </a:rPr>
              <a:t>  respectively. </a:t>
            </a:r>
          </a:p>
          <a:p>
            <a:pPr>
              <a:buFontTx/>
              <a:buChar char="•"/>
            </a:pPr>
            <a:r>
              <a:rPr lang="en-US" i="1" dirty="0" smtClean="0">
                <a:solidFill>
                  <a:srgbClr val="000000"/>
                </a:solidFill>
              </a:rPr>
              <a:t> Two technicians for each 7 DF </a:t>
            </a:r>
            <a:r>
              <a:rPr lang="en-US" i="1" dirty="0" err="1" smtClean="0">
                <a:solidFill>
                  <a:srgbClr val="000000"/>
                </a:solidFill>
              </a:rPr>
              <a:t>HFRs</a:t>
            </a:r>
            <a:r>
              <a:rPr lang="en-US" i="1" dirty="0" smtClean="0">
                <a:solidFill>
                  <a:srgbClr val="000000"/>
                </a:solidFill>
              </a:rPr>
              <a:t>, </a:t>
            </a:r>
          </a:p>
          <a:p>
            <a:r>
              <a:rPr lang="en-US" i="1" dirty="0" smtClean="0">
                <a:solidFill>
                  <a:srgbClr val="000000"/>
                </a:solidFill>
              </a:rPr>
              <a:t>  4 LPA </a:t>
            </a:r>
            <a:r>
              <a:rPr lang="en-US" i="1" dirty="0" err="1" smtClean="0">
                <a:solidFill>
                  <a:srgbClr val="000000"/>
                </a:solidFill>
              </a:rPr>
              <a:t>HFRs</a:t>
            </a:r>
            <a:r>
              <a:rPr lang="en-US" i="1" dirty="0" smtClean="0">
                <a:solidFill>
                  <a:srgbClr val="000000"/>
                </a:solidFill>
              </a:rPr>
              <a:t>, respectively.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5342468" y="0"/>
            <a:ext cx="38015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</a:rPr>
              <a:t>Table 4: Full 5-Year </a:t>
            </a:r>
            <a:r>
              <a:rPr lang="en-US" sz="1600" i="1" dirty="0" err="1" smtClean="0">
                <a:solidFill>
                  <a:srgbClr val="000000"/>
                </a:solidFill>
              </a:rPr>
              <a:t>Buildout</a:t>
            </a:r>
            <a:r>
              <a:rPr lang="en-US" sz="1600" i="1" dirty="0" smtClean="0">
                <a:solidFill>
                  <a:srgbClr val="000000"/>
                </a:solidFill>
              </a:rPr>
              <a:t>. Estimated acquisition &amp; maintenance costs. </a:t>
            </a:r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7" name="Picture 6" descr="Screen shot 2011-11-15 at 4.08.34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76799" y="6175385"/>
            <a:ext cx="3292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September 2009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http://</a:t>
            </a:r>
            <a:r>
              <a:rPr lang="en-US" b="1" dirty="0" err="1" smtClean="0">
                <a:solidFill>
                  <a:srgbClr val="FFFFFF"/>
                </a:solidFill>
              </a:rPr>
              <a:t>www.ioos.gov/hfradar</a:t>
            </a:r>
            <a:r>
              <a:rPr lang="en-US" b="1" dirty="0" smtClean="0">
                <a:solidFill>
                  <a:srgbClr val="FFFFFF"/>
                </a:solidFill>
              </a:rPr>
              <a:t>/</a:t>
            </a:r>
          </a:p>
        </p:txBody>
      </p:sp>
      <p:sp>
        <p:nvSpPr>
          <p:cNvPr id="9" name="Oval 8"/>
          <p:cNvSpPr/>
          <p:nvPr/>
        </p:nvSpPr>
        <p:spPr>
          <a:xfrm>
            <a:off x="7542237" y="3733292"/>
            <a:ext cx="1601763" cy="3815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55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StatesOilSpill.jpg"/>
          <p:cNvPicPr>
            <a:picLocks noChangeAspect="1"/>
          </p:cNvPicPr>
          <p:nvPr/>
        </p:nvPicPr>
        <p:blipFill>
          <a:blip r:embed="rId2"/>
          <a:srcRect b="1521"/>
          <a:stretch>
            <a:fillRect/>
          </a:stretch>
        </p:blipFill>
        <p:spPr bwMode="auto">
          <a:xfrm>
            <a:off x="0" y="-685800"/>
            <a:ext cx="9144000" cy="687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0" y="0"/>
            <a:ext cx="5638800" cy="2831544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CCFFCC"/>
                </a:solidFill>
              </a:rPr>
              <a:t>2010 Deepwater Horizon Oil Spill</a:t>
            </a:r>
          </a:p>
          <a:p>
            <a:r>
              <a:rPr lang="en-US" sz="2400" u="sng" dirty="0" smtClean="0">
                <a:solidFill>
                  <a:srgbClr val="CCFFCC"/>
                </a:solidFill>
              </a:rPr>
              <a:t>Oil </a:t>
            </a:r>
            <a:r>
              <a:rPr lang="en-US" sz="2400" u="sng" dirty="0">
                <a:solidFill>
                  <a:srgbClr val="CCFFCC"/>
                </a:solidFill>
              </a:rPr>
              <a:t>Transport Questions:</a:t>
            </a:r>
            <a:r>
              <a:rPr lang="en-US" sz="2400" dirty="0">
                <a:solidFill>
                  <a:srgbClr val="CCFFCC"/>
                </a:solidFill>
              </a:rPr>
              <a:t> Will the oil….</a:t>
            </a:r>
            <a:endParaRPr lang="en-US" dirty="0">
              <a:solidFill>
                <a:srgbClr val="CCFFCC"/>
              </a:solidFill>
            </a:endParaRP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CCFFCC"/>
                </a:solidFill>
              </a:rPr>
              <a:t> </a:t>
            </a:r>
            <a:r>
              <a:rPr lang="en-US" sz="1600" dirty="0">
                <a:solidFill>
                  <a:srgbClr val="CCFFCC"/>
                </a:solidFill>
              </a:rPr>
              <a:t>Come ashore in Louisiana?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</a:rPr>
              <a:t> Spread east to Texas or west to </a:t>
            </a:r>
            <a:r>
              <a:rPr lang="en-US" sz="1600" dirty="0" smtClean="0">
                <a:solidFill>
                  <a:srgbClr val="CCFFCC"/>
                </a:solidFill>
              </a:rPr>
              <a:t>Mississippi, Alabama and         Florida pan handle </a:t>
            </a:r>
            <a:r>
              <a:rPr lang="en-US" sz="1600" dirty="0">
                <a:solidFill>
                  <a:srgbClr val="CCFFCC"/>
                </a:solidFill>
              </a:rPr>
              <a:t>in the wind-driven coastal currents?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</a:rPr>
              <a:t> Enter the Loop Current and be transported downstream?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</a:rPr>
              <a:t> Hit the Florida Shelf and be driven shoreward by winds?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</a:rPr>
              <a:t> Ride the Loop Current south and hit the Florida Keys?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</a:rPr>
              <a:t> Be transported out of the Gulf of Mexico by the Gulf Stream and impact the East Coast</a:t>
            </a:r>
            <a:r>
              <a:rPr lang="en-US" sz="1600" dirty="0" smtClean="0">
                <a:solidFill>
                  <a:srgbClr val="CCFFCC"/>
                </a:solidFill>
              </a:rPr>
              <a:t>?</a:t>
            </a: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1842104" y="4485520"/>
            <a:ext cx="10244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CFFCC"/>
                </a:solidFill>
              </a:rPr>
              <a:t>Gulf of Mexico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0809" y="3502261"/>
            <a:ext cx="2646191" cy="150154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6" name="Picture 5" descr="Screen shot 2011-11-15 at 4.08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3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uth Africa 2400 k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767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0934" y="2184400"/>
            <a:ext cx="2698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South African Coast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2400 km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South African Coast with Global Ocean Model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53584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creen shot 2011-11-15 at 4.08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13315" name="Rectangle 13"/>
          <p:cNvSpPr>
            <a:spLocks noChangeArrowheads="1"/>
          </p:cNvSpPr>
          <p:nvPr/>
        </p:nvSpPr>
        <p:spPr bwMode="auto">
          <a:xfrm>
            <a:off x="4238625" y="5827713"/>
            <a:ext cx="7016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ＭＳ Ｐゴシック"/>
              </a:rPr>
              <a:t>                 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3316" name="Line 11"/>
          <p:cNvSpPr>
            <a:spLocks noChangeShapeType="1"/>
          </p:cNvSpPr>
          <p:nvPr/>
        </p:nvSpPr>
        <p:spPr bwMode="auto">
          <a:xfrm>
            <a:off x="76200" y="4038600"/>
            <a:ext cx="8839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 dirty="0">
              <a:solidFill>
                <a:srgbClr val="000000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5126" name="Rectangle 26"/>
          <p:cNvSpPr>
            <a:spLocks noChangeArrowheads="1"/>
          </p:cNvSpPr>
          <p:nvPr/>
        </p:nvSpPr>
        <p:spPr bwMode="auto">
          <a:xfrm>
            <a:off x="457200" y="7620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Oil Spill Trajectory Forecasting</a:t>
            </a:r>
            <a:endParaRPr lang="en-US" sz="3200" b="1" i="1" dirty="0">
              <a:solidFill>
                <a:srgbClr val="0070C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3319" name="Rectangle 23"/>
          <p:cNvSpPr>
            <a:spLocks noChangeArrowheads="1"/>
          </p:cNvSpPr>
          <p:nvPr/>
        </p:nvSpPr>
        <p:spPr bwMode="auto">
          <a:xfrm>
            <a:off x="304800" y="1066800"/>
            <a:ext cx="3276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" indent="-1143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Ingested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&amp; distributed by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 IOOS national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HF radar data servers at Scripps &amp; NOAA/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NDBC</a:t>
            </a:r>
          </a:p>
          <a:p>
            <a:pPr marL="114300" indent="-114300"/>
            <a:endParaRPr lang="en-US" sz="2000" dirty="0" smtClean="0">
              <a:solidFill>
                <a:srgbClr val="000000"/>
              </a:solidFill>
              <a:latin typeface="Arial" pitchFamily="34" charset="0"/>
              <a:ea typeface="ＭＳ Ｐゴシック"/>
              <a:cs typeface="Times New Roman" pitchFamily="18" charset="0"/>
            </a:endParaRPr>
          </a:p>
          <a:p>
            <a:pPr marL="114300" indent="-1143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Collected using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CODAR SeaSonde</a:t>
            </a:r>
            <a:r>
              <a:rPr lang="en-US" sz="2000" baseline="300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®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 HF radar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Times New Roman" pitchFamily="18" charset="0"/>
              </a:rPr>
              <a:t>systems (USM, USF)</a:t>
            </a:r>
            <a:endParaRPr lang="en-US" sz="2000" dirty="0">
              <a:solidFill>
                <a:srgbClr val="000000"/>
              </a:solidFill>
              <a:latin typeface="Arial" pitchFamily="34" charset="0"/>
              <a:ea typeface="ＭＳ Ｐゴシック"/>
              <a:cs typeface="Times New Roman" pitchFamily="18" charset="0"/>
            </a:endParaRPr>
          </a:p>
        </p:txBody>
      </p:sp>
      <p:pic>
        <p:nvPicPr>
          <p:cNvPr id="13321" name="Picture 31" descr="hfroil spill 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914400"/>
            <a:ext cx="4341812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4238625" y="5827713"/>
            <a:ext cx="7016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ＭＳ Ｐゴシック"/>
              </a:rPr>
              <a:t>                 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cxnSp>
        <p:nvCxnSpPr>
          <p:cNvPr id="13323" name="Straight Arrow Connector 34"/>
          <p:cNvCxnSpPr>
            <a:cxnSpLocks noChangeShapeType="1"/>
          </p:cNvCxnSpPr>
          <p:nvPr/>
        </p:nvCxnSpPr>
        <p:spPr bwMode="auto">
          <a:xfrm>
            <a:off x="76200" y="4724400"/>
            <a:ext cx="89916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3324" name="TextBox 35"/>
          <p:cNvSpPr txBox="1">
            <a:spLocks noChangeArrowheads="1"/>
          </p:cNvSpPr>
          <p:nvPr/>
        </p:nvSpPr>
        <p:spPr bwMode="auto">
          <a:xfrm>
            <a:off x="76200" y="4419600"/>
            <a:ext cx="76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2006</a:t>
            </a:r>
          </a:p>
        </p:txBody>
      </p:sp>
      <p:sp>
        <p:nvSpPr>
          <p:cNvPr id="13325" name="TextBox 36"/>
          <p:cNvSpPr txBox="1">
            <a:spLocks noChangeArrowheads="1"/>
          </p:cNvSpPr>
          <p:nvPr/>
        </p:nvSpPr>
        <p:spPr bwMode="auto">
          <a:xfrm rot="3214375">
            <a:off x="-181768" y="5322094"/>
            <a:ext cx="1881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Safe Seas Exercise</a:t>
            </a:r>
          </a:p>
        </p:txBody>
      </p:sp>
      <p:sp>
        <p:nvSpPr>
          <p:cNvPr id="13326" name="TextBox 37"/>
          <p:cNvSpPr txBox="1">
            <a:spLocks noChangeArrowheads="1"/>
          </p:cNvSpPr>
          <p:nvPr/>
        </p:nvSpPr>
        <p:spPr bwMode="auto">
          <a:xfrm>
            <a:off x="2286000" y="4343400"/>
            <a:ext cx="83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20 Apr</a:t>
            </a:r>
          </a:p>
        </p:txBody>
      </p:sp>
      <p:sp>
        <p:nvSpPr>
          <p:cNvPr id="13327" name="TextBox 38"/>
          <p:cNvSpPr txBox="1">
            <a:spLocks noChangeArrowheads="1"/>
          </p:cNvSpPr>
          <p:nvPr/>
        </p:nvSpPr>
        <p:spPr bwMode="auto">
          <a:xfrm>
            <a:off x="4800600" y="4343400"/>
            <a:ext cx="914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2 May</a:t>
            </a:r>
          </a:p>
        </p:txBody>
      </p:sp>
      <p:sp>
        <p:nvSpPr>
          <p:cNvPr id="13328" name="TextBox 39"/>
          <p:cNvSpPr txBox="1">
            <a:spLocks noChangeArrowheads="1"/>
          </p:cNvSpPr>
          <p:nvPr/>
        </p:nvSpPr>
        <p:spPr bwMode="auto">
          <a:xfrm>
            <a:off x="6172200" y="4343400"/>
            <a:ext cx="2362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2  May – Cap of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 DWH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Well</a:t>
            </a:r>
          </a:p>
        </p:txBody>
      </p:sp>
      <p:sp>
        <p:nvSpPr>
          <p:cNvPr id="13329" name="TextBox 43"/>
          <p:cNvSpPr txBox="1">
            <a:spLocks noChangeArrowheads="1"/>
          </p:cNvSpPr>
          <p:nvPr/>
        </p:nvSpPr>
        <p:spPr bwMode="auto">
          <a:xfrm rot="3214375">
            <a:off x="1025526" y="5192712"/>
            <a:ext cx="1619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HFR support to COSCO Busan</a:t>
            </a:r>
          </a:p>
        </p:txBody>
      </p:sp>
      <p:sp>
        <p:nvSpPr>
          <p:cNvPr id="13330" name="TextBox 45"/>
          <p:cNvSpPr txBox="1">
            <a:spLocks noChangeArrowheads="1"/>
          </p:cNvSpPr>
          <p:nvPr/>
        </p:nvSpPr>
        <p:spPr bwMode="auto">
          <a:xfrm rot="3214375">
            <a:off x="4511675" y="5313363"/>
            <a:ext cx="19970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Data received by IOOS National Servers &amp; NOAA/OR&amp;R/ERD</a:t>
            </a:r>
          </a:p>
        </p:txBody>
      </p:sp>
      <p:sp>
        <p:nvSpPr>
          <p:cNvPr id="13331" name="TextBox 54"/>
          <p:cNvSpPr txBox="1">
            <a:spLocks noChangeArrowheads="1"/>
          </p:cNvSpPr>
          <p:nvPr/>
        </p:nvSpPr>
        <p:spPr bwMode="auto">
          <a:xfrm>
            <a:off x="3429000" y="4343400"/>
            <a:ext cx="76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30 Apr</a:t>
            </a:r>
          </a:p>
        </p:txBody>
      </p:sp>
      <p:sp>
        <p:nvSpPr>
          <p:cNvPr id="13332" name="TextBox 57"/>
          <p:cNvSpPr txBox="1">
            <a:spLocks noChangeArrowheads="1"/>
          </p:cNvSpPr>
          <p:nvPr/>
        </p:nvSpPr>
        <p:spPr bwMode="auto">
          <a:xfrm rot="3214375">
            <a:off x="2033587" y="5519738"/>
            <a:ext cx="2366963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2 of 3 USM radars: not operational, scheduled maintenance </a:t>
            </a:r>
          </a:p>
        </p:txBody>
      </p:sp>
      <p:sp>
        <p:nvSpPr>
          <p:cNvPr id="13333" name="TextBox 58"/>
          <p:cNvSpPr txBox="1">
            <a:spLocks noChangeArrowheads="1"/>
          </p:cNvSpPr>
          <p:nvPr/>
        </p:nvSpPr>
        <p:spPr bwMode="auto">
          <a:xfrm>
            <a:off x="1143000" y="4419600"/>
            <a:ext cx="83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2007</a:t>
            </a:r>
          </a:p>
        </p:txBody>
      </p:sp>
      <p:sp>
        <p:nvSpPr>
          <p:cNvPr id="13334" name="TextBox 57"/>
          <p:cNvSpPr txBox="1">
            <a:spLocks noChangeArrowheads="1"/>
          </p:cNvSpPr>
          <p:nvPr/>
        </p:nvSpPr>
        <p:spPr bwMode="auto">
          <a:xfrm rot="3214375">
            <a:off x="3249613" y="5392738"/>
            <a:ext cx="19939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 USM: radars restored</a:t>
            </a:r>
          </a:p>
        </p:txBody>
      </p:sp>
      <p:sp>
        <p:nvSpPr>
          <p:cNvPr id="13335" name="TextBox 14"/>
          <p:cNvSpPr txBox="1">
            <a:spLocks noChangeArrowheads="1"/>
          </p:cNvSpPr>
          <p:nvPr/>
        </p:nvSpPr>
        <p:spPr bwMode="auto">
          <a:xfrm>
            <a:off x="76200" y="4038600"/>
            <a:ext cx="136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Chronology</a:t>
            </a:r>
          </a:p>
        </p:txBody>
      </p:sp>
      <p:sp>
        <p:nvSpPr>
          <p:cNvPr id="13336" name="TextBox 45"/>
          <p:cNvSpPr txBox="1">
            <a:spLocks noChangeArrowheads="1"/>
          </p:cNvSpPr>
          <p:nvPr/>
        </p:nvSpPr>
        <p:spPr bwMode="auto">
          <a:xfrm rot="3214375">
            <a:off x="6357938" y="5268913"/>
            <a:ext cx="1997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t>HFR used daily for trajectory forecasting</a:t>
            </a:r>
          </a:p>
        </p:txBody>
      </p:sp>
    </p:spTree>
    <p:extLst>
      <p:ext uri="{BB962C8B-B14F-4D97-AF65-F5344CB8AC3E}">
        <p14:creationId xmlns:p14="http://schemas.microsoft.com/office/powerpoint/2010/main" val="1496728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100602_spill_io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004" y="406008"/>
            <a:ext cx="5139795" cy="3217726"/>
          </a:xfrm>
          <a:prstGeom prst="rect">
            <a:avLst/>
          </a:prstGeom>
        </p:spPr>
      </p:pic>
      <p:pic>
        <p:nvPicPr>
          <p:cNvPr id="20" name="Picture 19" descr="Screen shot 2011-11-15 at 4.08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002060"/>
                </a:solidFill>
              </a:rPr>
              <a:t>Responding to Crisis: Deepwater Horizon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0" y="533400"/>
            <a:ext cx="35052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>
                <a:solidFill>
                  <a:srgbClr val="002060"/>
                </a:solidFill>
                <a:latin typeface="Calibri" charset="0"/>
              </a:rPr>
              <a:t>U.S. IOOS partnership demonstrated ability to:  </a:t>
            </a:r>
          </a:p>
          <a:p>
            <a:pPr eaLnBrk="0" hangingPunct="0"/>
            <a:endParaRPr lang="en-US" sz="800" b="1">
              <a:solidFill>
                <a:srgbClr val="002060"/>
              </a:solidFill>
              <a:latin typeface="Calibri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en-US">
                <a:solidFill>
                  <a:srgbClr val="002060"/>
                </a:solidFill>
                <a:latin typeface="Calibri" charset="0"/>
              </a:rPr>
              <a:t>Quickly deploy technologies: Gliders and HF radar, saving resources/improving safety</a:t>
            </a:r>
          </a:p>
          <a:p>
            <a:pPr eaLnBrk="0" hangingPunct="0">
              <a:buFont typeface="Arial" charset="0"/>
              <a:buChar char="•"/>
            </a:pPr>
            <a:endParaRPr lang="en-US" sz="800">
              <a:solidFill>
                <a:srgbClr val="002060"/>
              </a:solidFill>
              <a:latin typeface="Calibri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en-US">
                <a:solidFill>
                  <a:srgbClr val="002060"/>
                </a:solidFill>
                <a:latin typeface="Calibri" charset="0"/>
              </a:rPr>
              <a:t>Models/Imagery ingested into NOAA/Navy models</a:t>
            </a:r>
          </a:p>
          <a:p>
            <a:pPr eaLnBrk="0" hangingPunct="0">
              <a:buFont typeface="Arial" charset="0"/>
              <a:buChar char="•"/>
            </a:pPr>
            <a:endParaRPr lang="en-US" sz="800">
              <a:solidFill>
                <a:srgbClr val="002060"/>
              </a:solidFill>
              <a:latin typeface="Calibri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en-US">
                <a:solidFill>
                  <a:srgbClr val="002060"/>
                </a:solidFill>
                <a:latin typeface="Calibri" charset="0"/>
              </a:rPr>
              <a:t>Data assimilation improved spill response decision-making and public understanding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6265335" y="812800"/>
            <a:ext cx="1004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 dirty="0">
                <a:solidFill>
                  <a:srgbClr val="FFFFFF"/>
                </a:solidFill>
              </a:rPr>
              <a:t>USM HFR</a:t>
            </a:r>
          </a:p>
        </p:txBody>
      </p:sp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7747001" y="1634066"/>
            <a:ext cx="966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 dirty="0">
                <a:solidFill>
                  <a:srgbClr val="FFFFFF"/>
                </a:solidFill>
              </a:rPr>
              <a:t>USF HFR</a:t>
            </a:r>
          </a:p>
        </p:txBody>
      </p:sp>
      <p:pic>
        <p:nvPicPr>
          <p:cNvPr id="31751" name="Picture 4" descr="Screen shot 2010-10-29 at 7.35.15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86200"/>
            <a:ext cx="1908175" cy="1922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52" name="TextBox 12"/>
          <p:cNvSpPr txBox="1">
            <a:spLocks noChangeArrowheads="1"/>
          </p:cNvSpPr>
          <p:nvPr/>
        </p:nvSpPr>
        <p:spPr bwMode="auto">
          <a:xfrm>
            <a:off x="0" y="5791200"/>
            <a:ext cx="1752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b="1">
                <a:solidFill>
                  <a:srgbClr val="002060"/>
                </a:solidFill>
                <a:latin typeface="Calibri" charset="0"/>
              </a:rPr>
              <a:t>Web Portal</a:t>
            </a:r>
          </a:p>
        </p:txBody>
      </p:sp>
      <p:pic>
        <p:nvPicPr>
          <p:cNvPr id="31755" name="Picture 5" descr="Screen shot 2011-03-16 at 3.58.32 P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1446" y="3496733"/>
            <a:ext cx="1706563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96667" y="3810000"/>
            <a:ext cx="1828800" cy="235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7" name="Picture 4" descr="100722_slick_sabgom_cstars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10312" y="3479800"/>
            <a:ext cx="3049588" cy="2035175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265335" y="6183523"/>
            <a:ext cx="2784323" cy="692727"/>
            <a:chOff x="9372600" y="4876800"/>
            <a:chExt cx="1905000" cy="838200"/>
          </a:xfrm>
        </p:grpSpPr>
        <p:sp>
          <p:nvSpPr>
            <p:cNvPr id="31761" name="Rectangle 16"/>
            <p:cNvSpPr>
              <a:spLocks noChangeArrowheads="1"/>
            </p:cNvSpPr>
            <p:nvPr/>
          </p:nvSpPr>
          <p:spPr bwMode="auto">
            <a:xfrm>
              <a:off x="9372600" y="4876800"/>
              <a:ext cx="1905000" cy="838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1762" name="TextBox 12"/>
            <p:cNvSpPr txBox="1">
              <a:spLocks noChangeArrowheads="1"/>
            </p:cNvSpPr>
            <p:nvPr/>
          </p:nvSpPr>
          <p:spPr bwMode="auto">
            <a:xfrm>
              <a:off x="9372600" y="4876800"/>
              <a:ext cx="1828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b="1" dirty="0">
                  <a:solidFill>
                    <a:srgbClr val="002060"/>
                  </a:solidFill>
                  <a:latin typeface="Calibri" charset="0"/>
                </a:rPr>
                <a:t>HFR data informed  NOAA </a:t>
              </a:r>
            </a:p>
            <a:p>
              <a:pPr eaLnBrk="0" hangingPunct="0"/>
              <a:r>
                <a:rPr lang="en-US" sz="1600" b="1" dirty="0">
                  <a:solidFill>
                    <a:srgbClr val="002060"/>
                  </a:solidFill>
                  <a:latin typeface="Calibri" charset="0"/>
                </a:rPr>
                <a:t>trajectory forecasts</a:t>
              </a:r>
            </a:p>
          </p:txBody>
        </p:sp>
      </p:grpSp>
      <p:sp>
        <p:nvSpPr>
          <p:cNvPr id="31759" name="TextBox 11"/>
          <p:cNvSpPr txBox="1">
            <a:spLocks noChangeArrowheads="1"/>
          </p:cNvSpPr>
          <p:nvPr/>
        </p:nvSpPr>
        <p:spPr bwMode="auto">
          <a:xfrm>
            <a:off x="5901268" y="5621923"/>
            <a:ext cx="1295399" cy="5847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rgbClr val="002060"/>
                </a:solidFill>
                <a:latin typeface="Calibri" charset="0"/>
              </a:rPr>
              <a:t>Briefing </a:t>
            </a:r>
            <a:r>
              <a:rPr lang="en-US" sz="1600" b="1" dirty="0" smtClean="0">
                <a:solidFill>
                  <a:srgbClr val="002060"/>
                </a:solidFill>
                <a:latin typeface="Calibri" charset="0"/>
              </a:rPr>
              <a:t>Blog</a:t>
            </a:r>
          </a:p>
          <a:p>
            <a:pPr algn="ctr" eaLnBrk="0" hangingPunct="0"/>
            <a:r>
              <a:rPr lang="en-US" sz="1600" b="1" dirty="0" smtClean="0">
                <a:solidFill>
                  <a:srgbClr val="002060"/>
                </a:solidFill>
                <a:latin typeface="Calibri" charset="0"/>
              </a:rPr>
              <a:t>127 Briefs</a:t>
            </a:r>
            <a:endParaRPr lang="en-US" sz="1600" b="1" dirty="0">
              <a:solidFill>
                <a:srgbClr val="002060"/>
              </a:solidFill>
              <a:latin typeface="Calibri" charset="0"/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2169579" y="5477934"/>
            <a:ext cx="2971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HFR validation of SABGOM Forecast</a:t>
            </a:r>
            <a:r>
              <a:rPr lang="en-US" sz="1400" b="1" dirty="0" smtClean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 combined with </a:t>
            </a:r>
            <a:r>
              <a:rPr lang="en-US" sz="1400" b="1" dirty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satellite detected oil slicks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18466" y="2523066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June 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13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100629_zoom_north_hfrada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9600"/>
            <a:ext cx="39243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100703_zoom_hf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1635" y="609600"/>
            <a:ext cx="3886200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100704_slick_hf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150" y="3459843"/>
            <a:ext cx="38100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8"/>
          <p:cNvSpPr txBox="1">
            <a:spLocks noChangeArrowheads="1"/>
          </p:cNvSpPr>
          <p:nvPr/>
        </p:nvSpPr>
        <p:spPr bwMode="auto">
          <a:xfrm>
            <a:off x="266700" y="0"/>
            <a:ext cx="84240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Deepwater Horizon Oil Spill Response:  Near Field Environmental </a:t>
            </a:r>
            <a:r>
              <a:rPr lang="en-US" b="1" dirty="0" smtClean="0"/>
              <a:t>Analyses</a:t>
            </a:r>
          </a:p>
          <a:p>
            <a:pPr algn="ctr"/>
            <a:r>
              <a:rPr lang="en-US" dirty="0" smtClean="0"/>
              <a:t>Oil response to a major wind shift</a:t>
            </a:r>
            <a:endParaRPr lang="en-US" dirty="0"/>
          </a:p>
        </p:txBody>
      </p:sp>
      <p:pic>
        <p:nvPicPr>
          <p:cNvPr id="2560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2564" y="3424649"/>
            <a:ext cx="3904343" cy="275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47357" y="2403929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June 29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92357" y="2013858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July 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63329" y="5105400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July 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8872" y="4985657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July 4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 descr="Screen shot 2011-11-15 at 4.08.34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243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100604_ioos_assets_v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445294"/>
            <a:ext cx="3884613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2" descr="100604_ioos_assets_v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863" y="3405188"/>
            <a:ext cx="37909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 descr="100604_nav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8" y="428625"/>
            <a:ext cx="4060825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 descr="100606_hycom_temp_v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359150"/>
            <a:ext cx="3983038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266700" y="0"/>
            <a:ext cx="8269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Deepwater Horizon Oil Spill Response:  Far Field Environmental Analyses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856" y="2258785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June 6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184" y="5005616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June 6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7228" y="5393872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June 6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0986" y="2286000"/>
            <a:ext cx="92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June 6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87825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100604_ioos_assets_v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533400"/>
            <a:ext cx="5006975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100604_slick_hfr_wfs_v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33600"/>
            <a:ext cx="6027738" cy="40052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266700" y="0"/>
            <a:ext cx="8277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Deepwater Horizon Oil Spill Response:  Approach to West Florida Shelf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39214" y="3365500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June 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643" y="4871357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June 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3533" y="1007533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Close Approach to </a:t>
            </a:r>
          </a:p>
          <a:p>
            <a:r>
              <a:rPr lang="en-US" dirty="0" smtClean="0"/>
              <a:t>West Florida Shelf</a:t>
            </a:r>
            <a:endParaRPr lang="en-US" dirty="0"/>
          </a:p>
        </p:txBody>
      </p:sp>
      <p:pic>
        <p:nvPicPr>
          <p:cNvPr id="8" name="Picture 7" descr="Screen shot 2011-11-15 at 4.08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334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18 July 2010 Blog Entry - </a:t>
            </a:r>
            <a:r>
              <a:rPr lang="en-US" sz="2000" b="1" i="1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2010-2020: The Ocean Forecasting Decade</a:t>
            </a:r>
            <a:endParaRPr lang="en-US" sz="2000" b="1" i="1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2" descr="100718_fla_ssh_sabgom_hyc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71" y="457200"/>
            <a:ext cx="8272578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449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100625_sabg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06613" y="1576388"/>
            <a:ext cx="6313488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 descr="codar_MAB_v9_rf_drifterSB2_20090910T00_20090920T00"/>
          <p:cNvPicPr>
            <a:picLocks noChangeAspect="1" noChangeArrowheads="1"/>
          </p:cNvPicPr>
          <p:nvPr/>
        </p:nvPicPr>
        <p:blipFill>
          <a:blip r:embed="rId3"/>
          <a:srcRect l="14465" t="7292" r="10992" b="11198"/>
          <a:stretch>
            <a:fillRect/>
          </a:stretch>
        </p:blipFill>
        <p:spPr bwMode="auto">
          <a:xfrm>
            <a:off x="3038475" y="0"/>
            <a:ext cx="2882900" cy="350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6" name="Picture 5" descr="codar_MAB_v9_rf_drifterSB2_20090810T00_20090820T00"/>
          <p:cNvPicPr>
            <a:picLocks noChangeAspect="1" noChangeArrowheads="1"/>
          </p:cNvPicPr>
          <p:nvPr/>
        </p:nvPicPr>
        <p:blipFill>
          <a:blip r:embed="rId4"/>
          <a:srcRect l="14917" t="7176" r="11317" b="11111"/>
          <a:stretch>
            <a:fillRect/>
          </a:stretch>
        </p:blipFill>
        <p:spPr bwMode="auto">
          <a:xfrm>
            <a:off x="4515077" y="1899331"/>
            <a:ext cx="3043237" cy="3744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7" name="Picture 6" descr="codar_MAB_v9_rf_drifterSB2_20090710T00_20090720T00"/>
          <p:cNvPicPr>
            <a:picLocks noChangeAspect="1" noChangeArrowheads="1"/>
          </p:cNvPicPr>
          <p:nvPr/>
        </p:nvPicPr>
        <p:blipFill>
          <a:blip r:embed="rId5"/>
          <a:srcRect l="14844" t="7542" r="11014" b="10991"/>
          <a:stretch>
            <a:fillRect/>
          </a:stretch>
        </p:blipFill>
        <p:spPr bwMode="auto">
          <a:xfrm>
            <a:off x="6211888" y="3406775"/>
            <a:ext cx="2932112" cy="357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3068185" y="0"/>
            <a:ext cx="127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Times New Roman" charset="0"/>
              </a:rPr>
              <a:t>July, 2009</a:t>
            </a: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4517571" y="1901145"/>
            <a:ext cx="1566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Times New Roman" charset="0"/>
              </a:rPr>
              <a:t>August, 2009</a:t>
            </a:r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6195332" y="3385911"/>
            <a:ext cx="1917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Times New Roman" charset="0"/>
              </a:rPr>
              <a:t>September, 2009</a:t>
            </a:r>
          </a:p>
        </p:txBody>
      </p:sp>
      <p:sp>
        <p:nvSpPr>
          <p:cNvPr id="28681" name="TextBox 8"/>
          <p:cNvSpPr txBox="1">
            <a:spLocks noChangeArrowheads="1"/>
          </p:cNvSpPr>
          <p:nvPr/>
        </p:nvSpPr>
        <p:spPr bwMode="auto">
          <a:xfrm>
            <a:off x="0" y="210004"/>
            <a:ext cx="28813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/>
              <a:t>Deepwater Horizon </a:t>
            </a:r>
          </a:p>
          <a:p>
            <a:r>
              <a:rPr lang="en-US" b="1" dirty="0"/>
              <a:t>Response: East Coast</a:t>
            </a:r>
            <a:r>
              <a:rPr lang="en-US" b="1" dirty="0" smtClean="0"/>
              <a:t> Assessments of Risk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234" y="0"/>
            <a:ext cx="2934766" cy="18777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387929" y="5315857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June 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4429" y="217714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July 6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" name="Picture 12" descr="Screen shot 2011-11-15 at 4.08.34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150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3352800" cy="1828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Feedback from the Deepwater Horizon </a:t>
            </a:r>
            <a:b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</a:br>
            <a:r>
              <a:rPr lang="en-US" sz="2800" dirty="0" smtClean="0">
                <a:ea typeface="Geneva" charset="0"/>
                <a:cs typeface="Geneva" charset="0"/>
              </a:rPr>
              <a:t>Incident</a:t>
            </a:r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 Command Center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228600" y="5257800"/>
            <a:ext cx="845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“…Thanks to everyone for all of your efforts to support the Response and the very professional and competent manner in which you have executed your efforts.  IOOS has played a huge role in informing the modeling teams and the Unified Command through your extraordinary service. “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 Sam Walker (IOOS representative to Deepwater Horizon Unified Command Center), August 6, 2010</a:t>
            </a:r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152400" y="4495800"/>
            <a:ext cx="8458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“… AWESOME JOB - that call that we had last week was a very good thing.  You are taking a huge burden off of the team here who is trying to simply capture the deluge of assets now being deployed. “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 Sam Walker (IOOS representative to Deepwater Horizon Unified Command Center), July 2, 2010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152400" y="3276600"/>
            <a:ext cx="86106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“All - Greetings from Unified Area Command in New Orleans.  I couldn't agree more - the IOOS community has acquitted itself very well during this  entire incident.  Not only has everyone provided valuable information - you have done it without getting in the way of the ongoing operations. It's been a pleasure to represent IOOS here and see all the great contributions from the larger IOOS community. “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 Sam Walker (IOOS representative to Deepwater Horizon Unified Command Center), June 18, 2010</a:t>
            </a:r>
          </a:p>
        </p:txBody>
      </p:sp>
      <p:pic>
        <p:nvPicPr>
          <p:cNvPr id="3379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0"/>
            <a:ext cx="57912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3429000" y="0"/>
            <a:ext cx="539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white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Composite of Satellite Observed Oil Spill Locations </a:t>
            </a:r>
          </a:p>
        </p:txBody>
      </p:sp>
    </p:spTree>
    <p:extLst>
      <p:ext uri="{BB962C8B-B14F-4D97-AF65-F5344CB8AC3E}">
        <p14:creationId xmlns:p14="http://schemas.microsoft.com/office/powerpoint/2010/main" val="15314237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3352800" cy="1828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Feedback from the Deepwater Horizon </a:t>
            </a:r>
            <a:b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</a:br>
            <a:r>
              <a:rPr lang="en-US" sz="2800" dirty="0" smtClean="0">
                <a:ea typeface="Geneva" charset="0"/>
                <a:cs typeface="Geneva" charset="0"/>
              </a:rPr>
              <a:t>Incident</a:t>
            </a:r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 Command Center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228600" y="5257800"/>
            <a:ext cx="845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“…Thanks to everyone for all of your efforts to support the Response and the very professional and competent manner in which you have executed your efforts.  IOOS has played a huge role in informing the modeling teams and the Unified Command through your extraordinary service. “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 Sam Walker (IOOS representative to Deepwater Horizon Unified Command Center), August 6, 2010</a:t>
            </a:r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152400" y="4495800"/>
            <a:ext cx="8458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“… AWESOME JOB - that call that we had last week was a very good thing.  You are taking a huge burden off of the team here who is trying to simply capture the deluge of assets now being deployed. “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 Sam Walker (IOOS representative to Deepwater Horizon Unified Command Center), July 2, 2010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152400" y="3276600"/>
            <a:ext cx="86106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“All - Greetings from Unified Area Command in New Orleans.  I couldn't agree more - the IOOS community has acquitted itself very well during this  entire incident.  Not only has everyone provided valuable information - you have 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done </a:t>
            </a:r>
            <a:r>
              <a:rPr lang="en-US" sz="14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it without getting in the way of the ongoing operations. It's been a pleasure to represent IOOS here and see all the great contributions from the larger IOOS community. “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 Sam Walker (IOOS representative to Deepwater Horizon Unified Command Center), June 18, 2010</a:t>
            </a:r>
          </a:p>
        </p:txBody>
      </p:sp>
      <p:pic>
        <p:nvPicPr>
          <p:cNvPr id="3379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0"/>
            <a:ext cx="57912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3429000" y="0"/>
            <a:ext cx="539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white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Composite of Satellite Observed Oil Spill Locations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5830" y="3311072"/>
            <a:ext cx="3634980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We did not get in the way</a:t>
            </a: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5455" y="4497613"/>
            <a:ext cx="3395731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We reduced the burden</a:t>
            </a: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4161" y="5275943"/>
            <a:ext cx="5978319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We informed modeling teams &amp; leadership</a:t>
            </a: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91851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t="23155" r="11247" b="13432"/>
          <a:stretch>
            <a:fillRect/>
          </a:stretch>
        </p:blipFill>
        <p:spPr bwMode="auto">
          <a:xfrm>
            <a:off x="1062038" y="0"/>
            <a:ext cx="7018337" cy="373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1" y="5754687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prstClr val="black"/>
                </a:solidFill>
                <a:latin typeface="Arial" charset="0"/>
                <a:ea typeface="ＭＳ Ｐゴシック" charset="0"/>
                <a:cs typeface="Geneva" charset="0"/>
              </a:rPr>
              <a:t>www.legislative.</a:t>
            </a:r>
            <a:r>
              <a:rPr lang="en-US" b="1" i="1" dirty="0">
                <a:solidFill>
                  <a:prstClr val="black"/>
                </a:solidFill>
                <a:latin typeface="Arial" charset="0"/>
                <a:ea typeface="ＭＳ Ｐゴシック" charset="0"/>
                <a:cs typeface="Geneva" charset="0"/>
              </a:rPr>
              <a:t>noaa</a:t>
            </a:r>
            <a:r>
              <a:rPr lang="en-US" i="1" dirty="0">
                <a:solidFill>
                  <a:prstClr val="black"/>
                </a:solidFill>
                <a:latin typeface="Arial" charset="0"/>
                <a:ea typeface="ＭＳ Ｐゴシック" charset="0"/>
                <a:cs typeface="Geneva" charset="0"/>
              </a:rPr>
              <a:t>.gov/Testimony/Lubchenco033111.pdf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  <a:cs typeface="Geneva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001" y="3649134"/>
            <a:ext cx="85428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 u="sng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From Page 10: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Also 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 support of oil spill response, NOAA requests a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$5.0 million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increase to implement the U.S. Integrated Ocean Observing System (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IOOS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®)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Surface Current Mapping Plan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using high frequency (HF) radar surface current measurements.</a:t>
            </a:r>
            <a:r>
              <a:rPr lang="en-US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  HF 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radar provides information vital to oil spill response, national defense, homeland security, search and rescue operations, safe marine transportation, water quality and pollutant tracking, and harmful algal bloom forecasting.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74571" y="598714"/>
            <a:ext cx="2249715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00828" y="3256643"/>
            <a:ext cx="3040743" cy="163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47357" y="2249714"/>
            <a:ext cx="2358572" cy="18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3410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 OR 1800 km No Curre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01490"/>
            <a:ext cx="4148872" cy="2616981"/>
          </a:xfrm>
          <a:prstGeom prst="rect">
            <a:avLst/>
          </a:prstGeom>
        </p:spPr>
      </p:pic>
      <p:pic>
        <p:nvPicPr>
          <p:cNvPr id="3" name="Picture 2" descr="MAB 1000 km No Curren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437" y="3424910"/>
            <a:ext cx="3929030" cy="2478311"/>
          </a:xfrm>
          <a:prstGeom prst="rect">
            <a:avLst/>
          </a:prstGeom>
        </p:spPr>
      </p:pic>
      <p:pic>
        <p:nvPicPr>
          <p:cNvPr id="4" name="Picture 3" descr="Australia 4000 km No Curren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39" y="3289443"/>
            <a:ext cx="4143795" cy="2613778"/>
          </a:xfrm>
          <a:prstGeom prst="rect">
            <a:avLst/>
          </a:prstGeom>
        </p:spPr>
      </p:pic>
      <p:pic>
        <p:nvPicPr>
          <p:cNvPr id="5" name="Picture 4" descr="Korea_1000km.jpg"/>
          <p:cNvPicPr>
            <a:picLocks noChangeAspect="1"/>
          </p:cNvPicPr>
          <p:nvPr/>
        </p:nvPicPr>
        <p:blipFill>
          <a:blip r:embed="rId5"/>
          <a:srcRect b="4012"/>
          <a:stretch>
            <a:fillRect/>
          </a:stretch>
        </p:blipFill>
        <p:spPr>
          <a:xfrm>
            <a:off x="372328" y="559192"/>
            <a:ext cx="4119877" cy="2559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Similar HF Radar Networks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640128" y="2146014"/>
            <a:ext cx="1752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South Korea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1000 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km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0559" y="3294507"/>
            <a:ext cx="17962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Australia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Pi x 4000 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km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2987" y="593167"/>
            <a:ext cx="2657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California + Oregon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1800 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km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42437" y="3434211"/>
            <a:ext cx="1787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Mid-Atlantic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1000 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km</a:t>
            </a:r>
          </a:p>
        </p:txBody>
      </p:sp>
    </p:spTree>
    <p:extLst>
      <p:ext uri="{BB962C8B-B14F-4D97-AF65-F5344CB8AC3E}">
        <p14:creationId xmlns:p14="http://schemas.microsoft.com/office/powerpoint/2010/main" val="3803246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Screen shot 2011-10-01 at 10.28.09 AM.png"/>
          <p:cNvPicPr>
            <a:picLocks noChangeAspect="1"/>
          </p:cNvPicPr>
          <p:nvPr/>
        </p:nvPicPr>
        <p:blipFill>
          <a:blip r:embed="rId2"/>
          <a:srcRect b="7936"/>
          <a:stretch>
            <a:fillRect/>
          </a:stretch>
        </p:blipFill>
        <p:spPr bwMode="auto">
          <a:xfrm>
            <a:off x="0" y="0"/>
            <a:ext cx="91440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2" name="TextBox 2"/>
          <p:cNvSpPr txBox="1">
            <a:spLocks noChangeArrowheads="1"/>
          </p:cNvSpPr>
          <p:nvPr/>
        </p:nvSpPr>
        <p:spPr bwMode="auto">
          <a:xfrm>
            <a:off x="448733" y="3462866"/>
            <a:ext cx="2311399" cy="138499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U.S. National HF Radar Network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66000" y="5280177"/>
            <a:ext cx="177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Summer </a:t>
            </a:r>
          </a:p>
          <a:p>
            <a:pPr algn="ctr"/>
            <a:r>
              <a:rPr lang="en-US" dirty="0" smtClean="0"/>
              <a:t>2011 Coverage</a:t>
            </a:r>
          </a:p>
          <a:p>
            <a:pPr algn="ctr"/>
            <a:r>
              <a:rPr lang="en-US" dirty="0" smtClean="0"/>
              <a:t>131 Radars</a:t>
            </a:r>
            <a:endParaRPr lang="en-US" dirty="0"/>
          </a:p>
        </p:txBody>
      </p:sp>
      <p:pic>
        <p:nvPicPr>
          <p:cNvPr id="11" name="Picture 10" descr="Screen shot 2012-05-15 at 10.10.4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0"/>
            <a:ext cx="5190067" cy="3522517"/>
          </a:xfrm>
          <a:prstGeom prst="rect">
            <a:avLst/>
          </a:prstGeom>
        </p:spPr>
      </p:pic>
      <p:pic>
        <p:nvPicPr>
          <p:cNvPr id="6" name="Picture 5" descr="Screen shot 2011-11-15 at 4.08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326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11-15 at 4.08.3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355" y="0"/>
            <a:ext cx="17870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U.S. National HF Radar Network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000" dirty="0" smtClean="0"/>
              <a:t>Status:</a:t>
            </a:r>
          </a:p>
          <a:p>
            <a:pPr algn="ctr"/>
            <a:r>
              <a:rPr lang="en-US" sz="2000" dirty="0" smtClean="0"/>
              <a:t>Feb 16, 2014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111 of 137 registered sites </a:t>
            </a:r>
          </a:p>
          <a:p>
            <a:pPr algn="ctr"/>
            <a:r>
              <a:rPr lang="en-US" sz="2000" dirty="0" smtClean="0"/>
              <a:t>reporting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762814" y="6293376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hfradar.ndbc.noaa.gov</a:t>
            </a:r>
            <a:r>
              <a:rPr lang="en-US" dirty="0" smtClean="0"/>
              <a:t>/</a:t>
            </a:r>
            <a:endParaRPr lang="en-US" dirty="0"/>
          </a:p>
        </p:txBody>
      </p:sp>
      <p:pic>
        <p:nvPicPr>
          <p:cNvPr id="6" name="Picture 5" descr="Screen Shot 2014-02-16 at 9.24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38" y="0"/>
            <a:ext cx="7209162" cy="60617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7755" y="4464556"/>
            <a:ext cx="1507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AOOS &amp;</a:t>
            </a:r>
          </a:p>
          <a:p>
            <a:r>
              <a:rPr lang="en-US" dirty="0" smtClean="0"/>
              <a:t>PACIOOS</a:t>
            </a:r>
          </a:p>
          <a:p>
            <a:r>
              <a:rPr lang="en-US" dirty="0" smtClean="0"/>
              <a:t>Not Reporting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20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2677" y="0"/>
            <a:ext cx="740854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Total Vectors Combined from Sites at </a:t>
            </a:r>
          </a:p>
          <a:p>
            <a:pPr algn="ctr"/>
            <a:r>
              <a:rPr lang="en-US" sz="2400" b="1" dirty="0" smtClean="0"/>
              <a:t>Palmer Station (P313) and </a:t>
            </a:r>
            <a:r>
              <a:rPr lang="en-US" sz="2400" b="1" dirty="0" err="1" smtClean="0"/>
              <a:t>Wauwerman</a:t>
            </a:r>
            <a:r>
              <a:rPr lang="en-US" sz="2400" b="1" dirty="0" smtClean="0"/>
              <a:t> Islands (WAUW)</a:t>
            </a:r>
          </a:p>
          <a:p>
            <a:pPr algn="ctr"/>
            <a:r>
              <a:rPr lang="en-US" sz="2400" b="1" dirty="0" smtClean="0"/>
              <a:t>1 Frequency at Palmer (13 MHz), 2 consecutive hours</a:t>
            </a:r>
          </a:p>
          <a:p>
            <a:pPr algn="ctr"/>
            <a:endParaRPr lang="en-US" sz="2000" b="1" dirty="0"/>
          </a:p>
        </p:txBody>
      </p:sp>
      <p:pic>
        <p:nvPicPr>
          <p:cNvPr id="3" name="Picture 2" descr="P313_TUV_WAUW_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6" t="3156" r="17717" b="7260"/>
          <a:stretch/>
        </p:blipFill>
        <p:spPr>
          <a:xfrm>
            <a:off x="6435" y="1455349"/>
            <a:ext cx="4512650" cy="4746638"/>
          </a:xfrm>
          <a:prstGeom prst="rect">
            <a:avLst/>
          </a:prstGeom>
        </p:spPr>
      </p:pic>
      <p:pic>
        <p:nvPicPr>
          <p:cNvPr id="5" name="Picture 4" descr="IMGP490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/>
          <a:stretch/>
        </p:blipFill>
        <p:spPr>
          <a:xfrm>
            <a:off x="4519084" y="1681369"/>
            <a:ext cx="4624915" cy="400828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71" y="0"/>
            <a:ext cx="1147989" cy="891379"/>
          </a:xfrm>
          <a:prstGeom prst="rect">
            <a:avLst/>
          </a:prstGeom>
        </p:spPr>
      </p:pic>
      <p:pic>
        <p:nvPicPr>
          <p:cNvPr id="7" name="Picture 9" descr="Screen shot 2012-02-19 at 1.33.1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0" y="903117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759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11-15 at 4.08.3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5723"/>
            <a:ext cx="9144000" cy="6422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National HF Radar Technical Steering Team Meeting: July 19-20, 2011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8009" y="461664"/>
            <a:ext cx="3020478" cy="6001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Steering Team members</a:t>
            </a:r>
          </a:p>
          <a:p>
            <a:endParaRPr lang="en-US" sz="800" b="1" dirty="0" smtClean="0"/>
          </a:p>
          <a:p>
            <a:r>
              <a:rPr lang="en-US" u="sng" dirty="0" smtClean="0"/>
              <a:t>Project Manager:</a:t>
            </a:r>
          </a:p>
          <a:p>
            <a:pPr>
              <a:buFont typeface="Arial"/>
              <a:buChar char="•"/>
            </a:pPr>
            <a:r>
              <a:rPr lang="en-US" dirty="0" smtClean="0"/>
              <a:t>Jack Harlan, NOAA IOOS</a:t>
            </a:r>
          </a:p>
          <a:p>
            <a:endParaRPr lang="en-US" sz="800" b="1" dirty="0" smtClean="0"/>
          </a:p>
          <a:p>
            <a:r>
              <a:rPr lang="en-US" u="sng" dirty="0" smtClean="0"/>
              <a:t>Federal Partners:</a:t>
            </a:r>
          </a:p>
          <a:p>
            <a:pPr>
              <a:buFont typeface="Arial"/>
              <a:buChar char="•"/>
            </a:pPr>
            <a:r>
              <a:rPr lang="en-US" dirty="0" smtClean="0"/>
              <a:t>Bill </a:t>
            </a:r>
            <a:r>
              <a:rPr lang="en-US" dirty="0" err="1" smtClean="0"/>
              <a:t>Birkemeier</a:t>
            </a:r>
            <a:r>
              <a:rPr lang="en-US" dirty="0" smtClean="0"/>
              <a:t>, USACE</a:t>
            </a:r>
          </a:p>
          <a:p>
            <a:pPr>
              <a:buFont typeface="Arial"/>
              <a:buChar char="•"/>
            </a:pPr>
            <a:r>
              <a:rPr lang="en-US" dirty="0" smtClean="0"/>
              <a:t>Pat Burke, NOAA CO-OPS</a:t>
            </a:r>
          </a:p>
          <a:p>
            <a:pPr>
              <a:buFont typeface="Arial"/>
              <a:buChar char="•"/>
            </a:pPr>
            <a:r>
              <a:rPr lang="en-US" dirty="0" smtClean="0"/>
              <a:t>Bill Burnett, NOAA-NDBC</a:t>
            </a:r>
          </a:p>
          <a:p>
            <a:pPr>
              <a:buFont typeface="Arial"/>
              <a:buChar char="•"/>
            </a:pPr>
            <a:r>
              <a:rPr lang="en-US" dirty="0" smtClean="0"/>
              <a:t>Ming </a:t>
            </a:r>
            <a:r>
              <a:rPr lang="en-US" dirty="0" err="1" smtClean="0"/>
              <a:t>Ji</a:t>
            </a:r>
            <a:r>
              <a:rPr lang="en-US" dirty="0" smtClean="0"/>
              <a:t>, NOAA NWS OPC</a:t>
            </a:r>
          </a:p>
          <a:p>
            <a:pPr>
              <a:buFont typeface="Arial"/>
              <a:buChar char="•"/>
            </a:pPr>
            <a:r>
              <a:rPr lang="en-US" dirty="0" smtClean="0"/>
              <a:t>Rich </a:t>
            </a:r>
            <a:r>
              <a:rPr lang="en-US" dirty="0" err="1" smtClean="0"/>
              <a:t>Patchen</a:t>
            </a:r>
            <a:r>
              <a:rPr lang="en-US" dirty="0" smtClean="0"/>
              <a:t>, NOAA CSDL</a:t>
            </a:r>
          </a:p>
          <a:p>
            <a:endParaRPr lang="en-US" sz="800" dirty="0" smtClean="0"/>
          </a:p>
          <a:p>
            <a:r>
              <a:rPr lang="en-US" u="sng" dirty="0" smtClean="0"/>
              <a:t>Elected by RAs:</a:t>
            </a:r>
          </a:p>
          <a:p>
            <a:pPr>
              <a:buFont typeface="Arial"/>
              <a:buChar char="•"/>
            </a:pPr>
            <a:r>
              <a:rPr lang="en-US" dirty="0" smtClean="0"/>
              <a:t>Larry Atkinson, Old Dominion</a:t>
            </a:r>
          </a:p>
          <a:p>
            <a:pPr>
              <a:buFont typeface="Arial"/>
              <a:buChar char="•"/>
            </a:pPr>
            <a:r>
              <a:rPr lang="en-US" dirty="0" smtClean="0"/>
              <a:t>Pierre </a:t>
            </a:r>
            <a:r>
              <a:rPr lang="en-US" dirty="0" err="1" smtClean="0"/>
              <a:t>Flament</a:t>
            </a:r>
            <a:r>
              <a:rPr lang="en-US" dirty="0" smtClean="0"/>
              <a:t>, U Hawaii</a:t>
            </a:r>
          </a:p>
          <a:p>
            <a:pPr>
              <a:buFont typeface="Arial"/>
              <a:buChar char="•"/>
            </a:pPr>
            <a:r>
              <a:rPr lang="en-US" dirty="0" smtClean="0"/>
              <a:t>Scott Glenn, Rutgers</a:t>
            </a:r>
          </a:p>
          <a:p>
            <a:pPr>
              <a:buFont typeface="Arial"/>
              <a:buChar char="•"/>
            </a:pPr>
            <a:r>
              <a:rPr lang="en-US" dirty="0" smtClean="0"/>
              <a:t>Jeff </a:t>
            </a:r>
            <a:r>
              <a:rPr lang="en-US" dirty="0" err="1" smtClean="0"/>
              <a:t>Paduan</a:t>
            </a:r>
            <a:r>
              <a:rPr lang="en-US" dirty="0" smtClean="0"/>
              <a:t>, Naval </a:t>
            </a:r>
            <a:r>
              <a:rPr lang="en-US" dirty="0" err="1" smtClean="0"/>
              <a:t>Postgrad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Nick Shay, U Miami</a:t>
            </a:r>
          </a:p>
          <a:p>
            <a:pPr>
              <a:buFont typeface="Arial"/>
              <a:buChar char="•"/>
            </a:pPr>
            <a:r>
              <a:rPr lang="en-US" dirty="0" smtClean="0"/>
              <a:t>Eric Terrill, Scripps</a:t>
            </a:r>
          </a:p>
          <a:p>
            <a:endParaRPr lang="en-US" sz="800" dirty="0" smtClean="0"/>
          </a:p>
          <a:p>
            <a:r>
              <a:rPr lang="en-US" u="sng" dirty="0" smtClean="0"/>
              <a:t>Technical Experts:</a:t>
            </a:r>
          </a:p>
          <a:p>
            <a:pPr>
              <a:buFont typeface="Arial"/>
              <a:buChar char="•"/>
            </a:pPr>
            <a:r>
              <a:rPr lang="en-US" dirty="0" smtClean="0"/>
              <a:t>Don </a:t>
            </a:r>
            <a:r>
              <a:rPr lang="en-US" dirty="0" err="1" smtClean="0"/>
              <a:t>Barrick</a:t>
            </a:r>
            <a:r>
              <a:rPr lang="en-US" dirty="0" smtClean="0"/>
              <a:t>, COS</a:t>
            </a:r>
          </a:p>
          <a:p>
            <a:pPr>
              <a:buFont typeface="Arial"/>
              <a:buChar char="•"/>
            </a:pPr>
            <a:r>
              <a:rPr lang="en-US" dirty="0" smtClean="0"/>
              <a:t>Mike </a:t>
            </a:r>
            <a:r>
              <a:rPr lang="en-US" dirty="0" err="1" smtClean="0"/>
              <a:t>Kosro</a:t>
            </a:r>
            <a:r>
              <a:rPr lang="en-US" dirty="0" smtClean="0"/>
              <a:t>, Oregon State</a:t>
            </a:r>
          </a:p>
        </p:txBody>
      </p:sp>
      <p:pic>
        <p:nvPicPr>
          <p:cNvPr id="8" name="Picture 7" descr="Screen shot 2011-11-15 at 3.42.5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647" y="603877"/>
            <a:ext cx="4947738" cy="51860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55545" y="5789945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hfradar.ndbc.noaa.gov</a:t>
            </a:r>
            <a:r>
              <a:rPr lang="en-US" dirty="0" smtClean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40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6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National HF Radar Technical Steering Team</a:t>
            </a:r>
          </a:p>
        </p:txBody>
      </p:sp>
      <p:sp>
        <p:nvSpPr>
          <p:cNvPr id="13314" name="Content Placeholder 7"/>
          <p:cNvSpPr>
            <a:spLocks noGrp="1"/>
          </p:cNvSpPr>
          <p:nvPr>
            <p:ph idx="1"/>
          </p:nvPr>
        </p:nvSpPr>
        <p:spPr>
          <a:xfrm>
            <a:off x="685800" y="1447800"/>
            <a:ext cx="7543800" cy="4648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Addressing Research Topics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Use of HF radar over fresh water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Wave measurements with HFR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Model assimilation of HFR data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Addressing Programmatic Topics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Establishing budget line for National HFR network</a:t>
            </a:r>
          </a:p>
          <a:p>
            <a:pPr lvl="1"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809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15 at 12.43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0" y="1319926"/>
            <a:ext cx="5214177" cy="47286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37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Radiowave</a:t>
            </a:r>
            <a:r>
              <a:rPr lang="en-US" dirty="0" smtClean="0"/>
              <a:t> Operators Working Group</a:t>
            </a:r>
            <a:br>
              <a:rPr lang="en-US" dirty="0" smtClean="0"/>
            </a:br>
            <a:r>
              <a:rPr lang="en-US" dirty="0" smtClean="0"/>
              <a:t>ROWG 2014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474" y="1170501"/>
            <a:ext cx="3298857" cy="2199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889" y="2926245"/>
            <a:ext cx="3502158" cy="280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23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15000" cy="1143000"/>
          </a:xfrm>
        </p:spPr>
        <p:txBody>
          <a:bodyPr/>
          <a:lstStyle/>
          <a:p>
            <a:pPr algn="l"/>
            <a:r>
              <a:rPr lang="en-US" sz="3200" dirty="0" smtClean="0"/>
              <a:t>Rutgers Course for High Frequency Radars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Course 11:628:312</a:t>
            </a:r>
            <a:endParaRPr lang="en-US" dirty="0"/>
          </a:p>
        </p:txBody>
      </p:sp>
      <p:pic>
        <p:nvPicPr>
          <p:cNvPr id="6" name="Picture 5" descr="IMG_05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0"/>
            <a:ext cx="3302000" cy="2476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IMG_05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429000"/>
            <a:ext cx="33528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 descr="IMG_290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430" y="381000"/>
            <a:ext cx="2618081" cy="350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Screen shot 2014-02-11 at 5.09.31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68"/>
          <a:stretch/>
        </p:blipFill>
        <p:spPr>
          <a:xfrm>
            <a:off x="152400" y="1676400"/>
            <a:ext cx="6104467" cy="76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06329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2006-percCover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97293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23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7-percCover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97293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3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8-percCover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97293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28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Vessels - </a:t>
            </a:r>
          </a:p>
          <a:p>
            <a:pPr eaLnBrk="0" hangingPunct="0"/>
            <a:endParaRPr lang="en-US" sz="140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Global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U.S. Integrated Ocean Observing System (IOOS)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756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17 U.S. Federal 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257175" y="5715000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11 Regional Associations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252378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http://</a:t>
            </a:r>
            <a:r>
              <a:rPr lang="en-US" sz="2000" b="1" dirty="0" err="1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ioos.gov</a:t>
            </a:r>
            <a:endParaRPr lang="en-US" sz="2000" b="1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4648200" y="2508246"/>
            <a:ext cx="445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15 Regional Alliances in GOOS</a:t>
            </a:r>
          </a:p>
        </p:txBody>
      </p:sp>
      <p:pic>
        <p:nvPicPr>
          <p:cNvPr id="21" name="Picture 20" descr="map_all_regions_text_5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9" y="3276600"/>
            <a:ext cx="3209851" cy="2484425"/>
          </a:xfrm>
          <a:prstGeom prst="rect">
            <a:avLst/>
          </a:prstGeom>
        </p:spPr>
      </p:pic>
      <p:pic>
        <p:nvPicPr>
          <p:cNvPr id="23" name="Picture 22" descr="gramap2013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82" y="609600"/>
            <a:ext cx="409271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9-percCover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97293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4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0-percCover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331201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94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-percCover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97293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15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-percCover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97293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41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ACOOS_6km_grid_15bathy_150d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73100"/>
            <a:ext cx="7324527" cy="54933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0308" y="117920"/>
            <a:ext cx="59632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Grid Points for USCG 80-80 Metric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99352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RUCool\Desktop\progress_grid_oilsq080910CEDR.png"/>
          <p:cNvPicPr>
            <a:picLocks noChangeAspect="1"/>
          </p:cNvPicPr>
          <p:nvPr/>
        </p:nvPicPr>
        <p:blipFill>
          <a:blip r:embed="rId2" cstate="print"/>
          <a:srcRect l="14056" r="15637" b="3139"/>
          <a:stretch>
            <a:fillRect/>
          </a:stretch>
        </p:blipFill>
        <p:spPr bwMode="auto">
          <a:xfrm>
            <a:off x="1429366" y="-1368"/>
            <a:ext cx="6285268" cy="636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rot="2880000">
            <a:off x="3568700" y="3022600"/>
            <a:ext cx="1432604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2008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880000">
            <a:off x="4953001" y="1541618"/>
            <a:ext cx="1432604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2009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880000">
            <a:off x="4356776" y="2351958"/>
            <a:ext cx="1432604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8000"/>
                </a:solidFill>
              </a:rPr>
              <a:t>2010</a:t>
            </a:r>
            <a:endParaRPr lang="en-US" sz="4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075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0" y="8837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Standard CODAR Shore Site: 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Shed, Enclosure, </a:t>
            </a:r>
            <a:r>
              <a:rPr lang="en-US" sz="3200" dirty="0" err="1" smtClean="0">
                <a:latin typeface="Calibri" charset="0"/>
                <a:ea typeface="ＭＳ Ｐゴシック" charset="0"/>
                <a:cs typeface="ＭＳ Ｐゴシック" charset="0"/>
              </a:rPr>
              <a:t>Tx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/Rx, </a:t>
            </a:r>
            <a:r>
              <a:rPr lang="en-US" sz="3200" dirty="0" err="1" smtClean="0">
                <a:latin typeface="Calibri" charset="0"/>
                <a:ea typeface="ＭＳ Ｐゴシック" charset="0"/>
                <a:cs typeface="ＭＳ Ｐゴシック" charset="0"/>
              </a:rPr>
              <a:t>Comms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, Power, GPS, AIS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513" y="1377950"/>
            <a:ext cx="2182812" cy="404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6043613" y="5353050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Enclosure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" y="1389063"/>
            <a:ext cx="3195638" cy="400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1633538" y="5335588"/>
            <a:ext cx="841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Shed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5022850" y="2020888"/>
            <a:ext cx="1141413" cy="5365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>
            <a:off x="6680200" y="3132138"/>
            <a:ext cx="1295400" cy="50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4800600" y="2801938"/>
            <a:ext cx="990600" cy="3984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>
            <a:off x="4859338" y="3598863"/>
            <a:ext cx="1447800" cy="15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 flipV="1">
            <a:off x="6713538" y="4005263"/>
            <a:ext cx="1270000" cy="666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flipH="1">
            <a:off x="6781800" y="2387600"/>
            <a:ext cx="1084263" cy="482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2" name="TextBox 39"/>
          <p:cNvSpPr txBox="1">
            <a:spLocks noChangeArrowheads="1"/>
          </p:cNvSpPr>
          <p:nvPr/>
        </p:nvSpPr>
        <p:spPr bwMode="auto">
          <a:xfrm>
            <a:off x="4148138" y="1727200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monitor</a:t>
            </a:r>
          </a:p>
        </p:txBody>
      </p:sp>
      <p:sp>
        <p:nvSpPr>
          <p:cNvPr id="15373" name="TextBox 40"/>
          <p:cNvSpPr txBox="1">
            <a:spLocks noChangeArrowheads="1"/>
          </p:cNvSpPr>
          <p:nvPr/>
        </p:nvSpPr>
        <p:spPr bwMode="auto">
          <a:xfrm>
            <a:off x="3860800" y="2506663"/>
            <a:ext cx="1109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A.C. unit</a:t>
            </a:r>
          </a:p>
        </p:txBody>
      </p:sp>
      <p:sp>
        <p:nvSpPr>
          <p:cNvPr id="15374" name="TextBox 41"/>
          <p:cNvSpPr txBox="1">
            <a:spLocks noChangeArrowheads="1"/>
          </p:cNvSpPr>
          <p:nvPr/>
        </p:nvSpPr>
        <p:spPr bwMode="auto">
          <a:xfrm>
            <a:off x="3802063" y="3284538"/>
            <a:ext cx="1438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transmitter</a:t>
            </a:r>
          </a:p>
        </p:txBody>
      </p:sp>
      <p:sp>
        <p:nvSpPr>
          <p:cNvPr id="15375" name="TextBox 42"/>
          <p:cNvSpPr txBox="1">
            <a:spLocks noChangeArrowheads="1"/>
          </p:cNvSpPr>
          <p:nvPr/>
        </p:nvSpPr>
        <p:spPr bwMode="auto">
          <a:xfrm>
            <a:off x="7874000" y="1752600"/>
            <a:ext cx="1295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computer &amp; external hard drive</a:t>
            </a:r>
          </a:p>
        </p:txBody>
      </p:sp>
      <p:sp>
        <p:nvSpPr>
          <p:cNvPr id="15376" name="TextBox 45"/>
          <p:cNvSpPr txBox="1">
            <a:spLocks noChangeArrowheads="1"/>
          </p:cNvSpPr>
          <p:nvPr/>
        </p:nvSpPr>
        <p:spPr bwMode="auto">
          <a:xfrm>
            <a:off x="7958138" y="2921000"/>
            <a:ext cx="1109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UPS system</a:t>
            </a:r>
          </a:p>
        </p:txBody>
      </p:sp>
      <p:sp>
        <p:nvSpPr>
          <p:cNvPr id="15377" name="TextBox 47"/>
          <p:cNvSpPr txBox="1">
            <a:spLocks noChangeArrowheads="1"/>
          </p:cNvSpPr>
          <p:nvPr/>
        </p:nvSpPr>
        <p:spPr bwMode="auto">
          <a:xfrm>
            <a:off x="7916863" y="3894138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receiver</a:t>
            </a:r>
          </a:p>
        </p:txBody>
      </p: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flipH="1">
            <a:off x="6654800" y="4826000"/>
            <a:ext cx="1236663" cy="16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9" name="TextBox 51"/>
          <p:cNvSpPr txBox="1">
            <a:spLocks noChangeArrowheads="1"/>
          </p:cNvSpPr>
          <p:nvPr/>
        </p:nvSpPr>
        <p:spPr bwMode="auto">
          <a:xfrm>
            <a:off x="7715303" y="4572000"/>
            <a:ext cx="14286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Two lines of </a:t>
            </a:r>
            <a:r>
              <a:rPr lang="en-US" sz="1400" dirty="0" smtClean="0"/>
              <a:t>Communication</a:t>
            </a:r>
            <a:endParaRPr lang="en-US" sz="1400" dirty="0"/>
          </a:p>
        </p:txBody>
      </p:sp>
      <p:pic>
        <p:nvPicPr>
          <p:cNvPr id="15380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38" y="4086225"/>
            <a:ext cx="1879600" cy="1409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1" name="TextBox 41"/>
          <p:cNvSpPr txBox="1">
            <a:spLocks noChangeArrowheads="1"/>
          </p:cNvSpPr>
          <p:nvPr/>
        </p:nvSpPr>
        <p:spPr bwMode="auto">
          <a:xfrm>
            <a:off x="3646488" y="5540375"/>
            <a:ext cx="2238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Lightning Protection</a:t>
            </a:r>
          </a:p>
        </p:txBody>
      </p:sp>
    </p:spTree>
    <p:extLst>
      <p:ext uri="{BB962C8B-B14F-4D97-AF65-F5344CB8AC3E}">
        <p14:creationId xmlns:p14="http://schemas.microsoft.com/office/powerpoint/2010/main" val="39618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Loveladies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Power Configuration </a:t>
            </a:r>
          </a:p>
        </p:txBody>
      </p:sp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1524000" y="2819400"/>
            <a:ext cx="2133600" cy="11430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TrippLite UPS</a:t>
            </a: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4038600" y="2289175"/>
            <a:ext cx="2133600" cy="528638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/>
              <a:t>Load 1</a:t>
            </a:r>
          </a:p>
          <a:p>
            <a:pPr algn="ctr"/>
            <a:r>
              <a:rPr lang="en-US" sz="1000"/>
              <a:t>TrippLite Surge Strip</a:t>
            </a:r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228600" y="1295400"/>
            <a:ext cx="2133600" cy="11430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Electricity Grid Power</a:t>
            </a: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6553200" y="1371600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400"/>
              <a:t>SeaSonde Transmitter</a:t>
            </a:r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auto">
          <a:xfrm>
            <a:off x="6553200" y="5187950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400"/>
              <a:t>External Hard Drive</a:t>
            </a:r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auto">
          <a:xfrm>
            <a:off x="6553200" y="4714875"/>
            <a:ext cx="1143000" cy="31432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400"/>
              <a:t>Monitor</a:t>
            </a:r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6553200" y="1981200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400"/>
              <a:t>SeaSonde Receiver</a:t>
            </a:r>
          </a:p>
        </p:txBody>
      </p:sp>
      <p:sp>
        <p:nvSpPr>
          <p:cNvPr id="14346" name="AutoShape 10"/>
          <p:cNvSpPr>
            <a:spLocks noChangeArrowheads="1"/>
          </p:cNvSpPr>
          <p:nvPr/>
        </p:nvSpPr>
        <p:spPr bwMode="auto">
          <a:xfrm>
            <a:off x="6553200" y="2590800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400"/>
              <a:t>AIS Receiver</a:t>
            </a:r>
          </a:p>
        </p:txBody>
      </p:sp>
      <p:sp>
        <p:nvSpPr>
          <p:cNvPr id="14347" name="AutoShape 11"/>
          <p:cNvSpPr>
            <a:spLocks noChangeArrowheads="1"/>
          </p:cNvSpPr>
          <p:nvPr/>
        </p:nvSpPr>
        <p:spPr bwMode="auto">
          <a:xfrm>
            <a:off x="7848600" y="3581400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400"/>
              <a:t>Linksys Router</a:t>
            </a:r>
          </a:p>
        </p:txBody>
      </p:sp>
      <p:sp>
        <p:nvSpPr>
          <p:cNvPr id="14348" name="AutoShape 12"/>
          <p:cNvSpPr>
            <a:spLocks noChangeArrowheads="1"/>
          </p:cNvSpPr>
          <p:nvPr/>
        </p:nvSpPr>
        <p:spPr bwMode="auto">
          <a:xfrm>
            <a:off x="6553200" y="4044950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400"/>
              <a:t>Power Stone</a:t>
            </a:r>
          </a:p>
        </p:txBody>
      </p:sp>
      <p:sp>
        <p:nvSpPr>
          <p:cNvPr id="14349" name="AutoShape 13"/>
          <p:cNvSpPr>
            <a:spLocks noChangeArrowheads="1"/>
          </p:cNvSpPr>
          <p:nvPr/>
        </p:nvSpPr>
        <p:spPr bwMode="auto">
          <a:xfrm>
            <a:off x="7924800" y="1981200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400"/>
              <a:t>Macintosh Computer</a:t>
            </a:r>
          </a:p>
        </p:txBody>
      </p:sp>
      <p:sp>
        <p:nvSpPr>
          <p:cNvPr id="14350" name="AutoShape 14"/>
          <p:cNvSpPr>
            <a:spLocks noChangeArrowheads="1"/>
          </p:cNvSpPr>
          <p:nvPr/>
        </p:nvSpPr>
        <p:spPr bwMode="auto">
          <a:xfrm>
            <a:off x="7848600" y="4343400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400"/>
              <a:t>Cable Modem</a:t>
            </a:r>
          </a:p>
        </p:txBody>
      </p:sp>
      <p:sp>
        <p:nvSpPr>
          <p:cNvPr id="14351" name="AutoShape 15"/>
          <p:cNvSpPr>
            <a:spLocks noChangeArrowheads="1"/>
          </p:cNvSpPr>
          <p:nvPr/>
        </p:nvSpPr>
        <p:spPr bwMode="auto">
          <a:xfrm>
            <a:off x="1676400" y="5029200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400"/>
              <a:t>Air Conditioner</a:t>
            </a:r>
          </a:p>
        </p:txBody>
      </p:sp>
      <p:cxnSp>
        <p:nvCxnSpPr>
          <p:cNvPr id="14352" name="AutoShape 16"/>
          <p:cNvCxnSpPr>
            <a:cxnSpLocks noChangeShapeType="1"/>
            <a:stCxn id="14341" idx="2"/>
            <a:endCxn id="14339" idx="1"/>
          </p:cNvCxnSpPr>
          <p:nvPr/>
        </p:nvCxnSpPr>
        <p:spPr bwMode="auto">
          <a:xfrm rot="16200000" flipH="1">
            <a:off x="933450" y="2800350"/>
            <a:ext cx="952500" cy="2286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3" name="AutoShape 17"/>
          <p:cNvCxnSpPr>
            <a:cxnSpLocks noChangeShapeType="1"/>
            <a:stCxn id="14341" idx="2"/>
            <a:endCxn id="14351" idx="1"/>
          </p:cNvCxnSpPr>
          <p:nvPr/>
        </p:nvCxnSpPr>
        <p:spPr bwMode="auto">
          <a:xfrm rot="16200000" flipH="1">
            <a:off x="58737" y="3675063"/>
            <a:ext cx="2854325" cy="3810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4" name="AutoShape 18"/>
          <p:cNvCxnSpPr>
            <a:cxnSpLocks noChangeShapeType="1"/>
            <a:stCxn id="14340" idx="3"/>
            <a:endCxn id="14342" idx="1"/>
          </p:cNvCxnSpPr>
          <p:nvPr/>
        </p:nvCxnSpPr>
        <p:spPr bwMode="auto">
          <a:xfrm flipV="1">
            <a:off x="6172200" y="1635125"/>
            <a:ext cx="381000" cy="9191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5" name="AutoShape 19"/>
          <p:cNvCxnSpPr>
            <a:cxnSpLocks noChangeShapeType="1"/>
            <a:stCxn id="14340" idx="3"/>
            <a:endCxn id="14345" idx="1"/>
          </p:cNvCxnSpPr>
          <p:nvPr/>
        </p:nvCxnSpPr>
        <p:spPr bwMode="auto">
          <a:xfrm flipV="1">
            <a:off x="6172200" y="2244725"/>
            <a:ext cx="381000" cy="3095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6" name="AutoShape 20"/>
          <p:cNvCxnSpPr>
            <a:cxnSpLocks noChangeShapeType="1"/>
            <a:stCxn id="14340" idx="3"/>
            <a:endCxn id="14346" idx="1"/>
          </p:cNvCxnSpPr>
          <p:nvPr/>
        </p:nvCxnSpPr>
        <p:spPr bwMode="auto">
          <a:xfrm>
            <a:off x="6172200" y="2554288"/>
            <a:ext cx="381000" cy="3000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7" name="AutoShape 21"/>
          <p:cNvCxnSpPr>
            <a:cxnSpLocks noChangeShapeType="1"/>
            <a:stCxn id="14348" idx="3"/>
            <a:endCxn id="14347" idx="1"/>
          </p:cNvCxnSpPr>
          <p:nvPr/>
        </p:nvCxnSpPr>
        <p:spPr bwMode="auto">
          <a:xfrm flipV="1">
            <a:off x="7696200" y="3844925"/>
            <a:ext cx="152400" cy="4635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8" name="AutoShape 22"/>
          <p:cNvCxnSpPr>
            <a:cxnSpLocks noChangeShapeType="1"/>
            <a:stCxn id="14339" idx="3"/>
            <a:endCxn id="14340" idx="1"/>
          </p:cNvCxnSpPr>
          <p:nvPr/>
        </p:nvCxnSpPr>
        <p:spPr bwMode="auto">
          <a:xfrm flipV="1">
            <a:off x="3657600" y="2554288"/>
            <a:ext cx="381000" cy="8366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9" name="AutoShape 23"/>
          <p:cNvCxnSpPr>
            <a:cxnSpLocks noChangeShapeType="1"/>
            <a:stCxn id="14345" idx="3"/>
            <a:endCxn id="14349" idx="1"/>
          </p:cNvCxnSpPr>
          <p:nvPr/>
        </p:nvCxnSpPr>
        <p:spPr bwMode="auto">
          <a:xfrm>
            <a:off x="7696200" y="2244725"/>
            <a:ext cx="228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60" name="AutoShape 24"/>
          <p:cNvSpPr>
            <a:spLocks noChangeArrowheads="1"/>
          </p:cNvSpPr>
          <p:nvPr/>
        </p:nvSpPr>
        <p:spPr bwMode="auto">
          <a:xfrm>
            <a:off x="4038600" y="4652963"/>
            <a:ext cx="2133600" cy="376237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/>
              <a:t>Load 2</a:t>
            </a:r>
          </a:p>
        </p:txBody>
      </p:sp>
      <p:cxnSp>
        <p:nvCxnSpPr>
          <p:cNvPr id="14361" name="AutoShape 25"/>
          <p:cNvCxnSpPr>
            <a:cxnSpLocks noChangeShapeType="1"/>
            <a:stCxn id="14339" idx="3"/>
            <a:endCxn id="14360" idx="1"/>
          </p:cNvCxnSpPr>
          <p:nvPr/>
        </p:nvCxnSpPr>
        <p:spPr bwMode="auto">
          <a:xfrm>
            <a:off x="3657600" y="3390900"/>
            <a:ext cx="381000" cy="14509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2" name="AutoShape 26"/>
          <p:cNvCxnSpPr>
            <a:cxnSpLocks noChangeShapeType="1"/>
            <a:stCxn id="14360" idx="3"/>
            <a:endCxn id="14343" idx="1"/>
          </p:cNvCxnSpPr>
          <p:nvPr/>
        </p:nvCxnSpPr>
        <p:spPr bwMode="auto">
          <a:xfrm>
            <a:off x="6172200" y="4841875"/>
            <a:ext cx="381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3" name="AutoShape 27"/>
          <p:cNvCxnSpPr>
            <a:cxnSpLocks noChangeShapeType="1"/>
            <a:stCxn id="14360" idx="3"/>
            <a:endCxn id="14344" idx="1"/>
          </p:cNvCxnSpPr>
          <p:nvPr/>
        </p:nvCxnSpPr>
        <p:spPr bwMode="auto">
          <a:xfrm>
            <a:off x="6172200" y="4841875"/>
            <a:ext cx="381000" cy="301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4" name="AutoShape 28"/>
          <p:cNvCxnSpPr>
            <a:cxnSpLocks noChangeShapeType="1"/>
            <a:stCxn id="14360" idx="3"/>
            <a:endCxn id="14348" idx="1"/>
          </p:cNvCxnSpPr>
          <p:nvPr/>
        </p:nvCxnSpPr>
        <p:spPr bwMode="auto">
          <a:xfrm flipV="1">
            <a:off x="6172200" y="4308475"/>
            <a:ext cx="38100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5" name="AutoShape 29"/>
          <p:cNvCxnSpPr>
            <a:cxnSpLocks noChangeShapeType="1"/>
            <a:stCxn id="14348" idx="3"/>
            <a:endCxn id="14350" idx="1"/>
          </p:cNvCxnSpPr>
          <p:nvPr/>
        </p:nvCxnSpPr>
        <p:spPr bwMode="auto">
          <a:xfrm>
            <a:off x="7696200" y="4308475"/>
            <a:ext cx="152400" cy="298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5448300" y="5834680"/>
            <a:ext cx="318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Roarty et al. (2010) MTS Journal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680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993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err="1">
                <a:latin typeface="Arial" charset="0"/>
                <a:ea typeface="ＭＳ Ｐゴシック" charset="0"/>
                <a:cs typeface="ＭＳ Ｐゴシック" charset="0"/>
              </a:rPr>
              <a:t>Loveladies</a:t>
            </a: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 Communication Configuration </a:t>
            </a:r>
          </a:p>
        </p:txBody>
      </p:sp>
      <p:sp>
        <p:nvSpPr>
          <p:cNvPr id="16387" name="AutoShape 4"/>
          <p:cNvSpPr>
            <a:spLocks noChangeArrowheads="1"/>
          </p:cNvSpPr>
          <p:nvPr/>
        </p:nvSpPr>
        <p:spPr bwMode="auto">
          <a:xfrm>
            <a:off x="304800" y="2227492"/>
            <a:ext cx="2438400" cy="376238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/>
              <a:t>Internet</a:t>
            </a:r>
            <a:endParaRPr lang="en-US" sz="1000"/>
          </a:p>
        </p:txBody>
      </p:sp>
      <p:sp>
        <p:nvSpPr>
          <p:cNvPr id="16388" name="AutoShape 6"/>
          <p:cNvSpPr>
            <a:spLocks noChangeArrowheads="1"/>
          </p:cNvSpPr>
          <p:nvPr/>
        </p:nvSpPr>
        <p:spPr bwMode="auto">
          <a:xfrm>
            <a:off x="7924800" y="3605442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400"/>
              <a:t>SeaSonde Transmitter</a:t>
            </a:r>
          </a:p>
        </p:txBody>
      </p:sp>
      <p:sp>
        <p:nvSpPr>
          <p:cNvPr id="16389" name="AutoShape 9"/>
          <p:cNvSpPr>
            <a:spLocks noChangeArrowheads="1"/>
          </p:cNvSpPr>
          <p:nvPr/>
        </p:nvSpPr>
        <p:spPr bwMode="auto">
          <a:xfrm>
            <a:off x="7924800" y="2767242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400"/>
              <a:t>SeaSonde Receiver</a:t>
            </a:r>
          </a:p>
        </p:txBody>
      </p:sp>
      <p:sp>
        <p:nvSpPr>
          <p:cNvPr id="16390" name="AutoShape 11"/>
          <p:cNvSpPr>
            <a:spLocks noChangeArrowheads="1"/>
          </p:cNvSpPr>
          <p:nvPr/>
        </p:nvSpPr>
        <p:spPr bwMode="auto">
          <a:xfrm>
            <a:off x="4876800" y="2151292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400"/>
              <a:t>Linksys Router</a:t>
            </a:r>
          </a:p>
        </p:txBody>
      </p:sp>
      <p:sp>
        <p:nvSpPr>
          <p:cNvPr id="16391" name="AutoShape 12"/>
          <p:cNvSpPr>
            <a:spLocks noChangeArrowheads="1"/>
          </p:cNvSpPr>
          <p:nvPr/>
        </p:nvSpPr>
        <p:spPr bwMode="auto">
          <a:xfrm>
            <a:off x="6324600" y="4062642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400"/>
              <a:t>Power Stone</a:t>
            </a:r>
          </a:p>
        </p:txBody>
      </p:sp>
      <p:sp>
        <p:nvSpPr>
          <p:cNvPr id="16392" name="AutoShape 13"/>
          <p:cNvSpPr>
            <a:spLocks noChangeArrowheads="1"/>
          </p:cNvSpPr>
          <p:nvPr/>
        </p:nvSpPr>
        <p:spPr bwMode="auto">
          <a:xfrm>
            <a:off x="6324600" y="2767242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400"/>
              <a:t>Macintosh Computer</a:t>
            </a:r>
          </a:p>
        </p:txBody>
      </p:sp>
      <p:sp>
        <p:nvSpPr>
          <p:cNvPr id="16393" name="AutoShape 14"/>
          <p:cNvSpPr>
            <a:spLocks noChangeArrowheads="1"/>
          </p:cNvSpPr>
          <p:nvPr/>
        </p:nvSpPr>
        <p:spPr bwMode="auto">
          <a:xfrm>
            <a:off x="3429000" y="2151292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400"/>
              <a:t>Cable Modem</a:t>
            </a:r>
          </a:p>
        </p:txBody>
      </p:sp>
      <p:sp>
        <p:nvSpPr>
          <p:cNvPr id="16394" name="AutoShape 24"/>
          <p:cNvSpPr>
            <a:spLocks noChangeArrowheads="1"/>
          </p:cNvSpPr>
          <p:nvPr/>
        </p:nvSpPr>
        <p:spPr bwMode="auto">
          <a:xfrm>
            <a:off x="304800" y="4138842"/>
            <a:ext cx="2438400" cy="376238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/>
              <a:t>Telephone Network</a:t>
            </a:r>
          </a:p>
        </p:txBody>
      </p:sp>
      <p:sp>
        <p:nvSpPr>
          <p:cNvPr id="16395" name="AutoShape 30"/>
          <p:cNvSpPr>
            <a:spLocks noChangeArrowheads="1"/>
          </p:cNvSpPr>
          <p:nvPr/>
        </p:nvSpPr>
        <p:spPr bwMode="auto">
          <a:xfrm>
            <a:off x="6324600" y="2043342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400"/>
              <a:t>AIS Receiver</a:t>
            </a:r>
          </a:p>
        </p:txBody>
      </p:sp>
      <p:sp>
        <p:nvSpPr>
          <p:cNvPr id="16396" name="AutoShape 32"/>
          <p:cNvSpPr>
            <a:spLocks noChangeArrowheads="1"/>
          </p:cNvSpPr>
          <p:nvPr/>
        </p:nvSpPr>
        <p:spPr bwMode="auto">
          <a:xfrm>
            <a:off x="6324600" y="1319442"/>
            <a:ext cx="1143000" cy="52705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400"/>
              <a:t>Tripp LIte UPS</a:t>
            </a:r>
          </a:p>
        </p:txBody>
      </p:sp>
      <p:cxnSp>
        <p:nvCxnSpPr>
          <p:cNvPr id="16397" name="AutoShape 33"/>
          <p:cNvCxnSpPr>
            <a:cxnSpLocks noChangeShapeType="1"/>
            <a:stCxn id="16387" idx="3"/>
            <a:endCxn id="16393" idx="1"/>
          </p:cNvCxnSpPr>
          <p:nvPr/>
        </p:nvCxnSpPr>
        <p:spPr bwMode="auto">
          <a:xfrm flipV="1">
            <a:off x="2743200" y="2414817"/>
            <a:ext cx="6858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8" name="AutoShape 34"/>
          <p:cNvCxnSpPr>
            <a:cxnSpLocks noChangeShapeType="1"/>
            <a:stCxn id="16393" idx="3"/>
            <a:endCxn id="16390" idx="1"/>
          </p:cNvCxnSpPr>
          <p:nvPr/>
        </p:nvCxnSpPr>
        <p:spPr bwMode="auto">
          <a:xfrm>
            <a:off x="4572000" y="2414817"/>
            <a:ext cx="304800" cy="0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9" name="AutoShape 35"/>
          <p:cNvCxnSpPr>
            <a:cxnSpLocks noChangeShapeType="1"/>
            <a:stCxn id="16390" idx="3"/>
            <a:endCxn id="16396" idx="1"/>
          </p:cNvCxnSpPr>
          <p:nvPr/>
        </p:nvCxnSpPr>
        <p:spPr bwMode="auto">
          <a:xfrm flipV="1">
            <a:off x="6019800" y="1582967"/>
            <a:ext cx="304800" cy="831850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400" name="AutoShape 36"/>
          <p:cNvCxnSpPr>
            <a:cxnSpLocks noChangeShapeType="1"/>
            <a:stCxn id="16390" idx="3"/>
            <a:endCxn id="16395" idx="1"/>
          </p:cNvCxnSpPr>
          <p:nvPr/>
        </p:nvCxnSpPr>
        <p:spPr bwMode="auto">
          <a:xfrm flipV="1">
            <a:off x="6019800" y="2306867"/>
            <a:ext cx="304800" cy="107950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401" name="AutoShape 37"/>
          <p:cNvCxnSpPr>
            <a:cxnSpLocks noChangeShapeType="1"/>
            <a:stCxn id="16390" idx="3"/>
            <a:endCxn id="16392" idx="1"/>
          </p:cNvCxnSpPr>
          <p:nvPr/>
        </p:nvCxnSpPr>
        <p:spPr bwMode="auto">
          <a:xfrm>
            <a:off x="6019800" y="2414817"/>
            <a:ext cx="304800" cy="615950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402" name="AutoShape 38"/>
          <p:cNvCxnSpPr>
            <a:cxnSpLocks noChangeShapeType="1"/>
            <a:stCxn id="16392" idx="3"/>
            <a:endCxn id="16389" idx="1"/>
          </p:cNvCxnSpPr>
          <p:nvPr/>
        </p:nvCxnSpPr>
        <p:spPr bwMode="auto">
          <a:xfrm>
            <a:off x="7467600" y="3030767"/>
            <a:ext cx="457200" cy="0"/>
          </a:xfrm>
          <a:prstGeom prst="straightConnector1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403" name="AutoShape 39"/>
          <p:cNvCxnSpPr>
            <a:cxnSpLocks noChangeShapeType="1"/>
            <a:stCxn id="16389" idx="2"/>
            <a:endCxn id="16388" idx="0"/>
          </p:cNvCxnSpPr>
          <p:nvPr/>
        </p:nvCxnSpPr>
        <p:spPr bwMode="auto">
          <a:xfrm>
            <a:off x="8496300" y="3294292"/>
            <a:ext cx="0" cy="311150"/>
          </a:xfrm>
          <a:prstGeom prst="straightConnector1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404" name="AutoShape 40"/>
          <p:cNvCxnSpPr>
            <a:cxnSpLocks noChangeShapeType="1"/>
            <a:stCxn id="16391" idx="0"/>
            <a:endCxn id="16392" idx="2"/>
          </p:cNvCxnSpPr>
          <p:nvPr/>
        </p:nvCxnSpPr>
        <p:spPr bwMode="auto">
          <a:xfrm flipV="1">
            <a:off x="6896100" y="3294292"/>
            <a:ext cx="0" cy="7683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405" name="AutoShape 41"/>
          <p:cNvCxnSpPr>
            <a:cxnSpLocks noChangeShapeType="1"/>
            <a:stCxn id="16394" idx="3"/>
            <a:endCxn id="16391" idx="1"/>
          </p:cNvCxnSpPr>
          <p:nvPr/>
        </p:nvCxnSpPr>
        <p:spPr bwMode="auto">
          <a:xfrm flipV="1">
            <a:off x="2743200" y="4326167"/>
            <a:ext cx="3581400" cy="1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406" name="AutoShape 42"/>
          <p:cNvCxnSpPr>
            <a:cxnSpLocks noChangeShapeType="1"/>
            <a:stCxn id="16396" idx="3"/>
            <a:endCxn id="16392" idx="3"/>
          </p:cNvCxnSpPr>
          <p:nvPr/>
        </p:nvCxnSpPr>
        <p:spPr bwMode="auto">
          <a:xfrm>
            <a:off x="7467600" y="1582967"/>
            <a:ext cx="1588" cy="1447800"/>
          </a:xfrm>
          <a:prstGeom prst="bentConnector3">
            <a:avLst>
              <a:gd name="adj1" fmla="val 14400000"/>
            </a:avLst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407" name="Line 43"/>
          <p:cNvSpPr>
            <a:spLocks noChangeShapeType="1"/>
          </p:cNvSpPr>
          <p:nvPr/>
        </p:nvSpPr>
        <p:spPr bwMode="auto">
          <a:xfrm>
            <a:off x="457200" y="4777476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8" name="Line 44"/>
          <p:cNvSpPr>
            <a:spLocks noChangeShapeType="1"/>
          </p:cNvSpPr>
          <p:nvPr/>
        </p:nvSpPr>
        <p:spPr bwMode="auto">
          <a:xfrm>
            <a:off x="457200" y="5158476"/>
            <a:ext cx="762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9" name="Line 45"/>
          <p:cNvSpPr>
            <a:spLocks noChangeShapeType="1"/>
          </p:cNvSpPr>
          <p:nvPr/>
        </p:nvSpPr>
        <p:spPr bwMode="auto">
          <a:xfrm>
            <a:off x="457200" y="5539476"/>
            <a:ext cx="762000" cy="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0" name="Line 46"/>
          <p:cNvSpPr>
            <a:spLocks noChangeShapeType="1"/>
          </p:cNvSpPr>
          <p:nvPr/>
        </p:nvSpPr>
        <p:spPr bwMode="auto">
          <a:xfrm>
            <a:off x="457200" y="5920476"/>
            <a:ext cx="7620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1" name="Text Box 47"/>
          <p:cNvSpPr txBox="1">
            <a:spLocks noChangeArrowheads="1"/>
          </p:cNvSpPr>
          <p:nvPr/>
        </p:nvSpPr>
        <p:spPr bwMode="auto">
          <a:xfrm>
            <a:off x="1524000" y="4548876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/>
              <a:t>Telephone</a:t>
            </a:r>
          </a:p>
        </p:txBody>
      </p:sp>
      <p:sp>
        <p:nvSpPr>
          <p:cNvPr id="16412" name="Text Box 48"/>
          <p:cNvSpPr txBox="1">
            <a:spLocks noChangeArrowheads="1"/>
          </p:cNvSpPr>
          <p:nvPr/>
        </p:nvSpPr>
        <p:spPr bwMode="auto">
          <a:xfrm>
            <a:off x="1524000" y="5006076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3300"/>
                </a:solidFill>
              </a:rPr>
              <a:t>Ethernet</a:t>
            </a:r>
          </a:p>
        </p:txBody>
      </p:sp>
      <p:sp>
        <p:nvSpPr>
          <p:cNvPr id="16413" name="Text Box 49"/>
          <p:cNvSpPr txBox="1">
            <a:spLocks noChangeArrowheads="1"/>
          </p:cNvSpPr>
          <p:nvPr/>
        </p:nvSpPr>
        <p:spPr bwMode="auto">
          <a:xfrm>
            <a:off x="1524000" y="5387076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66FF33"/>
                </a:solidFill>
              </a:rPr>
              <a:t>USB</a:t>
            </a:r>
          </a:p>
        </p:txBody>
      </p:sp>
      <p:sp>
        <p:nvSpPr>
          <p:cNvPr id="16414" name="Text Box 50"/>
          <p:cNvSpPr txBox="1">
            <a:spLocks noChangeArrowheads="1"/>
          </p:cNvSpPr>
          <p:nvPr/>
        </p:nvSpPr>
        <p:spPr bwMode="auto">
          <a:xfrm>
            <a:off x="1524000" y="5748832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rgbClr val="3366FF"/>
                </a:solidFill>
              </a:rPr>
              <a:t>Serial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48300" y="5680728"/>
            <a:ext cx="318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Roarty et al. (2010) MTS Journal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579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5535613" cy="6858000"/>
            <a:chOff x="152400" y="0"/>
            <a:chExt cx="5535613" cy="6858000"/>
          </a:xfrm>
        </p:grpSpPr>
        <p:pic>
          <p:nvPicPr>
            <p:cNvPr id="4" name="Picture 5" descr="MARCOOS_New_Long_Rang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2400" y="0"/>
              <a:ext cx="5535613" cy="6858000"/>
            </a:xfrm>
            <a:prstGeom prst="rect">
              <a:avLst/>
            </a:prstGeom>
            <a:noFill/>
          </p:spPr>
        </p:pic>
        <p:sp>
          <p:nvSpPr>
            <p:cNvPr id="5" name="Line 6"/>
            <p:cNvSpPr>
              <a:spLocks noChangeShapeType="1"/>
            </p:cNvSpPr>
            <p:nvPr/>
          </p:nvSpPr>
          <p:spPr bwMode="auto">
            <a:xfrm flipH="1" flipV="1">
              <a:off x="1390650" y="5068888"/>
              <a:ext cx="114300" cy="56038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H="1">
              <a:off x="3810000" y="1306513"/>
              <a:ext cx="700088" cy="6508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 flipH="1" flipV="1">
              <a:off x="1295400" y="4724400"/>
              <a:ext cx="53975" cy="215900"/>
            </a:xfrm>
            <a:prstGeom prst="line">
              <a:avLst/>
            </a:prstGeom>
            <a:noFill/>
            <a:ln w="38100">
              <a:solidFill>
                <a:srgbClr val="66FF6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V="1">
              <a:off x="1303338" y="3994150"/>
              <a:ext cx="153987" cy="595313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 flipV="1">
              <a:off x="1530350" y="3598863"/>
              <a:ext cx="180975" cy="249237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V="1">
              <a:off x="1789113" y="3048000"/>
              <a:ext cx="115887" cy="40640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 flipV="1">
              <a:off x="1976438" y="2706688"/>
              <a:ext cx="182562" cy="222250"/>
            </a:xfrm>
            <a:prstGeom prst="line">
              <a:avLst/>
            </a:prstGeom>
            <a:noFill/>
            <a:ln w="38100">
              <a:solidFill>
                <a:srgbClr val="66FF6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V="1">
              <a:off x="2239963" y="2481263"/>
              <a:ext cx="76200" cy="122237"/>
            </a:xfrm>
            <a:prstGeom prst="line">
              <a:avLst/>
            </a:prstGeom>
            <a:noFill/>
            <a:ln w="38100">
              <a:solidFill>
                <a:srgbClr val="66FF6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V="1">
              <a:off x="2370138" y="1981200"/>
              <a:ext cx="34925" cy="35560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V="1">
              <a:off x="2492375" y="1690688"/>
              <a:ext cx="536575" cy="19367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V="1">
              <a:off x="3163888" y="1416050"/>
              <a:ext cx="506412" cy="20320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H="1" flipV="1">
              <a:off x="4581525" y="955675"/>
              <a:ext cx="4763" cy="249238"/>
            </a:xfrm>
            <a:prstGeom prst="line">
              <a:avLst/>
            </a:prstGeom>
            <a:noFill/>
            <a:ln w="38100">
              <a:solidFill>
                <a:srgbClr val="66FF6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209800" y="3124200"/>
            <a:ext cx="33787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HFR Network Design Example: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1000 km / ( 75 km/segment )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= 13 Segments of Coast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" y="67734"/>
            <a:ext cx="378583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Acquisition &amp; Installation and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Annual Technician Support cost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e</a:t>
            </a:r>
            <a:r>
              <a:rPr lang="en-US" sz="2000" dirty="0" smtClean="0">
                <a:solidFill>
                  <a:srgbClr val="FFFF00"/>
                </a:solidFill>
              </a:rPr>
              <a:t>stimates based on the U.S.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National HF Radar Network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d</a:t>
            </a:r>
            <a:r>
              <a:rPr lang="en-US" sz="2000" dirty="0" smtClean="0">
                <a:solidFill>
                  <a:srgbClr val="FFFF00"/>
                </a:solidFill>
              </a:rPr>
              <a:t>esign parameters.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38400" y="5486400"/>
            <a:ext cx="27379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Segment Color Key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Red  &gt; 90 km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90 km &gt; Orange &gt; 70 km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70 km &gt; Green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8587" y="361504"/>
            <a:ext cx="3555413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Active Spares Approach</a:t>
            </a:r>
          </a:p>
          <a:p>
            <a:endParaRPr lang="en-US" sz="2800" dirty="0"/>
          </a:p>
          <a:p>
            <a:r>
              <a:rPr lang="en-US" sz="2800" dirty="0" smtClean="0"/>
              <a:t>Spares used to fill the largest gaps, improving the quality of the data when all are running and improving the resiliency of the network when one site goes down.</a:t>
            </a:r>
          </a:p>
        </p:txBody>
      </p:sp>
    </p:spTree>
    <p:extLst>
      <p:ext uri="{BB962C8B-B14F-4D97-AF65-F5344CB8AC3E}">
        <p14:creationId xmlns:p14="http://schemas.microsoft.com/office/powerpoint/2010/main" val="96432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Vessels - </a:t>
            </a:r>
          </a:p>
          <a:p>
            <a:pPr eaLnBrk="0" hangingPunct="0"/>
            <a:endParaRPr lang="en-US" sz="140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Global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U.S. Integrated Ocean Observing System (IOOS)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43245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U.S. National HF Radar Network</a:t>
            </a:r>
            <a:endParaRPr lang="en-US" sz="2400" i="1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142058" y="5715000"/>
            <a:ext cx="44091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Mid-Atlantic HF Radar Network</a:t>
            </a:r>
            <a:endParaRPr lang="en-US" sz="2400" i="1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2378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http://</a:t>
            </a:r>
            <a:r>
              <a:rPr lang="en-US" sz="2000" b="1" dirty="0" err="1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ioos.gov</a:t>
            </a:r>
            <a:endParaRPr lang="en-US" sz="2000" b="1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4953000" y="2508246"/>
            <a:ext cx="4149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Global HF Radar Network</a:t>
            </a:r>
            <a:endParaRPr lang="en-US" sz="2400" i="1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20" name="Picture 19" descr="Screen Shot 2014-02-16 at 4.47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5" y="2969911"/>
            <a:ext cx="3748857" cy="2745089"/>
          </a:xfrm>
          <a:prstGeom prst="rect">
            <a:avLst/>
          </a:prstGeom>
        </p:spPr>
      </p:pic>
      <p:pic>
        <p:nvPicPr>
          <p:cNvPr id="47" name="Picture 3" descr="avhrrsst-hfr13mhz_20120110T190000-20120111T190000_maracoos_std_lore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6516" y="3396294"/>
            <a:ext cx="1849694" cy="2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" descr="avhrrsst-hfr5mhz_20111125T080000-20111126T080000_maracoos_std_lores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354946"/>
            <a:ext cx="2436516" cy="234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Global_Sit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98" y="589871"/>
            <a:ext cx="3914734" cy="1918375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917541" y="5170442"/>
            <a:ext cx="1189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Multistatic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29200" y="5331142"/>
            <a:ext cx="125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Monostatic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905375" y="213618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Positions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67296" y="5145855"/>
            <a:ext cx="85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</a:t>
            </a:r>
            <a:r>
              <a:rPr lang="en-US" dirty="0" smtClean="0">
                <a:solidFill>
                  <a:srgbClr val="FFFFFF"/>
                </a:solidFill>
              </a:rPr>
              <a:t>ested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54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ACOOS_Coverage_20130601_201309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097" y="0"/>
            <a:ext cx="8199305" cy="61511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9967" y="923701"/>
            <a:ext cx="306403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Through Improved Site Resiliency &amp; An Active Spares Approach, MARACOOS has exceeded the USCG’s 80-80 Coverage Target with 1/3 of the Recommended Technician Support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82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RDLMeasured_RATH_2012_12_14_17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11" b="7079"/>
          <a:stretch>
            <a:fillRect/>
          </a:stretch>
        </p:blipFill>
        <p:spPr bwMode="auto">
          <a:xfrm>
            <a:off x="-1752600" y="0"/>
            <a:ext cx="7467600" cy="614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91000" y="228600"/>
            <a:ext cx="152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1" descr="RDLIdeal_RAWO_2012_06_27_13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3" r="19442" b="6951"/>
          <a:stretch/>
        </p:blipFill>
        <p:spPr bwMode="auto">
          <a:xfrm>
            <a:off x="4040484" y="0"/>
            <a:ext cx="5103515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1895" y="1058408"/>
            <a:ext cx="1606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Monostatic</a:t>
            </a:r>
          </a:p>
          <a:p>
            <a:r>
              <a:rPr lang="en-US" sz="2400" dirty="0" smtClean="0"/>
              <a:t>Radials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346807" y="1058408"/>
            <a:ext cx="13485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Bistatic</a:t>
            </a:r>
          </a:p>
          <a:p>
            <a:r>
              <a:rPr lang="en-US" sz="2400" dirty="0" err="1" smtClean="0"/>
              <a:t>Ellipticals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4051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3657600" cy="246856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sz="3600">
                <a:latin typeface="Arial" charset="0"/>
              </a:rPr>
              <a:t>Total Surface Currents</a:t>
            </a:r>
          </a:p>
        </p:txBody>
      </p:sp>
      <p:pic>
        <p:nvPicPr>
          <p:cNvPr id="51202" name="Picture 4" descr="RDLm_totals_percentcoverage_uver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4" b="12044"/>
          <a:stretch>
            <a:fillRect/>
          </a:stretch>
        </p:blipFill>
        <p:spPr bwMode="auto">
          <a:xfrm>
            <a:off x="3352800" y="0"/>
            <a:ext cx="5943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5"/>
          <p:cNvSpPr txBox="1">
            <a:spLocks noChangeArrowheads="1"/>
          </p:cNvSpPr>
          <p:nvPr/>
        </p:nvSpPr>
        <p:spPr bwMode="auto">
          <a:xfrm>
            <a:off x="107950" y="2819400"/>
            <a:ext cx="36750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Three Weeks </a:t>
            </a:r>
          </a:p>
          <a:p>
            <a:pPr algn="ctr" eaLnBrk="1" hangingPunct="1"/>
            <a:endParaRPr lang="en-US" sz="1800"/>
          </a:p>
          <a:p>
            <a:pPr algn="ctr" eaLnBrk="1" hangingPunct="1"/>
            <a:r>
              <a:rPr lang="en-US" sz="1800"/>
              <a:t>August 30 – September 20, 2013</a:t>
            </a:r>
          </a:p>
          <a:p>
            <a:pPr algn="ctr" eaLnBrk="1" hangingPunct="1"/>
            <a:endParaRPr lang="en-US" sz="1800"/>
          </a:p>
          <a:p>
            <a:pPr algn="ctr" eaLnBrk="1" hangingPunct="1"/>
            <a:r>
              <a:rPr lang="en-US" sz="3600"/>
              <a:t>6 Radial Stations</a:t>
            </a:r>
          </a:p>
        </p:txBody>
      </p:sp>
      <p:sp>
        <p:nvSpPr>
          <p:cNvPr id="2" name="Isosceles Triangle 1"/>
          <p:cNvSpPr/>
          <p:nvPr/>
        </p:nvSpPr>
        <p:spPr>
          <a:xfrm>
            <a:off x="6019800" y="6858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5867400" y="12192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5638800" y="25146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5181600" y="31242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4572000" y="37338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4267200" y="42672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9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3657600" cy="246856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sz="3600">
                <a:latin typeface="Arial" charset="0"/>
              </a:rPr>
              <a:t>Total Surface Currents</a:t>
            </a:r>
          </a:p>
        </p:txBody>
      </p:sp>
      <p:pic>
        <p:nvPicPr>
          <p:cNvPr id="52226" name="Picture 6" descr="ELTmRDLm_totals_percentcoverage_uver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4" b="12042"/>
          <a:stretch>
            <a:fillRect/>
          </a:stretch>
        </p:blipFill>
        <p:spPr bwMode="auto">
          <a:xfrm>
            <a:off x="3352800" y="0"/>
            <a:ext cx="5943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sosceles Triangle 4"/>
          <p:cNvSpPr/>
          <p:nvPr/>
        </p:nvSpPr>
        <p:spPr>
          <a:xfrm>
            <a:off x="6019800" y="6858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5867400" y="12192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5638800" y="25146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5181600" y="31242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4572000" y="37338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4267200" y="4267200"/>
            <a:ext cx="381000" cy="38100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233" name="TextBox 5"/>
          <p:cNvSpPr txBox="1">
            <a:spLocks noChangeArrowheads="1"/>
          </p:cNvSpPr>
          <p:nvPr/>
        </p:nvSpPr>
        <p:spPr bwMode="auto">
          <a:xfrm>
            <a:off x="108041" y="2819400"/>
            <a:ext cx="367487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Three Weeks </a:t>
            </a:r>
          </a:p>
          <a:p>
            <a:pPr algn="ctr" eaLnBrk="1" hangingPunct="1"/>
            <a:endParaRPr lang="en-US" sz="1800" dirty="0"/>
          </a:p>
          <a:p>
            <a:pPr algn="ctr" eaLnBrk="1" hangingPunct="1"/>
            <a:r>
              <a:rPr lang="en-US" sz="1800" dirty="0"/>
              <a:t>August 30 – September 20, 2013</a:t>
            </a:r>
          </a:p>
          <a:p>
            <a:pPr algn="ctr" eaLnBrk="1" hangingPunct="1"/>
            <a:endParaRPr lang="en-US" sz="1800" dirty="0"/>
          </a:p>
          <a:p>
            <a:pPr algn="ctr" eaLnBrk="1" hangingPunct="1"/>
            <a:r>
              <a:rPr lang="en-US" sz="3600" dirty="0"/>
              <a:t>6 Radial Stations </a:t>
            </a:r>
            <a:endParaRPr lang="en-US" sz="3600" dirty="0" smtClean="0"/>
          </a:p>
          <a:p>
            <a:pPr algn="ctr" eaLnBrk="1" hangingPunct="1"/>
            <a:r>
              <a:rPr lang="en-US" sz="3600" dirty="0" smtClean="0"/>
              <a:t>&amp; </a:t>
            </a:r>
            <a:endParaRPr lang="en-US" sz="3600" dirty="0"/>
          </a:p>
          <a:p>
            <a:pPr algn="ctr" eaLnBrk="1" hangingPunct="1"/>
            <a:r>
              <a:rPr lang="en-US" sz="3600" dirty="0"/>
              <a:t>5 Elliptical Pairs</a:t>
            </a:r>
          </a:p>
        </p:txBody>
      </p:sp>
    </p:spTree>
    <p:extLst>
      <p:ext uri="{BB962C8B-B14F-4D97-AF65-F5344CB8AC3E}">
        <p14:creationId xmlns:p14="http://schemas.microsoft.com/office/powerpoint/2010/main" val="259470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804062854_095c3a001c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626" y="-759579"/>
            <a:ext cx="4644374" cy="6192498"/>
          </a:xfrm>
          <a:prstGeom prst="rect">
            <a:avLst/>
          </a:prstGeom>
        </p:spPr>
      </p:pic>
      <p:pic>
        <p:nvPicPr>
          <p:cNvPr id="3" name="Picture 2" descr="10803941556_953ce49331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374" cy="6192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Dual Transmitter Test</a:t>
            </a:r>
            <a:endParaRPr lang="en-US" sz="3600" dirty="0"/>
          </a:p>
        </p:txBody>
      </p:sp>
      <p:pic>
        <p:nvPicPr>
          <p:cNvPr id="5" name="Picture 4" descr="Screen shot 2014-02-16 at 10.28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0" y="4124629"/>
            <a:ext cx="5194300" cy="19558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644374" y="4700733"/>
            <a:ext cx="1961864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57782" y="4502474"/>
            <a:ext cx="1961864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60805" y="3496271"/>
            <a:ext cx="21307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Transmitter Installed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691541" y="3818781"/>
            <a:ext cx="85303" cy="68369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74166" y="4239068"/>
            <a:ext cx="110799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187 km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0245" y="3496271"/>
            <a:ext cx="110799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234 km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49789" y="2799666"/>
            <a:ext cx="18370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25% Increase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6363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6"/>
          <p:cNvSpPr>
            <a:spLocks noGrp="1"/>
          </p:cNvSpPr>
          <p:nvPr>
            <p:ph type="ctrTitle"/>
          </p:nvPr>
        </p:nvSpPr>
        <p:spPr>
          <a:xfrm>
            <a:off x="838200" y="685800"/>
            <a:ext cx="8305800" cy="6096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002060"/>
                </a:solidFill>
              </a:rPr>
              <a:t>Global High Frequency (HF) Radar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>Surface Current Mapping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>GEO Task</a:t>
            </a:r>
          </a:p>
        </p:txBody>
      </p:sp>
      <p:sp>
        <p:nvSpPr>
          <p:cNvPr id="3075" name="Subtitle 11"/>
          <p:cNvSpPr>
            <a:spLocks noGrp="1"/>
          </p:cNvSpPr>
          <p:nvPr>
            <p:ph type="subTitle" idx="1"/>
          </p:nvPr>
        </p:nvSpPr>
        <p:spPr>
          <a:xfrm>
            <a:off x="457200" y="2819400"/>
            <a:ext cx="8458200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002060"/>
                </a:solidFill>
                <a:latin typeface="Calibri" pitchFamily="34" charset="0"/>
              </a:rPr>
              <a:t>Co-Chairs</a:t>
            </a: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002060"/>
                </a:solidFill>
                <a:latin typeface="Calibri" pitchFamily="34" charset="0"/>
              </a:rPr>
              <a:t>Jack Harlan (USA)</a:t>
            </a: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002060"/>
                </a:solidFill>
                <a:latin typeface="Calibri" pitchFamily="34" charset="0"/>
              </a:rPr>
              <a:t>Lucy Wyatt (Australia)</a:t>
            </a: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002060"/>
                </a:solidFill>
                <a:latin typeface="Calibri" pitchFamily="34" charset="0"/>
              </a:rPr>
              <a:t>Enrique Alvarez-</a:t>
            </a:r>
            <a:r>
              <a:rPr lang="en-US" b="1" dirty="0" err="1" smtClean="0">
                <a:solidFill>
                  <a:srgbClr val="002060"/>
                </a:solidFill>
                <a:latin typeface="Calibri" pitchFamily="34" charset="0"/>
              </a:rPr>
              <a:t>Fanjul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Calibri" pitchFamily="34" charset="0"/>
              </a:rPr>
              <a:t>(Spain)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5071" b="22804"/>
          <a:stretch/>
        </p:blipFill>
        <p:spPr>
          <a:xfrm>
            <a:off x="2306103" y="5118844"/>
            <a:ext cx="4875903" cy="97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52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sz="4000" b="0" smtClean="0">
                <a:solidFill>
                  <a:schemeClr val="tx2"/>
                </a:solidFill>
              </a:rPr>
              <a:t>GEO Work Plan 2012-2015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181600"/>
          </a:xfrm>
        </p:spPr>
        <p:txBody>
          <a:bodyPr/>
          <a:lstStyle/>
          <a:p>
            <a:r>
              <a:rPr lang="en-US" sz="3200" smtClean="0">
                <a:solidFill>
                  <a:schemeClr val="tx1"/>
                </a:solidFill>
                <a:latin typeface="Arial" pitchFamily="34" charset="0"/>
              </a:rPr>
              <a:t>Endorses a task to plan a Global HF Radar Network for </a:t>
            </a:r>
            <a:r>
              <a:rPr lang="en-US" sz="3200" smtClean="0">
                <a:solidFill>
                  <a:srgbClr val="FF0000"/>
                </a:solidFill>
                <a:latin typeface="Arial" pitchFamily="34" charset="0"/>
              </a:rPr>
              <a:t>data sharing </a:t>
            </a:r>
            <a:r>
              <a:rPr lang="en-US" sz="3200" smtClean="0">
                <a:solidFill>
                  <a:schemeClr val="tx1"/>
                </a:solidFill>
                <a:latin typeface="Arial" pitchFamily="34" charset="0"/>
              </a:rPr>
              <a:t>and delivery and to help </a:t>
            </a:r>
            <a:r>
              <a:rPr lang="en-US" sz="3200" smtClean="0">
                <a:solidFill>
                  <a:srgbClr val="FF0000"/>
                </a:solidFill>
                <a:latin typeface="Arial" pitchFamily="34" charset="0"/>
              </a:rPr>
              <a:t>expand HF radar networks</a:t>
            </a:r>
            <a:r>
              <a:rPr lang="en-US" sz="3200" smtClean="0">
                <a:solidFill>
                  <a:schemeClr val="tx1"/>
                </a:solidFill>
                <a:latin typeface="Arial" pitchFamily="34" charset="0"/>
              </a:rPr>
              <a:t> for surface current and wave measurements. </a:t>
            </a:r>
          </a:p>
          <a:p>
            <a:r>
              <a:rPr lang="en-US" sz="3200" smtClean="0">
                <a:solidFill>
                  <a:schemeClr val="tx1"/>
                </a:solidFill>
                <a:latin typeface="Arial" pitchFamily="34" charset="0"/>
              </a:rPr>
              <a:t>This GEO task is mentioned under</a:t>
            </a:r>
          </a:p>
          <a:p>
            <a:pPr lvl="1"/>
            <a:r>
              <a:rPr lang="en-US" sz="2800" smtClean="0">
                <a:solidFill>
                  <a:schemeClr val="tx1"/>
                </a:solidFill>
                <a:latin typeface="Arial" pitchFamily="34" charset="0"/>
              </a:rPr>
              <a:t> IN-01 Earth Observing Systems</a:t>
            </a:r>
          </a:p>
          <a:p>
            <a:pPr lvl="1"/>
            <a:r>
              <a:rPr lang="en-US" sz="2800" smtClean="0">
                <a:solidFill>
                  <a:schemeClr val="tx1"/>
                </a:solidFill>
                <a:latin typeface="Arial" pitchFamily="34" charset="0"/>
              </a:rPr>
              <a:t>SB-01 Oceans and Society: Blue Planet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071" b="22804"/>
          <a:stretch/>
        </p:blipFill>
        <p:spPr>
          <a:xfrm>
            <a:off x="1767383" y="5118844"/>
            <a:ext cx="4875903" cy="97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47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176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GEO – Quick Facts:</a:t>
            </a:r>
          </a:p>
          <a:p>
            <a:r>
              <a:rPr lang="en-US" dirty="0" smtClean="0"/>
              <a:t>There are 89 entities in the Group on Earth Observations</a:t>
            </a:r>
          </a:p>
          <a:p>
            <a:r>
              <a:rPr lang="en-US" dirty="0" smtClean="0"/>
              <a:t>72 countries have a salty coast</a:t>
            </a:r>
          </a:p>
          <a:p>
            <a:r>
              <a:rPr lang="en-US" dirty="0" smtClean="0"/>
              <a:t>35 of those countries have High Frequency Radars on their coastline</a:t>
            </a:r>
          </a:p>
          <a:p>
            <a:r>
              <a:rPr lang="en-US" dirty="0" smtClean="0"/>
              <a:t>Approximately 410 operating radars worldwide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642" y="274638"/>
            <a:ext cx="3937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7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77882" y="274638"/>
            <a:ext cx="370891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Global HF Radar Network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26000" y="1552346"/>
            <a:ext cx="4318000" cy="4644151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Established in March 2012      at Oceanology International  in London</a:t>
            </a:r>
          </a:p>
          <a:p>
            <a:r>
              <a:rPr lang="en-US" sz="2400" dirty="0" smtClean="0"/>
              <a:t>Goals of this effort:</a:t>
            </a:r>
          </a:p>
          <a:p>
            <a:pPr lvl="1"/>
            <a:r>
              <a:rPr lang="en-US" sz="2000" dirty="0" smtClean="0"/>
              <a:t>Increase the number of radars</a:t>
            </a:r>
          </a:p>
          <a:p>
            <a:pPr lvl="1"/>
            <a:r>
              <a:rPr lang="en-US" sz="2000" dirty="0" smtClean="0"/>
              <a:t>Ensure HF radar data is available in a single standardized format</a:t>
            </a:r>
          </a:p>
          <a:p>
            <a:pPr lvl="1"/>
            <a:r>
              <a:rPr lang="en-US" sz="2000" dirty="0" smtClean="0"/>
              <a:t>Develop worldwide quality standards</a:t>
            </a:r>
          </a:p>
          <a:p>
            <a:pPr lvl="1"/>
            <a:r>
              <a:rPr lang="en-US" sz="2000" dirty="0" smtClean="0"/>
              <a:t>Assimilate the data into ocean models</a:t>
            </a:r>
          </a:p>
          <a:p>
            <a:pPr lvl="1"/>
            <a:r>
              <a:rPr lang="en-US" sz="2000" dirty="0" smtClean="0"/>
              <a:t>Develop standard product suite and advance the emerging applications</a:t>
            </a:r>
          </a:p>
        </p:txBody>
      </p:sp>
      <p:pic>
        <p:nvPicPr>
          <p:cNvPr id="5" name="Picture 4" descr="GEO_HFR_Editori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15729" y="1035302"/>
            <a:ext cx="6728651" cy="47548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7144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91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Number of HF Radar Stations </a:t>
            </a:r>
            <a:br>
              <a:rPr lang="en-US" dirty="0" smtClean="0"/>
            </a:br>
            <a:r>
              <a:rPr lang="en-US" dirty="0" smtClean="0"/>
              <a:t>Identified in Each Country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67" y="1386695"/>
            <a:ext cx="8034866" cy="54713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2400" y="3200400"/>
            <a:ext cx="378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35 Countries with HF Radar for oceanographic purposes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8251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-22225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charset="0"/>
              </a:rPr>
              <a:t>NJ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MA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05388" y="0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CT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428750" y="417195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VA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754313" y="197485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DE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370388" y="574675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NY</a:t>
            </a: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charset="0"/>
              </a:rPr>
              <a:t>NC</a:t>
            </a: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5835650" y="-11271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RI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227263" y="230505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MD</a:t>
            </a:r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charset="0"/>
              </a:rPr>
              <a:t>PA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1120775" y="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10 States -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76 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Million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People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0" hangingPunct="0"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M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iddle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tlantic</a:t>
            </a:r>
          </a:p>
          <a:p>
            <a:pPr defTabSz="914400" eaLnBrk="0" hangingPunct="0"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R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egional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ssociation </a:t>
            </a:r>
          </a:p>
          <a:p>
            <a:pPr defTabSz="914400" eaLnBrk="0" hangingPunct="0"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C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oastal </a:t>
            </a:r>
          </a:p>
          <a:p>
            <a:pPr defTabSz="914400" eaLnBrk="0" hangingPunct="0"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cean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bserving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S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355" name="TextBox 41"/>
          <p:cNvSpPr txBox="1">
            <a:spLocks noChangeArrowheads="1"/>
          </p:cNvSpPr>
          <p:nvPr/>
        </p:nvSpPr>
        <p:spPr bwMode="auto">
          <a:xfrm>
            <a:off x="4910918" y="1819268"/>
            <a:ext cx="433866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MARACOOS: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A Sustained Real-time Observation &amp; Forecast System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43" name="Picture 41" descr="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1575" y="5610225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4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2075" y="4259263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5" name="Picture 43" descr="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229100" y="5595938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6" name="Picture 44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69138" y="428625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7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7788" y="4879975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8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0" y="5610225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9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963" y="4186238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0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8075" y="4857750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1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0" y="422116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2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888" y="5607050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3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7338" y="48577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367" name="Picture 30" descr="2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5610225"/>
            <a:ext cx="5397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31" descr="IOOS_logo_whit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4306888"/>
            <a:ext cx="10128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55" descr="Screen shot 2012-02-19 at 1.29.16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4933950"/>
            <a:ext cx="74136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1021" y="4942798"/>
            <a:ext cx="455385" cy="455385"/>
          </a:xfrm>
          <a:prstGeom prst="ellipse">
            <a:avLst/>
          </a:prstGeom>
        </p:spPr>
      </p:pic>
      <p:sp>
        <p:nvSpPr>
          <p:cNvPr id="14371" name="TextBox 1"/>
          <p:cNvSpPr txBox="1">
            <a:spLocks noChangeArrowheads="1"/>
          </p:cNvSpPr>
          <p:nvPr/>
        </p:nvSpPr>
        <p:spPr bwMode="auto">
          <a:xfrm>
            <a:off x="0" y="3048000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&gt;40 PIs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&gt;20 Institutions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&gt;50 Members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&gt;2000 Contacts</a:t>
            </a: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673100" y="238125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682875" y="127000"/>
            <a:ext cx="4397375" cy="80962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143375" y="3619500"/>
            <a:ext cx="473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Scott Glenn                     + Many</a:t>
            </a:r>
          </a:p>
        </p:txBody>
      </p:sp>
      <p:pic>
        <p:nvPicPr>
          <p:cNvPr id="57" name="Picture 9" descr="Screen shot 2012-02-19 at 1.33.13 PM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3629025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2587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sz="4000" b="0" smtClean="0">
                <a:solidFill>
                  <a:schemeClr val="tx2"/>
                </a:solidFill>
              </a:rPr>
              <a:t>Accomplishments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1816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</a:rPr>
              <a:t>Two International Meetings 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  <a:t>(London 2012, Bergen 2013)</a:t>
            </a:r>
          </a:p>
          <a:p>
            <a:pPr>
              <a:lnSpc>
                <a:spcPct val="90000"/>
              </a:lnSpc>
            </a:pP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</a:rPr>
              <a:t>Dedicated Web Page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</a:rPr>
              <a:t>http://www.ioos.noaa.gov/globalhfr/welcome.html</a:t>
            </a:r>
          </a:p>
          <a:p>
            <a:pPr>
              <a:lnSpc>
                <a:spcPct val="90000"/>
              </a:lnSpc>
            </a:pP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</a:rPr>
              <a:t>Established Three Working Groups 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  <a:t>1. Data Management - Scripps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  <a:t>2. Applications - Rutgers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  <a:t>3. Deployment - James Cook</a:t>
            </a:r>
          </a:p>
          <a:p>
            <a:pPr>
              <a:lnSpc>
                <a:spcPct val="90000"/>
              </a:lnSpc>
            </a:pP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</a:rPr>
              <a:t>Held Two Webinars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  <a:t>1. Data management (April 2013)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  <a:t>2. Applications (June 2013)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tx1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</a:pPr>
            <a:endParaRPr lang="en-US" sz="32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92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Type of Applications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24" y="1259362"/>
            <a:ext cx="7905532" cy="53869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04993" y="1828161"/>
            <a:ext cx="4572000" cy="14773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dirty="0"/>
              <a:t>63 stories can be found </a:t>
            </a:r>
            <a:r>
              <a:rPr lang="en-US" dirty="0" smtClean="0"/>
              <a:t>at:</a:t>
            </a:r>
            <a:endParaRPr lang="en-US" dirty="0"/>
          </a:p>
          <a:p>
            <a:r>
              <a:rPr lang="en-US" dirty="0">
                <a:hlinkClick r:id="rId3"/>
              </a:rPr>
              <a:t>https://docs.google.com/spreadsheet/ccc?key=0ApJVYVXQvIe0dDBPcWFGZll0UTRBS3VaMERYUXhKT2c#gid=</a:t>
            </a:r>
            <a:r>
              <a:rPr lang="en-US" dirty="0" smtClean="0">
                <a:hlinkClick r:id="rId3"/>
              </a:rPr>
              <a:t>0</a:t>
            </a:r>
            <a:endParaRPr lang="en-US" dirty="0" smtClean="0"/>
          </a:p>
          <a:p>
            <a:r>
              <a:rPr lang="en-US" dirty="0"/>
              <a:t>Please send us more </a:t>
            </a:r>
            <a:r>
              <a:rPr lang="en-US" dirty="0" smtClean="0"/>
              <a:t>stories!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6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GEO Global HF Radar Meeting -</a:t>
            </a:r>
            <a:r>
              <a:rPr lang="en-US" dirty="0"/>
              <a:t> </a:t>
            </a:r>
            <a:r>
              <a:rPr lang="en-US" dirty="0" smtClean="0"/>
              <a:t>Bergen 2013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4114800" cy="2971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~30 Attendees from 14 nations</a:t>
            </a:r>
          </a:p>
          <a:p>
            <a:pPr lvl="1">
              <a:defRPr/>
            </a:pPr>
            <a:r>
              <a:rPr lang="en-US" dirty="0" smtClean="0"/>
              <a:t>Australia</a:t>
            </a:r>
          </a:p>
          <a:p>
            <a:pPr lvl="1">
              <a:defRPr/>
            </a:pPr>
            <a:r>
              <a:rPr lang="en-US" dirty="0" smtClean="0"/>
              <a:t>Canada</a:t>
            </a:r>
          </a:p>
          <a:p>
            <a:pPr lvl="1">
              <a:defRPr/>
            </a:pPr>
            <a:r>
              <a:rPr lang="en-US" dirty="0" smtClean="0"/>
              <a:t>France</a:t>
            </a:r>
          </a:p>
          <a:p>
            <a:pPr lvl="1">
              <a:defRPr/>
            </a:pPr>
            <a:r>
              <a:rPr lang="en-US" dirty="0" smtClean="0"/>
              <a:t>Germany</a:t>
            </a:r>
          </a:p>
          <a:p>
            <a:pPr lvl="1">
              <a:defRPr/>
            </a:pPr>
            <a:r>
              <a:rPr lang="en-US" dirty="0" smtClean="0"/>
              <a:t>Indonesia</a:t>
            </a:r>
          </a:p>
          <a:p>
            <a:pPr marL="457200" lvl="1" indent="0">
              <a:buFontTx/>
              <a:buNone/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4DF36B4-D65F-4969-B9B5-E283BEB00FC5}" type="slidenum">
              <a:rPr lang="en-US" sz="1400" smtClean="0">
                <a:solidFill>
                  <a:srgbClr val="000000"/>
                </a:solidFill>
              </a:rPr>
              <a:pPr/>
              <a:t>82</a:t>
            </a:fld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6149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3276600"/>
          </a:xfrm>
        </p:spPr>
        <p:txBody>
          <a:bodyPr/>
          <a:lstStyle/>
          <a:p>
            <a:pPr lvl="1"/>
            <a:r>
              <a:rPr lang="en-US" dirty="0" smtClean="0"/>
              <a:t>Ireland </a:t>
            </a:r>
          </a:p>
          <a:p>
            <a:pPr lvl="1"/>
            <a:r>
              <a:rPr lang="en-US" dirty="0" smtClean="0"/>
              <a:t>Korea</a:t>
            </a:r>
          </a:p>
          <a:p>
            <a:pPr lvl="1"/>
            <a:r>
              <a:rPr lang="en-US" dirty="0" smtClean="0"/>
              <a:t>Malta</a:t>
            </a:r>
          </a:p>
          <a:p>
            <a:pPr lvl="1"/>
            <a:r>
              <a:rPr lang="en-US" dirty="0" smtClean="0"/>
              <a:t>Morocco</a:t>
            </a:r>
          </a:p>
          <a:p>
            <a:pPr lvl="1"/>
            <a:r>
              <a:rPr lang="en-US" dirty="0" smtClean="0"/>
              <a:t>Norway</a:t>
            </a:r>
          </a:p>
          <a:p>
            <a:pPr lvl="1"/>
            <a:r>
              <a:rPr lang="en-US" dirty="0" smtClean="0"/>
              <a:t>Saudi Arabia</a:t>
            </a:r>
          </a:p>
          <a:p>
            <a:pPr lvl="1"/>
            <a:r>
              <a:rPr lang="en-US" dirty="0" smtClean="0"/>
              <a:t>Spain</a:t>
            </a:r>
          </a:p>
          <a:p>
            <a:pPr lvl="1"/>
            <a:r>
              <a:rPr lang="en-US" dirty="0" smtClean="0"/>
              <a:t>United Kingdom</a:t>
            </a:r>
          </a:p>
          <a:p>
            <a:pPr lvl="1"/>
            <a:r>
              <a:rPr lang="en-US" dirty="0" smtClean="0"/>
              <a:t>USA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0" y="3886200"/>
            <a:ext cx="4191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2060"/>
                </a:solidFill>
                <a:latin typeface="+mn-lt"/>
                <a:ea typeface="+mn-ea"/>
                <a:cs typeface="ＭＳ Ｐゴシック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2060"/>
                </a:solidFill>
                <a:latin typeface="+mn-lt"/>
                <a:ea typeface="+mn-ea"/>
                <a:cs typeface="ＭＳ Ｐゴシック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2514471" indent="-2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648" indent="-2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825" indent="-2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001" indent="-2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>
              <a:defRPr/>
            </a:pPr>
            <a:r>
              <a:rPr lang="en-US" kern="0" dirty="0" smtClean="0">
                <a:latin typeface="Arial"/>
                <a:ea typeface="ＭＳ Ｐゴシック"/>
              </a:rPr>
              <a:t>All 3 topics discussed </a:t>
            </a:r>
          </a:p>
          <a:p>
            <a:pPr defTabSz="914400">
              <a:defRPr/>
            </a:pPr>
            <a:r>
              <a:rPr lang="en-US" kern="0" dirty="0" smtClean="0">
                <a:latin typeface="Arial"/>
                <a:ea typeface="ＭＳ Ｐゴシック"/>
              </a:rPr>
              <a:t>Additional discussion of international radio frequency management (ITU Working Party 5B, May 2013)</a:t>
            </a:r>
          </a:p>
          <a:p>
            <a:pPr defTabSz="914400">
              <a:defRPr/>
            </a:pPr>
            <a:endParaRPr lang="en-US" kern="0" dirty="0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13534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sz="4000" b="0" smtClean="0">
                <a:solidFill>
                  <a:schemeClr val="tx2"/>
                </a:solidFill>
              </a:rPr>
              <a:t>Synergies &amp; Challenges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18160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  <a:t>Synergies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  <a:t>WRC frequency allocations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  <a:t>Data file formats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  <a:t>Challenges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  <a:t>Data distribution and exchange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  <a:t>Data assimilation into 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</a:rPr>
              <a:t>operational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  <a:t> models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  <a:t>Frequency synchronization</a:t>
            </a:r>
          </a:p>
          <a:p>
            <a:pPr>
              <a:buFontTx/>
              <a:buNone/>
            </a:pPr>
            <a:endParaRPr lang="en-US" sz="20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310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16 at 10.16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0" y="0"/>
            <a:ext cx="8850453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6156928" y="2809591"/>
            <a:ext cx="2492113" cy="48109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4050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16 at 10.15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136" y="780249"/>
            <a:ext cx="10178172" cy="5430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-5074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</a:t>
            </a:r>
            <a:r>
              <a:rPr lang="en-US" sz="2400" b="1" baseline="30000" dirty="0" smtClean="0"/>
              <a:t>rd</a:t>
            </a:r>
            <a:r>
              <a:rPr lang="en-US" sz="2400" b="1" dirty="0" smtClean="0"/>
              <a:t> GEO Global HF Radar Meeting</a:t>
            </a:r>
          </a:p>
          <a:p>
            <a:pPr algn="ctr"/>
            <a:r>
              <a:rPr lang="en-US" sz="2400" b="1" dirty="0" smtClean="0"/>
              <a:t> Kaohsiung, Taiwan, April, 2014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06686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Box 3"/>
          <p:cNvSpPr txBox="1">
            <a:spLocks noChangeArrowheads="1"/>
          </p:cNvSpPr>
          <p:nvPr/>
        </p:nvSpPr>
        <p:spPr bwMode="auto">
          <a:xfrm>
            <a:off x="287338" y="119063"/>
            <a:ext cx="8255000" cy="553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dirty="0"/>
              <a:t>Selected Recent Publications</a:t>
            </a:r>
          </a:p>
          <a:p>
            <a:pPr algn="just" eaLnBrk="1" hangingPunct="1"/>
            <a:endParaRPr lang="en-US" sz="1600" u="sng" dirty="0"/>
          </a:p>
          <a:p>
            <a:pPr algn="just" eaLnBrk="1" hangingPunct="1"/>
            <a:r>
              <a:rPr lang="en-US" sz="1800" b="1" u="sng" dirty="0"/>
              <a:t>HF Radar for Surface Current Mapping</a:t>
            </a:r>
            <a:r>
              <a:rPr lang="en-US" sz="1800" b="1" dirty="0"/>
              <a:t>:</a:t>
            </a:r>
          </a:p>
          <a:p>
            <a:pPr algn="just" eaLnBrk="1" hangingPunct="1"/>
            <a:endParaRPr lang="en-US" sz="1600" dirty="0" smtClean="0"/>
          </a:p>
          <a:p>
            <a:pPr algn="just" eaLnBrk="1" hangingPunct="1"/>
            <a:r>
              <a:rPr lang="en-US" sz="1600" dirty="0" smtClean="0"/>
              <a:t>Roarty</a:t>
            </a:r>
            <a:r>
              <a:rPr lang="en-US" sz="1600" dirty="0"/>
              <a:t>, Glenn, Kohut, Gong, Handel, Rivera, Garner, Atkinson, Brown, </a:t>
            </a:r>
            <a:r>
              <a:rPr lang="en-US" sz="1600" dirty="0" err="1"/>
              <a:t>Jakubiak</a:t>
            </a:r>
            <a:r>
              <a:rPr lang="en-US" sz="1600" dirty="0"/>
              <a:t>, Muglia, Haines, </a:t>
            </a:r>
            <a:r>
              <a:rPr lang="en-US" sz="1600" dirty="0" err="1"/>
              <a:t>Seim</a:t>
            </a:r>
            <a:r>
              <a:rPr lang="en-US" sz="1600" dirty="0"/>
              <a:t>, (</a:t>
            </a:r>
            <a:r>
              <a:rPr lang="en-US" sz="1600" b="1" dirty="0" smtClean="0"/>
              <a:t>2010</a:t>
            </a:r>
            <a:r>
              <a:rPr lang="en-US" sz="1600" dirty="0" smtClean="0"/>
              <a:t>). </a:t>
            </a:r>
            <a:r>
              <a:rPr lang="en-US" sz="1600" dirty="0"/>
              <a:t>Operation and Application of a Regional High-Frequency Radar Network in the Mid-Atlantic Bight, Marine Technology Society Journal, V. 44, No. 6, p. 1-13</a:t>
            </a:r>
            <a:r>
              <a:rPr lang="en-US" sz="1600" dirty="0" smtClean="0"/>
              <a:t>.</a:t>
            </a:r>
          </a:p>
          <a:p>
            <a:pPr algn="just" eaLnBrk="1" hangingPunct="1"/>
            <a:endParaRPr lang="en-US" sz="1600" dirty="0"/>
          </a:p>
          <a:p>
            <a:pPr algn="just"/>
            <a:r>
              <a:rPr lang="en-US" sz="1600" dirty="0" err="1"/>
              <a:t>Corredor</a:t>
            </a:r>
            <a:r>
              <a:rPr lang="en-US" sz="1600" dirty="0"/>
              <a:t>, J. E., Amador, A., Canals, M., Rivera, S., </a:t>
            </a:r>
            <a:r>
              <a:rPr lang="en-US" sz="1600" dirty="0" err="1"/>
              <a:t>Capella</a:t>
            </a:r>
            <a:r>
              <a:rPr lang="en-US" sz="1600" dirty="0"/>
              <a:t>, J.E., </a:t>
            </a:r>
            <a:r>
              <a:rPr lang="en-US" sz="1600" dirty="0" err="1"/>
              <a:t>Morell</a:t>
            </a:r>
            <a:r>
              <a:rPr lang="en-US" sz="1600" dirty="0"/>
              <a:t>, J.M., Glenn, S.M., Roarty, H.J., Handel, E., Rivera, E. (</a:t>
            </a:r>
            <a:r>
              <a:rPr lang="en-US" sz="1600" b="1" dirty="0"/>
              <a:t>2011</a:t>
            </a:r>
            <a:r>
              <a:rPr lang="en-US" sz="1600" dirty="0"/>
              <a:t>) “Optimizing and Validating High Frequency Radar Surface Current Measurements in the Mona Passage” Marine Technology Society Journal, Vol. 45, No. 3, 49-58</a:t>
            </a:r>
          </a:p>
          <a:p>
            <a:pPr algn="just"/>
            <a:r>
              <a:rPr lang="en-US" sz="1600" dirty="0"/>
              <a:t> </a:t>
            </a:r>
          </a:p>
          <a:p>
            <a:pPr algn="just"/>
            <a:r>
              <a:rPr lang="en-US" sz="1600" dirty="0"/>
              <a:t>Teague, C.C., Barrick, D. E., </a:t>
            </a:r>
            <a:r>
              <a:rPr lang="en-US" sz="1600" dirty="0" err="1"/>
              <a:t>Lilleboe</a:t>
            </a:r>
            <a:r>
              <a:rPr lang="en-US" sz="1600" dirty="0"/>
              <a:t>, P.M., Roarty, H., Holden, D., </a:t>
            </a:r>
            <a:r>
              <a:rPr lang="en-US" sz="1600" dirty="0" err="1"/>
              <a:t>Goldinger</a:t>
            </a:r>
            <a:r>
              <a:rPr lang="en-US" sz="1600" dirty="0"/>
              <a:t>, D. (</a:t>
            </a:r>
            <a:r>
              <a:rPr lang="en-US" sz="1600" b="1" dirty="0"/>
              <a:t>2011</a:t>
            </a:r>
            <a:r>
              <a:rPr lang="en-US" sz="1600" dirty="0"/>
              <a:t>) “Extended-Range </a:t>
            </a:r>
            <a:r>
              <a:rPr lang="en-US" sz="1600" dirty="0" err="1"/>
              <a:t>RiverSonde</a:t>
            </a:r>
            <a:r>
              <a:rPr lang="en-US" sz="1600" dirty="0"/>
              <a:t> Operation on the Hudson River, Current, Waves and Turbulence Measurements (CWTM), 2011 IEEE/OES 10</a:t>
            </a:r>
            <a:r>
              <a:rPr lang="en-US" sz="1600" baseline="30000" dirty="0"/>
              <a:t>th</a:t>
            </a:r>
            <a:r>
              <a:rPr lang="en-US" sz="1600" dirty="0"/>
              <a:t>, 78-80, </a:t>
            </a:r>
            <a:r>
              <a:rPr lang="en-US" sz="1600" dirty="0" err="1"/>
              <a:t>doi</a:t>
            </a:r>
            <a:r>
              <a:rPr lang="en-US" sz="1600" dirty="0"/>
              <a:t> </a:t>
            </a:r>
            <a:r>
              <a:rPr lang="en-US" sz="1600" u="sng" dirty="0"/>
              <a:t>10.1109/CWTM.2011.5759529</a:t>
            </a:r>
            <a:endParaRPr lang="en-US" sz="1600" dirty="0"/>
          </a:p>
          <a:p>
            <a:pPr algn="just"/>
            <a:r>
              <a:rPr lang="en-US" sz="1600" dirty="0"/>
              <a:t> </a:t>
            </a:r>
          </a:p>
          <a:p>
            <a:pPr algn="just"/>
            <a:r>
              <a:rPr lang="en-US" sz="1600" dirty="0"/>
              <a:t>Harlan, J., Allen, A., </a:t>
            </a:r>
            <a:r>
              <a:rPr lang="en-US" sz="1600" dirty="0" err="1"/>
              <a:t>Howlett</a:t>
            </a:r>
            <a:r>
              <a:rPr lang="en-US" sz="1600" dirty="0"/>
              <a:t>, E., Glenn, S.M., Kohut, J.T., Roarty, H., O’Donnell, J., Fake, T., Terrill, E., Kim, S.Y., Otero, M. (</a:t>
            </a:r>
            <a:r>
              <a:rPr lang="en-US" sz="1600" b="1" dirty="0"/>
              <a:t>2011</a:t>
            </a:r>
            <a:r>
              <a:rPr lang="en-US" sz="1600" dirty="0"/>
              <a:t>) “National IOOS HF Radar Search and Rescue Project”, Oceans 2011 MTS/IEEE – </a:t>
            </a:r>
            <a:r>
              <a:rPr lang="en-US" sz="1600" dirty="0" smtClean="0"/>
              <a:t>Kona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272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Box 3"/>
          <p:cNvSpPr txBox="1">
            <a:spLocks noChangeArrowheads="1"/>
          </p:cNvSpPr>
          <p:nvPr/>
        </p:nvSpPr>
        <p:spPr bwMode="auto">
          <a:xfrm>
            <a:off x="287338" y="119063"/>
            <a:ext cx="8255000" cy="652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dirty="0"/>
              <a:t>Selected Recent Publications</a:t>
            </a:r>
          </a:p>
          <a:p>
            <a:pPr algn="just" eaLnBrk="1" hangingPunct="1"/>
            <a:endParaRPr lang="en-US" sz="1600" u="sng" dirty="0"/>
          </a:p>
          <a:p>
            <a:pPr algn="just" eaLnBrk="1" hangingPunct="1"/>
            <a:r>
              <a:rPr lang="en-US" sz="1800" b="1" u="sng" dirty="0"/>
              <a:t>HF Radar for Surface Current Mapping</a:t>
            </a:r>
            <a:r>
              <a:rPr lang="en-US" sz="1800" b="1" dirty="0"/>
              <a:t>:</a:t>
            </a:r>
          </a:p>
          <a:p>
            <a:pPr algn="just" eaLnBrk="1" hangingPunct="1"/>
            <a:endParaRPr lang="en-US" sz="1600" dirty="0" smtClean="0"/>
          </a:p>
          <a:p>
            <a:pPr algn="just" eaLnBrk="1" hangingPunct="1"/>
            <a:r>
              <a:rPr lang="en-US" sz="1600" dirty="0" smtClean="0"/>
              <a:t>Kohut</a:t>
            </a:r>
            <a:r>
              <a:rPr lang="en-US" sz="1600" dirty="0"/>
              <a:t>, Roarty, Randall-Goodwin, Glenn, </a:t>
            </a:r>
            <a:r>
              <a:rPr lang="en-US" sz="1600" dirty="0" err="1" smtClean="0"/>
              <a:t>Lichtenwalner</a:t>
            </a:r>
            <a:r>
              <a:rPr lang="en-US" sz="1600" dirty="0" smtClean="0"/>
              <a:t> (</a:t>
            </a:r>
            <a:r>
              <a:rPr lang="en-US" sz="1600" b="1" dirty="0" smtClean="0"/>
              <a:t>2012</a:t>
            </a:r>
            <a:r>
              <a:rPr lang="en-US" sz="1600" dirty="0" smtClean="0"/>
              <a:t>) </a:t>
            </a:r>
            <a:r>
              <a:rPr lang="en-US" sz="1600" dirty="0"/>
              <a:t>Evaluation of Two Algorithms for a Network of Coastal Radars in the Mid Atlantic Bight, </a:t>
            </a:r>
            <a:r>
              <a:rPr lang="en-US" sz="1600" dirty="0" smtClean="0"/>
              <a:t>Ocean Dynamics, Vol. 62, p. 953-968</a:t>
            </a:r>
            <a:endParaRPr lang="en-US" sz="1600" dirty="0"/>
          </a:p>
          <a:p>
            <a:pPr algn="just" eaLnBrk="1" hangingPunct="1"/>
            <a:endParaRPr lang="en-US" sz="1600" dirty="0" smtClean="0"/>
          </a:p>
          <a:p>
            <a:pPr algn="just"/>
            <a:r>
              <a:rPr lang="en-US" sz="1600" dirty="0"/>
              <a:t>Roarty, H.J., Riscica, J.,  </a:t>
            </a:r>
            <a:r>
              <a:rPr lang="en-US" sz="1600" dirty="0" err="1"/>
              <a:t>Palamara</a:t>
            </a:r>
            <a:r>
              <a:rPr lang="en-US" sz="1600" dirty="0"/>
              <a:t>, L., Bowers, L. , </a:t>
            </a:r>
            <a:r>
              <a:rPr lang="en-US" sz="1600" dirty="0" err="1"/>
              <a:t>Seroka</a:t>
            </a:r>
            <a:r>
              <a:rPr lang="en-US" sz="1600" dirty="0"/>
              <a:t>, G., Kohut, J., Glenn, S., Dunk, R. (</a:t>
            </a:r>
            <a:r>
              <a:rPr lang="en-US" sz="1600" b="1" dirty="0"/>
              <a:t>2012</a:t>
            </a:r>
            <a:r>
              <a:rPr lang="en-US" sz="1600" dirty="0"/>
              <a:t>) “Analysis of the Wind Resource off New Jersey for Offshore Wind Energy Development”, Oceans 2012 MTS/IEEE – Hampton Roads</a:t>
            </a:r>
          </a:p>
          <a:p>
            <a:pPr algn="just"/>
            <a:r>
              <a:rPr lang="en-US" sz="1600" dirty="0"/>
              <a:t> </a:t>
            </a:r>
          </a:p>
          <a:p>
            <a:pPr algn="just"/>
            <a:r>
              <a:rPr lang="en-US" sz="1600" dirty="0"/>
              <a:t>Roarty, H.J., Smith, M., Kerfoot, J., Glenn S. (</a:t>
            </a:r>
            <a:r>
              <a:rPr lang="en-US" sz="1600" b="1" dirty="0"/>
              <a:t>2012</a:t>
            </a:r>
            <a:r>
              <a:rPr lang="en-US" sz="1600" dirty="0"/>
              <a:t>) “Automated Quality Control of High Frequency Radar Data”, Oceans 2012 MTS/IEEE – Hampton Roads</a:t>
            </a:r>
          </a:p>
          <a:p>
            <a:pPr algn="just"/>
            <a:r>
              <a:rPr lang="en-US" sz="1600" dirty="0"/>
              <a:t> </a:t>
            </a:r>
          </a:p>
          <a:p>
            <a:pPr algn="just"/>
            <a:r>
              <a:rPr lang="en-US" sz="1600" dirty="0"/>
              <a:t>Roarty, H.J., Smith, M., Handel, E., Barrick, D. and Glenn S. (</a:t>
            </a:r>
            <a:r>
              <a:rPr lang="en-US" sz="1600" b="1" dirty="0"/>
              <a:t>2012</a:t>
            </a:r>
            <a:r>
              <a:rPr lang="en-US" sz="1600" dirty="0"/>
              <a:t>) “ Expanding the Coverage of HF Radar Through the Use of Wave Powered Buoys” Oceans 2012 MTS/IEEE – Hampton Roads</a:t>
            </a:r>
          </a:p>
          <a:p>
            <a:pPr algn="just"/>
            <a:r>
              <a:rPr lang="en-US" sz="1600" dirty="0"/>
              <a:t> </a:t>
            </a:r>
          </a:p>
          <a:p>
            <a:pPr algn="just"/>
            <a:r>
              <a:rPr lang="en-US" sz="1600" dirty="0"/>
              <a:t>Evans, C.W., Roarty, H.J., Kohut, J.T., Glenn, S.M. (</a:t>
            </a:r>
            <a:r>
              <a:rPr lang="en-US" sz="1600" b="1" dirty="0"/>
              <a:t>2012</a:t>
            </a:r>
            <a:r>
              <a:rPr lang="en-US" sz="1600" dirty="0"/>
              <a:t>) ‘Examination of the SeaSonde Wave Processing Settings and the Effects of Shallow Water on Wave Measurements” Oceans 2012 MTS/IEEE – Hampton Roads</a:t>
            </a:r>
          </a:p>
          <a:p>
            <a:pPr algn="just"/>
            <a:r>
              <a:rPr lang="en-US" sz="1600" dirty="0"/>
              <a:t> </a:t>
            </a:r>
          </a:p>
          <a:p>
            <a:pPr algn="just" eaLnBrk="1" hangingPunct="1"/>
            <a:endParaRPr lang="en-US" sz="1600" dirty="0"/>
          </a:p>
          <a:p>
            <a:pPr algn="just" eaLnBrk="1" hangingPunct="1"/>
            <a:endParaRPr lang="en-US" sz="1600" dirty="0"/>
          </a:p>
          <a:p>
            <a:pPr algn="just" eaLnBrk="1" hangingPunct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3860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Box 3"/>
          <p:cNvSpPr txBox="1">
            <a:spLocks noChangeArrowheads="1"/>
          </p:cNvSpPr>
          <p:nvPr/>
        </p:nvSpPr>
        <p:spPr bwMode="auto">
          <a:xfrm>
            <a:off x="287338" y="119063"/>
            <a:ext cx="8255000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dirty="0"/>
              <a:t>Selected Recent Publications</a:t>
            </a:r>
          </a:p>
          <a:p>
            <a:pPr algn="just" eaLnBrk="1" hangingPunct="1"/>
            <a:endParaRPr lang="en-US" sz="1600" u="sng" dirty="0"/>
          </a:p>
          <a:p>
            <a:pPr algn="just" eaLnBrk="1" hangingPunct="1"/>
            <a:r>
              <a:rPr lang="en-US" sz="1800" b="1" u="sng" dirty="0"/>
              <a:t>HF Radar for Surface Current Mapping</a:t>
            </a:r>
            <a:r>
              <a:rPr lang="en-US" sz="1800" b="1" dirty="0"/>
              <a:t>:</a:t>
            </a:r>
          </a:p>
          <a:p>
            <a:pPr algn="just"/>
            <a:r>
              <a:rPr lang="en-US" sz="1600" dirty="0"/>
              <a:t> </a:t>
            </a:r>
          </a:p>
          <a:p>
            <a:pPr algn="just"/>
            <a:r>
              <a:rPr lang="en-US" sz="1600" dirty="0" err="1"/>
              <a:t>Seroka</a:t>
            </a:r>
            <a:r>
              <a:rPr lang="en-US" sz="1600" dirty="0"/>
              <a:t>, G, Dunk, R., Glenn, S.,  Bowers, L.,  Kerfoot, J., Crowley, M., Roarty, H.J., </a:t>
            </a:r>
            <a:r>
              <a:rPr lang="en-US" sz="1600" dirty="0" err="1"/>
              <a:t>Palamara</a:t>
            </a:r>
            <a:r>
              <a:rPr lang="en-US" sz="1600" dirty="0"/>
              <a:t>, L., Kohut, J., (</a:t>
            </a:r>
            <a:r>
              <a:rPr lang="en-US" sz="1600" b="1" dirty="0"/>
              <a:t>2012</a:t>
            </a:r>
            <a:r>
              <a:rPr lang="en-US" sz="1600" dirty="0"/>
              <a:t>) “Rutgers University Coastal Ocean Observation Laboratory (RU-COOL) Advanced Modeling System Developed to Cost-Effectively Support Offshore Wind Energy Development and Operational Applications” Oceans 2012 MTS/IEEE – Hampton Roads</a:t>
            </a:r>
          </a:p>
          <a:p>
            <a:pPr algn="just"/>
            <a:r>
              <a:rPr lang="en-US" sz="1600" dirty="0"/>
              <a:t> </a:t>
            </a:r>
          </a:p>
          <a:p>
            <a:pPr algn="just"/>
            <a:r>
              <a:rPr lang="en-US" sz="1600" dirty="0"/>
              <a:t>Schofield, O., Roarty, H., Saba, G., Yi, X., Kohut, J., Glenn, S., </a:t>
            </a:r>
            <a:r>
              <a:rPr lang="en-US" sz="1600" dirty="0" err="1"/>
              <a:t>Manderson</a:t>
            </a:r>
            <a:r>
              <a:rPr lang="en-US" sz="1600" dirty="0"/>
              <a:t>, J., Oliver, M. (</a:t>
            </a:r>
            <a:r>
              <a:rPr lang="en-US" sz="1600" b="1" dirty="0"/>
              <a:t>2012</a:t>
            </a:r>
            <a:r>
              <a:rPr lang="en-US" sz="1600" dirty="0"/>
              <a:t>) “ Phytoplankton Dynamics and Bottom Water Oxygen During a Large Bloom in the Summer of 2011”, Oceans 2012 MTS/IEEE – Hampton Roads</a:t>
            </a:r>
          </a:p>
          <a:p>
            <a:pPr algn="just"/>
            <a:r>
              <a:rPr lang="en-US" sz="1600" dirty="0"/>
              <a:t> </a:t>
            </a:r>
          </a:p>
          <a:p>
            <a:pPr algn="just"/>
            <a:r>
              <a:rPr lang="en-US" sz="1600" dirty="0"/>
              <a:t>Glenn, Schofield, Kohut, Dunk, </a:t>
            </a:r>
            <a:r>
              <a:rPr lang="en-US" sz="1600" dirty="0" err="1"/>
              <a:t>Titlow</a:t>
            </a:r>
            <a:r>
              <a:rPr lang="en-US" sz="1600" dirty="0"/>
              <a:t>, Roarty, Kerfoot, </a:t>
            </a:r>
            <a:r>
              <a:rPr lang="en-US" sz="1600" dirty="0" err="1"/>
              <a:t>Palamara</a:t>
            </a:r>
            <a:r>
              <a:rPr lang="en-US" sz="1600" dirty="0"/>
              <a:t>, Bowers, </a:t>
            </a:r>
            <a:r>
              <a:rPr lang="en-US" sz="1600" dirty="0" err="1"/>
              <a:t>Seroka</a:t>
            </a:r>
            <a:r>
              <a:rPr lang="en-US" sz="1600" dirty="0"/>
              <a:t>, Miles, </a:t>
            </a:r>
            <a:r>
              <a:rPr lang="en-US" sz="1600" dirty="0" err="1"/>
              <a:t>Xu</a:t>
            </a:r>
            <a:r>
              <a:rPr lang="en-US" sz="1600" dirty="0"/>
              <a:t>, Crowley (</a:t>
            </a:r>
            <a:r>
              <a:rPr lang="en-US" sz="1600" b="1" dirty="0"/>
              <a:t>2012</a:t>
            </a:r>
            <a:r>
              <a:rPr lang="en-US" sz="1600" dirty="0"/>
              <a:t>) “Impact of Ocean Observations on Hurricane Forecasts in the Mid Atlantic”, Oceans 2012 MTS/IEEE – Hampton Roads</a:t>
            </a:r>
          </a:p>
          <a:p>
            <a:pPr algn="just" eaLnBrk="1" hangingPunct="1"/>
            <a:endParaRPr lang="en-US" sz="1600" dirty="0"/>
          </a:p>
          <a:p>
            <a:pPr algn="just" eaLnBrk="1" hangingPunct="1"/>
            <a:endParaRPr lang="en-US" sz="1600" dirty="0"/>
          </a:p>
          <a:p>
            <a:pPr algn="just" eaLnBrk="1" hangingPunct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7172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Box 3"/>
          <p:cNvSpPr txBox="1">
            <a:spLocks noChangeArrowheads="1"/>
          </p:cNvSpPr>
          <p:nvPr/>
        </p:nvSpPr>
        <p:spPr bwMode="auto">
          <a:xfrm>
            <a:off x="287338" y="119063"/>
            <a:ext cx="8255000" cy="557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b="1" dirty="0"/>
              <a:t>Selected Recent Publications</a:t>
            </a:r>
          </a:p>
          <a:p>
            <a:pPr algn="just" eaLnBrk="1" hangingPunct="1"/>
            <a:endParaRPr lang="en-US" sz="1600" u="sng" dirty="0"/>
          </a:p>
          <a:p>
            <a:pPr algn="just" eaLnBrk="1" hangingPunct="1"/>
            <a:r>
              <a:rPr lang="en-US" sz="1800" b="1" u="sng" dirty="0" smtClean="0"/>
              <a:t>HF </a:t>
            </a:r>
            <a:r>
              <a:rPr lang="en-US" sz="1800" b="1" u="sng" dirty="0"/>
              <a:t>Radar for Vessel Tracking</a:t>
            </a:r>
            <a:r>
              <a:rPr lang="en-US" sz="1800" b="1" dirty="0" smtClean="0"/>
              <a:t>:</a:t>
            </a:r>
          </a:p>
          <a:p>
            <a:pPr algn="just" eaLnBrk="1" hangingPunct="1"/>
            <a:endParaRPr lang="en-US" sz="1600" b="1" dirty="0"/>
          </a:p>
          <a:p>
            <a:pPr algn="just" eaLnBrk="1" hangingPunct="1"/>
            <a:r>
              <a:rPr lang="en-US" sz="1600" dirty="0"/>
              <a:t>Roarty, H.J., D. E. Barrick, J. T. Kohut, S. M. Glenn (</a:t>
            </a:r>
            <a:r>
              <a:rPr lang="en-US" sz="1600" b="1" dirty="0"/>
              <a:t>2010</a:t>
            </a:r>
            <a:r>
              <a:rPr lang="en-US" sz="1600" dirty="0"/>
              <a:t>) “Dual-Use of Compact HF Radars for the Detection of Mid and Large Size Vessels” Turkish Journal of Electrical Engineering and Computer Sciences, Vol. 18, No. 3, 373-388</a:t>
            </a:r>
          </a:p>
          <a:p>
            <a:pPr algn="just" eaLnBrk="1" hangingPunct="1"/>
            <a:endParaRPr lang="en-US" sz="1600" dirty="0" smtClean="0"/>
          </a:p>
          <a:p>
            <a:pPr algn="just" eaLnBrk="1" hangingPunct="1"/>
            <a:r>
              <a:rPr lang="en-US" sz="1600" dirty="0" smtClean="0"/>
              <a:t>Roarty</a:t>
            </a:r>
            <a:r>
              <a:rPr lang="en-US" sz="1600" dirty="0"/>
              <a:t>, </a:t>
            </a:r>
            <a:r>
              <a:rPr lang="en-US" sz="1600" dirty="0" err="1"/>
              <a:t>Lemus</a:t>
            </a:r>
            <a:r>
              <a:rPr lang="en-US" sz="1600" dirty="0"/>
              <a:t>, Handel, Glenn, Barrick, </a:t>
            </a:r>
            <a:r>
              <a:rPr lang="en-US" sz="1600" dirty="0" err="1"/>
              <a:t>Issacson</a:t>
            </a:r>
            <a:r>
              <a:rPr lang="en-US" sz="1600" dirty="0"/>
              <a:t>, (</a:t>
            </a:r>
            <a:r>
              <a:rPr lang="en-US" sz="1600" b="1" dirty="0" smtClean="0"/>
              <a:t>2011</a:t>
            </a:r>
            <a:r>
              <a:rPr lang="en-US" sz="1600" dirty="0" smtClean="0"/>
              <a:t>).  “Performance </a:t>
            </a:r>
            <a:r>
              <a:rPr lang="en-US" sz="1600" dirty="0"/>
              <a:t>Evaluation of SeaSonde High-Frequency Radar for Vessel </a:t>
            </a:r>
            <a:r>
              <a:rPr lang="en-US" sz="1600" dirty="0" smtClean="0"/>
              <a:t>Detection”, </a:t>
            </a:r>
            <a:r>
              <a:rPr lang="en-US" sz="1600" i="1" dirty="0"/>
              <a:t>Marine Technology Society Journal</a:t>
            </a:r>
            <a:r>
              <a:rPr lang="en-US" sz="1600" dirty="0"/>
              <a:t>, V. 45, No. 3, p. 14-24</a:t>
            </a:r>
            <a:r>
              <a:rPr lang="en-US" sz="1600" dirty="0" smtClean="0"/>
              <a:t>.</a:t>
            </a:r>
          </a:p>
          <a:p>
            <a:pPr algn="just" eaLnBrk="1" hangingPunct="1"/>
            <a:endParaRPr lang="en-US" sz="1600" dirty="0"/>
          </a:p>
          <a:p>
            <a:pPr algn="just" eaLnBrk="1" hangingPunct="1"/>
            <a:r>
              <a:rPr lang="en-US" sz="1600" dirty="0"/>
              <a:t>Newton, D. </a:t>
            </a:r>
            <a:r>
              <a:rPr lang="en-US" sz="1600" dirty="0" smtClean="0"/>
              <a:t>(</a:t>
            </a:r>
            <a:r>
              <a:rPr lang="en-US" sz="1600" b="1" dirty="0" smtClean="0"/>
              <a:t>2012</a:t>
            </a:r>
            <a:r>
              <a:rPr lang="en-US" sz="1600" dirty="0" smtClean="0"/>
              <a:t>) "</a:t>
            </a:r>
            <a:r>
              <a:rPr lang="en-US" sz="1600" dirty="0"/>
              <a:t>Observations and Analysis of the Target Detection Performance of the CODAR HF Surface Wave Radar," </a:t>
            </a:r>
            <a:r>
              <a:rPr lang="en-US" sz="1600" i="1" dirty="0"/>
              <a:t>The Proceedings of the 2012 MSS Tri-Service Radar Conference</a:t>
            </a:r>
            <a:r>
              <a:rPr lang="en-US" sz="1600" dirty="0"/>
              <a:t>, Boulder, CO; 18-22 June 2012</a:t>
            </a:r>
            <a:r>
              <a:rPr lang="en-US" sz="1600" dirty="0" smtClean="0"/>
              <a:t>.</a:t>
            </a:r>
          </a:p>
          <a:p>
            <a:pPr algn="just" eaLnBrk="1" hangingPunct="1"/>
            <a:endParaRPr lang="en-US" sz="1600" dirty="0"/>
          </a:p>
          <a:p>
            <a:pPr algn="just" eaLnBrk="1" hangingPunct="1"/>
            <a:r>
              <a:rPr lang="en-US" sz="1600" dirty="0" smtClean="0"/>
              <a:t>Roarty, Smith, Glenn, Barrick, Whelan, Statscewich, Weingartner (</a:t>
            </a:r>
            <a:r>
              <a:rPr lang="en-US" sz="1600" b="1" dirty="0" smtClean="0"/>
              <a:t>2013</a:t>
            </a:r>
            <a:r>
              <a:rPr lang="en-US" sz="1600" dirty="0" smtClean="0"/>
              <a:t>) “Expanding </a:t>
            </a:r>
            <a:r>
              <a:rPr lang="en-US" sz="1600" dirty="0"/>
              <a:t>Maritime Domain Awareness Capabilities in the Arctic: High Frequency Radar Vessel-</a:t>
            </a:r>
            <a:r>
              <a:rPr lang="en-US" sz="1600" dirty="0" smtClean="0"/>
              <a:t>tracking” IEEE Radar Conference, Ottawa Canada</a:t>
            </a:r>
          </a:p>
          <a:p>
            <a:pPr algn="just" eaLnBrk="1" hangingPunct="1"/>
            <a:endParaRPr lang="en-US" sz="1600" dirty="0"/>
          </a:p>
          <a:p>
            <a:pPr algn="just" eaLnBrk="1" hangingPunct="1"/>
            <a:r>
              <a:rPr lang="en-US" sz="1600" dirty="0" smtClean="0"/>
              <a:t>Roarty, Glenn, Barrick (</a:t>
            </a:r>
            <a:r>
              <a:rPr lang="en-US" sz="1600" b="1" dirty="0" smtClean="0"/>
              <a:t>2013</a:t>
            </a:r>
            <a:r>
              <a:rPr lang="en-US" sz="1600" dirty="0" smtClean="0"/>
              <a:t>) “Real-Time Beyond the Horizon Vessel Detection” Radar Sensor Technology XVII, SPIE Paper 8714-36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0643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3399"/>
                </a:solidFill>
                <a:latin typeface="Calibri"/>
                <a:ea typeface="MS PGothic" pitchFamily="34" charset="-128"/>
                <a:cs typeface="MS PGothic" pitchFamily="34" charset="-128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Calibri"/>
                <a:ea typeface="MS PGothic" pitchFamily="34" charset="-128"/>
                <a:cs typeface="MS PGothic" pitchFamily="34" charset="-128"/>
              </a:rPr>
              <a:t>MID-ATLANTIC  REGIONAL  DRIVERS</a:t>
            </a:r>
          </a:p>
        </p:txBody>
      </p:sp>
      <p:pic>
        <p:nvPicPr>
          <p:cNvPr id="43010" name="Picture 26" descr="Screen shot 2011-05-10 at 4.48.0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657225"/>
            <a:ext cx="36480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433638" y="2970213"/>
            <a:ext cx="13208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dirty="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rPr>
              <a:t>Ocean Circulation</a:t>
            </a:r>
          </a:p>
        </p:txBody>
      </p:sp>
      <p:pic>
        <p:nvPicPr>
          <p:cNvPr id="43012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559857"/>
            <a:ext cx="2438400" cy="18399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4787900" y="1963738"/>
            <a:ext cx="16256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Tropical Storms</a:t>
            </a:r>
          </a:p>
        </p:txBody>
      </p:sp>
      <p:pic>
        <p:nvPicPr>
          <p:cNvPr id="43014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2478088"/>
            <a:ext cx="2438400" cy="1547812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pic>
      <p:pic>
        <p:nvPicPr>
          <p:cNvPr id="43015" name="Picture 31" descr="Screen shot 2011-07-26 at 2.54.31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275" y="4025900"/>
            <a:ext cx="3276600" cy="2074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6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4025900"/>
            <a:ext cx="32004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33" descr="Screen shot 2011-05-10 at 4.50.59 PM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100" y="641350"/>
            <a:ext cx="2344738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799263" y="2733675"/>
            <a:ext cx="2209800" cy="2921000"/>
            <a:chOff x="2971800" y="347663"/>
            <a:chExt cx="3657600" cy="4757737"/>
          </a:xfrm>
        </p:grpSpPr>
        <p:pic>
          <p:nvPicPr>
            <p:cNvPr id="43024" name="Picture 5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47663"/>
              <a:ext cx="36576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5" name="Picture 6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900" y="2028825"/>
              <a:ext cx="3543300" cy="1947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6" name="Picture 7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352800"/>
              <a:ext cx="35814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Box 38"/>
          <p:cNvSpPr txBox="1"/>
          <p:nvPr/>
        </p:nvSpPr>
        <p:spPr>
          <a:xfrm>
            <a:off x="2051050" y="3983038"/>
            <a:ext cx="12763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rPr>
              <a:t>Population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24500" y="4041775"/>
            <a:ext cx="6715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Ports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981575" y="3557588"/>
            <a:ext cx="14049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white"/>
                </a:solidFill>
                <a:latin typeface="Calibri"/>
                <a:ea typeface="ＭＳ Ｐゴシック" charset="-128"/>
                <a:cs typeface="ＭＳ Ｐゴシック" charset="-128"/>
              </a:rPr>
              <a:t>Northeasters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35788" y="2293938"/>
            <a:ext cx="18399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Climate Change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23075" y="2970213"/>
            <a:ext cx="9731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Critical Habitat</a:t>
            </a:r>
          </a:p>
        </p:txBody>
      </p:sp>
    </p:spTree>
    <p:extLst>
      <p:ext uri="{BB962C8B-B14F-4D97-AF65-F5344CB8AC3E}">
        <p14:creationId xmlns:p14="http://schemas.microsoft.com/office/powerpoint/2010/main" val="24429422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Box 3"/>
          <p:cNvSpPr txBox="1">
            <a:spLocks noChangeArrowheads="1"/>
          </p:cNvSpPr>
          <p:nvPr/>
        </p:nvSpPr>
        <p:spPr bwMode="auto">
          <a:xfrm>
            <a:off x="287338" y="119063"/>
            <a:ext cx="8678688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/>
              <a:t>Selected Recent Publications</a:t>
            </a:r>
          </a:p>
          <a:p>
            <a:pPr eaLnBrk="1" hangingPunct="1"/>
            <a:endParaRPr lang="en-US" sz="1600" u="sng" dirty="0"/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b="1" u="sng" dirty="0"/>
              <a:t>Education</a:t>
            </a:r>
            <a:r>
              <a:rPr lang="en-US" sz="1600" b="1" dirty="0" smtClean="0"/>
              <a:t>:</a:t>
            </a:r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/>
              <a:t>Glenn + 27 Researches + 57 Students, Jan-Feb 2011. The Trans-Atlantic Slocum Glider Expeditions: A Catalyst for Undergraduate Participation in Ocean Science &amp; Technology, </a:t>
            </a:r>
            <a:r>
              <a:rPr lang="en-US" sz="1600" i="1" dirty="0"/>
              <a:t>Marine Technology Society Journal</a:t>
            </a:r>
            <a:r>
              <a:rPr lang="en-US" sz="1600" dirty="0"/>
              <a:t>, V. 45, No. 1, p. 52-67. </a:t>
            </a:r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b="1" dirty="0"/>
              <a:t>International Talks</a:t>
            </a:r>
          </a:p>
          <a:p>
            <a:pPr eaLnBrk="1" hangingPunct="1"/>
            <a:r>
              <a:rPr lang="en-US" sz="1600" dirty="0"/>
              <a:t>Spain, Norway, Sweden, Poland, Brazil, United Kingdom, South </a:t>
            </a:r>
            <a:r>
              <a:rPr lang="en-US" sz="1600" dirty="0" smtClean="0"/>
              <a:t>Korea, China, South Africa</a:t>
            </a:r>
            <a:endParaRPr lang="en-US" sz="1600" dirty="0"/>
          </a:p>
          <a:p>
            <a:pPr eaLnBrk="1" hangingPunct="1"/>
            <a:endParaRPr lang="en-US" sz="1600" dirty="0"/>
          </a:p>
          <a:p>
            <a:pPr eaLnBrk="1" hangingPunct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8183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uth Africa 2400 km No Mod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80"/>
            <a:ext cx="9144000" cy="5767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0934" y="2184400"/>
            <a:ext cx="2698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South African Coast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2400 km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-9622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Conclusions: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635274"/>
            <a:ext cx="9144001" cy="1591849"/>
          </a:xfrm>
          <a:prstGeom prst="rect">
            <a:avLst/>
          </a:prstGeom>
          <a:solidFill>
            <a:srgbClr val="03128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29591" y="4635274"/>
            <a:ext cx="3814409" cy="1569660"/>
          </a:xfrm>
          <a:prstGeom prst="rect">
            <a:avLst/>
          </a:prstGeom>
          <a:solidFill>
            <a:srgbClr val="031282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</a:t>
            </a:r>
            <a:r>
              <a:rPr lang="en-US" sz="3200" dirty="0" smtClean="0">
                <a:solidFill>
                  <a:schemeClr val="bg1"/>
                </a:solidFill>
              </a:rPr>
              <a:t>) How can we help?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3) What can we do together?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6645" y="4657463"/>
            <a:ext cx="3923206" cy="1569660"/>
          </a:xfrm>
          <a:prstGeom prst="rect">
            <a:avLst/>
          </a:prstGeom>
          <a:solidFill>
            <a:srgbClr val="031282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1) We welcome South Africa to the Global  HF Radar Community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53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ioos_white_20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</TotalTime>
  <Words>3876</Words>
  <Application>Microsoft Macintosh PowerPoint</Application>
  <PresentationFormat>On-screen Show (4:3)</PresentationFormat>
  <Paragraphs>858</Paragraphs>
  <Slides>91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91</vt:i4>
      </vt:variant>
    </vt:vector>
  </HeadingPairs>
  <TitlesOfParts>
    <vt:vector size="101" baseType="lpstr">
      <vt:lpstr>1_Office Theme</vt:lpstr>
      <vt:lpstr>6_Office Theme</vt:lpstr>
      <vt:lpstr>2_Office Theme</vt:lpstr>
      <vt:lpstr>Default Design</vt:lpstr>
      <vt:lpstr>4_Office Theme</vt:lpstr>
      <vt:lpstr>1_Default Design</vt:lpstr>
      <vt:lpstr>ioos_white_2010</vt:lpstr>
      <vt:lpstr>3_Office Theme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Surface Current Mapping Capability</vt:lpstr>
      <vt:lpstr>PowerPoint Presentation</vt:lpstr>
      <vt:lpstr>PowerPoint Presentation</vt:lpstr>
      <vt:lpstr>Nested Standard Range Network</vt:lpstr>
      <vt:lpstr>PowerPoint Presentation</vt:lpstr>
      <vt:lpstr>PowerPoint Presentation</vt:lpstr>
      <vt:lpstr>PowerPoint Presentation</vt:lpstr>
      <vt:lpstr>5000 Virtual Drifters –  24 Hours Into Search</vt:lpstr>
      <vt:lpstr>5000 Virtual Drifters –  48 Hours Into Search</vt:lpstr>
      <vt:lpstr>5000 Virtual Drifters –  72 Hours Into Search</vt:lpstr>
      <vt:lpstr>5000 Virtual Drifters –  96 Hours Into Search</vt:lpstr>
      <vt:lpstr>5000 Virtual Drifters –  Search Area After 96 Hours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Feedback from the Deepwater Horizon  Incident Command Center</vt:lpstr>
      <vt:lpstr>Feedback from the Deepwater Horizon  Incident Command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HF Radar Technical Steering Team</vt:lpstr>
      <vt:lpstr>Radiowave Operators Working Group ROWG 2014</vt:lpstr>
      <vt:lpstr>Rutgers Course for High Frequency Radars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Standard CODAR Shore Site:  Shed, Enclosure, Tx/Rx, Comms, Power, GPS, AIS </vt:lpstr>
      <vt:lpstr>Loveladies Power Configuration </vt:lpstr>
      <vt:lpstr>Loveladies Communication Configuration </vt:lpstr>
      <vt:lpstr>PowerPoint Presentation</vt:lpstr>
      <vt:lpstr>PowerPoint Presentation</vt:lpstr>
      <vt:lpstr>PowerPoint Presentation</vt:lpstr>
      <vt:lpstr>Total Surface Currents</vt:lpstr>
      <vt:lpstr>Total Surface Currents</vt:lpstr>
      <vt:lpstr>Dual Transmitter Test</vt:lpstr>
      <vt:lpstr>Global High Frequency (HF) Radar Surface Current Mapping GEO Task</vt:lpstr>
      <vt:lpstr>GEO Work Plan 2012-2015</vt:lpstr>
      <vt:lpstr>PowerPoint Presentation</vt:lpstr>
      <vt:lpstr>Global HF Radar Network</vt:lpstr>
      <vt:lpstr>Number of HF Radar Stations  Identified in Each Country </vt:lpstr>
      <vt:lpstr>Accomplishments</vt:lpstr>
      <vt:lpstr>Type of Applications</vt:lpstr>
      <vt:lpstr>2nd GEO Global HF Radar Meeting - Bergen 2013 </vt:lpstr>
      <vt:lpstr>Synergies &amp;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Glenn</dc:creator>
  <cp:lastModifiedBy>Scott Glenn</cp:lastModifiedBy>
  <cp:revision>54</cp:revision>
  <dcterms:created xsi:type="dcterms:W3CDTF">2014-02-16T00:07:08Z</dcterms:created>
  <dcterms:modified xsi:type="dcterms:W3CDTF">2014-02-17T15:40:20Z</dcterms:modified>
</cp:coreProperties>
</file>