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72" r:id="rId2"/>
    <p:sldId id="303" r:id="rId3"/>
    <p:sldId id="370" r:id="rId4"/>
    <p:sldId id="351" r:id="rId5"/>
    <p:sldId id="371" r:id="rId6"/>
    <p:sldId id="372" r:id="rId7"/>
    <p:sldId id="373" r:id="rId8"/>
    <p:sldId id="374" r:id="rId9"/>
    <p:sldId id="378" r:id="rId10"/>
    <p:sldId id="379" r:id="rId11"/>
    <p:sldId id="380" r:id="rId12"/>
    <p:sldId id="381" r:id="rId13"/>
    <p:sldId id="401" r:id="rId14"/>
    <p:sldId id="377" r:id="rId15"/>
    <p:sldId id="367" r:id="rId16"/>
    <p:sldId id="369" r:id="rId17"/>
    <p:sldId id="368" r:id="rId18"/>
    <p:sldId id="375" r:id="rId19"/>
    <p:sldId id="335" r:id="rId20"/>
    <p:sldId id="376" r:id="rId21"/>
    <p:sldId id="390" r:id="rId22"/>
    <p:sldId id="383" r:id="rId23"/>
    <p:sldId id="396" r:id="rId24"/>
    <p:sldId id="391" r:id="rId25"/>
    <p:sldId id="306" r:id="rId26"/>
    <p:sldId id="382" r:id="rId27"/>
    <p:sldId id="403" r:id="rId28"/>
    <p:sldId id="397" r:id="rId29"/>
    <p:sldId id="398" r:id="rId30"/>
    <p:sldId id="399" r:id="rId31"/>
    <p:sldId id="400" r:id="rId32"/>
    <p:sldId id="395" r:id="rId33"/>
    <p:sldId id="402" r:id="rId34"/>
    <p:sldId id="392" r:id="rId35"/>
    <p:sldId id="386" r:id="rId36"/>
    <p:sldId id="393" r:id="rId3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CC"/>
    <a:srgbClr val="FF0099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150" d="100"/>
          <a:sy n="150" d="100"/>
        </p:scale>
        <p:origin x="-1376" y="-3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144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lenn:Desktop:OceanObservatoryResearchCourseChart.xlsx" TargetMode="External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Ocean</a:t>
            </a:r>
            <a:r>
              <a:rPr lang="en-US" baseline="0" dirty="0"/>
              <a:t> Observatories Course</a:t>
            </a:r>
            <a:endParaRPr lang="en-US" dirty="0"/>
          </a:p>
        </c:rich>
      </c:tx>
      <c:layout>
        <c:manualLayout>
          <c:xMode val="edge"/>
          <c:yMode val="edge"/>
          <c:x val="0.26973914102498"/>
          <c:y val="0.0439444585555838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518743530051"/>
          <c:y val="0.209032258064516"/>
          <c:w val="0.823033908387864"/>
          <c:h val="0.581609347218694"/>
        </c:manualLayout>
      </c:layout>
      <c:scatterChart>
        <c:scatterStyle val="lineMarker"/>
        <c:varyColors val="0"/>
        <c:ser>
          <c:idx val="1"/>
          <c:order val="1"/>
          <c:spPr>
            <a:ln w="28575">
              <a:solidFill>
                <a:schemeClr val="bg1"/>
              </a:solidFill>
            </a:ln>
          </c:spPr>
          <c:xVal>
            <c:numRef>
              <c:f>Sheet1!$A$1:$A$12</c:f>
            </c:numRef>
          </c:xVal>
          <c:yVal>
            <c:numRef>
              <c:f>Sheet1!$B$1:$B$12</c:f>
            </c:numRef>
          </c:yVal>
          <c:smooth val="0"/>
        </c:ser>
        <c:ser>
          <c:idx val="0"/>
          <c:order val="0"/>
          <c:spPr>
            <a:ln w="28575">
              <a:solidFill>
                <a:schemeClr val="bg1"/>
              </a:solidFill>
            </a:ln>
          </c:spPr>
          <c:marker>
            <c:symbol val="circle"/>
            <c:size val="8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</c:spPr>
          </c:marker>
          <c:xVal>
            <c:numRef>
              <c:f>Sheet1!$A$1:$A$12</c:f>
              <c:numCache>
                <c:formatCode>General</c:formatCode>
                <c:ptCount val="12"/>
                <c:pt idx="0">
                  <c:v>2012.25</c:v>
                </c:pt>
                <c:pt idx="1">
                  <c:v>2011.75</c:v>
                </c:pt>
                <c:pt idx="2">
                  <c:v>2011.25</c:v>
                </c:pt>
                <c:pt idx="3">
                  <c:v>2010.75</c:v>
                </c:pt>
                <c:pt idx="4">
                  <c:v>2010.25</c:v>
                </c:pt>
                <c:pt idx="5">
                  <c:v>2009.75</c:v>
                </c:pt>
                <c:pt idx="6">
                  <c:v>2009.25</c:v>
                </c:pt>
                <c:pt idx="7">
                  <c:v>2008.75</c:v>
                </c:pt>
                <c:pt idx="8">
                  <c:v>2008.25</c:v>
                </c:pt>
                <c:pt idx="9">
                  <c:v>2007.75</c:v>
                </c:pt>
                <c:pt idx="10">
                  <c:v>2007.25</c:v>
                </c:pt>
                <c:pt idx="11">
                  <c:v>2006.75</c:v>
                </c:pt>
              </c:numCache>
            </c:numRef>
          </c:xVal>
          <c:yVal>
            <c:numRef>
              <c:f>Sheet1!$B$1:$B$12</c:f>
              <c:numCache>
                <c:formatCode>General</c:formatCode>
                <c:ptCount val="12"/>
                <c:pt idx="0">
                  <c:v>70.0</c:v>
                </c:pt>
                <c:pt idx="1">
                  <c:v>46.0</c:v>
                </c:pt>
                <c:pt idx="2">
                  <c:v>32.0</c:v>
                </c:pt>
                <c:pt idx="3">
                  <c:v>36.0</c:v>
                </c:pt>
                <c:pt idx="4">
                  <c:v>26.0</c:v>
                </c:pt>
                <c:pt idx="5">
                  <c:v>18.0</c:v>
                </c:pt>
                <c:pt idx="6">
                  <c:v>22.0</c:v>
                </c:pt>
                <c:pt idx="7">
                  <c:v>12.0</c:v>
                </c:pt>
                <c:pt idx="8">
                  <c:v>10.0</c:v>
                </c:pt>
                <c:pt idx="9">
                  <c:v>7.0</c:v>
                </c:pt>
                <c:pt idx="10">
                  <c:v>1.0</c:v>
                </c:pt>
                <c:pt idx="11">
                  <c:v>1.0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31127768"/>
        <c:axId val="-2031172568"/>
      </c:scatterChart>
      <c:valAx>
        <c:axId val="-20311277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600" dirty="0"/>
                  <a:t>Years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031172568"/>
        <c:crosses val="autoZero"/>
        <c:crossBetween val="midCat"/>
      </c:valAx>
      <c:valAx>
        <c:axId val="-203117256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 smtClean="0"/>
                  <a:t># of </a:t>
                </a:r>
                <a:r>
                  <a:rPr lang="en-US" sz="1600" dirty="0"/>
                  <a:t>Students</a:t>
                </a:r>
              </a:p>
            </c:rich>
          </c:tx>
          <c:layout>
            <c:manualLayout>
              <c:xMode val="edge"/>
              <c:yMode val="edge"/>
              <c:x val="0.000128867301300727"/>
              <c:y val="0.24407754021540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031127768"/>
        <c:crosses val="autoZero"/>
        <c:crossBetween val="midCat"/>
      </c:valAx>
      <c:spPr>
        <a:gradFill>
          <a:gsLst>
            <a:gs pos="25000">
              <a:srgbClr val="1F497D">
                <a:lumMod val="40000"/>
                <a:lumOff val="60000"/>
              </a:srgbClr>
            </a:gs>
            <a:gs pos="100000">
              <a:schemeClr val="tx2"/>
            </a:gs>
          </a:gsLst>
          <a:lin ang="5400000" scaled="0"/>
        </a:gradFill>
        <a:ln>
          <a:solidFill>
            <a:schemeClr val="accent1"/>
          </a:solidFill>
        </a:ln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0.21527</cdr:x>
      <cdr:y>0.61216</cdr:y>
    </cdr:from>
    <cdr:to>
      <cdr:x>0.23795</cdr:x>
      <cdr:y>0.76891</cdr:y>
    </cdr:to>
    <cdr:sp macro="" textlink="">
      <cdr:nvSpPr>
        <cdr:cNvPr id="3" name="Straight Arrow Connector 2"/>
        <cdr:cNvSpPr/>
      </cdr:nvSpPr>
      <cdr:spPr>
        <a:xfrm xmlns:a="http://schemas.openxmlformats.org/drawingml/2006/main" flipH="1">
          <a:off x="1148940" y="1807549"/>
          <a:ext cx="121060" cy="46285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FFFF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dirty="0">
                <a:cs typeface="Genev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dirty="0">
                <a:cs typeface="Genev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dirty="0">
                <a:cs typeface="Genev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Geneva" charset="0"/>
              </a:defRPr>
            </a:lvl1pPr>
          </a:lstStyle>
          <a:p>
            <a:pPr>
              <a:defRPr/>
            </a:pPr>
            <a:fld id="{D5E94E03-1495-574F-8DE9-68923EFA49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8499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Geneva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2E6F83E-9010-7445-93BC-17D4EEB49B22}" type="slidenum">
              <a:rPr lang="en-US" sz="1200">
                <a:cs typeface="Geneva" charset="0"/>
              </a:rPr>
              <a:pPr eaLnBrk="1" hangingPunct="1"/>
              <a:t>2</a:t>
            </a:fld>
            <a:endParaRPr lang="en-US" sz="1200">
              <a:cs typeface="Geneva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30766" indent="-281064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24255" indent="-224851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573957" indent="-224851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23659" indent="-224851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473361" indent="-224851" defTabSz="119139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23062" indent="-224851" defTabSz="119139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372764" indent="-224851" defTabSz="119139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22466" indent="-224851" defTabSz="119139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fld id="{38F5F13D-90AB-D545-BBA0-B9CDC304ED05}" type="slidenum">
              <a:rPr lang="en-US" sz="1200">
                <a:latin typeface="Arial" charset="0"/>
                <a:cs typeface="ＭＳ Ｐゴシック" charset="0"/>
              </a:rPr>
              <a:pPr/>
              <a:t>15</a:t>
            </a:fld>
            <a:endParaRPr lang="en-US" sz="1200">
              <a:latin typeface="Arial" charset="0"/>
              <a:cs typeface="ＭＳ Ｐゴシック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6338" y="477838"/>
            <a:ext cx="4759325" cy="35702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612" name="Notes Placeholder 5"/>
          <p:cNvSpPr>
            <a:spLocks noGrp="1"/>
          </p:cNvSpPr>
          <p:nvPr/>
        </p:nvSpPr>
        <p:spPr bwMode="auto">
          <a:xfrm>
            <a:off x="914815" y="4343400"/>
            <a:ext cx="5028370" cy="411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/>
          <a:lstStyle/>
          <a:p>
            <a:pPr>
              <a:spcBef>
                <a:spcPct val="30000"/>
              </a:spcBef>
            </a:pPr>
            <a:endParaRPr lang="en-US" sz="1200"/>
          </a:p>
        </p:txBody>
      </p:sp>
      <p:sp>
        <p:nvSpPr>
          <p:cNvPr id="68613" name="Notes Placeholder 2"/>
          <p:cNvSpPr>
            <a:spLocks noGrp="1"/>
          </p:cNvSpPr>
          <p:nvPr>
            <p:ph type="body" idx="3"/>
          </p:nvPr>
        </p:nvSpPr>
        <p:spPr bwMode="auto">
          <a:xfrm>
            <a:off x="437183" y="4343400"/>
            <a:ext cx="5983636" cy="458139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IOOS is a partnership for Lives and Livelihoods.</a:t>
            </a:r>
          </a:p>
          <a:p>
            <a:r>
              <a:rPr lang="en-US">
                <a:latin typeface="Calibri" charset="0"/>
              </a:rPr>
              <a:t>IOOS® is a solution to increasing observing assets, to coordinating and connecting scattered ocean, coastal and Great Lakes data so that information is comprehensive, clear, usable, and available to inform decision making.</a:t>
            </a:r>
          </a:p>
          <a:p>
            <a:endParaRPr lang="en-US">
              <a:latin typeface="Calibri" charset="0"/>
            </a:endParaRPr>
          </a:p>
          <a:p>
            <a:r>
              <a:rPr lang="en-US">
                <a:latin typeface="Calibri" charset="0"/>
              </a:rPr>
              <a:t>Organizationally we have two components:</a:t>
            </a:r>
          </a:p>
          <a:p>
            <a:r>
              <a:rPr lang="en-US">
                <a:latin typeface="Calibri" charset="0"/>
              </a:rPr>
              <a:t>Global and Coastal</a:t>
            </a:r>
          </a:p>
          <a:p>
            <a:endParaRPr lang="en-US">
              <a:latin typeface="Calibri" charset="0"/>
            </a:endParaRPr>
          </a:p>
          <a:p>
            <a:r>
              <a:rPr lang="en-US">
                <a:latin typeface="Calibri" charset="0"/>
              </a:rPr>
              <a:t>The logos and the Map you see are the who of US IOOS.  First our National Agencies, followed by our Regional entities and 2 national functional enties I will go into more detail later in the presentation.</a:t>
            </a:r>
          </a:p>
          <a:p>
            <a:endParaRPr lang="en-US">
              <a:latin typeface="Calibri" charset="0"/>
            </a:endParaRPr>
          </a:p>
          <a:p>
            <a:r>
              <a:rPr lang="en-US">
                <a:latin typeface="Calibri" charset="0"/>
              </a:rPr>
              <a:t>The what of US IOOS:  6 subsystems:</a:t>
            </a:r>
          </a:p>
          <a:p>
            <a:r>
              <a:rPr lang="en-US">
                <a:latin typeface="Calibri" charset="0"/>
              </a:rPr>
              <a:t>Observing, Data Management and Communications (or as I say supply chain management of all oceanographic data); Modeling/Analysis/Products/Services.  Underpinned by Research and development and Education and Outreach.  Over that we have a governance and management schema</a:t>
            </a:r>
          </a:p>
          <a:p>
            <a:endParaRPr lang="en-US">
              <a:latin typeface="Calibri" charset="0"/>
            </a:endParaRPr>
          </a:p>
          <a:p>
            <a:r>
              <a:rPr lang="en-US">
                <a:latin typeface="Calibri" charset="0"/>
              </a:rPr>
              <a:t>US IOOS is about providing the right information in the right format across 7 societal goals through a single system.  The 7 societal goals are listed here</a:t>
            </a:r>
          </a:p>
          <a:p>
            <a:endParaRPr lang="en-US" sz="800">
              <a:latin typeface="Calibri" charset="0"/>
            </a:endParaRPr>
          </a:p>
          <a:p>
            <a:r>
              <a:rPr lang="en-US">
                <a:latin typeface="Calibri" charset="0"/>
              </a:rPr>
              <a:t> 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18390-19C9-164D-906B-1E144A31350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248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71450" indent="-171450">
              <a:buFontTx/>
              <a:buChar char="•"/>
            </a:pPr>
            <a:endParaRPr lang="en-US" dirty="0"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06DEA7-767E-744C-9098-CADBCB679C43}" type="slidenum">
              <a:rPr lang="en-US">
                <a:latin typeface="Calibri" charset="0"/>
                <a:ea typeface="MS PGothic" pitchFamily="34" charset="-128"/>
                <a:cs typeface="MS PGothic" pitchFamily="34" charset="-128"/>
              </a:rPr>
              <a:pPr/>
              <a:t>17</a:t>
            </a:fld>
            <a:endParaRPr lang="en-US"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18390-19C9-164D-906B-1E144A31350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411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C6DC2-C32A-624E-AAF2-69ADCB4A94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294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059CF-BCFD-9E4F-920C-F54F4E39CA2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900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4F4F9-BA3E-2646-8DCA-BE03E48B38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525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A4E72-348C-8344-9260-E2E3AB4C92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768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F76657-BCE9-3245-A5EC-F01A4CE620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04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A00E94-0436-1D44-A749-236E7A7499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317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FE858-24A9-0D4D-BA12-B7CBC90E95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551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E02F44-0DFF-3046-A25B-7CB2C1BAB9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993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F8CF92-50CA-B745-BA71-D7F620862C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592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EC33B-312C-A84B-9A76-2D5A1595D7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532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0BD3C1-62F2-C84A-B57D-75E06905A5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035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dirty="0">
                <a:solidFill>
                  <a:schemeClr val="bg1"/>
                </a:solidFill>
                <a:cs typeface="Genev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dirty="0">
                <a:solidFill>
                  <a:schemeClr val="bg1"/>
                </a:solidFill>
                <a:cs typeface="Genev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cs typeface="Geneva" charset="0"/>
              </a:defRPr>
            </a:lvl1pPr>
          </a:lstStyle>
          <a:p>
            <a:pPr>
              <a:defRPr/>
            </a:pPr>
            <a:fld id="{B03CFBBB-3C4C-E447-8B77-3B49DE4069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ＭＳ Ｐゴシック" charset="0"/>
          <a:cs typeface="Geneva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Geneva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Geneva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Geneva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Geneva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charset="0"/>
          <a:cs typeface="Geneva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Geneva" charset="-128"/>
          <a:cs typeface="Genev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Geneva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Relationship Id="rId3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0" Type="http://schemas.openxmlformats.org/officeDocument/2006/relationships/image" Target="../media/image48.png"/><Relationship Id="rId11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jpeg"/><Relationship Id="rId5" Type="http://schemas.openxmlformats.org/officeDocument/2006/relationships/image" Target="../media/image53.jpeg"/><Relationship Id="rId6" Type="http://schemas.openxmlformats.org/officeDocument/2006/relationships/image" Target="../media/image54.png"/><Relationship Id="rId7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jpeg"/><Relationship Id="rId8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png"/><Relationship Id="rId3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emf"/><Relationship Id="rId7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6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hyperlink" Target="http://epe.marine.rutgers.edu/r3ui/llb_view_hurricane.php" TargetMode="External"/><Relationship Id="rId5" Type="http://schemas.openxmlformats.org/officeDocument/2006/relationships/image" Target="../media/image101.png"/><Relationship Id="rId6" Type="http://schemas.openxmlformats.org/officeDocument/2006/relationships/image" Target="../media/image102.jpeg"/><Relationship Id="rId7" Type="http://schemas.openxmlformats.org/officeDocument/2006/relationships/image" Target="../media/image103.png"/><Relationship Id="rId8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5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jpeg"/><Relationship Id="rId3" Type="http://schemas.openxmlformats.org/officeDocument/2006/relationships/hyperlink" Target="http://challenger.marine.rutgers.edu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Relationship Id="rId3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906000" cy="739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1" descr="13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168400" y="6164263"/>
            <a:ext cx="506413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" name="Picture 42" descr="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0" y="4722813"/>
            <a:ext cx="11191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6" name="Picture 43" descr="2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819400" y="5484813"/>
            <a:ext cx="882650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7" name="Picture 44" descr="3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1989138" y="4759325"/>
            <a:ext cx="54292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8" name="Picture 45" descr="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76400" y="5434013"/>
            <a:ext cx="11191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9" name="Picture 46" descr="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76525" y="6164263"/>
            <a:ext cx="1117600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0" name="Picture 47" descr="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46063" y="4683125"/>
            <a:ext cx="63182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" name="Picture 48" descr="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104900" y="5411788"/>
            <a:ext cx="614363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2" name="Picture 49" descr="8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125538" y="4683125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3" name="Picture 52" descr="1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981200" y="6161088"/>
            <a:ext cx="533400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4" name="Picture 53" descr="1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84163" y="5411788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4349" name="Picture 30" descr="2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6164263"/>
            <a:ext cx="539750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31" descr="IOOS_logo_white.gi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4113213"/>
            <a:ext cx="10128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16" descr="Screen shot 2012-02-19 at 1.29.16 PM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3" y="4113213"/>
            <a:ext cx="8001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17" descr="Screen shot 2012-02-19 at 1.33.13 PM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113213"/>
            <a:ext cx="1284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514600" y="38100"/>
            <a:ext cx="4876800" cy="1092607"/>
          </a:xfrm>
          <a:prstGeom prst="rect">
            <a:avLst/>
          </a:prstGeom>
          <a:solidFill>
            <a:schemeClr val="accent1">
              <a:lumMod val="90000"/>
            </a:schemeClr>
          </a:solidFill>
          <a:effectLst>
            <a:outerShdw blurRad="50800" dist="38100" dir="2700000" algn="tl" rotWithShape="0">
              <a:srgbClr val="000000">
                <a:alpha val="0"/>
              </a:srgbClr>
            </a:outerShdw>
            <a:softEdge rad="762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FF6600"/>
                </a:solidFill>
                <a:latin typeface="Calibri"/>
                <a:cs typeface="Calibri"/>
              </a:rPr>
              <a:t>Ocean Observatories</a:t>
            </a:r>
            <a:endParaRPr lang="en-US" sz="3200" b="1" dirty="0">
              <a:solidFill>
                <a:srgbClr val="FF6600"/>
              </a:solidFill>
              <a:latin typeface="Calibri"/>
              <a:cs typeface="Calibri"/>
            </a:endParaRPr>
          </a:p>
          <a:p>
            <a:pPr algn="ctr">
              <a:defRPr/>
            </a:pPr>
            <a:r>
              <a:rPr lang="en-US" dirty="0" smtClean="0">
                <a:solidFill>
                  <a:srgbClr val="FF6600"/>
                </a:solidFill>
              </a:rPr>
              <a:t>Scott Glenn, Josh </a:t>
            </a:r>
            <a:r>
              <a:rPr lang="en-US" dirty="0" err="1" smtClean="0">
                <a:solidFill>
                  <a:srgbClr val="FF6600"/>
                </a:solidFill>
              </a:rPr>
              <a:t>Kohut</a:t>
            </a:r>
            <a:r>
              <a:rPr lang="en-US" dirty="0" smtClean="0">
                <a:solidFill>
                  <a:srgbClr val="FF6600"/>
                </a:solidFill>
              </a:rPr>
              <a:t>, Oscar Schofield</a:t>
            </a:r>
          </a:p>
          <a:p>
            <a:pPr algn="ctr">
              <a:defRPr/>
            </a:pPr>
            <a:r>
              <a:rPr lang="en-US" sz="1500" dirty="0" smtClean="0">
                <a:solidFill>
                  <a:srgbClr val="FF6600"/>
                </a:solidFill>
              </a:rPr>
              <a:t>Rutgers University’s Coastal Ocean Observation Lab</a:t>
            </a:r>
            <a:endParaRPr lang="en-US" sz="1500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76200" y="165100"/>
            <a:ext cx="8991600" cy="10668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914400" eaLnBrk="1" hangingPunct="1"/>
            <a:r>
              <a:rPr lang="en-US" sz="2800">
                <a:solidFill>
                  <a:srgbClr val="0C5890"/>
                </a:solidFill>
                <a:cs typeface="MS PGothic" charset="0"/>
              </a:rPr>
              <a:t>Regional Cabled Network </a:t>
            </a:r>
            <a:br>
              <a:rPr lang="en-US" sz="2800">
                <a:solidFill>
                  <a:srgbClr val="0C5890"/>
                </a:solidFill>
                <a:cs typeface="MS PGothic" charset="0"/>
              </a:rPr>
            </a:br>
            <a:r>
              <a:rPr lang="en-US" sz="2000">
                <a:solidFill>
                  <a:srgbClr val="0C5890"/>
                </a:solidFill>
                <a:cs typeface="MS PGothic" charset="0"/>
              </a:rPr>
              <a:t>An 800 km Electro-optical Backbone Provides Scientists with Multiple Subsea Power and Communications Nodes. Each node provides 8 kW and 10 Gb/s. </a:t>
            </a:r>
          </a:p>
        </p:txBody>
      </p:sp>
      <p:sp>
        <p:nvSpPr>
          <p:cNvPr id="45059" name="TextBox 5"/>
          <p:cNvSpPr txBox="1">
            <a:spLocks noChangeArrowheads="1"/>
          </p:cNvSpPr>
          <p:nvPr/>
        </p:nvSpPr>
        <p:spPr bwMode="auto">
          <a:xfrm>
            <a:off x="4478338" y="676275"/>
            <a:ext cx="2555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>
                <a:cs typeface="MS PGothic" charset="0"/>
              </a:rPr>
              <a:t>.</a:t>
            </a:r>
          </a:p>
        </p:txBody>
      </p:sp>
      <p:pic>
        <p:nvPicPr>
          <p:cNvPr id="4506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4"/>
          <a:stretch>
            <a:fillRect/>
          </a:stretch>
        </p:blipFill>
        <p:spPr bwMode="auto">
          <a:xfrm>
            <a:off x="0" y="1358900"/>
            <a:ext cx="9144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589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NEObsMap-zoom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17600"/>
            <a:ext cx="3924300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6" descr="PioneerArray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4" t="2849" r="-1347" b="2908"/>
          <a:stretch>
            <a:fillRect/>
          </a:stretch>
        </p:blipFill>
        <p:spPr bwMode="auto">
          <a:xfrm>
            <a:off x="5029200" y="3098800"/>
            <a:ext cx="3430588" cy="289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431800"/>
            <a:ext cx="8229600" cy="609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 eaLnBrk="0" hangingPunct="0">
              <a:defRPr/>
            </a:pPr>
            <a:r>
              <a:rPr lang="en-US" sz="3200" kern="0" dirty="0">
                <a:solidFill>
                  <a:srgbClr val="0C5890"/>
                </a:solidFill>
                <a:latin typeface="+mj-lt"/>
                <a:ea typeface="MS PGothic" pitchFamily="34" charset="-128"/>
                <a:cs typeface="+mj-cs"/>
              </a:rPr>
              <a:t>Coastal Node: Pioneer Array</a:t>
            </a:r>
          </a:p>
        </p:txBody>
      </p:sp>
      <p:sp>
        <p:nvSpPr>
          <p:cNvPr id="35845" name="Rectangle 14"/>
          <p:cNvSpPr>
            <a:spLocks noChangeArrowheads="1"/>
          </p:cNvSpPr>
          <p:nvPr/>
        </p:nvSpPr>
        <p:spPr bwMode="auto">
          <a:xfrm>
            <a:off x="4343400" y="1193800"/>
            <a:ext cx="4724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spcAft>
                <a:spcPct val="20000"/>
              </a:spcAft>
            </a:pPr>
            <a:r>
              <a:rPr lang="en-US">
                <a:solidFill>
                  <a:srgbClr val="00447C"/>
                </a:solidFill>
                <a:latin typeface="Calibri" charset="0"/>
                <a:cs typeface="MS PGothic" charset="0"/>
              </a:rPr>
              <a:t>Engineering Design: </a:t>
            </a:r>
            <a:r>
              <a:rPr lang="en-US">
                <a:solidFill>
                  <a:srgbClr val="00447C"/>
                </a:solidFill>
                <a:latin typeface="Calibri" charset="0"/>
              </a:rPr>
              <a:t>Multi-element, multi-scale, fixed and mobile assets, relocatable, reconfigurable to resolve processes </a:t>
            </a:r>
            <a:r>
              <a:rPr lang="en-US">
                <a:solidFill>
                  <a:srgbClr val="00447C"/>
                </a:solidFill>
                <a:latin typeface="Calibri" charset="0"/>
                <a:cs typeface="MS PGothic" charset="0"/>
              </a:rPr>
              <a:t>Network consists of surface profiling floats, subsurface floats, coastal gliders, and docking AUVs</a:t>
            </a:r>
            <a:endParaRPr lang="en-US">
              <a:solidFill>
                <a:srgbClr val="FF0000"/>
              </a:solidFill>
              <a:latin typeface="Calibri" charset="0"/>
              <a:cs typeface="MS PGothic" charset="0"/>
            </a:endParaRPr>
          </a:p>
          <a:p>
            <a:pPr marL="342900" indent="-342900">
              <a:spcBef>
                <a:spcPct val="10000"/>
              </a:spcBef>
            </a:pPr>
            <a:r>
              <a:rPr lang="en-US">
                <a:solidFill>
                  <a:srgbClr val="00447C"/>
                </a:solidFill>
                <a:latin typeface="Calibri" charset="0"/>
                <a:cs typeface="MS PGothic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4416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 bwMode="auto">
          <a:xfrm>
            <a:off x="419100" y="304800"/>
            <a:ext cx="8229600" cy="609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 eaLnBrk="0" hangingPunct="0">
              <a:defRPr/>
            </a:pPr>
            <a:r>
              <a:rPr lang="en-US" sz="3200" kern="0" dirty="0">
                <a:solidFill>
                  <a:srgbClr val="0C5890"/>
                </a:solidFill>
                <a:latin typeface="+mj-lt"/>
                <a:ea typeface="MS PGothic" pitchFamily="34" charset="-128"/>
                <a:cs typeface="+mj-cs"/>
              </a:rPr>
              <a:t>Coastal </a:t>
            </a:r>
            <a:r>
              <a:rPr lang="en-US" sz="3200" kern="0" dirty="0" smtClean="0">
                <a:solidFill>
                  <a:srgbClr val="0C5890"/>
                </a:solidFill>
                <a:latin typeface="+mj-lt"/>
                <a:ea typeface="MS PGothic" pitchFamily="34" charset="-128"/>
                <a:cs typeface="+mj-cs"/>
              </a:rPr>
              <a:t>Endurance Arrays</a:t>
            </a:r>
            <a:endParaRPr lang="en-US" sz="3200" kern="0" dirty="0">
              <a:solidFill>
                <a:srgbClr val="0C5890"/>
              </a:solidFill>
              <a:latin typeface="+mj-lt"/>
              <a:ea typeface="MS PGothic" pitchFamily="34" charset="-128"/>
              <a:cs typeface="+mj-cs"/>
            </a:endParaRPr>
          </a:p>
        </p:txBody>
      </p:sp>
      <p:pic>
        <p:nvPicPr>
          <p:cNvPr id="37891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3629025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Line 17"/>
          <p:cNvSpPr>
            <a:spLocks noChangeShapeType="1"/>
          </p:cNvSpPr>
          <p:nvPr/>
        </p:nvSpPr>
        <p:spPr bwMode="auto">
          <a:xfrm flipH="1">
            <a:off x="1395413" y="4953000"/>
            <a:ext cx="1173162" cy="3175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3" name="Line 18"/>
          <p:cNvSpPr>
            <a:spLocks noChangeShapeType="1"/>
          </p:cNvSpPr>
          <p:nvPr/>
        </p:nvSpPr>
        <p:spPr bwMode="auto">
          <a:xfrm flipH="1">
            <a:off x="1322388" y="2133600"/>
            <a:ext cx="0" cy="26670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7894" name="Group 15"/>
          <p:cNvGrpSpPr>
            <a:grpSpLocks/>
          </p:cNvGrpSpPr>
          <p:nvPr/>
        </p:nvGrpSpPr>
        <p:grpSpPr bwMode="auto">
          <a:xfrm>
            <a:off x="4572000" y="2870200"/>
            <a:ext cx="3886200" cy="3200400"/>
            <a:chOff x="3733800" y="2667000"/>
            <a:chExt cx="5486400" cy="4038600"/>
          </a:xfrm>
        </p:grpSpPr>
        <p:pic>
          <p:nvPicPr>
            <p:cNvPr id="37898" name="Picture 4" descr="OR profile_v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484" b="25275"/>
            <a:stretch>
              <a:fillRect/>
            </a:stretch>
          </p:blipFill>
          <p:spPr bwMode="auto">
            <a:xfrm>
              <a:off x="3786188" y="2667000"/>
              <a:ext cx="5357813" cy="403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9" name="Line 6"/>
            <p:cNvSpPr>
              <a:spLocks noChangeShapeType="1"/>
            </p:cNvSpPr>
            <p:nvPr/>
          </p:nvSpPr>
          <p:spPr bwMode="auto">
            <a:xfrm flipH="1">
              <a:off x="4495800" y="2895600"/>
              <a:ext cx="4038600" cy="3175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00" name="Text Box 7"/>
            <p:cNvSpPr txBox="1">
              <a:spLocks noChangeArrowheads="1"/>
            </p:cNvSpPr>
            <p:nvPr/>
          </p:nvSpPr>
          <p:spPr bwMode="auto">
            <a:xfrm>
              <a:off x="5867400" y="2743124"/>
              <a:ext cx="685800" cy="5769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200">
                  <a:solidFill>
                    <a:srgbClr val="FF0000"/>
                  </a:solidFill>
                  <a:latin typeface="Calibri" charset="0"/>
                  <a:cs typeface="MS PGothic" charset="0"/>
                </a:rPr>
                <a:t>60 km</a:t>
              </a:r>
              <a:endParaRPr lang="en-US" sz="1200">
                <a:latin typeface="Calibri" charset="0"/>
                <a:cs typeface="MS PGothic" charset="0"/>
              </a:endParaRPr>
            </a:p>
          </p:txBody>
        </p:sp>
        <p:sp>
          <p:nvSpPr>
            <p:cNvPr id="37901" name="Line 9"/>
            <p:cNvSpPr>
              <a:spLocks noChangeShapeType="1"/>
            </p:cNvSpPr>
            <p:nvPr/>
          </p:nvSpPr>
          <p:spPr bwMode="auto">
            <a:xfrm flipH="1">
              <a:off x="8915400" y="3276600"/>
              <a:ext cx="0" cy="83820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02" name="Text Box 10"/>
            <p:cNvSpPr txBox="1">
              <a:spLocks noChangeArrowheads="1"/>
            </p:cNvSpPr>
            <p:nvPr/>
          </p:nvSpPr>
          <p:spPr bwMode="auto">
            <a:xfrm>
              <a:off x="8610600" y="3504368"/>
              <a:ext cx="609600" cy="5769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200">
                  <a:solidFill>
                    <a:srgbClr val="FF0000"/>
                  </a:solidFill>
                  <a:latin typeface="Calibri" charset="0"/>
                  <a:cs typeface="MS PGothic" charset="0"/>
                </a:rPr>
                <a:t>25 m</a:t>
              </a:r>
            </a:p>
          </p:txBody>
        </p:sp>
        <p:sp>
          <p:nvSpPr>
            <p:cNvPr id="37903" name="Line 12"/>
            <p:cNvSpPr>
              <a:spLocks noChangeShapeType="1"/>
            </p:cNvSpPr>
            <p:nvPr/>
          </p:nvSpPr>
          <p:spPr bwMode="auto">
            <a:xfrm flipH="1" flipV="1">
              <a:off x="4114800" y="3124200"/>
              <a:ext cx="0" cy="3197225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04" name="Text Box 13"/>
            <p:cNvSpPr txBox="1">
              <a:spLocks noChangeArrowheads="1"/>
            </p:cNvSpPr>
            <p:nvPr/>
          </p:nvSpPr>
          <p:spPr bwMode="auto">
            <a:xfrm>
              <a:off x="3733800" y="3502365"/>
              <a:ext cx="685800" cy="5769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200">
                  <a:solidFill>
                    <a:srgbClr val="FF0000"/>
                  </a:solidFill>
                  <a:latin typeface="Calibri" charset="0"/>
                  <a:cs typeface="MS PGothic" charset="0"/>
                </a:rPr>
                <a:t>500 m</a:t>
              </a:r>
            </a:p>
          </p:txBody>
        </p:sp>
      </p:grp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4114800" y="990600"/>
            <a:ext cx="50292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marL="117475">
              <a:spcBef>
                <a:spcPct val="10000"/>
              </a:spcBef>
              <a:defRPr/>
            </a:pPr>
            <a:r>
              <a:rPr lang="en-US" dirty="0">
                <a:solidFill>
                  <a:srgbClr val="00447C"/>
                </a:solidFill>
                <a:latin typeface="Calibri" charset="0"/>
                <a:ea typeface="MS PGothic" charset="0"/>
                <a:cs typeface="MS PGothic" charset="0"/>
              </a:rPr>
              <a:t>Engineering Design: Multi-element, multi-scale cabled, high power and bandwidth Fixed and mobile assets deployed for long term sustained time series. Network consists of surface profiling floats, subsurface floats, coastal gliders, and subsurface electro-optical cable.</a:t>
            </a:r>
            <a:endParaRPr lang="en-US" dirty="0">
              <a:solidFill>
                <a:srgbClr val="FF0000"/>
              </a:solidFill>
              <a:latin typeface="Calibri" charset="0"/>
              <a:ea typeface="MS PGothic" charset="0"/>
              <a:cs typeface="MS PGothic" charset="0"/>
            </a:endParaRPr>
          </a:p>
          <a:p>
            <a:pPr marL="342900" indent="-342900">
              <a:spcBef>
                <a:spcPct val="10000"/>
              </a:spcBef>
              <a:defRPr/>
            </a:pPr>
            <a:r>
              <a:rPr lang="en-US" dirty="0">
                <a:solidFill>
                  <a:srgbClr val="00447C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</a:p>
        </p:txBody>
      </p:sp>
      <p:sp>
        <p:nvSpPr>
          <p:cNvPr id="37896" name="Rectangle 18"/>
          <p:cNvSpPr>
            <a:spLocks noChangeArrowheads="1"/>
          </p:cNvSpPr>
          <p:nvPr/>
        </p:nvSpPr>
        <p:spPr bwMode="auto">
          <a:xfrm>
            <a:off x="1676400" y="5029200"/>
            <a:ext cx="7651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Calibri" charset="0"/>
                <a:cs typeface="MS PGothic" charset="0"/>
              </a:rPr>
              <a:t>125 km</a:t>
            </a:r>
            <a:endParaRPr lang="en-US">
              <a:cs typeface="MS PGothic" charset="0"/>
            </a:endParaRPr>
          </a:p>
        </p:txBody>
      </p:sp>
      <p:sp>
        <p:nvSpPr>
          <p:cNvPr id="37897" name="Rectangle 19"/>
          <p:cNvSpPr>
            <a:spLocks noChangeArrowheads="1"/>
          </p:cNvSpPr>
          <p:nvPr/>
        </p:nvSpPr>
        <p:spPr bwMode="auto">
          <a:xfrm rot="-5400000">
            <a:off x="681037" y="3157538"/>
            <a:ext cx="7651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Calibri" charset="0"/>
                <a:cs typeface="MS PGothic" charset="0"/>
              </a:rPr>
              <a:t>500 km</a:t>
            </a:r>
            <a:endParaRPr lang="en-US"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685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GlobalShippingImpactsHalpernetal_"/>
          <p:cNvPicPr>
            <a:picLocks noChangeAspect="1" noChangeArrowheads="1"/>
          </p:cNvPicPr>
          <p:nvPr/>
        </p:nvPicPr>
        <p:blipFill>
          <a:blip r:embed="rId2"/>
          <a:srcRect t="18129" b="18129"/>
          <a:stretch>
            <a:fillRect/>
          </a:stretch>
        </p:blipFill>
        <p:spPr bwMode="auto">
          <a:xfrm>
            <a:off x="4813007" y="886283"/>
            <a:ext cx="4196738" cy="2060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26605" y="3555795"/>
            <a:ext cx="3815108" cy="22608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" name="Picture 8" descr="Population_densit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00" y="702431"/>
            <a:ext cx="4454072" cy="2227036"/>
          </a:xfrm>
          <a:prstGeom prst="rect">
            <a:avLst/>
          </a:prstGeom>
        </p:spPr>
      </p:pic>
      <p:pic>
        <p:nvPicPr>
          <p:cNvPr id="10" name="Picture 9" descr="Screen shot 2012-05-15 at 6.21.35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199" y="3566582"/>
            <a:ext cx="4331751" cy="21753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90334" y="101600"/>
            <a:ext cx="3340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Global Drivers</a:t>
            </a:r>
            <a:endParaRPr lang="en-US" sz="3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151467" y="2988733"/>
            <a:ext cx="2994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Coastal Population Centers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774262" y="3039533"/>
            <a:ext cx="2647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International Commerce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253066" y="5731934"/>
            <a:ext cx="2122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Ocean Seasonality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706534" y="5850467"/>
            <a:ext cx="2010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Tropical Cyclones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841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ig_overview_perc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36772"/>
            <a:ext cx="8905889" cy="46020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6714634" y="1549556"/>
            <a:ext cx="398806" cy="24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r>
              <a:rPr lang="en-US" sz="1500">
                <a:solidFill>
                  <a:srgbClr val="000000"/>
                </a:solidFill>
                <a:cs typeface="ＭＳ Ｐゴシック" charset="0"/>
              </a:rPr>
              <a:t>87%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895600" y="1066800"/>
            <a:ext cx="260498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r>
              <a:rPr lang="en-US" sz="2100" b="1" dirty="0">
                <a:cs typeface="ＭＳ Ｐゴシック" charset="0"/>
              </a:rPr>
              <a:t>Total </a:t>
            </a:r>
            <a:r>
              <a:rPr lang="en-US" sz="2100" b="1" i="1" dirty="0">
                <a:cs typeface="ＭＳ Ｐゴシック" charset="0"/>
              </a:rPr>
              <a:t>in situ</a:t>
            </a:r>
            <a:r>
              <a:rPr lang="en-US" sz="2100" b="1" dirty="0">
                <a:cs typeface="ＭＳ Ｐゴシック" charset="0"/>
              </a:rPr>
              <a:t> networks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484215" y="1113283"/>
            <a:ext cx="502456" cy="31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r>
              <a:rPr lang="en-US" sz="2100" b="1">
                <a:solidFill>
                  <a:srgbClr val="990000"/>
                </a:solidFill>
                <a:cs typeface="ＭＳ Ｐゴシック" charset="0"/>
              </a:rPr>
              <a:t>61%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6714634" y="2910467"/>
            <a:ext cx="398806" cy="24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r>
              <a:rPr lang="en-US" sz="1500">
                <a:solidFill>
                  <a:srgbClr val="000000"/>
                </a:solidFill>
                <a:cs typeface="ＭＳ Ｐゴシック" charset="0"/>
              </a:rPr>
              <a:t>59%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6714634" y="3613713"/>
            <a:ext cx="398806" cy="24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r>
              <a:rPr lang="en-US" sz="1500">
                <a:solidFill>
                  <a:srgbClr val="000000"/>
                </a:solidFill>
                <a:cs typeface="ＭＳ Ｐゴシック" charset="0"/>
              </a:rPr>
              <a:t>81%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6714634" y="4974623"/>
            <a:ext cx="398806" cy="24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r>
              <a:rPr lang="en-US" sz="1500">
                <a:solidFill>
                  <a:srgbClr val="000000"/>
                </a:solidFill>
                <a:cs typeface="ＭＳ Ｐゴシック" charset="0"/>
              </a:rPr>
              <a:t>62%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4286347" y="5020204"/>
            <a:ext cx="398806" cy="24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r>
              <a:rPr lang="en-US" sz="1500">
                <a:solidFill>
                  <a:srgbClr val="000000"/>
                </a:solidFill>
                <a:cs typeface="ＭＳ Ｐゴシック" charset="0"/>
              </a:rPr>
              <a:t>73%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2027324" y="5052762"/>
            <a:ext cx="398806" cy="24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r>
              <a:rPr lang="en-US" sz="1500">
                <a:solidFill>
                  <a:srgbClr val="000000"/>
                </a:solidFill>
                <a:cs typeface="ＭＳ Ｐゴシック" charset="0"/>
              </a:rPr>
              <a:t>34%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1005230" y="5052762"/>
            <a:ext cx="398806" cy="24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r>
              <a:rPr lang="en-US" sz="1500">
                <a:solidFill>
                  <a:srgbClr val="000000"/>
                </a:solidFill>
                <a:cs typeface="ＭＳ Ｐゴシック" charset="0"/>
              </a:rPr>
              <a:t>48%</a:t>
            </a: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6714634" y="4271378"/>
            <a:ext cx="474075" cy="24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r>
              <a:rPr lang="en-US" sz="1500">
                <a:solidFill>
                  <a:srgbClr val="000000"/>
                </a:solidFill>
                <a:cs typeface="ＭＳ Ｐゴシック" charset="0"/>
              </a:rPr>
              <a:t>100%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6714634" y="2239779"/>
            <a:ext cx="474075" cy="24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r>
              <a:rPr lang="en-US" sz="1500">
                <a:solidFill>
                  <a:srgbClr val="000000"/>
                </a:solidFill>
                <a:cs typeface="ＭＳ Ｐゴシック" charset="0"/>
              </a:rPr>
              <a:t>100%</a:t>
            </a:r>
          </a:p>
        </p:txBody>
      </p:sp>
      <p:pic>
        <p:nvPicPr>
          <p:cNvPr id="18" name="Picture 18" descr="JASON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36533"/>
            <a:ext cx="624975" cy="468831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157283" y="1372117"/>
            <a:ext cx="637995" cy="633246"/>
          </a:xfrm>
          <a:prstGeom prst="rect">
            <a:avLst/>
          </a:prstGeom>
          <a:solidFill>
            <a:srgbClr val="000000"/>
          </a:solidFill>
          <a:ln w="254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cs typeface="ＭＳ Ｐゴシック" charset="0"/>
            </a:endParaRPr>
          </a:p>
        </p:txBody>
      </p:sp>
      <p:pic>
        <p:nvPicPr>
          <p:cNvPr id="20" name="Picture 20" descr="JASON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20" y="1503975"/>
            <a:ext cx="624975" cy="50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itle 19"/>
          <p:cNvSpPr>
            <a:spLocks noGrp="1" noChangeAspect="1"/>
          </p:cNvSpPr>
          <p:nvPr>
            <p:ph type="title"/>
          </p:nvPr>
        </p:nvSpPr>
        <p:spPr>
          <a:xfrm>
            <a:off x="73667" y="213761"/>
            <a:ext cx="9375133" cy="624439"/>
          </a:xfrm>
        </p:spPr>
        <p:txBody>
          <a:bodyPr/>
          <a:lstStyle/>
          <a:p>
            <a:pPr eaLnBrk="1" hangingPunct="1"/>
            <a:r>
              <a:rPr lang="en-US" sz="2400" b="1" dirty="0" smtClean="0">
                <a:solidFill>
                  <a:srgbClr val="000000"/>
                </a:solidFill>
                <a:cs typeface="MS PGothic" charset="0"/>
              </a:rPr>
              <a:t>2) Developing operational networks (</a:t>
            </a:r>
            <a:r>
              <a:rPr lang="en-US" sz="2400" b="1" dirty="0" smtClean="0">
                <a:solidFill>
                  <a:srgbClr val="000000"/>
                </a:solidFill>
                <a:cs typeface="MS PGothic" charset="0"/>
              </a:rPr>
              <a:t>GOOS)</a:t>
            </a:r>
            <a:r>
              <a:rPr lang="en-US" sz="2400" b="1" dirty="0">
                <a:solidFill>
                  <a:srgbClr val="000000"/>
                </a:solidFill>
                <a:cs typeface="MS PGothic" charset="0"/>
              </a:rPr>
              <a:t/>
            </a:r>
            <a:br>
              <a:rPr lang="en-US" sz="2400" b="1" dirty="0">
                <a:solidFill>
                  <a:srgbClr val="000000"/>
                </a:solidFill>
                <a:cs typeface="MS PGothic" charset="0"/>
              </a:rPr>
            </a:br>
            <a:r>
              <a:rPr lang="en-US" sz="24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Global 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Ocean Observing System for Climate</a:t>
            </a:r>
          </a:p>
        </p:txBody>
      </p:sp>
    </p:spTree>
    <p:extLst>
      <p:ext uri="{BB962C8B-B14F-4D97-AF65-F5344CB8AC3E}">
        <p14:creationId xmlns:p14="http://schemas.microsoft.com/office/powerpoint/2010/main" val="1685988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956" y="-4927"/>
            <a:ext cx="7924721" cy="609044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U.S. IOOS</a:t>
            </a:r>
            <a:endParaRPr lang="en-US" dirty="0" smtClean="0">
              <a:solidFill>
                <a:schemeClr val="accent6">
                  <a:lumMod val="75000"/>
                </a:schemeClr>
              </a:solidFill>
              <a:cs typeface="+mj-cs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2762747" y="3748261"/>
            <a:ext cx="208577" cy="208576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45713" rIns="0" bIns="45713" anchor="ctr"/>
          <a:lstStyle/>
          <a:p>
            <a:pPr algn="ctr" defTabSz="910288">
              <a:defRPr/>
            </a:pPr>
            <a:r>
              <a:rPr lang="en-US" sz="900" dirty="0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  <a:ea typeface="+mn-ea"/>
                <a:cs typeface="ＭＳ Ｐゴシック"/>
              </a:rPr>
              <a:t>12</a:t>
            </a:r>
          </a:p>
        </p:txBody>
      </p:sp>
      <p:sp>
        <p:nvSpPr>
          <p:cNvPr id="43012" name="Rectangle 23"/>
          <p:cNvSpPr>
            <a:spLocks noChangeArrowheads="1"/>
          </p:cNvSpPr>
          <p:nvPr/>
        </p:nvSpPr>
        <p:spPr bwMode="auto">
          <a:xfrm>
            <a:off x="0" y="909235"/>
            <a:ext cx="3962957" cy="105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3" rIns="91427" bIns="45713">
            <a:spAutoFit/>
          </a:bodyPr>
          <a:lstStyle/>
          <a:p>
            <a:pPr marL="3576" indent="-230005">
              <a:lnSpc>
                <a:spcPct val="90000"/>
              </a:lnSpc>
              <a:spcBef>
                <a:spcPct val="40000"/>
              </a:spcBef>
            </a:pPr>
            <a:r>
              <a:rPr lang="en-US" sz="2000" b="1">
                <a:solidFill>
                  <a:srgbClr val="002060"/>
                </a:solidFill>
              </a:rPr>
              <a:t>Global Component</a:t>
            </a:r>
          </a:p>
          <a:p>
            <a:pPr marL="3576" indent="-230005">
              <a:lnSpc>
                <a:spcPct val="90000"/>
              </a:lnSpc>
              <a:spcBef>
                <a:spcPct val="40000"/>
              </a:spcBef>
            </a:pPr>
            <a:r>
              <a:rPr lang="en-US" sz="2000" b="1">
                <a:solidFill>
                  <a:srgbClr val="002060"/>
                </a:solidFill>
              </a:rPr>
              <a:t>Coastal Component (EEZ to the head of tide)</a:t>
            </a:r>
            <a:endParaRPr lang="en-US">
              <a:solidFill>
                <a:srgbClr val="002060"/>
              </a:solidFill>
              <a:cs typeface="ＭＳ Ｐゴシック" charset="0"/>
            </a:endParaRPr>
          </a:p>
        </p:txBody>
      </p:sp>
      <p:sp>
        <p:nvSpPr>
          <p:cNvPr id="4301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1800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557733" indent="-214513" eaLnBrk="0" hangingPunct="0">
              <a:defRPr sz="1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858050" indent="-171610" eaLnBrk="0" hangingPunct="0">
              <a:defRPr sz="1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201270" indent="-171610" eaLnBrk="0" hangingPunct="0">
              <a:defRPr sz="1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1544490" indent="-171610" eaLnBrk="0" hangingPunct="0">
              <a:defRPr sz="1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1887710" indent="-171610" defTabSz="909295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230930" indent="-171610" defTabSz="909295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2574150" indent="-171610" defTabSz="909295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2917370" indent="-171610" defTabSz="909295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4B82521-64C6-024C-9A93-B9BF0631FAA7}" type="slidenum">
              <a:rPr lang="en-US" sz="1400">
                <a:solidFill>
                  <a:srgbClr val="CCECFF"/>
                </a:solidFill>
                <a:cs typeface="ＭＳ Ｐゴシック" charset="0"/>
              </a:rPr>
              <a:pPr eaLnBrk="1" hangingPunct="1"/>
              <a:t>15</a:t>
            </a:fld>
            <a:endParaRPr lang="en-US" sz="1400">
              <a:solidFill>
                <a:srgbClr val="CCECFF"/>
              </a:solidFill>
              <a:cs typeface="ＭＳ Ｐゴシック" charset="0"/>
            </a:endParaRPr>
          </a:p>
        </p:txBody>
      </p:sp>
      <p:sp>
        <p:nvSpPr>
          <p:cNvPr id="43014" name="TextBox 30"/>
          <p:cNvSpPr txBox="1">
            <a:spLocks noChangeArrowheads="1"/>
          </p:cNvSpPr>
          <p:nvPr/>
        </p:nvSpPr>
        <p:spPr bwMode="auto">
          <a:xfrm>
            <a:off x="1828800" y="5843165"/>
            <a:ext cx="6308550" cy="405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7" tIns="45713" rIns="91427" bIns="4571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FF0000"/>
                </a:solidFill>
                <a:latin typeface="Arial" charset="0"/>
                <a:cs typeface="ＭＳ Ｐゴシック" charset="0"/>
              </a:rPr>
              <a:t>Enhances science and improves decision making</a:t>
            </a:r>
          </a:p>
        </p:txBody>
      </p:sp>
      <p:pic>
        <p:nvPicPr>
          <p:cNvPr id="43015" name="Picture 9" descr="Fed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4793"/>
            <a:ext cx="4316941" cy="854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13" descr="Regional map new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2" b="7185"/>
          <a:stretch>
            <a:fillRect/>
          </a:stretch>
        </p:blipFill>
        <p:spPr bwMode="auto">
          <a:xfrm>
            <a:off x="152559" y="3271514"/>
            <a:ext cx="3418273" cy="2438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721" y="832955"/>
            <a:ext cx="4227551" cy="2887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8" name="Rectangle 12"/>
          <p:cNvSpPr>
            <a:spLocks noChangeArrowheads="1"/>
          </p:cNvSpPr>
          <p:nvPr/>
        </p:nvSpPr>
        <p:spPr bwMode="auto">
          <a:xfrm>
            <a:off x="3505280" y="3805471"/>
            <a:ext cx="6020117" cy="2061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3" rIns="91427" bIns="45713">
            <a:spAutoFit/>
          </a:bodyPr>
          <a:lstStyle/>
          <a:p>
            <a:pPr marL="462394" lvl="4" indent="339645" algn="ctr"/>
            <a:r>
              <a:rPr lang="en-US" sz="1600" b="1"/>
              <a:t>7 Goals, 1 System</a:t>
            </a:r>
          </a:p>
          <a:p>
            <a:pPr marL="5959" lvl="3" indent="339645"/>
            <a:r>
              <a:rPr lang="en-US" sz="1600"/>
              <a:t>Improve predictions of </a:t>
            </a:r>
            <a:r>
              <a:rPr lang="en-US" sz="1600" b="1"/>
              <a:t>climate change</a:t>
            </a:r>
            <a:r>
              <a:rPr lang="en-US" sz="1600"/>
              <a:t> </a:t>
            </a:r>
            <a:r>
              <a:rPr lang="en-US" sz="1600" b="1"/>
              <a:t>and weather</a:t>
            </a:r>
            <a:endParaRPr lang="en-US" sz="1600"/>
          </a:p>
          <a:p>
            <a:pPr marL="5959" lvl="3" indent="339645"/>
            <a:r>
              <a:rPr lang="en-US" sz="1600"/>
              <a:t>Improve the safety and efficiency of </a:t>
            </a:r>
            <a:r>
              <a:rPr lang="en-US" sz="1600" b="1"/>
              <a:t>maritime operations</a:t>
            </a:r>
            <a:endParaRPr lang="en-US" sz="1600"/>
          </a:p>
          <a:p>
            <a:pPr marL="5959" lvl="3" indent="339645"/>
            <a:r>
              <a:rPr lang="en-US" sz="1600"/>
              <a:t>Improve forecasts of </a:t>
            </a:r>
            <a:r>
              <a:rPr lang="en-US" sz="1600" b="1"/>
              <a:t>natural hazards</a:t>
            </a:r>
            <a:endParaRPr lang="en-US" sz="1600"/>
          </a:p>
          <a:p>
            <a:pPr marL="5959" lvl="3" indent="339645"/>
            <a:r>
              <a:rPr lang="en-US" sz="1600"/>
              <a:t>Improve </a:t>
            </a:r>
            <a:r>
              <a:rPr lang="en-US" sz="1600" b="1"/>
              <a:t>homeland security</a:t>
            </a:r>
            <a:r>
              <a:rPr lang="en-US" sz="1600"/>
              <a:t> </a:t>
            </a:r>
          </a:p>
          <a:p>
            <a:pPr marL="5959" lvl="3" indent="339645"/>
            <a:r>
              <a:rPr lang="en-US" sz="1600"/>
              <a:t>Minimize </a:t>
            </a:r>
            <a:r>
              <a:rPr lang="en-US" sz="1600" b="1"/>
              <a:t>public health risks</a:t>
            </a:r>
            <a:r>
              <a:rPr lang="en-US" sz="1600"/>
              <a:t> </a:t>
            </a:r>
          </a:p>
          <a:p>
            <a:pPr marL="5959" lvl="3" indent="339645"/>
            <a:r>
              <a:rPr lang="en-US" sz="1600"/>
              <a:t>Protect and restore </a:t>
            </a:r>
            <a:r>
              <a:rPr lang="en-US" sz="1600" b="1"/>
              <a:t>healthy coastal ecosystems</a:t>
            </a:r>
            <a:endParaRPr lang="en-US" sz="1600"/>
          </a:p>
          <a:p>
            <a:pPr marL="5959" lvl="3" indent="339645"/>
            <a:r>
              <a:rPr lang="en-US" sz="1600"/>
              <a:t>Sustain living marine</a:t>
            </a:r>
            <a:r>
              <a:rPr lang="en-US" sz="1600" b="1"/>
              <a:t> resources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837729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11"/>
          <p:cNvSpPr>
            <a:spLocks noChangeArrowheads="1"/>
          </p:cNvSpPr>
          <p:nvPr/>
        </p:nvSpPr>
        <p:spPr bwMode="auto">
          <a:xfrm>
            <a:off x="0" y="0"/>
            <a:ext cx="9144000" cy="78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600" b="1" dirty="0" smtClean="0">
                <a:solidFill>
                  <a:srgbClr val="000000"/>
                </a:solidFill>
                <a:latin typeface="+mj-lt"/>
              </a:rPr>
              <a:t>Mid</a:t>
            </a:r>
            <a:r>
              <a:rPr lang="en-US" sz="1600" b="1" dirty="0">
                <a:solidFill>
                  <a:srgbClr val="000000"/>
                </a:solidFill>
                <a:latin typeface="+mj-lt"/>
              </a:rPr>
              <a:t>-Atlantic Regional </a:t>
            </a:r>
            <a:r>
              <a:rPr lang="en-US" sz="1600" b="1" dirty="0" smtClean="0">
                <a:solidFill>
                  <a:srgbClr val="000000"/>
                </a:solidFill>
                <a:latin typeface="+mj-lt"/>
              </a:rPr>
              <a:t>Association Coastal </a:t>
            </a:r>
            <a:r>
              <a:rPr lang="en-US" sz="1600" b="1" dirty="0">
                <a:solidFill>
                  <a:srgbClr val="000000"/>
                </a:solidFill>
                <a:latin typeface="+mj-lt"/>
              </a:rPr>
              <a:t>Ocean Observing System</a:t>
            </a:r>
          </a:p>
          <a:p>
            <a:pPr algn="ctr"/>
            <a:r>
              <a:rPr lang="en-US" sz="1600" b="1" i="1" dirty="0" smtClean="0">
                <a:solidFill>
                  <a:srgbClr val="000000"/>
                </a:solidFill>
                <a:latin typeface="+mj-lt"/>
              </a:rPr>
              <a:t>Merged 2011: </a:t>
            </a:r>
            <a:r>
              <a:rPr lang="en-US" sz="1600" b="1" i="1" dirty="0" smtClean="0">
                <a:solidFill>
                  <a:srgbClr val="000000"/>
                </a:solidFill>
                <a:latin typeface="+mj-lt"/>
              </a:rPr>
              <a:t>&gt;40 Co</a:t>
            </a:r>
            <a:r>
              <a:rPr lang="en-US" sz="1600" b="1" i="1" dirty="0">
                <a:solidFill>
                  <a:srgbClr val="000000"/>
                </a:solidFill>
                <a:latin typeface="+mj-lt"/>
              </a:rPr>
              <a:t>-PIs, </a:t>
            </a:r>
            <a:r>
              <a:rPr lang="en-US" sz="1600" b="1" i="1" dirty="0" smtClean="0">
                <a:solidFill>
                  <a:srgbClr val="000000"/>
                </a:solidFill>
                <a:latin typeface="+mj-lt"/>
              </a:rPr>
              <a:t>&gt;20 </a:t>
            </a:r>
            <a:r>
              <a:rPr lang="en-US" sz="1600" b="1" i="1" dirty="0" smtClean="0">
                <a:solidFill>
                  <a:srgbClr val="000000"/>
                </a:solidFill>
                <a:latin typeface="+mj-lt"/>
              </a:rPr>
              <a:t>Institutions, 10 States (&amp;DC), </a:t>
            </a:r>
            <a:endParaRPr lang="en-US" sz="1600" b="1" i="1" dirty="0" smtClean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en-US" sz="1600" b="1" i="1" dirty="0" smtClean="0">
                <a:solidFill>
                  <a:srgbClr val="000000"/>
                </a:solidFill>
                <a:latin typeface="+mj-lt"/>
              </a:rPr>
              <a:t>25% of US population, 25% of US GDP, 111 </a:t>
            </a:r>
            <a:r>
              <a:rPr lang="en-US" sz="1600" b="1" i="1" dirty="0" err="1" smtClean="0">
                <a:solidFill>
                  <a:srgbClr val="000000"/>
                </a:solidFill>
                <a:latin typeface="+mj-lt"/>
              </a:rPr>
              <a:t>Congr</a:t>
            </a:r>
            <a:r>
              <a:rPr lang="en-US" sz="1600" b="1" i="1" dirty="0" smtClean="0">
                <a:solidFill>
                  <a:srgbClr val="000000"/>
                </a:solidFill>
                <a:latin typeface="+mj-lt"/>
              </a:rPr>
              <a:t>. districts </a:t>
            </a:r>
            <a:endParaRPr lang="en-US" sz="1600" b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24579" name="Picture 6" descr="Screen shot 2010-02-22 at 2.59.13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983" y="730250"/>
            <a:ext cx="7206526" cy="542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Rectangle 210"/>
          <p:cNvSpPr>
            <a:spLocks noChangeArrowheads="1"/>
          </p:cNvSpPr>
          <p:nvPr/>
        </p:nvSpPr>
        <p:spPr bwMode="auto">
          <a:xfrm>
            <a:off x="2599266" y="4026448"/>
            <a:ext cx="44323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Sustained regional observing networks a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Societal priorities drive development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MARACOOS </a:t>
            </a:r>
            <a:r>
              <a:rPr lang="en-US" sz="1600" b="1" dirty="0">
                <a:solidFill>
                  <a:schemeClr val="bg1"/>
                </a:solidFill>
                <a:latin typeface="+mj-lt"/>
              </a:rPr>
              <a:t>supports </a:t>
            </a: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the R&amp;D continuum throughout the region</a:t>
            </a:r>
            <a:endParaRPr lang="en-US" sz="2000" b="1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4901" y="3306236"/>
            <a:ext cx="7124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chemeClr val="bg1"/>
                </a:solidFill>
              </a:rPr>
              <a:t>MARACOOS’ MISSION: To seek, discover, share, and 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a</a:t>
            </a:r>
            <a:r>
              <a:rPr lang="en-US" i="1" dirty="0" smtClean="0">
                <a:solidFill>
                  <a:schemeClr val="bg1"/>
                </a:solidFill>
              </a:rPr>
              <a:t>pply new knowledge &amp; understanding of our coastal ocean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36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Box 5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33399"/>
                </a:solidFill>
                <a:latin typeface="+mj-lt"/>
                <a:ea typeface="MS PGothic" pitchFamily="34" charset="-128"/>
                <a:cs typeface="MS PGothic" pitchFamily="34" charset="-128"/>
              </a:rPr>
              <a:t> </a:t>
            </a:r>
            <a:r>
              <a:rPr lang="en-US" sz="2400" b="1" dirty="0" smtClean="0">
                <a:latin typeface="+mj-lt"/>
                <a:ea typeface="MS PGothic" pitchFamily="34" charset="-128"/>
                <a:cs typeface="MS PGothic" pitchFamily="34" charset="-128"/>
              </a:rPr>
              <a:t>MID-ATLANTIC  REGIONAL  </a:t>
            </a:r>
            <a:r>
              <a:rPr lang="en-US" sz="2400" b="1" dirty="0">
                <a:latin typeface="+mj-lt"/>
                <a:ea typeface="MS PGothic" pitchFamily="34" charset="-128"/>
                <a:cs typeface="MS PGothic" pitchFamily="34" charset="-128"/>
              </a:rPr>
              <a:t>DRIVERS</a:t>
            </a:r>
          </a:p>
        </p:txBody>
      </p:sp>
      <p:pic>
        <p:nvPicPr>
          <p:cNvPr id="43010" name="Picture 26" descr="Screen shot 2011-05-10 at 4.48.08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" y="657225"/>
            <a:ext cx="3648075" cy="309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2433638" y="2970213"/>
            <a:ext cx="13208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Ocean Circulation</a:t>
            </a:r>
          </a:p>
        </p:txBody>
      </p:sp>
      <p:pic>
        <p:nvPicPr>
          <p:cNvPr id="43012" name="Picture 2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5100" y="492125"/>
            <a:ext cx="2438400" cy="18399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4787900" y="1963738"/>
            <a:ext cx="162560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Tropical Storms</a:t>
            </a:r>
          </a:p>
        </p:txBody>
      </p:sp>
      <p:pic>
        <p:nvPicPr>
          <p:cNvPr id="43014" name="Picture 3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5100" y="2478088"/>
            <a:ext cx="2438400" cy="1547812"/>
          </a:xfrm>
          <a:prstGeom prst="rect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pic>
      <p:pic>
        <p:nvPicPr>
          <p:cNvPr id="43015" name="Picture 31" descr="Screen shot 2011-07-26 at 2.54.31 PM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3275" y="4025900"/>
            <a:ext cx="3276600" cy="20748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3016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" y="4025900"/>
            <a:ext cx="3200400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7" name="Picture 33" descr="Screen shot 2011-05-10 at 4.50.59 PM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2100" y="641350"/>
            <a:ext cx="2344738" cy="169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3018" name="Group 5"/>
          <p:cNvGrpSpPr>
            <a:grpSpLocks/>
          </p:cNvGrpSpPr>
          <p:nvPr/>
        </p:nvGrpSpPr>
        <p:grpSpPr bwMode="auto">
          <a:xfrm>
            <a:off x="6799263" y="2733675"/>
            <a:ext cx="2209800" cy="2921000"/>
            <a:chOff x="2971800" y="347663"/>
            <a:chExt cx="3657600" cy="4757737"/>
          </a:xfrm>
        </p:grpSpPr>
        <p:pic>
          <p:nvPicPr>
            <p:cNvPr id="43024" name="Picture 5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347663"/>
              <a:ext cx="3657600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25" name="Picture 6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900" y="2028825"/>
              <a:ext cx="3543300" cy="1947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26" name="Picture 7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3352800"/>
              <a:ext cx="3581400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9" name="TextBox 38"/>
          <p:cNvSpPr txBox="1"/>
          <p:nvPr/>
        </p:nvSpPr>
        <p:spPr>
          <a:xfrm>
            <a:off x="2051050" y="3983038"/>
            <a:ext cx="127635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Population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524500" y="4041775"/>
            <a:ext cx="67151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Ports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981575" y="3557588"/>
            <a:ext cx="140493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Northeasters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935788" y="2293938"/>
            <a:ext cx="1839912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Climate Change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823075" y="2970213"/>
            <a:ext cx="973138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Critical Habitat</a:t>
            </a:r>
          </a:p>
        </p:txBody>
      </p:sp>
    </p:spTree>
    <p:extLst>
      <p:ext uri="{BB962C8B-B14F-4D97-AF65-F5344CB8AC3E}">
        <p14:creationId xmlns:p14="http://schemas.microsoft.com/office/powerpoint/2010/main" val="2410522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0" y="3810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+mj-lt"/>
                <a:ea typeface="MS PGothic" pitchFamily="34" charset="-128"/>
                <a:cs typeface="MS PGothic" pitchFamily="34" charset="-128"/>
              </a:rPr>
              <a:t>MARACOOS REGIONAL 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MS PGothic" pitchFamily="34" charset="-128"/>
                <a:cs typeface="MS PGothic" pitchFamily="34" charset="-128"/>
              </a:rPr>
              <a:t>THEMES &amp; SUCCESS STORIES</a:t>
            </a:r>
          </a:p>
        </p:txBody>
      </p:sp>
      <p:pic>
        <p:nvPicPr>
          <p:cNvPr id="5" name="Picture 8" descr="Screen shot 2010-11-12 at 4.44.53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704" y="823913"/>
            <a:ext cx="371316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3524778"/>
            <a:ext cx="38629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2) Ecosystem Decision Support - Fisheries</a:t>
            </a:r>
          </a:p>
        </p:txBody>
      </p:sp>
      <p:pic>
        <p:nvPicPr>
          <p:cNvPr id="7" name="Picture 7" descr="Screen shot 2011-02-14 at 9.58.30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788" y="3878791"/>
            <a:ext cx="3268662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05040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4363" y="821796"/>
            <a:ext cx="1745720" cy="2501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05040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0667" y="846668"/>
            <a:ext cx="2455333" cy="2483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653367" y="3835931"/>
            <a:ext cx="30458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4) Coastal Inundation - Flooding</a:t>
            </a:r>
          </a:p>
        </p:txBody>
      </p:sp>
      <p:pic>
        <p:nvPicPr>
          <p:cNvPr id="11" name="Picture 12" descr="Screen shot 2011-02-14 at 10.29.08 PM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9855" y="4128430"/>
            <a:ext cx="3219978" cy="1967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6564843" y="3456517"/>
            <a:ext cx="24627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+mj-lt"/>
                <a:ea typeface="MS PGothic" pitchFamily="34" charset="-128"/>
                <a:cs typeface="MS PGothic" pitchFamily="34" charset="-128"/>
              </a:rPr>
              <a:t>5) Energy – Offshore Wind</a:t>
            </a:r>
          </a:p>
        </p:txBody>
      </p:sp>
      <p:pic>
        <p:nvPicPr>
          <p:cNvPr id="13" name="Picture 14" descr="Areas-Under-Consideration-for-Wind-Energy-Areas.pd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9792" y="3736446"/>
            <a:ext cx="2037292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75166" y="477305"/>
            <a:ext cx="34547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en-US" sz="1400" b="1" dirty="0">
                <a:solidFill>
                  <a:srgbClr val="000000"/>
                </a:solidFill>
              </a:rPr>
              <a:t>1) Maritime Operations – Safety at Sea</a:t>
            </a:r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4093633" y="477305"/>
            <a:ext cx="49566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en-US" sz="1400" b="1" dirty="0">
                <a:solidFill>
                  <a:srgbClr val="000000"/>
                </a:solidFill>
              </a:rPr>
              <a:t>3) Water Quality – a) Floatables, </a:t>
            </a:r>
            <a:r>
              <a:rPr lang="en-US" sz="1400" b="1" dirty="0" err="1">
                <a:solidFill>
                  <a:srgbClr val="000000"/>
                </a:solidFill>
              </a:rPr>
              <a:t>b</a:t>
            </a:r>
            <a:r>
              <a:rPr lang="en-US" sz="1400" b="1" dirty="0">
                <a:solidFill>
                  <a:srgbClr val="000000"/>
                </a:solidFill>
              </a:rPr>
              <a:t>) Hypoxia, </a:t>
            </a:r>
            <a:r>
              <a:rPr lang="en-US" sz="1400" b="1" dirty="0" err="1">
                <a:solidFill>
                  <a:srgbClr val="000000"/>
                </a:solidFill>
              </a:rPr>
              <a:t>c</a:t>
            </a:r>
            <a:r>
              <a:rPr lang="en-US" sz="1400" b="1" dirty="0">
                <a:solidFill>
                  <a:srgbClr val="000000"/>
                </a:solidFill>
              </a:rPr>
              <a:t>) Nutrients</a:t>
            </a:r>
          </a:p>
        </p:txBody>
      </p:sp>
    </p:spTree>
    <p:extLst>
      <p:ext uri="{BB962C8B-B14F-4D97-AF65-F5344CB8AC3E}">
        <p14:creationId xmlns:p14="http://schemas.microsoft.com/office/powerpoint/2010/main" val="683094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Picture 3"/>
          <p:cNvSpPr>
            <a:spLocks noChangeAspect="1"/>
          </p:cNvSpPr>
          <p:nvPr/>
        </p:nvSpPr>
        <p:spPr bwMode="auto">
          <a:xfrm>
            <a:off x="0" y="1181100"/>
            <a:ext cx="9144000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81327" y="34925"/>
            <a:ext cx="7046408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atin typeface="+mj-lt"/>
                <a:cs typeface="Comic Sans MS"/>
              </a:rPr>
              <a:t>Coordinated through command centers</a:t>
            </a:r>
          </a:p>
          <a:p>
            <a:pPr algn="ctr">
              <a:defRPr/>
            </a:pPr>
            <a:endParaRPr lang="en-US" sz="2400" b="1" dirty="0">
              <a:latin typeface="+mj-lt"/>
              <a:cs typeface="Geneva"/>
            </a:endParaRPr>
          </a:p>
          <a:p>
            <a:pPr algn="ctr">
              <a:defRPr/>
            </a:pPr>
            <a:r>
              <a:rPr lang="en-US" dirty="0">
                <a:latin typeface="+mj-lt"/>
                <a:cs typeface="Comic Sans MS"/>
              </a:rPr>
              <a:t>Rutgers University’s Coastal Ocean Observation Lab (RU COOL)</a:t>
            </a:r>
          </a:p>
        </p:txBody>
      </p:sp>
      <p:sp>
        <p:nvSpPr>
          <p:cNvPr id="32771" name="TextBox 5"/>
          <p:cNvSpPr txBox="1">
            <a:spLocks noChangeArrowheads="1"/>
          </p:cNvSpPr>
          <p:nvPr/>
        </p:nvSpPr>
        <p:spPr bwMode="auto">
          <a:xfrm>
            <a:off x="685800" y="5715000"/>
            <a:ext cx="1017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CODAR</a:t>
            </a:r>
          </a:p>
        </p:txBody>
      </p:sp>
      <p:sp>
        <p:nvSpPr>
          <p:cNvPr id="32772" name="TextBox 6"/>
          <p:cNvSpPr txBox="1">
            <a:spLocks noChangeArrowheads="1"/>
          </p:cNvSpPr>
          <p:nvPr/>
        </p:nvSpPr>
        <p:spPr bwMode="auto">
          <a:xfrm>
            <a:off x="2895600" y="5715000"/>
            <a:ext cx="1120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Satellites</a:t>
            </a:r>
          </a:p>
        </p:txBody>
      </p:sp>
      <p:sp>
        <p:nvSpPr>
          <p:cNvPr id="32773" name="TextBox 7"/>
          <p:cNvSpPr txBox="1">
            <a:spLocks noChangeArrowheads="1"/>
          </p:cNvSpPr>
          <p:nvPr/>
        </p:nvSpPr>
        <p:spPr bwMode="auto">
          <a:xfrm>
            <a:off x="5661025" y="5715000"/>
            <a:ext cx="915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Gliders</a:t>
            </a:r>
          </a:p>
        </p:txBody>
      </p:sp>
      <p:sp>
        <p:nvSpPr>
          <p:cNvPr id="32774" name="TextBox 8"/>
          <p:cNvSpPr txBox="1">
            <a:spLocks noChangeArrowheads="1"/>
          </p:cNvSpPr>
          <p:nvPr/>
        </p:nvSpPr>
        <p:spPr bwMode="auto">
          <a:xfrm>
            <a:off x="7542213" y="5715000"/>
            <a:ext cx="928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Models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1100"/>
            <a:ext cx="9144000" cy="44920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23813"/>
            <a:ext cx="9240838" cy="627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1913" y="5943600"/>
            <a:ext cx="3290887" cy="24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rgbClr val="CCFF33"/>
                </a:solidFill>
                <a:cs typeface="Geneva" charset="0"/>
              </a:rPr>
              <a:t>Thanks to Neptune, John Delaney, and Mark Stoermer</a:t>
            </a:r>
          </a:p>
        </p:txBody>
      </p:sp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2798482" y="12700"/>
            <a:ext cx="41357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chemeClr val="bg1"/>
                </a:solidFill>
                <a:latin typeface="+mj-lt"/>
                <a:cs typeface="Comic Sans MS" charset="0"/>
              </a:rPr>
              <a:t>The </a:t>
            </a:r>
            <a:r>
              <a:rPr lang="en-US" dirty="0">
                <a:solidFill>
                  <a:schemeClr val="bg1"/>
                </a:solidFill>
                <a:latin typeface="+mj-lt"/>
                <a:cs typeface="Comic Sans MS" charset="0"/>
              </a:rPr>
              <a:t>Earth system is complex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 noChangeAspect="1"/>
          </p:cNvSpPr>
          <p:nvPr>
            <p:ph type="title"/>
          </p:nvPr>
        </p:nvSpPr>
        <p:spPr>
          <a:xfrm>
            <a:off x="-381000" y="-152400"/>
            <a:ext cx="10353675" cy="811213"/>
          </a:xfrm>
        </p:spPr>
        <p:txBody>
          <a:bodyPr/>
          <a:lstStyle/>
          <a:p>
            <a:r>
              <a:rPr lang="en-US" sz="2800" b="1" dirty="0">
                <a:solidFill>
                  <a:srgbClr val="222268"/>
                </a:solidFill>
                <a:latin typeface="Arial" charset="0"/>
                <a:ea typeface="ＭＳ Ｐゴシック" charset="0"/>
                <a:cs typeface="ＭＳ Ｐゴシック" charset="0"/>
              </a:rPr>
              <a:t>US HF Radar Network</a:t>
            </a:r>
          </a:p>
        </p:txBody>
      </p:sp>
      <p:pic>
        <p:nvPicPr>
          <p:cNvPr id="9" name="Picture 2" descr="Screen shot 2011-10-01 at 10.28.0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" t="2379" r="8253" b="7936"/>
          <a:stretch>
            <a:fillRect/>
          </a:stretch>
        </p:blipFill>
        <p:spPr bwMode="auto">
          <a:xfrm>
            <a:off x="3048000" y="609600"/>
            <a:ext cx="5943600" cy="44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>
            <a:spLocks noChangeAspect="1"/>
          </p:cNvSpPr>
          <p:nvPr/>
        </p:nvSpPr>
        <p:spPr>
          <a:xfrm>
            <a:off x="-76200" y="1252492"/>
            <a:ext cx="3111500" cy="2308310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 defTabSz="1212586" eaLnBrk="0" hangingPunct="0">
              <a:defRPr/>
            </a:pPr>
            <a:r>
              <a:rPr lang="en-US" dirty="0">
                <a:solidFill>
                  <a:srgbClr val="002060"/>
                </a:solidFill>
                <a:latin typeface="Calibri" pitchFamily="34" charset="0"/>
                <a:ea typeface="+mn-ea"/>
                <a:cs typeface="ＭＳ Ｐゴシック"/>
              </a:rPr>
              <a:t>Operated by &gt; 30 institutions</a:t>
            </a:r>
          </a:p>
          <a:p>
            <a:pPr algn="ctr" defTabSz="1212586" eaLnBrk="0" hangingPunct="0">
              <a:defRPr/>
            </a:pPr>
            <a:r>
              <a:rPr lang="en-US" dirty="0">
                <a:solidFill>
                  <a:srgbClr val="002060"/>
                </a:solidFill>
                <a:latin typeface="Calibri" pitchFamily="34" charset="0"/>
                <a:ea typeface="+mn-ea"/>
                <a:cs typeface="ＭＳ Ｐゴシック"/>
              </a:rPr>
              <a:t> </a:t>
            </a:r>
          </a:p>
          <a:p>
            <a:pPr algn="ctr" defTabSz="1212586" eaLnBrk="0" hangingPunct="0">
              <a:defRPr/>
            </a:pPr>
            <a:r>
              <a:rPr lang="en-US" dirty="0">
                <a:solidFill>
                  <a:srgbClr val="002060"/>
                </a:solidFill>
                <a:latin typeface="Calibri" pitchFamily="34" charset="0"/>
                <a:ea typeface="+mn-ea"/>
                <a:cs typeface="ＭＳ Ｐゴシック"/>
              </a:rPr>
              <a:t>Used by &gt; 40 government/private entities</a:t>
            </a:r>
          </a:p>
          <a:p>
            <a:pPr marL="457135" indent="-457135" algn="ctr" defTabSz="1212586" eaLnBrk="0" hangingPunct="0">
              <a:buFont typeface="Arial" pitchFamily="34" charset="0"/>
              <a:buChar char="•"/>
              <a:defRPr/>
            </a:pPr>
            <a:endParaRPr lang="en-US" dirty="0">
              <a:solidFill>
                <a:srgbClr val="002060"/>
              </a:solidFill>
              <a:latin typeface="Calibri" pitchFamily="34" charset="0"/>
              <a:ea typeface="+mn-ea"/>
              <a:cs typeface="ＭＳ Ｐゴシック"/>
            </a:endParaRPr>
          </a:p>
          <a:p>
            <a:pPr algn="ctr" defTabSz="1212586" eaLnBrk="0" hangingPunct="0">
              <a:defRPr/>
            </a:pPr>
            <a:r>
              <a:rPr lang="en-US" dirty="0">
                <a:solidFill>
                  <a:srgbClr val="002060"/>
                </a:solidFill>
                <a:latin typeface="Calibri" pitchFamily="34" charset="0"/>
                <a:ea typeface="+mn-ea"/>
                <a:cs typeface="ＭＳ Ｐゴシック"/>
              </a:rPr>
              <a:t>Industry Partner: US-based CODAR Ocean Sensor</a:t>
            </a:r>
          </a:p>
          <a:p>
            <a:pPr marL="145746" indent="-145746" algn="ctr" defTabSz="1212586" eaLnBrk="0" hangingPunct="0">
              <a:buFont typeface="Arial" pitchFamily="34" charset="0"/>
              <a:buChar char="•"/>
              <a:defRPr/>
            </a:pPr>
            <a:endParaRPr lang="en-US" dirty="0">
              <a:solidFill>
                <a:srgbClr val="002060"/>
              </a:solidFill>
              <a:latin typeface="Calibri" pitchFamily="34" charset="0"/>
              <a:ea typeface="+mn-ea"/>
              <a:cs typeface="ＭＳ Ｐゴシック"/>
            </a:endParaRPr>
          </a:p>
        </p:txBody>
      </p:sp>
      <p:sp>
        <p:nvSpPr>
          <p:cNvPr id="11" name="TextBox 10"/>
          <p:cNvSpPr txBox="1">
            <a:spLocks noChangeAspect="1"/>
          </p:cNvSpPr>
          <p:nvPr/>
        </p:nvSpPr>
        <p:spPr>
          <a:xfrm>
            <a:off x="304800" y="4722688"/>
            <a:ext cx="12192000" cy="2031311"/>
          </a:xfrm>
          <a:prstGeom prst="rect">
            <a:avLst/>
          </a:prstGeom>
          <a:noFill/>
        </p:spPr>
        <p:txBody>
          <a:bodyPr lIns="91427" tIns="45713" rIns="91427" bIns="45713">
            <a:spAutoFit/>
          </a:bodyPr>
          <a:lstStyle>
            <a:lvl1pPr marL="144463" indent="-14446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defTabSz="1211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sz="1800" b="1" dirty="0">
                <a:cs typeface="ＭＳ Ｐゴシック" charset="0"/>
              </a:rPr>
              <a:t>Uses: </a:t>
            </a:r>
          </a:p>
          <a:p>
            <a:r>
              <a:rPr lang="en-US" sz="1800" b="1" dirty="0">
                <a:solidFill>
                  <a:srgbClr val="002060"/>
                </a:solidFill>
                <a:cs typeface="ＭＳ Ｐゴシック" charset="0"/>
              </a:rPr>
              <a:t>+ Coast Guard : Search &amp;Rescue: Oil spill                         + Water Quality; Criminal Forensics</a:t>
            </a:r>
          </a:p>
          <a:p>
            <a:r>
              <a:rPr lang="en-US" sz="1800" b="1" dirty="0">
                <a:solidFill>
                  <a:srgbClr val="002060"/>
                </a:solidFill>
                <a:cs typeface="ＭＳ Ｐゴシック" charset="0"/>
              </a:rPr>
              <a:t>+ Commercial marine navigation                                        +  Off Shore Energy</a:t>
            </a:r>
          </a:p>
          <a:p>
            <a:r>
              <a:rPr lang="en-US" sz="1800" b="1" dirty="0">
                <a:solidFill>
                  <a:srgbClr val="002060"/>
                </a:solidFill>
                <a:cs typeface="ＭＳ Ｐゴシック" charset="0"/>
              </a:rPr>
              <a:t>+ </a:t>
            </a:r>
            <a:r>
              <a:rPr lang="en-US" sz="1800" b="1" dirty="0" smtClean="0">
                <a:solidFill>
                  <a:srgbClr val="002060"/>
                </a:solidFill>
                <a:cs typeface="ＭＳ Ｐゴシック" charset="0"/>
              </a:rPr>
              <a:t>Water Quality: Harmful </a:t>
            </a:r>
            <a:r>
              <a:rPr lang="en-US" sz="1800" b="1" dirty="0">
                <a:solidFill>
                  <a:srgbClr val="002060"/>
                </a:solidFill>
                <a:cs typeface="ＭＳ Ｐゴシック" charset="0"/>
              </a:rPr>
              <a:t>algal blooms                            </a:t>
            </a:r>
            <a:r>
              <a:rPr lang="en-US" sz="1800" b="1" dirty="0" smtClean="0">
                <a:solidFill>
                  <a:srgbClr val="002060"/>
                </a:solidFill>
                <a:cs typeface="ＭＳ Ｐゴシック" charset="0"/>
              </a:rPr>
              <a:t> </a:t>
            </a:r>
            <a:r>
              <a:rPr lang="en-US" sz="1800" b="1" dirty="0">
                <a:solidFill>
                  <a:srgbClr val="002060"/>
                </a:solidFill>
                <a:cs typeface="ＭＳ Ｐゴシック" charset="0"/>
              </a:rPr>
              <a:t>+  Marine </a:t>
            </a:r>
            <a:r>
              <a:rPr lang="en-US" sz="1800" b="1" dirty="0" smtClean="0">
                <a:solidFill>
                  <a:srgbClr val="002060"/>
                </a:solidFill>
                <a:cs typeface="ＭＳ Ｐゴシック" charset="0"/>
              </a:rPr>
              <a:t>fisheries</a:t>
            </a:r>
          </a:p>
          <a:p>
            <a:r>
              <a:rPr lang="en-US" sz="1800" b="1" dirty="0" smtClean="0">
                <a:solidFill>
                  <a:srgbClr val="002060"/>
                </a:solidFill>
                <a:cs typeface="ＭＳ Ｐゴシック" charset="0"/>
              </a:rPr>
              <a:t>+Waves and </a:t>
            </a:r>
            <a:r>
              <a:rPr lang="en-US" sz="1800" b="1" dirty="0" err="1" smtClean="0">
                <a:solidFill>
                  <a:srgbClr val="002060"/>
                </a:solidFill>
                <a:cs typeface="ＭＳ Ｐゴシック" charset="0"/>
              </a:rPr>
              <a:t>Nearshore</a:t>
            </a:r>
            <a:r>
              <a:rPr lang="en-US" sz="1800" b="1" dirty="0" smtClean="0">
                <a:solidFill>
                  <a:srgbClr val="002060"/>
                </a:solidFill>
                <a:cs typeface="ＭＳ Ｐゴシック" charset="0"/>
              </a:rPr>
              <a:t> currents (Rip)                               + </a:t>
            </a:r>
            <a:r>
              <a:rPr lang="en-US" sz="1800" b="1" dirty="0">
                <a:solidFill>
                  <a:srgbClr val="002060"/>
                </a:solidFill>
                <a:cs typeface="ＭＳ Ｐゴシック" charset="0"/>
              </a:rPr>
              <a:t>Emerging – Tsunami</a:t>
            </a:r>
          </a:p>
          <a:p>
            <a:r>
              <a:rPr lang="en-US" sz="1800" b="1" dirty="0" smtClean="0">
                <a:solidFill>
                  <a:srgbClr val="002060"/>
                </a:solidFill>
                <a:cs typeface="ＭＳ Ｐゴシック" charset="0"/>
              </a:rPr>
              <a:t> </a:t>
            </a:r>
            <a:endParaRPr lang="en-US" sz="1800" b="1" dirty="0">
              <a:solidFill>
                <a:srgbClr val="002060"/>
              </a:solidFill>
              <a:cs typeface="ＭＳ Ｐゴシック" charset="0"/>
            </a:endParaRPr>
          </a:p>
          <a:p>
            <a:pPr eaLnBrk="1" hangingPunct="1"/>
            <a:endParaRPr lang="en-US" sz="1800" dirty="0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833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Box 6"/>
          <p:cNvSpPr txBox="1">
            <a:spLocks noChangeArrowheads="1"/>
          </p:cNvSpPr>
          <p:nvPr/>
        </p:nvSpPr>
        <p:spPr bwMode="auto">
          <a:xfrm>
            <a:off x="0" y="0"/>
            <a:ext cx="9144000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+mj-lt"/>
                <a:ea typeface="Times New Roman" charset="0"/>
                <a:cs typeface="Times New Roman" charset="0"/>
              </a:rPr>
              <a:t>National system providing Multi-Use Offshore Wind Energy </a:t>
            </a:r>
          </a:p>
          <a:p>
            <a:pPr algn="ctr"/>
            <a:r>
              <a:rPr lang="en-US" b="1" dirty="0" smtClean="0">
                <a:solidFill>
                  <a:srgbClr val="000000"/>
                </a:solidFill>
                <a:latin typeface="+mj-lt"/>
                <a:ea typeface="Times New Roman" charset="0"/>
                <a:cs typeface="Times New Roman" charset="0"/>
              </a:rPr>
              <a:t>High </a:t>
            </a:r>
            <a:r>
              <a:rPr lang="en-US" b="1" dirty="0">
                <a:solidFill>
                  <a:srgbClr val="000000"/>
                </a:solidFill>
                <a:latin typeface="+mj-lt"/>
                <a:ea typeface="Times New Roman" charset="0"/>
                <a:cs typeface="Times New Roman" charset="0"/>
              </a:rPr>
              <a:t>Resolution Atmospheric Forecast validated with HF radar</a:t>
            </a:r>
          </a:p>
          <a:p>
            <a:pPr algn="ctr"/>
            <a:endParaRPr lang="en-US" sz="2000" b="1" dirty="0">
              <a:solidFill>
                <a:schemeClr val="accent2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4338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833" y="2233084"/>
            <a:ext cx="3814475" cy="3979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Box 1"/>
          <p:cNvSpPr txBox="1">
            <a:spLocks noChangeArrowheads="1"/>
          </p:cNvSpPr>
          <p:nvPr/>
        </p:nvSpPr>
        <p:spPr bwMode="auto">
          <a:xfrm>
            <a:off x="0" y="958851"/>
            <a:ext cx="249766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 smtClean="0">
                <a:latin typeface="+mj-lt"/>
                <a:ea typeface="Times" charset="0"/>
                <a:cs typeface="Times" charset="0"/>
              </a:rPr>
              <a:t>Spatial validation of Atmospheric Model with 13 MHz Multi-static </a:t>
            </a:r>
          </a:p>
          <a:p>
            <a:pPr algn="ctr"/>
            <a:r>
              <a:rPr lang="en-US" sz="1600" dirty="0" smtClean="0">
                <a:latin typeface="+mj-lt"/>
                <a:ea typeface="Times" charset="0"/>
                <a:cs typeface="Times" charset="0"/>
              </a:rPr>
              <a:t>HF Radar Array</a:t>
            </a:r>
            <a:endParaRPr lang="en-US" sz="1600" dirty="0">
              <a:latin typeface="+mj-lt"/>
              <a:ea typeface="Times" charset="0"/>
              <a:cs typeface="Times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80716" y="1228197"/>
            <a:ext cx="2359025" cy="220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341" name="Picture 4" descr="ELTi_BRBY_2010_05_14_1700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738" t="6795" r="18803" b="5789"/>
          <a:stretch>
            <a:fillRect/>
          </a:stretch>
        </p:blipFill>
        <p:spPr bwMode="auto">
          <a:xfrm>
            <a:off x="3966633" y="3710517"/>
            <a:ext cx="2336800" cy="245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0134" y="3877734"/>
            <a:ext cx="2349500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3" name="TextBox 10"/>
          <p:cNvSpPr txBox="1">
            <a:spLocks noChangeArrowheads="1"/>
          </p:cNvSpPr>
          <p:nvPr/>
        </p:nvSpPr>
        <p:spPr bwMode="auto">
          <a:xfrm>
            <a:off x="6341535" y="967315"/>
            <a:ext cx="288713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i="1" dirty="0" smtClean="0">
                <a:latin typeface="+mj-lt"/>
                <a:ea typeface="Times" charset="0"/>
                <a:cs typeface="Times" charset="0"/>
              </a:rPr>
              <a:t>2-Site Mono-static Coverage</a:t>
            </a:r>
            <a:endParaRPr lang="en-US" sz="1600" i="1" dirty="0">
              <a:latin typeface="+mj-lt"/>
              <a:ea typeface="Times" charset="0"/>
              <a:cs typeface="Times" charset="0"/>
            </a:endParaRPr>
          </a:p>
        </p:txBody>
      </p:sp>
      <p:sp>
        <p:nvSpPr>
          <p:cNvPr id="14344" name="TextBox 11"/>
          <p:cNvSpPr txBox="1">
            <a:spLocks noChangeArrowheads="1"/>
          </p:cNvSpPr>
          <p:nvPr/>
        </p:nvSpPr>
        <p:spPr bwMode="auto">
          <a:xfrm>
            <a:off x="3992034" y="749301"/>
            <a:ext cx="249766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i="1" dirty="0">
                <a:latin typeface="+mj-lt"/>
                <a:ea typeface="Times" charset="0"/>
                <a:cs typeface="Times" charset="0"/>
              </a:rPr>
              <a:t>Additional</a:t>
            </a:r>
            <a:r>
              <a:rPr lang="en-US" sz="1600" i="1" dirty="0" smtClean="0">
                <a:latin typeface="+mj-lt"/>
                <a:ea typeface="Times" charset="0"/>
                <a:cs typeface="Times" charset="0"/>
              </a:rPr>
              <a:t> Radar Sites</a:t>
            </a:r>
            <a:endParaRPr lang="en-US" sz="1600" i="1" dirty="0">
              <a:latin typeface="+mj-lt"/>
              <a:ea typeface="Times" charset="0"/>
              <a:cs typeface="Times" charset="0"/>
            </a:endParaRPr>
          </a:p>
        </p:txBody>
      </p:sp>
      <p:sp>
        <p:nvSpPr>
          <p:cNvPr id="14345" name="TextBox 12"/>
          <p:cNvSpPr txBox="1">
            <a:spLocks noChangeArrowheads="1"/>
          </p:cNvSpPr>
          <p:nvPr/>
        </p:nvSpPr>
        <p:spPr bwMode="auto">
          <a:xfrm>
            <a:off x="3632200" y="3367617"/>
            <a:ext cx="30353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i="1" dirty="0" smtClean="0">
                <a:latin typeface="+mj-lt"/>
                <a:ea typeface="Times" charset="0"/>
                <a:cs typeface="Times" charset="0"/>
              </a:rPr>
              <a:t>Bi-static </a:t>
            </a:r>
            <a:r>
              <a:rPr lang="en-US" sz="1600" i="1" dirty="0">
                <a:latin typeface="+mj-lt"/>
                <a:ea typeface="Times" charset="0"/>
                <a:cs typeface="Times" charset="0"/>
              </a:rPr>
              <a:t>Geometries</a:t>
            </a:r>
          </a:p>
        </p:txBody>
      </p:sp>
      <p:sp>
        <p:nvSpPr>
          <p:cNvPr id="14346" name="TextBox 13"/>
          <p:cNvSpPr txBox="1">
            <a:spLocks noChangeArrowheads="1"/>
          </p:cNvSpPr>
          <p:nvPr/>
        </p:nvSpPr>
        <p:spPr bwMode="auto">
          <a:xfrm>
            <a:off x="6350000" y="3579283"/>
            <a:ext cx="279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i="1" dirty="0" smtClean="0">
                <a:latin typeface="+mj-lt"/>
                <a:ea typeface="Times" charset="0"/>
                <a:cs typeface="Times" charset="0"/>
              </a:rPr>
              <a:t>2-Site Multi</a:t>
            </a:r>
            <a:r>
              <a:rPr lang="en-US" sz="1600" i="1" dirty="0">
                <a:latin typeface="+mj-lt"/>
                <a:ea typeface="Times" charset="0"/>
                <a:cs typeface="Times" charset="0"/>
              </a:rPr>
              <a:t>-static Coverage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9517" y="2254250"/>
            <a:ext cx="2819400" cy="523220"/>
          </a:xfrm>
          <a:prstGeom prst="rect">
            <a:avLst/>
          </a:prstGeom>
          <a:solidFill>
            <a:srgbClr val="B3B3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000000"/>
                </a:solidFill>
                <a:latin typeface="Times"/>
                <a:cs typeface="Times"/>
              </a:rPr>
              <a:t>High Resolution </a:t>
            </a:r>
            <a:r>
              <a:rPr lang="en-US" sz="1400" b="1" dirty="0" smtClean="0">
                <a:solidFill>
                  <a:srgbClr val="000000"/>
                </a:solidFill>
                <a:latin typeface="Times"/>
                <a:cs typeface="Times"/>
              </a:rPr>
              <a:t>Wind Resource</a:t>
            </a:r>
          </a:p>
          <a:p>
            <a:pPr algn="ctr">
              <a:defRPr/>
            </a:pPr>
            <a:r>
              <a:rPr lang="en-US" sz="1400" b="1" dirty="0" smtClean="0">
                <a:solidFill>
                  <a:srgbClr val="000000"/>
                </a:solidFill>
                <a:latin typeface="Times"/>
                <a:cs typeface="Times"/>
              </a:rPr>
              <a:t>670 </a:t>
            </a:r>
            <a:r>
              <a:rPr lang="en-US" sz="1400" b="1" dirty="0" err="1" smtClean="0">
                <a:solidFill>
                  <a:srgbClr val="000000"/>
                </a:solidFill>
                <a:latin typeface="Times"/>
                <a:cs typeface="Times"/>
              </a:rPr>
              <a:t>m</a:t>
            </a:r>
            <a:r>
              <a:rPr lang="en-US" sz="1400" b="1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Times"/>
                <a:cs typeface="Times"/>
              </a:rPr>
              <a:t>horizontal resolution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290483" y="1090084"/>
            <a:ext cx="1917700" cy="2209800"/>
            <a:chOff x="4191000" y="838200"/>
            <a:chExt cx="4375150" cy="4327407"/>
          </a:xfrm>
        </p:grpSpPr>
        <p:pic>
          <p:nvPicPr>
            <p:cNvPr id="14349" name="Picture 7" descr="SeaDisplay_NJ_WIND_Shifted_B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000" y="838200"/>
              <a:ext cx="4375150" cy="4327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50" name="Freeform 8"/>
            <p:cNvSpPr>
              <a:spLocks/>
            </p:cNvSpPr>
            <p:nvPr/>
          </p:nvSpPr>
          <p:spPr bwMode="auto">
            <a:xfrm>
              <a:off x="4724400" y="1676400"/>
              <a:ext cx="2674938" cy="2951163"/>
            </a:xfrm>
            <a:custGeom>
              <a:avLst/>
              <a:gdLst>
                <a:gd name="T0" fmla="*/ 2147483647 w 1685"/>
                <a:gd name="T1" fmla="*/ 0 h 1859"/>
                <a:gd name="T2" fmla="*/ 2147483647 w 1685"/>
                <a:gd name="T3" fmla="*/ 2147483647 h 1859"/>
                <a:gd name="T4" fmla="*/ 2147483647 w 1685"/>
                <a:gd name="T5" fmla="*/ 2147483647 h 1859"/>
                <a:gd name="T6" fmla="*/ 2147483647 w 1685"/>
                <a:gd name="T7" fmla="*/ 2147483647 h 1859"/>
                <a:gd name="T8" fmla="*/ 2147483647 w 1685"/>
                <a:gd name="T9" fmla="*/ 2147483647 h 1859"/>
                <a:gd name="T10" fmla="*/ 0 w 1685"/>
                <a:gd name="T11" fmla="*/ 2147483647 h 18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85" h="1859">
                  <a:moveTo>
                    <a:pt x="1007" y="0"/>
                  </a:moveTo>
                  <a:lnTo>
                    <a:pt x="1685" y="102"/>
                  </a:lnTo>
                  <a:lnTo>
                    <a:pt x="1203" y="1072"/>
                  </a:lnTo>
                  <a:lnTo>
                    <a:pt x="926" y="1225"/>
                  </a:lnTo>
                  <a:lnTo>
                    <a:pt x="555" y="1859"/>
                  </a:lnTo>
                  <a:lnTo>
                    <a:pt x="0" y="1663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dash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9013" y="914400"/>
            <a:ext cx="1603022" cy="120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1790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r="1318" b="3581"/>
          <a:stretch>
            <a:fillRect/>
          </a:stretch>
        </p:blipFill>
        <p:spPr bwMode="auto">
          <a:xfrm>
            <a:off x="179388" y="533400"/>
            <a:ext cx="8888412" cy="4460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 noChangeAspect="1"/>
          </p:cNvSpPr>
          <p:nvPr>
            <p:ph type="title"/>
          </p:nvPr>
        </p:nvSpPr>
        <p:spPr>
          <a:xfrm>
            <a:off x="-381000" y="-125413"/>
            <a:ext cx="10353675" cy="811213"/>
          </a:xfrm>
        </p:spPr>
        <p:txBody>
          <a:bodyPr/>
          <a:lstStyle/>
          <a:p>
            <a:r>
              <a:rPr lang="en-US" sz="2800" b="1" dirty="0">
                <a:solidFill>
                  <a:srgbClr val="222268"/>
                </a:solidFill>
                <a:latin typeface="Arial" charset="0"/>
                <a:ea typeface="ＭＳ Ｐゴシック" charset="0"/>
                <a:cs typeface="ＭＳ Ｐゴシック" charset="0"/>
              </a:rPr>
              <a:t>US </a:t>
            </a:r>
            <a:r>
              <a:rPr lang="en-US" sz="2800" b="1" dirty="0" smtClean="0">
                <a:solidFill>
                  <a:srgbClr val="222268"/>
                </a:solidFill>
                <a:latin typeface="Arial" charset="0"/>
                <a:ea typeface="ＭＳ Ｐゴシック" charset="0"/>
                <a:cs typeface="ＭＳ Ｐゴシック" charset="0"/>
              </a:rPr>
              <a:t>Glider </a:t>
            </a:r>
            <a:r>
              <a:rPr lang="en-US" sz="2800" b="1" dirty="0" smtClean="0">
                <a:solidFill>
                  <a:srgbClr val="222268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 (Under Design)</a:t>
            </a:r>
            <a:endParaRPr lang="en-US" sz="2800" b="1" dirty="0">
              <a:solidFill>
                <a:srgbClr val="222268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00200" y="4876800"/>
            <a:ext cx="7620000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dirty="0">
                <a:latin typeface="Calibri"/>
                <a:cs typeface="Calibri"/>
              </a:rPr>
              <a:t>Uses: </a:t>
            </a:r>
          </a:p>
          <a:p>
            <a:r>
              <a:rPr lang="en-US" dirty="0">
                <a:solidFill>
                  <a:srgbClr val="002060"/>
                </a:solidFill>
                <a:latin typeface="Calibri"/>
                <a:cs typeface="Calibri"/>
              </a:rPr>
              <a:t>+ </a:t>
            </a:r>
            <a:r>
              <a:rPr lang="en-US" dirty="0" smtClean="0">
                <a:solidFill>
                  <a:srgbClr val="002060"/>
                </a:solidFill>
                <a:latin typeface="Calibri"/>
                <a:cs typeface="Calibri"/>
              </a:rPr>
              <a:t>Ecosystem management		</a:t>
            </a:r>
            <a:r>
              <a:rPr lang="en-US" dirty="0">
                <a:solidFill>
                  <a:srgbClr val="002060"/>
                </a:solidFill>
                <a:latin typeface="Calibri"/>
                <a:cs typeface="Calibri"/>
              </a:rPr>
              <a:t>+ Plume dispersal</a:t>
            </a:r>
          </a:p>
          <a:p>
            <a:r>
              <a:rPr lang="en-US" dirty="0">
                <a:solidFill>
                  <a:srgbClr val="002060"/>
                </a:solidFill>
                <a:latin typeface="Calibri"/>
                <a:cs typeface="Calibri"/>
              </a:rPr>
              <a:t>+Eddy </a:t>
            </a:r>
            <a:r>
              <a:rPr lang="en-US" dirty="0" smtClean="0">
                <a:solidFill>
                  <a:srgbClr val="002060"/>
                </a:solidFill>
                <a:latin typeface="Calibri"/>
                <a:cs typeface="Calibri"/>
              </a:rPr>
              <a:t>detection			</a:t>
            </a:r>
            <a:r>
              <a:rPr lang="en-US" dirty="0">
                <a:solidFill>
                  <a:srgbClr val="002060"/>
                </a:solidFill>
                <a:latin typeface="Calibri"/>
                <a:cs typeface="Calibri"/>
              </a:rPr>
              <a:t>+ Ocean </a:t>
            </a:r>
            <a:r>
              <a:rPr lang="en-US" dirty="0" smtClean="0">
                <a:solidFill>
                  <a:srgbClr val="002060"/>
                </a:solidFill>
                <a:latin typeface="Calibri"/>
                <a:cs typeface="Calibri"/>
              </a:rPr>
              <a:t>Forecasting</a:t>
            </a:r>
            <a:endParaRPr lang="en-US" dirty="0">
              <a:solidFill>
                <a:srgbClr val="002060"/>
              </a:solidFill>
              <a:latin typeface="Calibri"/>
              <a:cs typeface="Calibri"/>
            </a:endParaRPr>
          </a:p>
          <a:p>
            <a:r>
              <a:rPr lang="en-US" dirty="0">
                <a:solidFill>
                  <a:srgbClr val="002060"/>
                </a:solidFill>
                <a:latin typeface="Calibri"/>
                <a:cs typeface="Calibri"/>
              </a:rPr>
              <a:t>+Storm Intensity </a:t>
            </a:r>
            <a:r>
              <a:rPr lang="en-US" dirty="0" smtClean="0">
                <a:solidFill>
                  <a:srgbClr val="002060"/>
                </a:solidFill>
                <a:latin typeface="Calibri"/>
                <a:cs typeface="Calibri"/>
              </a:rPr>
              <a:t>			</a:t>
            </a:r>
            <a:r>
              <a:rPr lang="en-US" dirty="0">
                <a:solidFill>
                  <a:srgbClr val="002060"/>
                </a:solidFill>
                <a:latin typeface="Calibri"/>
                <a:cs typeface="Calibri"/>
              </a:rPr>
              <a:t>+ Harmful Algal Bloom detection</a:t>
            </a:r>
          </a:p>
          <a:p>
            <a:endParaRPr lang="en-US" dirty="0">
              <a:solidFill>
                <a:srgbClr val="002060"/>
              </a:solidFill>
              <a:latin typeface="Calibri"/>
              <a:cs typeface="Calibri"/>
            </a:endParaRPr>
          </a:p>
          <a:p>
            <a:endParaRPr lang="en-US" dirty="0" smtClean="0">
              <a:solidFill>
                <a:srgbClr val="00206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5583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43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90800"/>
            <a:ext cx="548640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5443538" y="0"/>
            <a:ext cx="353695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rgbClr val="0000FF"/>
                </a:solidFill>
              </a:rPr>
              <a:t>Hurricane Irene</a:t>
            </a:r>
          </a:p>
          <a:p>
            <a:pPr algn="ctr"/>
            <a:r>
              <a:rPr lang="en-US" dirty="0"/>
              <a:t>August 26, 2011</a:t>
            </a:r>
          </a:p>
          <a:p>
            <a:pPr algn="ctr"/>
            <a:endParaRPr lang="en-US" sz="800" dirty="0"/>
          </a:p>
          <a:p>
            <a:pPr algn="ctr"/>
            <a:r>
              <a:rPr lang="en-US" dirty="0"/>
              <a:t>NOAA/NHC Damage: </a:t>
            </a:r>
          </a:p>
          <a:p>
            <a:pPr algn="ctr"/>
            <a:r>
              <a:rPr lang="en-US" dirty="0"/>
              <a:t>#8 with &gt;$15 Billion.</a:t>
            </a:r>
          </a:p>
          <a:p>
            <a:pPr algn="ctr"/>
            <a:endParaRPr lang="en-US" sz="800" dirty="0"/>
          </a:p>
          <a:p>
            <a:pPr algn="ctr"/>
            <a:r>
              <a:rPr lang="en-US" dirty="0"/>
              <a:t>Track Accurate;</a:t>
            </a:r>
          </a:p>
          <a:p>
            <a:pPr algn="ctr"/>
            <a:r>
              <a:rPr lang="en-US" dirty="0"/>
              <a:t>Intensity Over-predicted.</a:t>
            </a:r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0" y="3733800"/>
            <a:ext cx="38100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rgbClr val="0000FF"/>
                </a:solidFill>
              </a:rPr>
              <a:t>Hurricane Sandy</a:t>
            </a:r>
          </a:p>
          <a:p>
            <a:pPr algn="ctr"/>
            <a:r>
              <a:rPr lang="en-US" dirty="0"/>
              <a:t>October 29, 2012</a:t>
            </a:r>
          </a:p>
          <a:p>
            <a:pPr algn="ctr"/>
            <a:endParaRPr lang="en-US" sz="800" dirty="0"/>
          </a:p>
          <a:p>
            <a:pPr algn="ctr"/>
            <a:r>
              <a:rPr lang="en-US" dirty="0"/>
              <a:t>NOAA/NHC Damage: </a:t>
            </a:r>
          </a:p>
          <a:p>
            <a:pPr algn="ctr"/>
            <a:r>
              <a:rPr lang="en-US" dirty="0"/>
              <a:t>#2 with &gt;$60 Billion.</a:t>
            </a:r>
          </a:p>
          <a:p>
            <a:pPr algn="ctr"/>
            <a:endParaRPr lang="en-US" sz="800" dirty="0"/>
          </a:p>
          <a:p>
            <a:pPr algn="ctr"/>
            <a:r>
              <a:rPr lang="en-US" dirty="0"/>
              <a:t>Track Accurate;</a:t>
            </a:r>
          </a:p>
          <a:p>
            <a:pPr algn="ctr"/>
            <a:r>
              <a:rPr lang="en-US" dirty="0"/>
              <a:t>Intensity Under-predicted.</a:t>
            </a:r>
          </a:p>
        </p:txBody>
      </p:sp>
      <p:sp>
        <p:nvSpPr>
          <p:cNvPr id="17413" name="Left Arrow 4"/>
          <p:cNvSpPr>
            <a:spLocks noChangeArrowheads="1"/>
          </p:cNvSpPr>
          <p:nvPr/>
        </p:nvSpPr>
        <p:spPr bwMode="auto">
          <a:xfrm>
            <a:off x="5486400" y="1524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4" name="Left Arrow 9"/>
          <p:cNvSpPr>
            <a:spLocks noChangeArrowheads="1"/>
          </p:cNvSpPr>
          <p:nvPr/>
        </p:nvSpPr>
        <p:spPr bwMode="auto">
          <a:xfrm flipH="1">
            <a:off x="3200400" y="38862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902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ience_fig2_win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3" r="7681"/>
          <a:stretch/>
        </p:blipFill>
        <p:spPr>
          <a:xfrm>
            <a:off x="414866" y="482562"/>
            <a:ext cx="4157134" cy="2286076"/>
          </a:xfrm>
          <a:prstGeom prst="rect">
            <a:avLst/>
          </a:prstGeom>
        </p:spPr>
      </p:pic>
      <p:pic>
        <p:nvPicPr>
          <p:cNvPr id="7" name="Picture 6" descr="science_Irene_temp_cbar_off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2" t="5001" r="8829"/>
          <a:stretch/>
        </p:blipFill>
        <p:spPr>
          <a:xfrm>
            <a:off x="567266" y="2336800"/>
            <a:ext cx="3928534" cy="2171738"/>
          </a:xfrm>
          <a:prstGeom prst="rect">
            <a:avLst/>
          </a:prstGeom>
        </p:spPr>
      </p:pic>
      <p:pic>
        <p:nvPicPr>
          <p:cNvPr id="8" name="Picture 7" descr="science_codar_glider_fil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9"/>
          <a:stretch/>
        </p:blipFill>
        <p:spPr>
          <a:xfrm>
            <a:off x="399902" y="4000500"/>
            <a:ext cx="4166755" cy="19431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8600" y="-33867"/>
            <a:ext cx="8839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National system </a:t>
            </a:r>
            <a:r>
              <a:rPr lang="en-US" sz="2400" b="1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serving many needs: </a:t>
            </a:r>
            <a:r>
              <a:rPr lang="en-US" sz="2400" b="1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Storm </a:t>
            </a:r>
            <a:r>
              <a:rPr lang="en-US" sz="2400" b="1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Physics</a:t>
            </a:r>
            <a:endParaRPr lang="en-US" sz="2400" b="1" dirty="0">
              <a:solidFill>
                <a:srgbClr val="000000"/>
              </a:solidFill>
              <a:ea typeface="Times New Roman" charset="0"/>
              <a:cs typeface="Times New Roman" charset="0"/>
            </a:endParaRPr>
          </a:p>
          <a:p>
            <a:pPr algn="ctr"/>
            <a:endParaRPr lang="en-US" sz="2000" b="1" dirty="0">
              <a:solidFill>
                <a:schemeClr val="accent2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53416" y="381000"/>
            <a:ext cx="1775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Hurricane Irene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91200" y="609600"/>
            <a:ext cx="2340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Hurricane Sandy</a:t>
            </a:r>
          </a:p>
          <a:p>
            <a:pPr algn="ctr"/>
            <a:r>
              <a:rPr lang="en-US" dirty="0" smtClean="0"/>
              <a:t>glider measurements </a:t>
            </a:r>
            <a:endParaRPr lang="en-US" dirty="0"/>
          </a:p>
        </p:txBody>
      </p:sp>
      <p:pic>
        <p:nvPicPr>
          <p:cNvPr id="15" name="Picture 14" descr="mts_sandy_temp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77"/>
          <a:stretch/>
        </p:blipFill>
        <p:spPr>
          <a:xfrm>
            <a:off x="5257800" y="658304"/>
            <a:ext cx="3276600" cy="162769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31813" y="381000"/>
            <a:ext cx="1903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Hurricane Sandy</a:t>
            </a:r>
          </a:p>
        </p:txBody>
      </p:sp>
      <p:pic>
        <p:nvPicPr>
          <p:cNvPr id="18" name="Picture 17" descr="sandy_RU23_bb3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85"/>
          <a:stretch/>
        </p:blipFill>
        <p:spPr>
          <a:xfrm>
            <a:off x="5177769" y="2277926"/>
            <a:ext cx="3432831" cy="1760674"/>
          </a:xfrm>
          <a:prstGeom prst="rect">
            <a:avLst/>
          </a:prstGeom>
        </p:spPr>
      </p:pic>
      <p:pic>
        <p:nvPicPr>
          <p:cNvPr id="13" name="Picture 12" descr="mts_detide_cross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4"/>
          <a:stretch/>
        </p:blipFill>
        <p:spPr>
          <a:xfrm>
            <a:off x="5266264" y="3987801"/>
            <a:ext cx="3276600" cy="225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06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Picture 3" descr="marcoos_sst_codar_invert"/>
          <p:cNvSpPr>
            <a:spLocks noChangeAspect="1" noChangeArrowheads="1"/>
          </p:cNvSpPr>
          <p:nvPr/>
        </p:nvSpPr>
        <p:spPr bwMode="auto">
          <a:xfrm>
            <a:off x="0" y="452438"/>
            <a:ext cx="2144713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7" name="Picture 7" descr="marcoos_composite_newcodar_070416_01"/>
          <p:cNvSpPr>
            <a:spLocks noChangeAspect="1" noChangeArrowheads="1"/>
          </p:cNvSpPr>
          <p:nvPr/>
        </p:nvSpPr>
        <p:spPr bwMode="auto">
          <a:xfrm>
            <a:off x="5314950" y="361950"/>
            <a:ext cx="3546475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38188" y="-61913"/>
            <a:ext cx="7677150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Aft>
                <a:spcPts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Agenda-Light"/>
                <a:ea typeface="+mj-ea"/>
                <a:cs typeface="Agenda-Light"/>
              </a:rPr>
              <a:t>The future is coupled observation &amp; modeling networks </a:t>
            </a: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228600" y="533400"/>
            <a:ext cx="8723596" cy="5226632"/>
            <a:chOff x="0" y="833438"/>
            <a:chExt cx="9907588" cy="5936006"/>
          </a:xfrm>
        </p:grpSpPr>
        <p:pic>
          <p:nvPicPr>
            <p:cNvPr id="19" name="Picture 3" descr="marcoos_sst_codar_invert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CCCCCC"/>
                </a:clrFrom>
                <a:clrTo>
                  <a:srgbClr val="CCCCC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50" t="6833" r="23875" b="7500"/>
            <a:stretch>
              <a:fillRect/>
            </a:stretch>
          </p:blipFill>
          <p:spPr bwMode="auto">
            <a:xfrm>
              <a:off x="0" y="928688"/>
              <a:ext cx="2270125" cy="2867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marcoos_ribbons_3d_150m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21" t="10345"/>
            <a:stretch>
              <a:fillRect/>
            </a:stretch>
          </p:blipFill>
          <p:spPr bwMode="auto">
            <a:xfrm>
              <a:off x="2316163" y="1376363"/>
              <a:ext cx="3521075" cy="259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2" name="Text Box 5"/>
            <p:cNvSpPr txBox="1">
              <a:spLocks noChangeArrowheads="1"/>
            </p:cNvSpPr>
            <p:nvPr/>
          </p:nvSpPr>
          <p:spPr bwMode="auto">
            <a:xfrm>
              <a:off x="2316163" y="1627188"/>
              <a:ext cx="720057" cy="1153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6000">
                  <a:latin typeface="Arial" charset="0"/>
                </a:rPr>
                <a:t>+</a:t>
              </a:r>
            </a:p>
          </p:txBody>
        </p:sp>
        <p:sp>
          <p:nvSpPr>
            <p:cNvPr id="23" name="Text Box 6"/>
            <p:cNvSpPr txBox="1">
              <a:spLocks noChangeArrowheads="1"/>
            </p:cNvSpPr>
            <p:nvPr/>
          </p:nvSpPr>
          <p:spPr bwMode="auto">
            <a:xfrm>
              <a:off x="5497513" y="1306513"/>
              <a:ext cx="720057" cy="1153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6000">
                  <a:latin typeface="Arial" charset="0"/>
                </a:rPr>
                <a:t>=</a:t>
              </a:r>
            </a:p>
          </p:txBody>
        </p:sp>
        <p:pic>
          <p:nvPicPr>
            <p:cNvPr id="24" name="Picture 7" descr="marcoos_composite_newcodar_070416_01"/>
            <p:cNvPicPr preferRelativeResize="0"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60" t="6944" r="12500" b="6944"/>
            <a:stretch>
              <a:fillRect/>
            </a:stretch>
          </p:blipFill>
          <p:spPr bwMode="auto">
            <a:xfrm>
              <a:off x="5624513" y="833438"/>
              <a:ext cx="3754437" cy="3457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8"/>
            <p:cNvPicPr preferRelativeResize="0"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929"/>
            <a:stretch>
              <a:fillRect/>
            </a:stretch>
          </p:blipFill>
          <p:spPr bwMode="auto">
            <a:xfrm>
              <a:off x="5640388" y="3733800"/>
              <a:ext cx="4267200" cy="288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6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418013"/>
              <a:ext cx="2665413" cy="1882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7" name="Text Box 10"/>
            <p:cNvSpPr txBox="1">
              <a:spLocks noChangeArrowheads="1"/>
            </p:cNvSpPr>
            <p:nvPr/>
          </p:nvSpPr>
          <p:spPr bwMode="auto">
            <a:xfrm>
              <a:off x="2706688" y="4860925"/>
              <a:ext cx="720057" cy="1153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6000">
                  <a:latin typeface="Arial" charset="0"/>
                </a:rPr>
                <a:t>+</a:t>
              </a:r>
            </a:p>
          </p:txBody>
        </p:sp>
        <p:sp>
          <p:nvSpPr>
            <p:cNvPr id="28" name="Text Box 11"/>
            <p:cNvSpPr txBox="1">
              <a:spLocks noChangeArrowheads="1"/>
            </p:cNvSpPr>
            <p:nvPr/>
          </p:nvSpPr>
          <p:spPr bwMode="auto">
            <a:xfrm>
              <a:off x="5735638" y="4791075"/>
              <a:ext cx="720057" cy="1153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6000">
                  <a:latin typeface="Arial" charset="0"/>
                </a:rPr>
                <a:t>=</a:t>
              </a:r>
            </a:p>
          </p:txBody>
        </p:sp>
        <p:pic>
          <p:nvPicPr>
            <p:cNvPr id="29" name="Picture 1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1688" y="4545013"/>
              <a:ext cx="2449512" cy="1752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0" name="Text Box 13"/>
            <p:cNvSpPr txBox="1">
              <a:spLocks noChangeArrowheads="1"/>
            </p:cNvSpPr>
            <p:nvPr/>
          </p:nvSpPr>
          <p:spPr bwMode="auto">
            <a:xfrm>
              <a:off x="527050" y="6367463"/>
              <a:ext cx="1861183" cy="4019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700">
                  <a:latin typeface="Arial" charset="0"/>
                </a:rPr>
                <a:t>Nested Models </a:t>
              </a:r>
            </a:p>
          </p:txBody>
        </p:sp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3889375" y="6335713"/>
              <a:ext cx="2108780" cy="4019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700">
                  <a:latin typeface="Arial" charset="0"/>
                </a:rPr>
                <a:t>Data Assimilation </a:t>
              </a:r>
            </a:p>
          </p:txBody>
        </p:sp>
        <p:sp>
          <p:nvSpPr>
            <p:cNvPr id="32" name="Text Box 15"/>
            <p:cNvSpPr txBox="1">
              <a:spLocks noChangeArrowheads="1"/>
            </p:cNvSpPr>
            <p:nvPr/>
          </p:nvSpPr>
          <p:spPr bwMode="auto">
            <a:xfrm>
              <a:off x="6297613" y="6364288"/>
              <a:ext cx="1764465" cy="4019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700">
                  <a:latin typeface="Arial" charset="0"/>
                </a:rPr>
                <a:t>4-D Forecasts </a:t>
              </a:r>
            </a:p>
          </p:txBody>
        </p:sp>
        <p:sp>
          <p:nvSpPr>
            <p:cNvPr id="33" name="Text Box 16"/>
            <p:cNvSpPr txBox="1">
              <a:spLocks noChangeArrowheads="1"/>
            </p:cNvSpPr>
            <p:nvPr/>
          </p:nvSpPr>
          <p:spPr bwMode="auto">
            <a:xfrm>
              <a:off x="5443538" y="3836988"/>
              <a:ext cx="1750683" cy="4019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700">
                  <a:latin typeface="Arial" charset="0"/>
                </a:rPr>
                <a:t>3-D Nowcasts</a:t>
              </a:r>
            </a:p>
          </p:txBody>
        </p:sp>
        <p:sp>
          <p:nvSpPr>
            <p:cNvPr id="34" name="Text Box 17"/>
            <p:cNvSpPr txBox="1">
              <a:spLocks noChangeArrowheads="1"/>
            </p:cNvSpPr>
            <p:nvPr/>
          </p:nvSpPr>
          <p:spPr bwMode="auto">
            <a:xfrm>
              <a:off x="333376" y="3916363"/>
              <a:ext cx="2040231" cy="4019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700">
                  <a:latin typeface="Arial" charset="0"/>
                </a:rPr>
                <a:t>Remote Sensing </a:t>
              </a:r>
            </a:p>
          </p:txBody>
        </p:sp>
        <p:sp>
          <p:nvSpPr>
            <p:cNvPr id="35" name="Text Box 18"/>
            <p:cNvSpPr txBox="1">
              <a:spLocks noChangeArrowheads="1"/>
            </p:cNvSpPr>
            <p:nvPr/>
          </p:nvSpPr>
          <p:spPr bwMode="auto">
            <a:xfrm>
              <a:off x="3481388" y="3917950"/>
              <a:ext cx="993988" cy="4019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700">
                  <a:latin typeface="Arial" charset="0"/>
                </a:rPr>
                <a:t>Gliders 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 descr="Screen shot 2011-05-11 at 3.08.2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"/>
          <a:stretch>
            <a:fillRect/>
          </a:stretch>
        </p:blipFill>
        <p:spPr bwMode="auto">
          <a:xfrm>
            <a:off x="4854575" y="533400"/>
            <a:ext cx="2519363" cy="281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2" descr="getScreensho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8"/>
          <a:stretch>
            <a:fillRect/>
          </a:stretch>
        </p:blipFill>
        <p:spPr bwMode="auto">
          <a:xfrm>
            <a:off x="588963" y="465138"/>
            <a:ext cx="4143375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3" descr="T5m_v1_564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8" y="3525838"/>
            <a:ext cx="35052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4" descr="fvel_temp02-May-2011_06_15m_as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575" y="3352800"/>
            <a:ext cx="3825875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4" name="TextBox 5"/>
          <p:cNvSpPr txBox="1"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/>
              <a:t>MARACOOS Ocean Forecast Models</a:t>
            </a:r>
          </a:p>
        </p:txBody>
      </p:sp>
      <p:sp>
        <p:nvSpPr>
          <p:cNvPr id="58375" name="TextBox 6"/>
          <p:cNvSpPr txBox="1">
            <a:spLocks noChangeArrowheads="1"/>
          </p:cNvSpPr>
          <p:nvPr/>
        </p:nvSpPr>
        <p:spPr bwMode="auto">
          <a:xfrm>
            <a:off x="1905000" y="1955800"/>
            <a:ext cx="20447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/>
              <a:t>Short Term</a:t>
            </a:r>
          </a:p>
          <a:p>
            <a:pPr eaLnBrk="1" hangingPunct="1"/>
            <a:r>
              <a:rPr lang="en-US" sz="1800"/>
              <a:t>Prediction System</a:t>
            </a:r>
          </a:p>
          <a:p>
            <a:pPr eaLnBrk="1" hangingPunct="1"/>
            <a:r>
              <a:rPr lang="en-US" sz="1800"/>
              <a:t>U. Connecticut</a:t>
            </a:r>
          </a:p>
        </p:txBody>
      </p:sp>
      <p:sp>
        <p:nvSpPr>
          <p:cNvPr id="58376" name="TextBox 7"/>
          <p:cNvSpPr txBox="1">
            <a:spLocks noChangeArrowheads="1"/>
          </p:cNvSpPr>
          <p:nvPr/>
        </p:nvSpPr>
        <p:spPr bwMode="auto">
          <a:xfrm>
            <a:off x="7246938" y="1016000"/>
            <a:ext cx="209232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/>
              <a:t>NY-HOPS</a:t>
            </a:r>
          </a:p>
          <a:p>
            <a:pPr eaLnBrk="1" hangingPunct="1"/>
            <a:r>
              <a:rPr lang="en-US" sz="1800"/>
              <a:t>Stevens </a:t>
            </a:r>
          </a:p>
          <a:p>
            <a:pPr eaLnBrk="1" hangingPunct="1"/>
            <a:r>
              <a:rPr lang="en-US" sz="1800"/>
              <a:t>Institute</a:t>
            </a:r>
          </a:p>
          <a:p>
            <a:pPr eaLnBrk="1" hangingPunct="1"/>
            <a:r>
              <a:rPr lang="en-US" sz="1800"/>
              <a:t>Technology</a:t>
            </a:r>
          </a:p>
          <a:p>
            <a:pPr eaLnBrk="1" hangingPunct="1"/>
            <a:endParaRPr lang="en-US" sz="1800"/>
          </a:p>
        </p:txBody>
      </p:sp>
      <p:sp>
        <p:nvSpPr>
          <p:cNvPr id="58377" name="TextBox 8"/>
          <p:cNvSpPr txBox="1">
            <a:spLocks noChangeArrowheads="1"/>
          </p:cNvSpPr>
          <p:nvPr/>
        </p:nvSpPr>
        <p:spPr bwMode="auto">
          <a:xfrm>
            <a:off x="2278063" y="5122863"/>
            <a:ext cx="145415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800"/>
              <a:t>ROMS</a:t>
            </a:r>
          </a:p>
          <a:p>
            <a:pPr algn="r" eaLnBrk="1" hangingPunct="1"/>
            <a:r>
              <a:rPr lang="en-US" sz="1800"/>
              <a:t>ESPRESSO</a:t>
            </a:r>
          </a:p>
          <a:p>
            <a:pPr algn="r" eaLnBrk="1" hangingPunct="1"/>
            <a:r>
              <a:rPr lang="en-US" sz="1800"/>
              <a:t>Rutgers</a:t>
            </a:r>
          </a:p>
        </p:txBody>
      </p:sp>
      <p:sp>
        <p:nvSpPr>
          <p:cNvPr id="58378" name="TextBox 9"/>
          <p:cNvSpPr txBox="1">
            <a:spLocks noChangeArrowheads="1"/>
          </p:cNvSpPr>
          <p:nvPr/>
        </p:nvSpPr>
        <p:spPr bwMode="auto">
          <a:xfrm>
            <a:off x="6045200" y="5283200"/>
            <a:ext cx="1955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800"/>
              <a:t>HOPS</a:t>
            </a:r>
          </a:p>
          <a:p>
            <a:pPr algn="r" eaLnBrk="1" hangingPunct="1"/>
            <a:r>
              <a:rPr lang="en-US" sz="1800"/>
              <a:t>U Massachusetts</a:t>
            </a:r>
          </a:p>
        </p:txBody>
      </p:sp>
    </p:spTree>
    <p:extLst>
      <p:ext uri="{BB962C8B-B14F-4D97-AF65-F5344CB8AC3E}">
        <p14:creationId xmlns:p14="http://schemas.microsoft.com/office/powerpoint/2010/main" val="2698878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0" y="76200"/>
            <a:ext cx="5977467" cy="4140200"/>
            <a:chOff x="1143000" y="533400"/>
            <a:chExt cx="6939059" cy="5562600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-1" b="7596"/>
            <a:stretch>
              <a:fillRect/>
            </a:stretch>
          </p:blipFill>
          <p:spPr bwMode="auto">
            <a:xfrm>
              <a:off x="1143000" y="533400"/>
              <a:ext cx="6781800" cy="55626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" name="Isosceles Triangle 4"/>
            <p:cNvSpPr/>
            <p:nvPr/>
          </p:nvSpPr>
          <p:spPr>
            <a:xfrm rot="18134807">
              <a:off x="3836750" y="3326434"/>
              <a:ext cx="526164" cy="349014"/>
            </a:xfrm>
            <a:prstGeom prst="triangle">
              <a:avLst/>
            </a:prstGeom>
            <a:solidFill>
              <a:schemeClr val="accent1">
                <a:alpha val="33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Isosceles Triangle 5"/>
            <p:cNvSpPr/>
            <p:nvPr/>
          </p:nvSpPr>
          <p:spPr>
            <a:xfrm rot="18852319">
              <a:off x="4172039" y="2666583"/>
              <a:ext cx="598192" cy="412350"/>
            </a:xfrm>
            <a:prstGeom prst="triangle">
              <a:avLst>
                <a:gd name="adj" fmla="val 49827"/>
              </a:avLst>
            </a:prstGeom>
            <a:solidFill>
              <a:schemeClr val="accent1">
                <a:alpha val="33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 rot="1684145">
              <a:off x="4270022" y="2426948"/>
              <a:ext cx="103768" cy="609844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  <a:alpha val="33000"/>
              </a:schemeClr>
            </a:solidFill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 rot="1393824">
              <a:off x="3972816" y="3048469"/>
              <a:ext cx="97871" cy="393453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  <a:alpha val="33000"/>
              </a:schemeClr>
            </a:solidFill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629288" y="4685441"/>
              <a:ext cx="2295512" cy="136460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 smtClean="0"/>
                <a:t>Gliderpalooza</a:t>
              </a:r>
              <a:endParaRPr lang="en-US" sz="2000" b="1" dirty="0" smtClean="0"/>
            </a:p>
            <a:p>
              <a:pPr algn="ctr"/>
              <a:r>
                <a:rPr lang="en-US" sz="2000" b="1" dirty="0" smtClean="0"/>
                <a:t>Sept-Oct 2013</a:t>
              </a:r>
            </a:p>
            <a:p>
              <a:pPr algn="ctr"/>
              <a:r>
                <a:rPr lang="en-US" sz="2000" b="1" dirty="0" smtClean="0"/>
                <a:t>Deployments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486400" y="1219199"/>
              <a:ext cx="1455530" cy="372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Arial Black" pitchFamily="34" charset="0"/>
                </a:rPr>
                <a:t>Penobscot</a:t>
              </a:r>
              <a:endParaRPr lang="en-US" sz="12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48250" y="2590800"/>
              <a:ext cx="819150" cy="318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Arial Black" pitchFamily="34" charset="0"/>
                </a:rPr>
                <a:t>Blue</a:t>
              </a:r>
              <a:endParaRPr lang="en-US" sz="1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352800" y="2590800"/>
              <a:ext cx="9391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>
                  <a:solidFill>
                    <a:schemeClr val="bg1"/>
                  </a:solidFill>
                  <a:latin typeface="Arial Black" pitchFamily="34" charset="0"/>
                </a:rPr>
                <a:t>RU28</a:t>
              </a:r>
              <a:endParaRPr lang="en-US" sz="1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505325" y="3009900"/>
              <a:ext cx="9048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Arial Black" pitchFamily="34" charset="0"/>
                </a:rPr>
                <a:t>RU23</a:t>
              </a:r>
              <a:endParaRPr lang="en-US" sz="1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98571" y="3061787"/>
              <a:ext cx="8318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>
                  <a:solidFill>
                    <a:schemeClr val="bg1"/>
                  </a:solidFill>
                  <a:latin typeface="Arial Black" pitchFamily="34" charset="0"/>
                </a:rPr>
                <a:t>Otis</a:t>
              </a:r>
              <a:endParaRPr lang="en-US" sz="1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279346" y="3481604"/>
              <a:ext cx="9784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Arial Black" pitchFamily="34" charset="0"/>
                </a:rPr>
                <a:t>RU22</a:t>
              </a:r>
              <a:endParaRPr lang="en-US" sz="1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262819" y="4785045"/>
              <a:ext cx="12329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chemeClr val="bg1"/>
                  </a:solidFill>
                  <a:latin typeface="Arial Black" pitchFamily="34" charset="0"/>
                </a:rPr>
                <a:t>Salacia</a:t>
              </a:r>
              <a:endParaRPr lang="en-US" sz="1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flipV="1">
              <a:off x="2800170" y="5021622"/>
              <a:ext cx="546357" cy="221999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2800170" y="4900529"/>
              <a:ext cx="183251" cy="349821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132735" y="4773832"/>
              <a:ext cx="217186" cy="254517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6934199" y="1476375"/>
              <a:ext cx="1147860" cy="413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Arial Black" pitchFamily="34" charset="0"/>
                </a:rPr>
                <a:t>OTN201</a:t>
              </a:r>
              <a:endParaRPr lang="en-US" sz="1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410200" y="2057400"/>
              <a:ext cx="838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Arial Black" pitchFamily="34" charset="0"/>
                </a:rPr>
                <a:t>Saul</a:t>
              </a:r>
              <a:endParaRPr lang="en-US" sz="1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 rot="1684145">
              <a:off x="5133190" y="2108114"/>
              <a:ext cx="286993" cy="28574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  <a:alpha val="33000"/>
              </a:schemeClr>
            </a:solidFill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/>
            <p:cNvSpPr/>
            <p:nvPr/>
          </p:nvSpPr>
          <p:spPr>
            <a:xfrm rot="3887436">
              <a:off x="5840160" y="968721"/>
              <a:ext cx="173809" cy="38695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  <a:alpha val="33000"/>
              </a:schemeClr>
            </a:solidFill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6781800" y="1295400"/>
              <a:ext cx="76200" cy="30480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5958398" y="1759456"/>
              <a:ext cx="1258737" cy="413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Arial Black" pitchFamily="34" charset="0"/>
                </a:rPr>
                <a:t>OTN200</a:t>
              </a:r>
              <a:endParaRPr lang="en-US" sz="1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038600" y="2209800"/>
              <a:ext cx="10809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rgbClr val="FFFF00"/>
                  </a:solidFill>
                  <a:latin typeface="Arial Black" pitchFamily="34" charset="0"/>
                </a:rPr>
                <a:t>Darwin</a:t>
              </a:r>
              <a:endParaRPr lang="en-US" sz="1200" dirty="0">
                <a:solidFill>
                  <a:srgbClr val="FFFF00"/>
                </a:solidFill>
                <a:latin typeface="Arial Black" pitchFamily="34" charset="0"/>
              </a:endParaRPr>
            </a:p>
          </p:txBody>
        </p:sp>
        <p:sp>
          <p:nvSpPr>
            <p:cNvPr id="27" name="Isosceles Triangle 26"/>
            <p:cNvSpPr/>
            <p:nvPr/>
          </p:nvSpPr>
          <p:spPr>
            <a:xfrm rot="21167891">
              <a:off x="4977309" y="2174566"/>
              <a:ext cx="535576" cy="421509"/>
            </a:xfrm>
            <a:prstGeom prst="triangle">
              <a:avLst>
                <a:gd name="adj" fmla="val 49560"/>
              </a:avLst>
            </a:prstGeom>
            <a:solidFill>
              <a:schemeClr val="accent1">
                <a:alpha val="33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Isosceles Triangle 27"/>
            <p:cNvSpPr/>
            <p:nvPr/>
          </p:nvSpPr>
          <p:spPr>
            <a:xfrm rot="18134807">
              <a:off x="2009678" y="5555388"/>
              <a:ext cx="339103" cy="280652"/>
            </a:xfrm>
            <a:prstGeom prst="triangle">
              <a:avLst>
                <a:gd name="adj" fmla="val 50348"/>
              </a:avLst>
            </a:prstGeom>
            <a:solidFill>
              <a:schemeClr val="accent1">
                <a:alpha val="33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362200" y="5638800"/>
              <a:ext cx="1295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Arial Black" pitchFamily="34" charset="0"/>
                </a:rPr>
                <a:t>Modena</a:t>
              </a:r>
              <a:endParaRPr lang="en-US" sz="1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  <p:cxnSp>
          <p:nvCxnSpPr>
            <p:cNvPr id="30" name="Straight Connector 29"/>
            <p:cNvCxnSpPr>
              <a:stCxn id="8" idx="2"/>
            </p:cNvCxnSpPr>
            <p:nvPr/>
          </p:nvCxnSpPr>
          <p:spPr>
            <a:xfrm>
              <a:off x="3944157" y="3425973"/>
              <a:ext cx="472568" cy="550804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4061361" y="3930732"/>
              <a:ext cx="10440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FF00"/>
                  </a:solidFill>
                  <a:latin typeface="Arial Black" pitchFamily="34" charset="0"/>
                </a:rPr>
                <a:t>VIMS</a:t>
              </a:r>
              <a:endParaRPr lang="en-US" sz="1400" dirty="0">
                <a:solidFill>
                  <a:srgbClr val="FFFF00"/>
                </a:solidFill>
                <a:latin typeface="Arial Black" pitchFamily="34" charset="0"/>
              </a:endParaRPr>
            </a:p>
          </p:txBody>
        </p:sp>
        <p:sp>
          <p:nvSpPr>
            <p:cNvPr id="32" name="Isosceles Triangle 31"/>
            <p:cNvSpPr/>
            <p:nvPr/>
          </p:nvSpPr>
          <p:spPr>
            <a:xfrm rot="20542763">
              <a:off x="7130582" y="927530"/>
              <a:ext cx="282155" cy="544890"/>
            </a:xfrm>
            <a:prstGeom prst="triangle">
              <a:avLst>
                <a:gd name="adj" fmla="val 49560"/>
              </a:avLst>
            </a:prstGeom>
            <a:solidFill>
              <a:schemeClr val="accent1">
                <a:alpha val="33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/>
            <p:cNvCxnSpPr/>
            <p:nvPr/>
          </p:nvCxnSpPr>
          <p:spPr>
            <a:xfrm flipV="1">
              <a:off x="6731479" y="1552755"/>
              <a:ext cx="247291" cy="64698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22" idx="1"/>
            </p:cNvCxnSpPr>
            <p:nvPr/>
          </p:nvCxnSpPr>
          <p:spPr>
            <a:xfrm flipH="1">
              <a:off x="4957948" y="2183467"/>
              <a:ext cx="192120" cy="470668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 flipV="1">
              <a:off x="4724400" y="2590800"/>
              <a:ext cx="228600" cy="7620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4724400" y="2590800"/>
              <a:ext cx="0" cy="30480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12" idx="3"/>
            </p:cNvCxnSpPr>
            <p:nvPr/>
          </p:nvCxnSpPr>
          <p:spPr>
            <a:xfrm>
              <a:off x="4291979" y="2744689"/>
              <a:ext cx="453203" cy="164364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-16933"/>
            <a:ext cx="5410200" cy="4227582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6248400" y="609600"/>
            <a:ext cx="246118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To Date:</a:t>
            </a:r>
          </a:p>
          <a:p>
            <a:pPr algn="ctr"/>
            <a:r>
              <a:rPr lang="en-US" sz="2000" dirty="0" smtClean="0"/>
              <a:t>13 Gliders,</a:t>
            </a:r>
          </a:p>
          <a:p>
            <a:pPr algn="ctr"/>
            <a:r>
              <a:rPr lang="en-US" sz="2000" dirty="0" smtClean="0"/>
              <a:t>11 Participants,</a:t>
            </a:r>
          </a:p>
          <a:p>
            <a:pPr algn="ctr"/>
            <a:r>
              <a:rPr lang="en-US" sz="2000" dirty="0" smtClean="0"/>
              <a:t>11 Funding Sources</a:t>
            </a:r>
          </a:p>
          <a:p>
            <a:pPr algn="ctr"/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40" name="TextBox 39"/>
          <p:cNvSpPr txBox="1"/>
          <p:nvPr/>
        </p:nvSpPr>
        <p:spPr>
          <a:xfrm>
            <a:off x="0" y="4186297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Multiple Goals:</a:t>
            </a:r>
          </a:p>
          <a:p>
            <a:r>
              <a:rPr lang="en-US" sz="1600" dirty="0" smtClean="0"/>
              <a:t>1</a:t>
            </a:r>
            <a:r>
              <a:rPr lang="en-US" sz="1600" dirty="0"/>
              <a:t>) provide a </a:t>
            </a:r>
            <a:r>
              <a:rPr lang="en-US" sz="1600" dirty="0" smtClean="0"/>
              <a:t>unique assimilation dataset for ocean models</a:t>
            </a:r>
            <a:endParaRPr lang="en-US" sz="1600" dirty="0"/>
          </a:p>
          <a:p>
            <a:r>
              <a:rPr lang="en-US" sz="1600" dirty="0"/>
              <a:t>2) provide standardized </a:t>
            </a:r>
            <a:r>
              <a:rPr lang="en-US" sz="1600" dirty="0" smtClean="0"/>
              <a:t>dataset </a:t>
            </a:r>
            <a:r>
              <a:rPr lang="en-US" sz="1600" dirty="0"/>
              <a:t>over ecological scales </a:t>
            </a:r>
            <a:endParaRPr lang="en-US" sz="1600" dirty="0" smtClean="0"/>
          </a:p>
          <a:p>
            <a:r>
              <a:rPr lang="en-US" sz="1600" dirty="0" smtClean="0"/>
              <a:t>3) provide information </a:t>
            </a:r>
            <a:r>
              <a:rPr lang="en-US" sz="1600" dirty="0"/>
              <a:t>on fish/mammal migrations</a:t>
            </a:r>
          </a:p>
          <a:p>
            <a:r>
              <a:rPr lang="en-US" sz="1600" dirty="0"/>
              <a:t>4</a:t>
            </a:r>
            <a:r>
              <a:rPr lang="en-US" sz="1600" dirty="0" smtClean="0"/>
              <a:t>) </a:t>
            </a:r>
            <a:r>
              <a:rPr lang="en-US" sz="1600" dirty="0"/>
              <a:t>provide a 3-D snapshot of the MAB cold pool, </a:t>
            </a:r>
          </a:p>
          <a:p>
            <a:r>
              <a:rPr lang="en-US" sz="1600" dirty="0"/>
              <a:t>5</a:t>
            </a:r>
            <a:r>
              <a:rPr lang="en-US" sz="1600" dirty="0" smtClean="0"/>
              <a:t>) </a:t>
            </a:r>
            <a:r>
              <a:rPr lang="en-US" sz="1600" dirty="0"/>
              <a:t>d</a:t>
            </a:r>
            <a:r>
              <a:rPr lang="en-US" sz="1600" dirty="0" smtClean="0"/>
              <a:t>emonstrate a community surge capacity through </a:t>
            </a:r>
            <a:r>
              <a:rPr lang="en-US" sz="1600" dirty="0"/>
              <a:t>the </a:t>
            </a:r>
            <a:r>
              <a:rPr lang="en-US" sz="1600" dirty="0" smtClean="0"/>
              <a:t>peak </a:t>
            </a:r>
            <a:r>
              <a:rPr lang="en-US" sz="1600" dirty="0"/>
              <a:t>fall </a:t>
            </a:r>
            <a:r>
              <a:rPr lang="en-US" sz="1600" dirty="0" smtClean="0"/>
              <a:t>storms &amp; hurricanes</a:t>
            </a:r>
            <a:endParaRPr lang="en-US" sz="1600" dirty="0"/>
          </a:p>
          <a:p>
            <a:r>
              <a:rPr lang="en-US" sz="1600" dirty="0"/>
              <a:t>6) d</a:t>
            </a:r>
            <a:r>
              <a:rPr lang="en-US" sz="1600" dirty="0" smtClean="0"/>
              <a:t>emonstrate data </a:t>
            </a:r>
            <a:r>
              <a:rPr lang="en-US" sz="1600" dirty="0"/>
              <a:t>flow </a:t>
            </a:r>
            <a:r>
              <a:rPr lang="en-US" sz="1600" dirty="0" smtClean="0"/>
              <a:t>from Academics to </a:t>
            </a:r>
            <a:r>
              <a:rPr lang="en-US" sz="1600" dirty="0"/>
              <a:t>IOOS to NDBC </a:t>
            </a:r>
            <a:r>
              <a:rPr lang="en-US" sz="1600" dirty="0" smtClean="0"/>
              <a:t>to GTS via DMAC, and</a:t>
            </a:r>
            <a:endParaRPr lang="en-US" sz="1600" dirty="0"/>
          </a:p>
          <a:p>
            <a:r>
              <a:rPr lang="en-US" sz="1600" dirty="0"/>
              <a:t>7) engage undergraduates in ocean observing efforts</a:t>
            </a:r>
            <a:r>
              <a:rPr lang="en-US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14347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 descr="100725_bonni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2163" y="854075"/>
            <a:ext cx="7053262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Box 1"/>
          <p:cNvSpPr txBox="1">
            <a:spLocks noChangeArrowheads="1"/>
          </p:cNvSpPr>
          <p:nvPr/>
        </p:nvSpPr>
        <p:spPr bwMode="auto">
          <a:xfrm>
            <a:off x="0" y="300037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b="1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Deepwater Horizon Oil </a:t>
            </a:r>
            <a:r>
              <a:rPr lang="en-US" b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Spill: Coordinated Rapid Response</a:t>
            </a:r>
          </a:p>
        </p:txBody>
      </p:sp>
      <p:pic>
        <p:nvPicPr>
          <p:cNvPr id="21508" name="Picture 4" descr="100722_slick_sabgom_cstar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3581400"/>
            <a:ext cx="3887788" cy="2595563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21509" name="TextBox 4"/>
          <p:cNvSpPr txBox="1">
            <a:spLocks noChangeArrowheads="1"/>
          </p:cNvSpPr>
          <p:nvPr/>
        </p:nvSpPr>
        <p:spPr bwMode="auto">
          <a:xfrm>
            <a:off x="152399" y="609600"/>
            <a:ext cx="2024743" cy="3877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400" b="1" u="sng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Contributed Assets</a:t>
            </a:r>
            <a:r>
              <a:rPr lang="en-US" sz="1400" b="1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:</a:t>
            </a:r>
          </a:p>
          <a:p>
            <a:pPr eaLnBrk="1" hangingPunct="1"/>
            <a:r>
              <a:rPr lang="en-US" sz="8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</a:t>
            </a:r>
          </a:p>
          <a:p>
            <a:pPr eaLnBrk="1" hangingPunct="1"/>
            <a:r>
              <a:rPr lang="en-US" sz="1200" b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HF Radar Networks</a:t>
            </a:r>
          </a:p>
          <a:p>
            <a:pPr eaLnBrk="1" hangingPunct="1"/>
            <a:r>
              <a:rPr lang="en-US" sz="12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1200" i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  USF, USM</a:t>
            </a:r>
          </a:p>
          <a:p>
            <a:pPr eaLnBrk="1" hangingPunct="1"/>
            <a:r>
              <a:rPr lang="en-US" sz="1200" b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Gliders</a:t>
            </a:r>
          </a:p>
          <a:p>
            <a:pPr eaLnBrk="1" hangingPunct="1"/>
            <a:r>
              <a:rPr lang="en-US" sz="12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1200" i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  </a:t>
            </a:r>
            <a:r>
              <a:rPr lang="en-US" sz="1200" i="1" dirty="0" err="1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iRobot</a:t>
            </a:r>
            <a:r>
              <a:rPr lang="en-US" sz="1200" i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, Mote, Rutgers,</a:t>
            </a:r>
          </a:p>
          <a:p>
            <a:pPr eaLnBrk="1" hangingPunct="1"/>
            <a:r>
              <a:rPr lang="en-US" sz="1200" i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   SIO, </a:t>
            </a:r>
            <a:r>
              <a:rPr lang="en-US" sz="1200" i="1" dirty="0" err="1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UDel</a:t>
            </a:r>
            <a:r>
              <a:rPr lang="en-US" sz="1200" i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, USF, Navy                 </a:t>
            </a:r>
          </a:p>
          <a:p>
            <a:pPr eaLnBrk="1" hangingPunct="1"/>
            <a:r>
              <a:rPr lang="en-US" sz="1200" b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Drifters &amp; Profilers</a:t>
            </a:r>
          </a:p>
          <a:p>
            <a:pPr eaLnBrk="1" hangingPunct="1"/>
            <a:r>
              <a:rPr lang="en-US" sz="12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   </a:t>
            </a:r>
            <a:r>
              <a:rPr lang="en-US" sz="1200" i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Horizon Marine, Navy</a:t>
            </a:r>
          </a:p>
          <a:p>
            <a:pPr eaLnBrk="1" hangingPunct="1"/>
            <a:r>
              <a:rPr lang="en-US" sz="1200" b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Satellite Imagery</a:t>
            </a:r>
          </a:p>
          <a:p>
            <a:pPr eaLnBrk="1" hangingPunct="1"/>
            <a:r>
              <a:rPr lang="en-US" sz="12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   </a:t>
            </a:r>
            <a:r>
              <a:rPr lang="en-US" sz="1200" i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CSTARS, </a:t>
            </a:r>
            <a:r>
              <a:rPr lang="en-US" sz="1200" i="1" dirty="0" err="1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UDel</a:t>
            </a:r>
            <a:r>
              <a:rPr lang="en-US" sz="1200" i="1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, Rutgers</a:t>
            </a:r>
          </a:p>
          <a:p>
            <a:pPr eaLnBrk="1" hangingPunct="1"/>
            <a:r>
              <a:rPr lang="en-US" sz="1200" b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Ocean Forecasts</a:t>
            </a:r>
          </a:p>
          <a:p>
            <a:pPr eaLnBrk="1" hangingPunct="1"/>
            <a:r>
              <a:rPr lang="en-US" sz="12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   </a:t>
            </a:r>
            <a:r>
              <a:rPr lang="en-US" sz="1200" i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Navy, NCSU</a:t>
            </a:r>
          </a:p>
          <a:p>
            <a:pPr eaLnBrk="1" hangingPunct="1"/>
            <a:r>
              <a:rPr lang="en-US" sz="1200" b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Data/Web Services</a:t>
            </a:r>
          </a:p>
          <a:p>
            <a:pPr eaLnBrk="1" hangingPunct="1"/>
            <a:r>
              <a:rPr lang="en-US" sz="12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  </a:t>
            </a:r>
            <a:r>
              <a:rPr lang="en-US" sz="1200" i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ASA, Rutgers, SIO</a:t>
            </a:r>
          </a:p>
          <a:p>
            <a:pPr eaLnBrk="1" hangingPunct="1"/>
            <a:endParaRPr lang="en-US" sz="12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endParaRPr lang="en-US" sz="14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endParaRPr lang="en-US" sz="14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endParaRPr lang="en-US" sz="14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endParaRPr lang="en-US" sz="14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10" name="TextBox 5"/>
          <p:cNvSpPr txBox="1">
            <a:spLocks noChangeArrowheads="1"/>
          </p:cNvSpPr>
          <p:nvPr/>
        </p:nvSpPr>
        <p:spPr bwMode="auto">
          <a:xfrm>
            <a:off x="3124200" y="889000"/>
            <a:ext cx="5041900" cy="338138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600" b="1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Tropical Storm Bonnie crosses the Gulf of Mexico</a:t>
            </a:r>
          </a:p>
        </p:txBody>
      </p:sp>
      <p:sp>
        <p:nvSpPr>
          <p:cNvPr id="21511" name="TextBox 6"/>
          <p:cNvSpPr txBox="1">
            <a:spLocks noChangeArrowheads="1"/>
          </p:cNvSpPr>
          <p:nvPr/>
        </p:nvSpPr>
        <p:spPr bwMode="auto">
          <a:xfrm>
            <a:off x="6096000" y="1676400"/>
            <a:ext cx="10048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400" b="1">
                <a:solidFill>
                  <a:prstClr val="white"/>
                </a:solidFill>
                <a:ea typeface="ＭＳ Ｐゴシック" charset="-128"/>
                <a:cs typeface="ＭＳ Ｐゴシック" charset="-128"/>
              </a:rPr>
              <a:t>USM HFR</a:t>
            </a:r>
          </a:p>
        </p:txBody>
      </p:sp>
      <p:sp>
        <p:nvSpPr>
          <p:cNvPr id="21512" name="TextBox 7"/>
          <p:cNvSpPr txBox="1">
            <a:spLocks noChangeArrowheads="1"/>
          </p:cNvSpPr>
          <p:nvPr/>
        </p:nvSpPr>
        <p:spPr bwMode="auto">
          <a:xfrm>
            <a:off x="7620000" y="3124200"/>
            <a:ext cx="9667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400" b="1">
                <a:solidFill>
                  <a:prstClr val="white"/>
                </a:solidFill>
                <a:ea typeface="ＭＳ Ｐゴシック" charset="-128"/>
                <a:cs typeface="ＭＳ Ｐゴシック" charset="-128"/>
              </a:rPr>
              <a:t>USF HFR</a:t>
            </a:r>
          </a:p>
        </p:txBody>
      </p:sp>
      <p:sp>
        <p:nvSpPr>
          <p:cNvPr id="21513" name="TextBox 8"/>
          <p:cNvSpPr txBox="1">
            <a:spLocks noChangeArrowheads="1"/>
          </p:cNvSpPr>
          <p:nvPr/>
        </p:nvSpPr>
        <p:spPr bwMode="auto">
          <a:xfrm>
            <a:off x="3124200" y="2133600"/>
            <a:ext cx="10715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400" b="1">
                <a:solidFill>
                  <a:prstClr val="white"/>
                </a:solidFill>
                <a:ea typeface="ＭＳ Ｐゴシック" charset="-128"/>
                <a:cs typeface="ＭＳ Ｐゴシック" charset="-128"/>
              </a:rPr>
              <a:t>TS Bonnie</a:t>
            </a:r>
          </a:p>
        </p:txBody>
      </p:sp>
      <p:sp>
        <p:nvSpPr>
          <p:cNvPr id="21514" name="TextBox 10"/>
          <p:cNvSpPr txBox="1">
            <a:spLocks noChangeArrowheads="1"/>
          </p:cNvSpPr>
          <p:nvPr/>
        </p:nvSpPr>
        <p:spPr bwMode="auto">
          <a:xfrm>
            <a:off x="79375" y="5638800"/>
            <a:ext cx="38830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1" hangingPunct="1"/>
            <a:r>
              <a:rPr lang="en-US" sz="1400" b="1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USM HFR validation of SABGOM Forecast</a:t>
            </a:r>
          </a:p>
          <a:p>
            <a:pPr algn="r" eaLnBrk="1" hangingPunct="1"/>
            <a:r>
              <a:rPr lang="en-US" sz="1400" b="1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in region with satellite detected oil slicks</a:t>
            </a:r>
          </a:p>
        </p:txBody>
      </p:sp>
      <p:sp>
        <p:nvSpPr>
          <p:cNvPr id="21515" name="Oval 11"/>
          <p:cNvSpPr>
            <a:spLocks noChangeArrowheads="1"/>
          </p:cNvSpPr>
          <p:nvPr/>
        </p:nvSpPr>
        <p:spPr bwMode="auto">
          <a:xfrm>
            <a:off x="4352925" y="2244725"/>
            <a:ext cx="457200" cy="457200"/>
          </a:xfrm>
          <a:prstGeom prst="ellipse">
            <a:avLst/>
          </a:prstGeom>
          <a:noFill/>
          <a:ln w="38100">
            <a:solidFill>
              <a:srgbClr val="D1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16" name="TextBox 12"/>
          <p:cNvSpPr txBox="1">
            <a:spLocks noChangeArrowheads="1"/>
          </p:cNvSpPr>
          <p:nvPr/>
        </p:nvSpPr>
        <p:spPr bwMode="auto">
          <a:xfrm>
            <a:off x="5715000" y="5638800"/>
            <a:ext cx="3048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400" b="1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HFR used for Oil Slick Forecasts by NOAA/NOS/OR&amp;R</a:t>
            </a:r>
          </a:p>
        </p:txBody>
      </p:sp>
      <p:pic>
        <p:nvPicPr>
          <p:cNvPr id="2151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4800" y="4191000"/>
            <a:ext cx="1524000" cy="196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le 19"/>
          <p:cNvSpPr txBox="1">
            <a:spLocks noChangeAspect="1"/>
          </p:cNvSpPr>
          <p:nvPr/>
        </p:nvSpPr>
        <p:spPr>
          <a:xfrm>
            <a:off x="-76200" y="-14839"/>
            <a:ext cx="8917933" cy="624439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ＭＳ Ｐゴシック" charset="0"/>
                <a:cs typeface="Geneva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000000"/>
                </a:solidFill>
                <a:cs typeface="MS PGothic" charset="0"/>
              </a:rPr>
              <a:t>3</a:t>
            </a:r>
            <a:r>
              <a:rPr lang="en-US" sz="2400" b="1" dirty="0" smtClean="0">
                <a:solidFill>
                  <a:srgbClr val="000000"/>
                </a:solidFill>
                <a:cs typeface="MS PGothic" charset="0"/>
              </a:rPr>
              <a:t>) Event response </a:t>
            </a:r>
            <a:r>
              <a:rPr lang="en-US" sz="2400" b="1" dirty="0" smtClean="0">
                <a:solidFill>
                  <a:srgbClr val="000000"/>
                </a:solidFill>
                <a:cs typeface="MS PGothic" charset="0"/>
              </a:rPr>
              <a:t>capability</a:t>
            </a:r>
            <a:endParaRPr lang="en-US" sz="2400" dirty="0">
              <a:solidFill>
                <a:srgbClr val="000000"/>
              </a:solidFill>
              <a:latin typeface="Arial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9331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Screen shot 2010-10-29 at 7.35.15 A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38400"/>
            <a:ext cx="310197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5" descr="Screen shot 2011-03-16 at 3.58.32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2514600"/>
            <a:ext cx="2097088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153400" cy="457200"/>
          </a:xfrm>
        </p:spPr>
        <p:txBody>
          <a:bodyPr>
            <a:normAutofit fontScale="90000"/>
          </a:bodyPr>
          <a:lstStyle/>
          <a:p>
            <a:r>
              <a:rPr lang="en-US" sz="2800" dirty="0" err="1">
                <a:solidFill>
                  <a:schemeClr val="tx1"/>
                </a:solidFill>
                <a:ea typeface="Geneva" charset="0"/>
                <a:cs typeface="Geneva" charset="0"/>
              </a:rPr>
              <a:t>Deepwater</a:t>
            </a:r>
            <a:r>
              <a:rPr lang="en-US" sz="2800" dirty="0">
                <a:solidFill>
                  <a:schemeClr val="tx1"/>
                </a:solidFill>
                <a:ea typeface="Geneva" charset="0"/>
                <a:cs typeface="Geneva" charset="0"/>
              </a:rPr>
              <a:t> Horizon Information Flow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609600"/>
            <a:ext cx="8839200" cy="203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8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Tools developed for education during the trans-Atlantic mission of RU27 adapted to coordinate response to the oil spill:</a:t>
            </a:r>
          </a:p>
          <a:p>
            <a:pPr marL="342900" indent="-342900" eaLnBrk="1" hangingPunct="1">
              <a:buFontTx/>
              <a:buAutoNum type="arabicParenR"/>
              <a:defRPr/>
            </a:pPr>
            <a:r>
              <a:rPr lang="en-US" sz="18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Collaborative web portal established as an aggregation center for information</a:t>
            </a:r>
          </a:p>
          <a:p>
            <a:pPr marL="342900" indent="-342900" eaLnBrk="1" hangingPunct="1">
              <a:buFont typeface="Arial"/>
              <a:buAutoNum type="arabicParenR"/>
              <a:defRPr/>
            </a:pPr>
            <a:r>
              <a:rPr lang="en-US" sz="18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Google Earth data/model interactive interface used for environmental analysis &amp; glider path planning</a:t>
            </a:r>
          </a:p>
          <a:p>
            <a:pPr marL="342900" indent="-342900" eaLnBrk="1" hangingPunct="1">
              <a:buFont typeface="Arial"/>
              <a:buAutoNum type="arabicParenR"/>
              <a:defRPr/>
            </a:pPr>
            <a:r>
              <a:rPr lang="en-US" sz="18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Blog established to share analyses and provide comments – 127 briefs posted</a:t>
            </a:r>
          </a:p>
          <a:p>
            <a:pPr eaLnBrk="1" hangingPunct="1">
              <a:buFont typeface="Arial"/>
              <a:buChar char="•"/>
              <a:defRPr/>
            </a:pPr>
            <a:endParaRPr lang="en-US" sz="18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4582" name="Picture 1" descr="100602_spill_ioo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2971800"/>
            <a:ext cx="3300413" cy="206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3" name="TextBox 9"/>
          <p:cNvSpPr txBox="1">
            <a:spLocks noChangeArrowheads="1"/>
          </p:cNvSpPr>
          <p:nvPr/>
        </p:nvSpPr>
        <p:spPr bwMode="auto">
          <a:xfrm>
            <a:off x="762000" y="5791200"/>
            <a:ext cx="13223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Web Portal</a:t>
            </a:r>
          </a:p>
        </p:txBody>
      </p:sp>
      <p:sp>
        <p:nvSpPr>
          <p:cNvPr id="24584" name="TextBox 10"/>
          <p:cNvSpPr txBox="1">
            <a:spLocks noChangeArrowheads="1"/>
          </p:cNvSpPr>
          <p:nvPr/>
        </p:nvSpPr>
        <p:spPr bwMode="auto">
          <a:xfrm>
            <a:off x="3581400" y="5181600"/>
            <a:ext cx="22113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Google Earth </a:t>
            </a:r>
          </a:p>
          <a:p>
            <a:pPr eaLnBrk="1" hangingPunct="1"/>
            <a:r>
              <a:rPr lang="en-US" sz="180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Interactive Interface</a:t>
            </a: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7182757" y="5776686"/>
            <a:ext cx="1493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Briefing Blog</a:t>
            </a:r>
          </a:p>
        </p:txBody>
      </p:sp>
    </p:spTree>
    <p:extLst>
      <p:ext uri="{BB962C8B-B14F-4D97-AF65-F5344CB8AC3E}">
        <p14:creationId xmlns:p14="http://schemas.microsoft.com/office/powerpoint/2010/main" val="20139698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57200"/>
            <a:ext cx="7797800" cy="57906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7400" y="0"/>
            <a:ext cx="5264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Ocean System is Changing (Physics)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72017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3352800" cy="18288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ea typeface="Geneva" charset="0"/>
                <a:cs typeface="Geneva" charset="0"/>
              </a:rPr>
              <a:t>Feedback from the Deepwater Horizon </a:t>
            </a:r>
            <a:br>
              <a:rPr lang="en-US" sz="2800" dirty="0" smtClean="0">
                <a:solidFill>
                  <a:schemeClr val="tx1"/>
                </a:solidFill>
                <a:ea typeface="Geneva" charset="0"/>
                <a:cs typeface="Geneva" charset="0"/>
              </a:rPr>
            </a:br>
            <a:r>
              <a:rPr lang="en-US" sz="2800" dirty="0" smtClean="0">
                <a:ea typeface="Geneva" charset="0"/>
                <a:cs typeface="Geneva" charset="0"/>
              </a:rPr>
              <a:t>Incident</a:t>
            </a:r>
            <a:r>
              <a:rPr lang="en-US" sz="2800" dirty="0" smtClean="0">
                <a:solidFill>
                  <a:schemeClr val="tx1"/>
                </a:solidFill>
                <a:ea typeface="Geneva" charset="0"/>
                <a:cs typeface="Geneva" charset="0"/>
              </a:rPr>
              <a:t> Command Center</a:t>
            </a:r>
          </a:p>
        </p:txBody>
      </p:sp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228600" y="5257800"/>
            <a:ext cx="84582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40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“…Thanks to everyone for all of your efforts to support the Response and the very professional and competent manner in which you have executed your efforts.  IOOS has played a huge role in informing the modeling teams and the Unified Command through your extraordinary service. “</a:t>
            </a:r>
          </a:p>
          <a:p>
            <a:pPr eaLnBrk="1" hangingPunct="1"/>
            <a:r>
              <a:rPr lang="en-US" sz="140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	</a:t>
            </a:r>
            <a:r>
              <a:rPr lang="en-US" sz="1200" i="1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- Sam Walker (IOOS representative to Deepwater Horizon Unified Command Center), August 6, 2010</a:t>
            </a:r>
          </a:p>
        </p:txBody>
      </p:sp>
      <p:sp>
        <p:nvSpPr>
          <p:cNvPr id="33796" name="TextBox 4"/>
          <p:cNvSpPr txBox="1">
            <a:spLocks noChangeArrowheads="1"/>
          </p:cNvSpPr>
          <p:nvPr/>
        </p:nvSpPr>
        <p:spPr bwMode="auto">
          <a:xfrm>
            <a:off x="152400" y="4495800"/>
            <a:ext cx="84582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40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“… AWESOME JOB - that call that we had last week was a very good thing.  You are taking a huge burden off of the team here who is trying to simply capture the deluge of assets now being deployed. “</a:t>
            </a:r>
          </a:p>
          <a:p>
            <a:pPr eaLnBrk="1" hangingPunct="1"/>
            <a:r>
              <a:rPr lang="en-US" sz="140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	</a:t>
            </a:r>
            <a:r>
              <a:rPr lang="en-US" sz="1200" i="1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- Sam Walker (IOOS representative to Deepwater Horizon Unified Command Center), July 2, 2010</a:t>
            </a:r>
          </a:p>
        </p:txBody>
      </p:sp>
      <p:sp>
        <p:nvSpPr>
          <p:cNvPr id="33797" name="TextBox 5"/>
          <p:cNvSpPr txBox="1">
            <a:spLocks noChangeArrowheads="1"/>
          </p:cNvSpPr>
          <p:nvPr/>
        </p:nvSpPr>
        <p:spPr bwMode="auto">
          <a:xfrm>
            <a:off x="152400" y="3276600"/>
            <a:ext cx="8610600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40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“All - Greetings from Unified Area Command in New Orleans.  I couldn't agree more - the IOOS community has acquitted itself very well during this  entire incident.  Not only has everyone provided valuable information - you have done it without getting in the way of the ongoing operations. It's been a pleasure to represent IOOS here and see all the great contributions from the larger IOOS community. “</a:t>
            </a:r>
          </a:p>
          <a:p>
            <a:pPr eaLnBrk="1" hangingPunct="1"/>
            <a:r>
              <a:rPr lang="en-US" sz="120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	</a:t>
            </a:r>
            <a:r>
              <a:rPr lang="en-US" sz="1200" i="1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- Sam Walker (IOOS representative to Deepwater Horizon Unified Command Center), June 18, 2010</a:t>
            </a:r>
          </a:p>
        </p:txBody>
      </p:sp>
      <p:pic>
        <p:nvPicPr>
          <p:cNvPr id="3379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0"/>
            <a:ext cx="579120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9" name="TextBox 6"/>
          <p:cNvSpPr txBox="1">
            <a:spLocks noChangeArrowheads="1"/>
          </p:cNvSpPr>
          <p:nvPr/>
        </p:nvSpPr>
        <p:spPr bwMode="auto">
          <a:xfrm>
            <a:off x="3429000" y="0"/>
            <a:ext cx="5394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>
                <a:solidFill>
                  <a:prstClr val="white"/>
                </a:solidFill>
                <a:ea typeface="ＭＳ Ｐゴシック" charset="-128"/>
                <a:cs typeface="ＭＳ Ｐゴシック" charset="-128"/>
              </a:rPr>
              <a:t>Composite of Satellite Observed Oil Spill Locations </a:t>
            </a:r>
          </a:p>
        </p:txBody>
      </p:sp>
    </p:spTree>
    <p:extLst>
      <p:ext uri="{BB962C8B-B14F-4D97-AF65-F5344CB8AC3E}">
        <p14:creationId xmlns:p14="http://schemas.microsoft.com/office/powerpoint/2010/main" val="13746855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3352800" cy="18288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ea typeface="Geneva" charset="0"/>
                <a:cs typeface="Geneva" charset="0"/>
              </a:rPr>
              <a:t>Feedback from the Deepwater Horizon </a:t>
            </a:r>
            <a:br>
              <a:rPr lang="en-US" sz="2800" dirty="0" smtClean="0">
                <a:solidFill>
                  <a:schemeClr val="tx1"/>
                </a:solidFill>
                <a:ea typeface="Geneva" charset="0"/>
                <a:cs typeface="Geneva" charset="0"/>
              </a:rPr>
            </a:br>
            <a:r>
              <a:rPr lang="en-US" sz="2800" dirty="0" smtClean="0">
                <a:ea typeface="Geneva" charset="0"/>
                <a:cs typeface="Geneva" charset="0"/>
              </a:rPr>
              <a:t>Incident</a:t>
            </a:r>
            <a:r>
              <a:rPr lang="en-US" sz="2800" dirty="0" smtClean="0">
                <a:solidFill>
                  <a:schemeClr val="tx1"/>
                </a:solidFill>
                <a:ea typeface="Geneva" charset="0"/>
                <a:cs typeface="Geneva" charset="0"/>
              </a:rPr>
              <a:t> Command Center</a:t>
            </a:r>
          </a:p>
        </p:txBody>
      </p:sp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228600" y="5257800"/>
            <a:ext cx="84582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40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“…Thanks to everyone for all of your efforts to support the Response and the very professional and competent manner in which you have executed your efforts.  IOOS has played a huge role in informing the modeling teams and the Unified Command through your extraordinary service. “</a:t>
            </a:r>
          </a:p>
          <a:p>
            <a:pPr eaLnBrk="1" hangingPunct="1"/>
            <a:r>
              <a:rPr lang="en-US" sz="140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	</a:t>
            </a:r>
            <a:r>
              <a:rPr lang="en-US" sz="1200" i="1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- Sam Walker (IOOS representative to Deepwater Horizon Unified Command Center), August 6, 2010</a:t>
            </a:r>
          </a:p>
        </p:txBody>
      </p:sp>
      <p:sp>
        <p:nvSpPr>
          <p:cNvPr id="33796" name="TextBox 4"/>
          <p:cNvSpPr txBox="1">
            <a:spLocks noChangeArrowheads="1"/>
          </p:cNvSpPr>
          <p:nvPr/>
        </p:nvSpPr>
        <p:spPr bwMode="auto">
          <a:xfrm>
            <a:off x="152400" y="4495800"/>
            <a:ext cx="84582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40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“… AWESOME JOB - that call that we had last week was a very good thing.  You are taking a huge burden off of the team here who is trying to simply capture the deluge of assets now being deployed. “</a:t>
            </a:r>
          </a:p>
          <a:p>
            <a:pPr eaLnBrk="1" hangingPunct="1"/>
            <a:r>
              <a:rPr lang="en-US" sz="140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	</a:t>
            </a:r>
            <a:r>
              <a:rPr lang="en-US" sz="1200" i="1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- Sam Walker (IOOS representative to Deepwater Horizon Unified Command Center), July 2, 2010</a:t>
            </a:r>
          </a:p>
        </p:txBody>
      </p:sp>
      <p:sp>
        <p:nvSpPr>
          <p:cNvPr id="33797" name="TextBox 5"/>
          <p:cNvSpPr txBox="1">
            <a:spLocks noChangeArrowheads="1"/>
          </p:cNvSpPr>
          <p:nvPr/>
        </p:nvSpPr>
        <p:spPr bwMode="auto">
          <a:xfrm>
            <a:off x="152400" y="3276600"/>
            <a:ext cx="8610600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4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“All - Greetings from Unified Area Command in New Orleans.  I couldn't agree more - the IOOS community has acquitted itself very well during this  entire incident.  Not only has everyone provided valuable information - you have </a:t>
            </a:r>
            <a:r>
              <a:rPr lang="en-US" sz="14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done </a:t>
            </a:r>
            <a:r>
              <a:rPr lang="en-US" sz="14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it without getting in the way of the ongoing operations. It's been a pleasure to represent IOOS here and see all the great contributions from the larger IOOS community. “</a:t>
            </a:r>
          </a:p>
          <a:p>
            <a:pPr eaLnBrk="1" hangingPunct="1"/>
            <a:r>
              <a:rPr lang="en-US" sz="12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	</a:t>
            </a:r>
            <a:r>
              <a:rPr lang="en-US" sz="1200" i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- Sam Walker (IOOS representative to Deepwater Horizon Unified Command Center), June 18, 2010</a:t>
            </a:r>
          </a:p>
        </p:txBody>
      </p:sp>
      <p:pic>
        <p:nvPicPr>
          <p:cNvPr id="3379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0"/>
            <a:ext cx="579120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9" name="TextBox 6"/>
          <p:cNvSpPr txBox="1">
            <a:spLocks noChangeArrowheads="1"/>
          </p:cNvSpPr>
          <p:nvPr/>
        </p:nvSpPr>
        <p:spPr bwMode="auto">
          <a:xfrm>
            <a:off x="3429000" y="0"/>
            <a:ext cx="5394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>
                <a:solidFill>
                  <a:prstClr val="white"/>
                </a:solidFill>
                <a:ea typeface="ＭＳ Ｐゴシック" charset="-128"/>
                <a:cs typeface="ＭＳ Ｐゴシック" charset="-128"/>
              </a:rPr>
              <a:t>Composite of Satellite Observed Oil Spill Locations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45830" y="3311072"/>
            <a:ext cx="3634980" cy="461665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pPr eaLnBrk="1" hangingPunct="1"/>
            <a:r>
              <a:rPr lang="en-US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We did not get in the way</a:t>
            </a:r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5455" y="4497613"/>
            <a:ext cx="3395731" cy="461665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pPr eaLnBrk="1" hangingPunct="1"/>
            <a:r>
              <a:rPr lang="en-US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We reduced the burden</a:t>
            </a:r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74161" y="5275943"/>
            <a:ext cx="5978319" cy="461665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pPr eaLnBrk="1" hangingPunct="1"/>
            <a:r>
              <a:rPr lang="en-US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We informed modeling teams &amp; leadership</a:t>
            </a:r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03079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685798" y="0"/>
            <a:ext cx="7924803" cy="6107560"/>
            <a:chOff x="0" y="-108342"/>
            <a:chExt cx="9039104" cy="6966341"/>
          </a:xfrm>
        </p:grpSpPr>
        <p:pic>
          <p:nvPicPr>
            <p:cNvPr id="4" name="Picture 3" descr="Screen shot 2012-02-19 at 2.31.08 PM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37176" y="3984099"/>
              <a:ext cx="3701928" cy="2820819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356661" y="-108342"/>
              <a:ext cx="210632" cy="351053"/>
            </a:xfrm>
            <a:prstGeom prst="rect">
              <a:avLst/>
            </a:prstGeom>
            <a:noFill/>
            <a:effectLst>
              <a:outerShdw blurRad="63500" sx="102000" sy="102000" algn="ctr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endParaRPr lang="en-US" sz="1400" b="1" dirty="0"/>
            </a:p>
          </p:txBody>
        </p:sp>
        <p:graphicFrame>
          <p:nvGraphicFramePr>
            <p:cNvPr id="6" name="Chart 5"/>
            <p:cNvGraphicFramePr/>
            <p:nvPr>
              <p:extLst>
                <p:ext uri="{D42A27DB-BD31-4B8C-83A1-F6EECF244321}">
                  <p14:modId xmlns:p14="http://schemas.microsoft.com/office/powerpoint/2010/main" val="847056614"/>
                </p:ext>
              </p:extLst>
            </p:nvPr>
          </p:nvGraphicFramePr>
          <p:xfrm>
            <a:off x="0" y="478451"/>
            <a:ext cx="5337175" cy="295275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pic>
          <p:nvPicPr>
            <p:cNvPr id="7" name="Picture 6" descr="6761082895_db19bdef61_b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3400" y="3800533"/>
              <a:ext cx="4583960" cy="305746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422028" y="3615867"/>
              <a:ext cx="3306242" cy="351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Number of Marine Science Majors</a:t>
              </a:r>
              <a:endParaRPr lang="en-US" sz="1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122070" y="3431201"/>
              <a:ext cx="3415332" cy="351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Spring 2012 Course:  &gt;70 Students</a:t>
              </a:r>
              <a:endParaRPr lang="en-US" sz="1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52364" y="1087362"/>
              <a:ext cx="3030172" cy="1685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u="sng" dirty="0" smtClean="0">
                  <a:solidFill>
                    <a:schemeClr val="accent2">
                      <a:lumMod val="75000"/>
                    </a:schemeClr>
                  </a:solidFill>
                </a:rPr>
                <a:t>Increase in Number &amp; Scope of Research Internships</a:t>
              </a:r>
              <a:endParaRPr lang="en-US" sz="1400" dirty="0" smtClean="0">
                <a:solidFill>
                  <a:schemeClr val="accent2">
                    <a:lumMod val="75000"/>
                  </a:schemeClr>
                </a:solidFill>
              </a:endParaRPr>
            </a:p>
            <a:p>
              <a:endParaRPr lang="en-US" sz="600" dirty="0" smtClean="0">
                <a:solidFill>
                  <a:schemeClr val="accent2">
                    <a:lumMod val="75000"/>
                  </a:schemeClr>
                </a:solidFill>
              </a:endParaRPr>
            </a:p>
            <a:p>
              <a:r>
                <a:rPr lang="en-US" sz="1100" dirty="0" smtClean="0">
                  <a:solidFill>
                    <a:schemeClr val="accent2">
                      <a:lumMod val="75000"/>
                    </a:schemeClr>
                  </a:solidFill>
                </a:rPr>
                <a:t>Locations: Australia, Antarctica, Svalbard, Spain, Canaries, Azores, California, Florida, New Jersey</a:t>
              </a:r>
            </a:p>
            <a:p>
              <a:endParaRPr lang="en-US" sz="600" dirty="0" smtClean="0">
                <a:solidFill>
                  <a:schemeClr val="accent2">
                    <a:lumMod val="75000"/>
                  </a:schemeClr>
                </a:solidFill>
              </a:endParaRPr>
            </a:p>
            <a:p>
              <a:r>
                <a:rPr lang="en-US" sz="1100" dirty="0" smtClean="0">
                  <a:solidFill>
                    <a:schemeClr val="accent2">
                      <a:lumMod val="75000"/>
                    </a:schemeClr>
                  </a:solidFill>
                </a:rPr>
                <a:t>Sponsors: NSF, DHS, Alumni</a:t>
              </a:r>
              <a:r>
                <a:rPr lang="en-US" sz="1400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endParaRPr lang="en-US" sz="14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65503" y="1308495"/>
              <a:ext cx="1703084" cy="842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Trans-Atlantic Glider Challenge</a:t>
              </a:r>
              <a:endParaRPr lang="en-US" sz="1400" dirty="0"/>
            </a:p>
          </p:txBody>
        </p:sp>
      </p:grpSp>
      <p:sp>
        <p:nvSpPr>
          <p:cNvPr id="13" name="Title 19"/>
          <p:cNvSpPr txBox="1">
            <a:spLocks noChangeAspect="1"/>
          </p:cNvSpPr>
          <p:nvPr/>
        </p:nvSpPr>
        <p:spPr>
          <a:xfrm>
            <a:off x="-76200" y="0"/>
            <a:ext cx="9375133" cy="624439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ＭＳ Ｐゴシック" charset="0"/>
                <a:cs typeface="Geneva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sz="2000" b="1" dirty="0" smtClean="0">
                <a:solidFill>
                  <a:srgbClr val="222268"/>
                </a:solidFill>
                <a:cs typeface="MS PGothic" charset="0"/>
              </a:rPr>
              <a:t>4) </a:t>
            </a:r>
            <a:r>
              <a:rPr lang="en-US" sz="2000" dirty="0">
                <a:solidFill>
                  <a:srgbClr val="222268"/>
                </a:solidFill>
              </a:rPr>
              <a:t>Integrated data networks </a:t>
            </a:r>
            <a:r>
              <a:rPr lang="en-US" sz="2000" dirty="0" smtClean="0">
                <a:solidFill>
                  <a:srgbClr val="222268"/>
                </a:solidFill>
              </a:rPr>
              <a:t>offering potential crowd sourcing and innovation for workforce development</a:t>
            </a:r>
            <a:endParaRPr lang="en-US" sz="2000" dirty="0">
              <a:solidFill>
                <a:srgbClr val="2222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842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4" y="2565396"/>
            <a:ext cx="3661428" cy="287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514600"/>
            <a:ext cx="3653670" cy="287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2400" y="5486400"/>
            <a:ext cx="425026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/>
            <a:r>
              <a:rPr lang="en-US" sz="1400" b="1" i="1" dirty="0" smtClean="0"/>
              <a:t>RTOFS</a:t>
            </a:r>
            <a:r>
              <a:rPr lang="en-US" sz="1400" i="1" dirty="0" smtClean="0"/>
              <a:t> </a:t>
            </a:r>
            <a:r>
              <a:rPr lang="en-US" sz="1400" i="1" dirty="0"/>
              <a:t>200m temperature </a:t>
            </a:r>
            <a:r>
              <a:rPr lang="en-US" sz="1400" i="1" dirty="0" smtClean="0"/>
              <a:t>and currents </a:t>
            </a:r>
            <a:r>
              <a:rPr lang="en-US" sz="1400" i="1" dirty="0"/>
              <a:t>on April 18th, 2013. The glider position is marked by the red dot.</a:t>
            </a:r>
            <a:endParaRPr lang="en-US" sz="1400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572000" y="5486400"/>
            <a:ext cx="457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i="1" dirty="0" smtClean="0"/>
              <a:t> </a:t>
            </a:r>
            <a:r>
              <a:rPr lang="en-US" sz="1400" b="1" i="1" dirty="0" err="1"/>
              <a:t>MyOcean</a:t>
            </a:r>
            <a:r>
              <a:rPr lang="en-US" sz="1400" i="1" dirty="0"/>
              <a:t> 200m temperature and currents on April 18th, 2013. The Gliders position is marked by a red dot. 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66675" y="12733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RTOFS and MERCATOR </a:t>
            </a:r>
          </a:p>
          <a:p>
            <a:pPr algn="ctr"/>
            <a:r>
              <a:rPr lang="en-US" sz="2000" b="1" dirty="0" smtClean="0"/>
              <a:t>Temperature and Current Maps at 200 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152400"/>
            <a:ext cx="6239933" cy="234981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28800" y="1600200"/>
            <a:ext cx="1524000" cy="2286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828800" y="152400"/>
            <a:ext cx="5395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Undergraduates can do real research, with right tools</a:t>
            </a:r>
            <a:endParaRPr lang="en-US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315200" y="1976735"/>
            <a:ext cx="1766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IEEE, MTS Oceans ‘13</a:t>
            </a:r>
          </a:p>
          <a:p>
            <a:pPr algn="ctr"/>
            <a:r>
              <a:rPr lang="en-US" sz="1200" dirty="0" smtClean="0"/>
              <a:t>(San Diego, USA)</a:t>
            </a:r>
            <a:endParaRPr lang="en-US" sz="1200" dirty="0"/>
          </a:p>
        </p:txBody>
      </p:sp>
      <p:pic>
        <p:nvPicPr>
          <p:cNvPr id="14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1" t="21931"/>
          <a:stretch>
            <a:fillRect/>
          </a:stretch>
        </p:blipFill>
        <p:spPr bwMode="auto">
          <a:xfrm>
            <a:off x="76201" y="152401"/>
            <a:ext cx="1828799" cy="1171952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116" y="76200"/>
            <a:ext cx="2004484" cy="1419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3868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914400" y="0"/>
            <a:ext cx="69342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+mj-lt"/>
                <a:ea typeface="Times New Roman" charset="0"/>
                <a:cs typeface="Times New Roman" charset="0"/>
              </a:rPr>
              <a:t>Expanding the model</a:t>
            </a:r>
            <a:endParaRPr lang="en-US" sz="2400" b="1" dirty="0" smtClean="0">
              <a:solidFill>
                <a:srgbClr val="000000"/>
              </a:solidFill>
              <a:latin typeface="+mj-lt"/>
              <a:ea typeface="Times New Roman" charset="0"/>
              <a:cs typeface="Times New Roman" charset="0"/>
            </a:endParaRPr>
          </a:p>
          <a:p>
            <a:pPr algn="ctr"/>
            <a:r>
              <a:rPr lang="en-US" sz="1600" b="1" dirty="0" smtClean="0">
                <a:solidFill>
                  <a:srgbClr val="000000"/>
                </a:solidFill>
                <a:latin typeface="+mj-lt"/>
                <a:ea typeface="Times New Roman" charset="0"/>
                <a:cs typeface="Times New Roman" charset="0"/>
              </a:rPr>
              <a:t>Developing tools to increase the crowd sourcing &amp; educational opportunities with OOI Education and Public Engagement team (EPE) </a:t>
            </a:r>
            <a:endParaRPr lang="en-US" sz="1600" b="1" dirty="0">
              <a:solidFill>
                <a:srgbClr val="000000"/>
              </a:solidFill>
              <a:latin typeface="+mj-lt"/>
              <a:ea typeface="Times New Roman" charset="0"/>
              <a:cs typeface="Times New Roman" charset="0"/>
            </a:endParaRPr>
          </a:p>
          <a:p>
            <a:pPr algn="ctr"/>
            <a:endParaRPr lang="en-US" sz="2000" b="1" dirty="0">
              <a:solidFill>
                <a:schemeClr val="accent2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Picture 1" descr="pixels.php.jpeg"/>
          <p:cNvPicPr>
            <a:picLocks noChangeAspect="1"/>
          </p:cNvPicPr>
          <p:nvPr/>
        </p:nvPicPr>
        <p:blipFill>
          <a:blip r:embed="rId2"/>
          <a:srcRect l="11967" r="5385"/>
          <a:stretch>
            <a:fillRect/>
          </a:stretch>
        </p:blipFill>
        <p:spPr bwMode="auto">
          <a:xfrm>
            <a:off x="152400" y="4572000"/>
            <a:ext cx="1803771" cy="1636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C:\Users\crowley\Desktop\timeseries_january_comparison_09-12.jpg"/>
          <p:cNvPicPr>
            <a:picLocks noChangeAspect="1" noChangeArrowheads="1"/>
          </p:cNvPicPr>
          <p:nvPr/>
        </p:nvPicPr>
        <p:blipFill>
          <a:blip r:embed="rId3"/>
          <a:srcRect l="1969" t="29825" r="2543" b="8772"/>
          <a:stretch>
            <a:fillRect/>
          </a:stretch>
        </p:blipFill>
        <p:spPr bwMode="auto">
          <a:xfrm>
            <a:off x="2209800" y="4648200"/>
            <a:ext cx="4223343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572000"/>
            <a:ext cx="280097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934200" y="4191000"/>
            <a:ext cx="17235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Lab Lesson Builder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" y="4267200"/>
            <a:ext cx="1342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Concept Maps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3352800" y="4267200"/>
            <a:ext cx="2084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Data Visualization Tools</a:t>
            </a:r>
            <a:endParaRPr lang="en-US" sz="1400" dirty="0"/>
          </a:p>
        </p:txBody>
      </p:sp>
      <p:pic>
        <p:nvPicPr>
          <p:cNvPr id="12" name="Picture 11" descr="6081119350_ee3c6b059b_o-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990600"/>
            <a:ext cx="4876800" cy="3251200"/>
          </a:xfrm>
          <a:prstGeom prst="rect">
            <a:avLst/>
          </a:prstGeom>
        </p:spPr>
      </p:pic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914400" cy="914400"/>
          </a:xfrm>
          <a:prstGeom prst="rect">
            <a:avLst/>
          </a:prstGeom>
          <a:noFill/>
          <a:ln>
            <a:noFill/>
          </a:ln>
          <a:effectLst>
            <a:outerShdw blurRad="127000" dist="76199" dir="5400000" algn="ctr" rotWithShape="0">
              <a:srgbClr val="0E1417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1388258" cy="868003"/>
          </a:xfrm>
          <a:prstGeom prst="rect">
            <a:avLst/>
          </a:prstGeom>
          <a:noFill/>
          <a:ln>
            <a:noFill/>
          </a:ln>
          <a:effectLst>
            <a:outerShdw blurRad="127000" dist="76199" dir="5400000" algn="ctr" rotWithShape="0">
              <a:srgbClr val="0E1417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8185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9"/>
          <p:cNvSpPr txBox="1">
            <a:spLocks noChangeAspect="1"/>
          </p:cNvSpPr>
          <p:nvPr/>
        </p:nvSpPr>
        <p:spPr>
          <a:xfrm>
            <a:off x="-76200" y="76200"/>
            <a:ext cx="9375133" cy="624439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ＭＳ Ｐゴシック" charset="0"/>
                <a:cs typeface="Geneva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sz="2000" b="1" dirty="0" smtClean="0">
                <a:solidFill>
                  <a:srgbClr val="222268"/>
                </a:solidFill>
                <a:cs typeface="MS PGothic" charset="0"/>
              </a:rPr>
              <a:t>4) </a:t>
            </a:r>
            <a:r>
              <a:rPr lang="en-US" sz="2000" dirty="0">
                <a:solidFill>
                  <a:srgbClr val="222268"/>
                </a:solidFill>
              </a:rPr>
              <a:t>Integrated data networks </a:t>
            </a:r>
            <a:r>
              <a:rPr lang="en-US" sz="2000" dirty="0" smtClean="0">
                <a:solidFill>
                  <a:srgbClr val="222268"/>
                </a:solidFill>
              </a:rPr>
              <a:t>offering potential crowd sourcing and innovation for workforce development</a:t>
            </a:r>
            <a:endParaRPr lang="en-US" sz="2000" dirty="0">
              <a:solidFill>
                <a:srgbClr val="222268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3901" y="1210737"/>
            <a:ext cx="9147901" cy="5024968"/>
            <a:chOff x="758099" y="2074333"/>
            <a:chExt cx="7818752" cy="409363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t="25508" b="626"/>
            <a:stretch/>
          </p:blipFill>
          <p:spPr>
            <a:xfrm>
              <a:off x="758099" y="2142067"/>
              <a:ext cx="3924183" cy="399626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896" t="24690" b="349"/>
            <a:stretch/>
          </p:blipFill>
          <p:spPr>
            <a:xfrm>
              <a:off x="4665132" y="2074333"/>
              <a:ext cx="3911719" cy="4093635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8" name="TextBox 7"/>
          <p:cNvSpPr txBox="1"/>
          <p:nvPr/>
        </p:nvSpPr>
        <p:spPr>
          <a:xfrm>
            <a:off x="4904" y="1216223"/>
            <a:ext cx="2509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Example: Challenger Mission</a:t>
            </a:r>
            <a:endParaRPr lang="en-US" sz="1400" dirty="0"/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066799"/>
            <a:ext cx="2133600" cy="1227913"/>
          </a:xfrm>
          <a:prstGeom prst="rect">
            <a:avLst/>
          </a:prstGeom>
          <a:noFill/>
          <a:ln>
            <a:noFill/>
          </a:ln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p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10200" y="1066800"/>
            <a:ext cx="1752600" cy="116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81000" y="6019800"/>
            <a:ext cx="88069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Current countries: USA, Canada, Australia, UK, Japan, Indonesia, Korea, Brazil, Spain, Portugal, South Africa, Ireland, Norway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51839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CoverGliderImag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9155113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6266" y="0"/>
            <a:ext cx="89577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Conclusions:</a:t>
            </a:r>
          </a:p>
          <a:p>
            <a:pPr marL="457200" indent="-457200">
              <a:buFont typeface="Arial"/>
              <a:buChar char="•"/>
            </a:pPr>
            <a:r>
              <a:rPr lang="en-US" sz="2200" b="1" dirty="0" smtClean="0"/>
              <a:t>Nested Ocean </a:t>
            </a:r>
            <a:r>
              <a:rPr lang="en-US" sz="2200" b="1" dirty="0" smtClean="0"/>
              <a:t>Observation &amp; </a:t>
            </a:r>
            <a:r>
              <a:rPr lang="en-US" sz="2200" b="1" dirty="0" smtClean="0"/>
              <a:t>ensemble Forecasting Systems have matured and </a:t>
            </a:r>
            <a:r>
              <a:rPr lang="en-US" sz="2200" b="1" u="sng" dirty="0" smtClean="0"/>
              <a:t>now</a:t>
            </a:r>
            <a:r>
              <a:rPr lang="en-US" sz="2200" b="1" dirty="0" smtClean="0"/>
              <a:t> meet science, commercial, and management needs.</a:t>
            </a:r>
            <a:endParaRPr lang="en-US" sz="2200" b="1" dirty="0" smtClean="0"/>
          </a:p>
          <a:p>
            <a:pPr marL="457200" indent="-457200">
              <a:buFont typeface="Arial"/>
              <a:buChar char="•"/>
            </a:pPr>
            <a:r>
              <a:rPr lang="en-US" sz="2200" b="1" dirty="0" smtClean="0"/>
              <a:t>They are revolutionizing science education</a:t>
            </a:r>
            <a:r>
              <a:rPr lang="en-US" sz="2200" b="1" dirty="0" smtClean="0"/>
              <a:t>.</a:t>
            </a:r>
          </a:p>
          <a:p>
            <a:pPr marL="457200" indent="-457200">
              <a:buFont typeface="Arial"/>
              <a:buChar char="•"/>
            </a:pPr>
            <a:r>
              <a:rPr lang="en-US" sz="2200" b="1" dirty="0" smtClean="0"/>
              <a:t>These networks are consortia of academic, government, and commercial partners.</a:t>
            </a:r>
            <a:endParaRPr lang="en-US" sz="2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-52934" y="4953000"/>
            <a:ext cx="922071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New disruptive technologies will enhance global observations &amp; forecasts</a:t>
            </a:r>
            <a:endParaRPr lang="en-US" sz="2000" b="1" dirty="0" smtClean="0">
              <a:solidFill>
                <a:srgbClr val="FFFFFF"/>
              </a:solidFill>
            </a:endParaRPr>
          </a:p>
          <a:p>
            <a:r>
              <a:rPr lang="en-US" sz="2000" b="1" dirty="0" smtClean="0">
                <a:solidFill>
                  <a:srgbClr val="FFFFFF"/>
                </a:solidFill>
              </a:rPr>
              <a:t>Challenger </a:t>
            </a:r>
            <a:r>
              <a:rPr lang="en-US" sz="2000" b="1" dirty="0" smtClean="0">
                <a:solidFill>
                  <a:srgbClr val="FFFFFF"/>
                </a:solidFill>
              </a:rPr>
              <a:t>Glider </a:t>
            </a:r>
            <a:r>
              <a:rPr lang="en-US" sz="2000" b="1" dirty="0" smtClean="0">
                <a:solidFill>
                  <a:srgbClr val="FFFFFF"/>
                </a:solidFill>
              </a:rPr>
              <a:t>Mission can kick-start global science education </a:t>
            </a:r>
          </a:p>
          <a:p>
            <a:r>
              <a:rPr lang="en-US" sz="2000" b="1" dirty="0" smtClean="0">
                <a:solidFill>
                  <a:srgbClr val="FFFFFF"/>
                </a:solidFill>
              </a:rPr>
              <a:t>(</a:t>
            </a:r>
            <a:r>
              <a:rPr lang="en-US" sz="2000" dirty="0">
                <a:solidFill>
                  <a:schemeClr val="bg1"/>
                </a:solidFill>
                <a:hlinkClick r:id="rId3"/>
              </a:rPr>
              <a:t>http://</a:t>
            </a:r>
            <a:r>
              <a:rPr lang="en-US" sz="2000" dirty="0" smtClean="0">
                <a:solidFill>
                  <a:schemeClr val="bg1"/>
                </a:solidFill>
                <a:hlinkClick r:id="rId3"/>
              </a:rPr>
              <a:t>challenger.marine.rutgers.edu</a:t>
            </a:r>
            <a:r>
              <a:rPr lang="en-US" sz="2000" dirty="0" smtClean="0">
                <a:solidFill>
                  <a:srgbClr val="FFFFFF"/>
                </a:solidFill>
              </a:rPr>
              <a:t>)</a:t>
            </a:r>
          </a:p>
          <a:p>
            <a:r>
              <a:rPr lang="en-US" sz="2000" b="1" dirty="0" smtClean="0">
                <a:solidFill>
                  <a:srgbClr val="FFFFFF"/>
                </a:solidFill>
              </a:rPr>
              <a:t>Oceanography will rise to meet growing global needs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235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62000"/>
            <a:ext cx="79248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77909" y="152400"/>
            <a:ext cx="5589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Ocean System is Changing (Chemistry)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990600"/>
            <a:ext cx="9144000" cy="4671084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3169583" y="1091374"/>
            <a:ext cx="3746122" cy="120580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7909" y="152400"/>
            <a:ext cx="5213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Ocean System is Changing (Biology)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15496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63428" y="304800"/>
            <a:ext cx="7794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Ocean system is central to global commerce and is</a:t>
            </a:r>
          </a:p>
          <a:p>
            <a:pPr algn="ctr"/>
            <a:r>
              <a:rPr lang="en-US" sz="2400" b="1" dirty="0" smtClean="0"/>
              <a:t> home to the majority of humans living at the coasts</a:t>
            </a:r>
            <a:endParaRPr lang="en-US" sz="2400" b="1" dirty="0"/>
          </a:p>
        </p:txBody>
      </p:sp>
      <p:pic>
        <p:nvPicPr>
          <p:cNvPr id="9" name="Picture 7" descr="fig1_sst_pop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1" t="9195" r="13316" b="9195"/>
          <a:stretch>
            <a:fillRect/>
          </a:stretch>
        </p:blipFill>
        <p:spPr bwMode="auto">
          <a:xfrm>
            <a:off x="381000" y="1447800"/>
            <a:ext cx="8421615" cy="3733800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5181600"/>
            <a:ext cx="4496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Grey is human population density</a:t>
            </a:r>
          </a:p>
          <a:p>
            <a:r>
              <a:rPr lang="en-US" sz="1400" dirty="0" smtClean="0"/>
              <a:t>Colors represent the </a:t>
            </a:r>
            <a:r>
              <a:rPr lang="en-US" sz="1400" dirty="0" err="1" smtClean="0"/>
              <a:t>interannual</a:t>
            </a:r>
            <a:r>
              <a:rPr lang="en-US" sz="1400" dirty="0" smtClean="0"/>
              <a:t> temperature change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04485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3000" y="575369"/>
            <a:ext cx="6858000" cy="4093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/>
              <a:t>Given the challenges we need to:</a:t>
            </a:r>
          </a:p>
          <a:p>
            <a:pPr algn="ctr"/>
            <a:endParaRPr lang="en-US" sz="1600" dirty="0"/>
          </a:p>
          <a:p>
            <a:pPr marL="457200" indent="-457200" algn="ctr">
              <a:buAutoNum type="arabicParenR"/>
            </a:pPr>
            <a:r>
              <a:rPr lang="en-US" dirty="0" smtClean="0"/>
              <a:t>Improve technologies to observe and model ocean systems</a:t>
            </a:r>
          </a:p>
          <a:p>
            <a:pPr marL="457200" indent="-457200" algn="ctr">
              <a:buAutoNum type="arabicParenR"/>
            </a:pPr>
            <a:endParaRPr lang="en-US" dirty="0" smtClean="0"/>
          </a:p>
          <a:p>
            <a:pPr marL="457200" indent="-457200" algn="ctr">
              <a:buAutoNum type="arabicParenR"/>
            </a:pPr>
            <a:r>
              <a:rPr lang="en-US" dirty="0" smtClean="0"/>
              <a:t>Deploy multi-use omnipresent networks throughout the world’s oceans</a:t>
            </a:r>
          </a:p>
          <a:p>
            <a:pPr marL="457200" indent="-457200" algn="ctr">
              <a:buAutoNum type="arabicParenR"/>
            </a:pPr>
            <a:endParaRPr lang="en-US" dirty="0" smtClean="0"/>
          </a:p>
          <a:p>
            <a:pPr marL="457200" indent="-457200" algn="ctr">
              <a:buAutoNum type="arabicParenR"/>
            </a:pPr>
            <a:r>
              <a:rPr lang="en-US" dirty="0" smtClean="0"/>
              <a:t>Develop </a:t>
            </a:r>
            <a:r>
              <a:rPr lang="en-US" dirty="0" smtClean="0"/>
              <a:t>an </a:t>
            </a:r>
            <a:r>
              <a:rPr lang="en-US" dirty="0" smtClean="0"/>
              <a:t>event response capability</a:t>
            </a:r>
          </a:p>
          <a:p>
            <a:pPr marL="457200" indent="-457200" algn="ctr">
              <a:buAutoNum type="arabicParenR"/>
            </a:pPr>
            <a:endParaRPr lang="en-US" dirty="0" smtClean="0"/>
          </a:p>
          <a:p>
            <a:pPr marL="457200" indent="-457200" algn="ctr">
              <a:buAutoNum type="arabicParenR"/>
            </a:pPr>
            <a:r>
              <a:rPr lang="en-US" dirty="0" smtClean="0"/>
              <a:t>Integrated data networks to allow for data fusion and selective crowd sourcing</a:t>
            </a:r>
          </a:p>
          <a:p>
            <a:pPr marL="457200" indent="-457200" algn="ctr">
              <a:buAutoNum type="arabicParenR"/>
            </a:pPr>
            <a:endParaRPr lang="en-US" dirty="0" smtClean="0"/>
          </a:p>
          <a:p>
            <a:pPr marL="457200" indent="-457200" algn="ctr">
              <a:buAutoNum type="arabicParenR"/>
            </a:pPr>
            <a:r>
              <a:rPr lang="en-US" dirty="0" smtClean="0"/>
              <a:t>Development new training pipeline for the future workforce, scientists and engineers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28600" y="4800600"/>
            <a:ext cx="86106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 smtClean="0"/>
              <a:t>The community is maturing through international collaboration, national operational and science investments, and new teaching programs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2105010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228600" y="1406525"/>
            <a:ext cx="4495800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i="1" dirty="0">
                <a:cs typeface="MS PGothic" charset="0"/>
              </a:rPr>
              <a:t>Forcing and exchanges at the boundaries</a:t>
            </a:r>
          </a:p>
          <a:p>
            <a:pPr lvl="2" eaLnBrk="1" hangingPunct="1">
              <a:buFont typeface="Arial" charset="0"/>
              <a:buChar char="•"/>
            </a:pPr>
            <a:r>
              <a:rPr lang="en-US" sz="1400" dirty="0">
                <a:ea typeface="ＭＳ Ｐゴシック" charset="0"/>
                <a:cs typeface="MS PGothic" charset="0"/>
              </a:rPr>
              <a:t>   Ocean-atmosphere exchange</a:t>
            </a:r>
          </a:p>
          <a:p>
            <a:pPr lvl="2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sz="1400" dirty="0">
                <a:ea typeface="ＭＳ Ｐゴシック" charset="0"/>
                <a:cs typeface="MS PGothic" charset="0"/>
              </a:rPr>
              <a:t>   Fluid-rock interactions</a:t>
            </a:r>
          </a:p>
          <a:p>
            <a:pPr eaLnBrk="1" hangingPunct="1"/>
            <a:r>
              <a:rPr lang="en-US" sz="1400" i="1" dirty="0">
                <a:cs typeface="MS PGothic" charset="0"/>
              </a:rPr>
              <a:t>Dynamics of the boundary regimes</a:t>
            </a:r>
          </a:p>
          <a:p>
            <a:pPr lvl="2" eaLnBrk="1" hangingPunct="1">
              <a:buFont typeface="Arial" charset="0"/>
              <a:buChar char="•"/>
            </a:pPr>
            <a:r>
              <a:rPr lang="en-US" sz="1400" dirty="0">
                <a:ea typeface="ＭＳ Ｐゴシック" charset="0"/>
                <a:cs typeface="MS PGothic" charset="0"/>
              </a:rPr>
              <a:t>  Coastal ocean dynamics and ecosystems</a:t>
            </a:r>
          </a:p>
          <a:p>
            <a:pPr lvl="2" eaLnBrk="1" hangingPunct="1">
              <a:buFont typeface="Arial" charset="0"/>
              <a:buChar char="•"/>
            </a:pPr>
            <a:r>
              <a:rPr lang="en-US" sz="1400" dirty="0">
                <a:ea typeface="ＭＳ Ｐゴシック" charset="0"/>
                <a:cs typeface="MS PGothic" charset="0"/>
              </a:rPr>
              <a:t>  The </a:t>
            </a:r>
            <a:r>
              <a:rPr lang="en-US" sz="1400" dirty="0" err="1">
                <a:ea typeface="ＭＳ Ｐゴシック" charset="0"/>
                <a:cs typeface="MS PGothic" charset="0"/>
              </a:rPr>
              <a:t>subseafloor</a:t>
            </a:r>
            <a:r>
              <a:rPr lang="en-US" sz="1400" dirty="0">
                <a:ea typeface="ＭＳ Ｐゴシック" charset="0"/>
                <a:cs typeface="MS PGothic" charset="0"/>
              </a:rPr>
              <a:t> biosphere</a:t>
            </a:r>
          </a:p>
          <a:p>
            <a:pPr lvl="2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sz="1400" dirty="0">
                <a:ea typeface="ＭＳ Ｐゴシック" charset="0"/>
                <a:cs typeface="MS PGothic" charset="0"/>
              </a:rPr>
              <a:t>  Plate-scale, ocean geodynamics</a:t>
            </a: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320675" y="1047690"/>
            <a:ext cx="90519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dirty="0">
                <a:cs typeface="MS PGothic" charset="0"/>
              </a:rPr>
              <a:t>Overarching Science </a:t>
            </a:r>
            <a:r>
              <a:rPr lang="en-US" sz="2000" dirty="0" smtClean="0">
                <a:cs typeface="MS PGothic" charset="0"/>
              </a:rPr>
              <a:t>Drivers</a:t>
            </a:r>
            <a:endParaRPr lang="en-US" sz="2000" dirty="0">
              <a:cs typeface="MS PGothic" charset="0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152400" y="3378200"/>
            <a:ext cx="45720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i="1" dirty="0">
                <a:cs typeface="MS PGothic" charset="0"/>
              </a:rPr>
              <a:t>Dynamics and variability of the ocean volume</a:t>
            </a:r>
          </a:p>
          <a:p>
            <a:pPr lvl="2">
              <a:buFont typeface="Arial" charset="0"/>
              <a:buChar char="•"/>
            </a:pPr>
            <a:r>
              <a:rPr lang="en-US" sz="1400" dirty="0">
                <a:cs typeface="MS PGothic" charset="0"/>
              </a:rPr>
              <a:t>  Climate variability</a:t>
            </a:r>
          </a:p>
          <a:p>
            <a:pPr lvl="2">
              <a:buFont typeface="Arial" charset="0"/>
              <a:buChar char="•"/>
            </a:pPr>
            <a:r>
              <a:rPr lang="en-US" sz="1400" dirty="0">
                <a:cs typeface="MS PGothic" charset="0"/>
              </a:rPr>
              <a:t>  Ocean circulation</a:t>
            </a:r>
          </a:p>
          <a:p>
            <a:pPr lvl="2">
              <a:buFont typeface="Arial" charset="0"/>
              <a:buChar char="•"/>
            </a:pPr>
            <a:r>
              <a:rPr lang="en-US" sz="1400" dirty="0">
                <a:cs typeface="MS PGothic" charset="0"/>
              </a:rPr>
              <a:t>  Turbulent mixing and biophysical interactions</a:t>
            </a:r>
          </a:p>
          <a:p>
            <a:pPr lvl="2">
              <a:buFont typeface="Arial" charset="0"/>
              <a:buChar char="•"/>
            </a:pPr>
            <a:r>
              <a:rPr lang="en-US" sz="1400" dirty="0">
                <a:cs typeface="MS PGothic" charset="0"/>
              </a:rPr>
              <a:t>  Ecosystems</a:t>
            </a:r>
          </a:p>
          <a:p>
            <a:r>
              <a:rPr lang="en-US" sz="1400" dirty="0">
                <a:cs typeface="MS PGothic" charset="0"/>
              </a:rPr>
              <a:t> </a:t>
            </a:r>
            <a:r>
              <a:rPr lang="en-US" sz="1400" i="1" dirty="0">
                <a:cs typeface="MS PGothic" charset="0"/>
              </a:rPr>
              <a:t>Across the boundaries and in the interior</a:t>
            </a:r>
          </a:p>
          <a:p>
            <a:pPr lvl="2">
              <a:buFont typeface="Arial" charset="0"/>
              <a:buChar char="•"/>
            </a:pPr>
            <a:r>
              <a:rPr lang="en-US" sz="1400" dirty="0">
                <a:cs typeface="MS PGothic" charset="0"/>
              </a:rPr>
              <a:t>  Carbon cycling, ocean acidification, ecosystem health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09900" y="18669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152400" y="0"/>
            <a:ext cx="90519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200" b="1" dirty="0" smtClean="0">
                <a:cs typeface="MS PGothic" charset="0"/>
              </a:rPr>
              <a:t>1) Developing new technologies </a:t>
            </a:r>
          </a:p>
          <a:p>
            <a:pPr algn="ctr" eaLnBrk="1" hangingPunct="1"/>
            <a:r>
              <a:rPr lang="en-US" sz="2200" b="1" dirty="0" smtClean="0">
                <a:cs typeface="MS PGothic" charset="0"/>
              </a:rPr>
              <a:t>(National Science Foundation Ocean Observatory Initiative)</a:t>
            </a:r>
            <a:endParaRPr lang="en-US" sz="2200" b="1" dirty="0">
              <a:cs typeface="MS PGothic" charset="0"/>
            </a:endParaRPr>
          </a:p>
        </p:txBody>
      </p:sp>
      <p:pic>
        <p:nvPicPr>
          <p:cNvPr id="9" name="Picture 7" descr="OOI_map_new0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838200"/>
            <a:ext cx="4648200" cy="511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276600" y="3050500"/>
            <a:ext cx="4572000" cy="28931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/>
            <a:r>
              <a:rPr lang="en-US" sz="1400" dirty="0">
                <a:solidFill>
                  <a:schemeClr val="bg1"/>
                </a:solidFill>
                <a:cs typeface="MS PGothic" charset="0"/>
              </a:rPr>
              <a:t>Four Global high latitude sites</a:t>
            </a:r>
          </a:p>
          <a:p>
            <a:pPr algn="ctr" eaLnBrk="1" hangingPunct="1"/>
            <a:r>
              <a:rPr lang="en-US" sz="1400" dirty="0">
                <a:solidFill>
                  <a:schemeClr val="bg1"/>
                </a:solidFill>
                <a:cs typeface="MS PGothic" charset="0"/>
              </a:rPr>
              <a:t>Station Papa</a:t>
            </a:r>
          </a:p>
          <a:p>
            <a:pPr algn="ctr" eaLnBrk="1" hangingPunct="1"/>
            <a:r>
              <a:rPr lang="en-US" sz="1400" dirty="0" err="1">
                <a:solidFill>
                  <a:schemeClr val="bg1"/>
                </a:solidFill>
                <a:cs typeface="MS PGothic" charset="0"/>
              </a:rPr>
              <a:t>Irminger</a:t>
            </a:r>
            <a:r>
              <a:rPr lang="en-US" sz="1400" dirty="0">
                <a:solidFill>
                  <a:schemeClr val="bg1"/>
                </a:solidFill>
                <a:cs typeface="MS PGothic" charset="0"/>
              </a:rPr>
              <a:t> Sea</a:t>
            </a:r>
          </a:p>
          <a:p>
            <a:pPr algn="ctr" eaLnBrk="1" hangingPunct="1"/>
            <a:r>
              <a:rPr lang="en-US" sz="1400" dirty="0">
                <a:solidFill>
                  <a:schemeClr val="bg1"/>
                </a:solidFill>
                <a:cs typeface="MS PGothic" charset="0"/>
              </a:rPr>
              <a:t>Argentine Basin</a:t>
            </a:r>
          </a:p>
          <a:p>
            <a:pPr algn="ctr" eaLnBrk="1" hangingPunct="1"/>
            <a:r>
              <a:rPr lang="en-US" sz="1400" dirty="0">
                <a:solidFill>
                  <a:schemeClr val="bg1"/>
                </a:solidFill>
                <a:cs typeface="MS PGothic" charset="0"/>
              </a:rPr>
              <a:t>Southern Ocean</a:t>
            </a:r>
          </a:p>
          <a:p>
            <a:pPr algn="ctr" eaLnBrk="1" hangingPunct="1"/>
            <a:endParaRPr lang="en-US" sz="1400" dirty="0">
              <a:solidFill>
                <a:schemeClr val="bg1"/>
              </a:solidFill>
              <a:cs typeface="MS PGothic" charset="0"/>
            </a:endParaRPr>
          </a:p>
          <a:p>
            <a:pPr algn="ctr" eaLnBrk="1" hangingPunct="1"/>
            <a:r>
              <a:rPr lang="en-US" sz="1400" dirty="0">
                <a:solidFill>
                  <a:schemeClr val="bg1"/>
                </a:solidFill>
                <a:cs typeface="MS PGothic" charset="0"/>
              </a:rPr>
              <a:t>Two Coastal Arrays </a:t>
            </a:r>
          </a:p>
          <a:p>
            <a:pPr algn="ctr" eaLnBrk="1" hangingPunct="1"/>
            <a:r>
              <a:rPr lang="en-US" sz="1400" dirty="0">
                <a:solidFill>
                  <a:schemeClr val="bg1"/>
                </a:solidFill>
                <a:cs typeface="MS PGothic" charset="0"/>
              </a:rPr>
              <a:t>Endurance Array</a:t>
            </a:r>
          </a:p>
          <a:p>
            <a:pPr algn="ctr" eaLnBrk="1" hangingPunct="1"/>
            <a:r>
              <a:rPr lang="en-US" sz="1400" dirty="0">
                <a:solidFill>
                  <a:schemeClr val="bg1"/>
                </a:solidFill>
                <a:cs typeface="MS PGothic" charset="0"/>
              </a:rPr>
              <a:t>Pioneer Array</a:t>
            </a:r>
          </a:p>
          <a:p>
            <a:pPr algn="ctr" eaLnBrk="1" hangingPunct="1"/>
            <a:endParaRPr lang="en-US" sz="1400" dirty="0">
              <a:solidFill>
                <a:schemeClr val="bg1"/>
              </a:solidFill>
              <a:cs typeface="MS PGothic" charset="0"/>
            </a:endParaRPr>
          </a:p>
          <a:p>
            <a:pPr algn="ctr" eaLnBrk="1" hangingPunct="1"/>
            <a:r>
              <a:rPr lang="en-US" sz="1400" dirty="0">
                <a:solidFill>
                  <a:schemeClr val="bg1"/>
                </a:solidFill>
                <a:cs typeface="MS PGothic" charset="0"/>
              </a:rPr>
              <a:t>Cabled Array</a:t>
            </a:r>
          </a:p>
          <a:p>
            <a:pPr algn="ctr" eaLnBrk="1" hangingPunct="1"/>
            <a:r>
              <a:rPr lang="en-US" sz="1400" dirty="0" err="1">
                <a:solidFill>
                  <a:schemeClr val="bg1"/>
                </a:solidFill>
                <a:cs typeface="MS PGothic" charset="0"/>
              </a:rPr>
              <a:t>Meso</a:t>
            </a:r>
            <a:r>
              <a:rPr lang="en-US" sz="1400" dirty="0">
                <a:solidFill>
                  <a:schemeClr val="bg1"/>
                </a:solidFill>
                <a:cs typeface="MS PGothic" charset="0"/>
              </a:rPr>
              <a:t>-scale, </a:t>
            </a:r>
          </a:p>
          <a:p>
            <a:pPr algn="ctr" eaLnBrk="1" hangingPunct="1"/>
            <a:r>
              <a:rPr lang="en-US" sz="1400" dirty="0">
                <a:solidFill>
                  <a:schemeClr val="bg1"/>
                </a:solidFill>
                <a:cs typeface="MS PGothic" charset="0"/>
              </a:rPr>
              <a:t>Plate Scale network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848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546100" y="317500"/>
            <a:ext cx="8229600" cy="6096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 defTabSz="914400" eaLnBrk="0" hangingPunct="0">
              <a:defRPr/>
            </a:pPr>
            <a:r>
              <a:rPr lang="en-US" sz="3200" kern="0">
                <a:solidFill>
                  <a:srgbClr val="0C5890"/>
                </a:solidFill>
                <a:ea typeface="MS PGothic" charset="0"/>
                <a:cs typeface="+mj-cs"/>
              </a:rPr>
              <a:t>Global Scale Nodes</a:t>
            </a:r>
            <a:endParaRPr lang="en-US" sz="3200" kern="0" dirty="0">
              <a:solidFill>
                <a:srgbClr val="0C5890"/>
              </a:solidFill>
              <a:ea typeface="MS PGothic" charset="0"/>
              <a:cs typeface="+mj-cs"/>
            </a:endParaRPr>
          </a:p>
        </p:txBody>
      </p:sp>
      <p:sp>
        <p:nvSpPr>
          <p:cNvPr id="33795" name="Text Box 10"/>
          <p:cNvSpPr txBox="1">
            <a:spLocks noChangeArrowheads="1"/>
          </p:cNvSpPr>
          <p:nvPr/>
        </p:nvSpPr>
        <p:spPr bwMode="auto">
          <a:xfrm>
            <a:off x="5092700" y="1854200"/>
            <a:ext cx="3962400" cy="391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80000"/>
              </a:spcBef>
              <a:buFont typeface="Symbol" charset="0"/>
              <a:buNone/>
            </a:pPr>
            <a:r>
              <a:rPr lang="en-US" sz="2000">
                <a:solidFill>
                  <a:schemeClr val="tx2"/>
                </a:solidFill>
                <a:latin typeface="Calibri" charset="0"/>
                <a:cs typeface="MS PGothic" charset="0"/>
                <a:sym typeface="Symbol" charset="0"/>
              </a:rPr>
              <a:t></a:t>
            </a:r>
            <a:r>
              <a:rPr lang="en-US" sz="2000">
                <a:solidFill>
                  <a:schemeClr val="tx2"/>
                </a:solidFill>
                <a:latin typeface="Calibri" charset="0"/>
                <a:cs typeface="MS PGothic" charset="0"/>
              </a:rPr>
              <a:t> Paired surface and profiler moorings cover full water column</a:t>
            </a:r>
          </a:p>
          <a:p>
            <a:pPr algn="ctr" eaLnBrk="1" hangingPunct="1">
              <a:lnSpc>
                <a:spcPct val="85000"/>
              </a:lnSpc>
              <a:spcBef>
                <a:spcPct val="80000"/>
              </a:spcBef>
              <a:buFont typeface="Symbol" charset="0"/>
              <a:buNone/>
            </a:pPr>
            <a:r>
              <a:rPr lang="en-US" sz="2000">
                <a:solidFill>
                  <a:schemeClr val="tx2"/>
                </a:solidFill>
                <a:latin typeface="Calibri" charset="0"/>
                <a:cs typeface="MS PGothic" charset="0"/>
                <a:sym typeface="Symbol" charset="0"/>
              </a:rPr>
              <a:t></a:t>
            </a:r>
            <a:r>
              <a:rPr lang="en-US" sz="2000">
                <a:solidFill>
                  <a:schemeClr val="tx2"/>
                </a:solidFill>
                <a:latin typeface="Calibri" charset="0"/>
                <a:cs typeface="MS PGothic" charset="0"/>
              </a:rPr>
              <a:t> 3 gliders to observe evolution of ocean properties on sections </a:t>
            </a:r>
          </a:p>
          <a:p>
            <a:pPr algn="ctr" eaLnBrk="1" hangingPunct="1">
              <a:lnSpc>
                <a:spcPct val="85000"/>
              </a:lnSpc>
              <a:spcBef>
                <a:spcPct val="80000"/>
              </a:spcBef>
              <a:buFont typeface="Symbol" charset="0"/>
              <a:buNone/>
            </a:pPr>
            <a:r>
              <a:rPr lang="en-US" sz="2000">
                <a:solidFill>
                  <a:schemeClr val="tx2"/>
                </a:solidFill>
                <a:latin typeface="Calibri" charset="0"/>
                <a:cs typeface="MS PGothic" charset="0"/>
                <a:sym typeface="Symbol" charset="0"/>
              </a:rPr>
              <a:t> 2 gliders to track/survey features, also commandable as spares  </a:t>
            </a:r>
          </a:p>
          <a:p>
            <a:pPr algn="ctr" eaLnBrk="1" hangingPunct="1">
              <a:lnSpc>
                <a:spcPct val="85000"/>
              </a:lnSpc>
              <a:spcBef>
                <a:spcPct val="80000"/>
              </a:spcBef>
              <a:buFont typeface="Symbol" charset="0"/>
              <a:buNone/>
            </a:pPr>
            <a:r>
              <a:rPr lang="en-US" sz="2000">
                <a:solidFill>
                  <a:schemeClr val="tx2"/>
                </a:solidFill>
                <a:latin typeface="Calibri" charset="0"/>
                <a:cs typeface="MS PGothic" charset="0"/>
                <a:sym typeface="Symbol" charset="0"/>
              </a:rPr>
              <a:t> 2 subsurface moorings with fixed depth sensors complete triangular moored array </a:t>
            </a:r>
          </a:p>
          <a:p>
            <a:pPr algn="ctr" eaLnBrk="1" hangingPunct="1">
              <a:lnSpc>
                <a:spcPct val="85000"/>
              </a:lnSpc>
              <a:spcBef>
                <a:spcPct val="80000"/>
              </a:spcBef>
              <a:buFont typeface="Symbol" charset="0"/>
              <a:buNone/>
            </a:pPr>
            <a:r>
              <a:rPr lang="en-US" sz="2000">
                <a:solidFill>
                  <a:schemeClr val="tx2"/>
                </a:solidFill>
                <a:latin typeface="Calibri" charset="0"/>
                <a:cs typeface="MS PGothic" charset="0"/>
                <a:sym typeface="Symbol" charset="0"/>
              </a:rPr>
              <a:t> telemetry via gliders</a:t>
            </a:r>
            <a:endParaRPr lang="en-US" sz="1600">
              <a:solidFill>
                <a:schemeClr val="tx2"/>
              </a:solidFill>
              <a:latin typeface="Calibri" charset="0"/>
              <a:cs typeface="MS PGothic" charset="0"/>
              <a:sym typeface="Symbol" charset="0"/>
            </a:endParaRPr>
          </a:p>
        </p:txBody>
      </p:sp>
      <p:sp>
        <p:nvSpPr>
          <p:cNvPr id="33796" name="TextBox 28"/>
          <p:cNvSpPr txBox="1">
            <a:spLocks noChangeArrowheads="1"/>
          </p:cNvSpPr>
          <p:nvPr/>
        </p:nvSpPr>
        <p:spPr bwMode="auto">
          <a:xfrm>
            <a:off x="1935163" y="1016000"/>
            <a:ext cx="5695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 b="1">
                <a:cs typeface="MS PGothic" charset="0"/>
              </a:rPr>
              <a:t>Observation Need: Adaptive spatial data sampling </a:t>
            </a:r>
          </a:p>
          <a:p>
            <a:pPr eaLnBrk="1" hangingPunct="1"/>
            <a:r>
              <a:rPr lang="en-US" sz="1800" b="1">
                <a:cs typeface="MS PGothic" charset="0"/>
              </a:rPr>
              <a:t>of water column that can be sustained for a year</a:t>
            </a:r>
          </a:p>
        </p:txBody>
      </p:sp>
      <p:pic>
        <p:nvPicPr>
          <p:cNvPr id="33797" name="Picture 33" descr="CG_Global_3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"/>
          <a:stretch>
            <a:fillRect/>
          </a:stretch>
        </p:blipFill>
        <p:spPr bwMode="auto">
          <a:xfrm>
            <a:off x="322263" y="1701800"/>
            <a:ext cx="4945062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TextBox 34"/>
          <p:cNvSpPr txBox="1">
            <a:spLocks noChangeArrowheads="1"/>
          </p:cNvSpPr>
          <p:nvPr/>
        </p:nvSpPr>
        <p:spPr bwMode="auto">
          <a:xfrm>
            <a:off x="1130300" y="1546225"/>
            <a:ext cx="746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>
                <a:cs typeface="MS PGothic" charset="0"/>
              </a:rPr>
              <a:t>Gliders</a:t>
            </a:r>
          </a:p>
        </p:txBody>
      </p:sp>
      <p:cxnSp>
        <p:nvCxnSpPr>
          <p:cNvPr id="33799" name="Straight Arrow Connector 36"/>
          <p:cNvCxnSpPr>
            <a:cxnSpLocks noChangeShapeType="1"/>
          </p:cNvCxnSpPr>
          <p:nvPr/>
        </p:nvCxnSpPr>
        <p:spPr bwMode="auto">
          <a:xfrm rot="5400000">
            <a:off x="1244601" y="2044700"/>
            <a:ext cx="381000" cy="31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800" name="Straight Arrow Connector 37"/>
          <p:cNvCxnSpPr>
            <a:cxnSpLocks noChangeShapeType="1"/>
          </p:cNvCxnSpPr>
          <p:nvPr/>
        </p:nvCxnSpPr>
        <p:spPr bwMode="auto">
          <a:xfrm rot="16200000" flipH="1">
            <a:off x="444500" y="2159000"/>
            <a:ext cx="685800" cy="76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801" name="TextBox 42"/>
          <p:cNvSpPr txBox="1">
            <a:spLocks noChangeArrowheads="1"/>
          </p:cNvSpPr>
          <p:nvPr/>
        </p:nvSpPr>
        <p:spPr bwMode="auto">
          <a:xfrm>
            <a:off x="195263" y="1092200"/>
            <a:ext cx="1081087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>
                <a:cs typeface="MS PGothic" charset="0"/>
              </a:rPr>
              <a:t>Subsurface</a:t>
            </a:r>
          </a:p>
          <a:p>
            <a:pPr algn="ctr" eaLnBrk="1" hangingPunct="1"/>
            <a:r>
              <a:rPr lang="en-US" sz="1400">
                <a:cs typeface="MS PGothic" charset="0"/>
              </a:rPr>
              <a:t>flanking</a:t>
            </a:r>
          </a:p>
          <a:p>
            <a:pPr algn="ctr" eaLnBrk="1" hangingPunct="1"/>
            <a:r>
              <a:rPr lang="en-US" sz="1400">
                <a:cs typeface="MS PGothic" charset="0"/>
              </a:rPr>
              <a:t> moorings</a:t>
            </a:r>
          </a:p>
        </p:txBody>
      </p:sp>
      <p:cxnSp>
        <p:nvCxnSpPr>
          <p:cNvPr id="33802" name="Straight Arrow Connector 45"/>
          <p:cNvCxnSpPr>
            <a:cxnSpLocks noChangeShapeType="1"/>
          </p:cNvCxnSpPr>
          <p:nvPr/>
        </p:nvCxnSpPr>
        <p:spPr bwMode="auto">
          <a:xfrm rot="16200000" flipV="1">
            <a:off x="3340100" y="3987800"/>
            <a:ext cx="83820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803" name="TextBox 48"/>
          <p:cNvSpPr txBox="1">
            <a:spLocks noChangeArrowheads="1"/>
          </p:cNvSpPr>
          <p:nvPr/>
        </p:nvSpPr>
        <p:spPr bwMode="auto">
          <a:xfrm>
            <a:off x="3333750" y="4673600"/>
            <a:ext cx="167163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>
                <a:cs typeface="MS PGothic" charset="0"/>
              </a:rPr>
              <a:t>Paired surface and</a:t>
            </a:r>
          </a:p>
          <a:p>
            <a:pPr algn="ctr" eaLnBrk="1" hangingPunct="1"/>
            <a:r>
              <a:rPr lang="en-US" sz="1400">
                <a:cs typeface="MS PGothic" charset="0"/>
              </a:rPr>
              <a:t>profiler mooring</a:t>
            </a:r>
          </a:p>
        </p:txBody>
      </p:sp>
      <p:pic>
        <p:nvPicPr>
          <p:cNvPr id="33804" name="Picture 49" descr="OOI_map_new0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3835400"/>
            <a:ext cx="17303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5" name="Oval 50"/>
          <p:cNvSpPr>
            <a:spLocks noChangeArrowheads="1"/>
          </p:cNvSpPr>
          <p:nvPr/>
        </p:nvSpPr>
        <p:spPr bwMode="auto">
          <a:xfrm>
            <a:off x="846138" y="4064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CF070E"/>
            </a:solidFill>
            <a:round/>
            <a:headEnd/>
            <a:tailEnd/>
          </a:ln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3806" name="Oval 51"/>
          <p:cNvSpPr>
            <a:spLocks noChangeArrowheads="1"/>
          </p:cNvSpPr>
          <p:nvPr/>
        </p:nvSpPr>
        <p:spPr bwMode="auto">
          <a:xfrm>
            <a:off x="1587500" y="5562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CF070E"/>
            </a:solidFill>
            <a:round/>
            <a:headEnd/>
            <a:tailEnd/>
          </a:ln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3807" name="Oval 52"/>
          <p:cNvSpPr>
            <a:spLocks noChangeArrowheads="1"/>
          </p:cNvSpPr>
          <p:nvPr/>
        </p:nvSpPr>
        <p:spPr bwMode="auto">
          <a:xfrm>
            <a:off x="2116138" y="5283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CF070E"/>
            </a:solidFill>
            <a:round/>
            <a:headEnd/>
            <a:tailEnd/>
          </a:ln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3808" name="Oval 53"/>
          <p:cNvSpPr>
            <a:spLocks noChangeArrowheads="1"/>
          </p:cNvSpPr>
          <p:nvPr/>
        </p:nvSpPr>
        <p:spPr bwMode="auto">
          <a:xfrm>
            <a:off x="2120900" y="38989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CF070E"/>
            </a:solidFill>
            <a:round/>
            <a:headEnd/>
            <a:tailEnd/>
          </a:ln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754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5181</TotalTime>
  <Words>1956</Words>
  <Application>Microsoft Macintosh PowerPoint</Application>
  <PresentationFormat>On-screen Show (4:3)</PresentationFormat>
  <Paragraphs>351</Paragraphs>
  <Slides>36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2) Developing operational networks (GOOS) Global Ocean Observing System for Climate</vt:lpstr>
      <vt:lpstr>U.S. IOOS</vt:lpstr>
      <vt:lpstr>PowerPoint Presentation</vt:lpstr>
      <vt:lpstr>PowerPoint Presentation</vt:lpstr>
      <vt:lpstr>PowerPoint Presentation</vt:lpstr>
      <vt:lpstr>PowerPoint Presentation</vt:lpstr>
      <vt:lpstr>US HF Radar Network</vt:lpstr>
      <vt:lpstr>PowerPoint Presentation</vt:lpstr>
      <vt:lpstr>US Glider Network (Under Design)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Deepwater Horizon Information Flow</vt:lpstr>
      <vt:lpstr>Feedback from the Deepwater Horizon  Incident Command Center</vt:lpstr>
      <vt:lpstr>Feedback from the Deepwater Horizon  Incident Command Center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Rutgers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hroarty</dc:creator>
  <cp:lastModifiedBy>Oscar Schofield</cp:lastModifiedBy>
  <cp:revision>196</cp:revision>
  <dcterms:created xsi:type="dcterms:W3CDTF">2011-03-03T17:35:39Z</dcterms:created>
  <dcterms:modified xsi:type="dcterms:W3CDTF">2013-09-11T06:29:52Z</dcterms:modified>
</cp:coreProperties>
</file>