
<file path=[Content_Types].xml><?xml version="1.0" encoding="utf-8"?>
<Types xmlns="http://schemas.openxmlformats.org/package/2006/content-types">
  <Override PartName="/ppt/slideLayouts/slideLayout8.xml" ContentType="application/vnd.openxmlformats-officedocument.presentationml.slideLayout+xml"/>
  <Override PartName="/ppt/notesSlides/notesSlide2.xml" ContentType="application/vnd.openxmlformats-officedocument.presentationml.notesSlide+xml"/>
  <Default Extension="xls" ContentType="application/vnd.ms-excel"/>
  <Override PartName="/ppt/slides/slide22.xml" ContentType="application/vnd.openxmlformats-officedocument.presentationml.slide+xml"/>
  <Override PartName="/ppt/slides/slide28.xml" ContentType="application/vnd.openxmlformats-officedocument.presentationml.slide+xml"/>
  <Override PartName="/ppt/theme/theme2.xml" ContentType="application/vnd.openxmlformats-officedocument.theme+xml"/>
  <Override PartName="/ppt/slides/slide2.xml" ContentType="application/vnd.openxmlformats-officedocument.presentationml.slide+xml"/>
  <Override PartName="/docProps/app.xml" ContentType="application/vnd.openxmlformats-officedocument.extended-properties+xml"/>
  <Override PartName="/ppt/slides/slide30.xml" ContentType="application/vnd.openxmlformats-officedocument.presentationml.slide+xml"/>
  <Override PartName="/ppt/slides/slide11.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21.xml" ContentType="application/vnd.openxmlformats-officedocument.presentationml.slide+xml"/>
  <Override PartName="/ppt/slideLayouts/slideLayout5.xml" ContentType="application/vnd.openxmlformats-officedocument.presentationml.slideLayout+xml"/>
  <Override PartName="/ppt/slides/slide23.xml" ContentType="application/vnd.openxmlformats-officedocument.presentationml.slid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notesSlides/notesSlide3.xml" ContentType="application/vnd.openxmlformats-officedocument.presentationml.notesSlide+xml"/>
  <Override PartName="/ppt/notesMasters/notesMaster1.xml" ContentType="application/vnd.openxmlformats-officedocument.presentationml.notesMaster+xml"/>
  <Override PartName="/ppt/slides/slide1.xml" ContentType="application/vnd.openxmlformats-officedocument.presentationml.slide+xml"/>
  <Override PartName="/ppt/tableStyles.xml" ContentType="application/vnd.openxmlformats-officedocument.presentationml.tableStyles+xml"/>
  <Default Extension="xml" ContentType="application/xml"/>
  <Override PartName="/ppt/slides/slide7.xml" ContentType="application/vnd.openxmlformats-officedocument.presentationml.slide+xml"/>
  <Override PartName="/ppt/slides/slide26.xml" ContentType="application/vnd.openxmlformats-officedocument.presentationml.slide+xml"/>
  <Override PartName="/ppt/slideMasters/slideMaster1.xml" ContentType="application/vnd.openxmlformats-officedocument.presentationml.slideMaster+xml"/>
  <Override PartName="/ppt/viewProps.xml" ContentType="application/vnd.openxmlformats-officedocument.presentationml.viewProps+xml"/>
  <Override PartName="/ppt/slides/slide25.xml" ContentType="application/vnd.openxmlformats-officedocument.presentationml.slide+xml"/>
  <Default Extension="doc" ContentType="application/msword"/>
  <Override PartName="/ppt/slides/slide13.xml" ContentType="application/vnd.openxmlformats-officedocument.presentationml.slide+xml"/>
  <Override PartName="/ppt/slides/slide14.xml" ContentType="application/vnd.openxmlformats-officedocument.presentationml.slide+xml"/>
  <Default Extension="pict" ContentType="image/pict"/>
  <Override PartName="/ppt/slides/slide20.xml" ContentType="application/vnd.openxmlformats-officedocument.presentationml.slide+xml"/>
  <Override PartName="/ppt/slides/slide17.xml" ContentType="application/vnd.openxmlformats-officedocument.presentationml.slide+xml"/>
  <Override PartName="/ppt/slideLayouts/slideLayout4.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theme/theme1.xml" ContentType="application/vnd.openxmlformats-officedocument.theme+xml"/>
  <Override PartName="/ppt/slideLayouts/slideLayout6.xml" ContentType="application/vnd.openxmlformats-officedocument.presentationml.slideLayout+xml"/>
  <Override PartName="/ppt/presentation.xml" ContentType="application/vnd.openxmlformats-officedocument.presentationml.presentation.main+xml"/>
  <Override PartName="/ppt/slides/slide5.xml" ContentType="application/vnd.openxmlformats-officedocument.presentationml.slide+xml"/>
  <Override PartName="/ppt/slides/slide10.xml" ContentType="application/vnd.openxmlformats-officedocument.presentationml.slide+xml"/>
  <Override PartName="/ppt/slideLayouts/slideLayout7.xml" ContentType="application/vnd.openxmlformats-officedocument.presentationml.slideLayout+xml"/>
  <Override PartName="/ppt/presProps.xml" ContentType="application/vnd.openxmlformats-officedocument.presentationml.presProps+xml"/>
  <Default Extension="jpeg" ContentType="image/jpeg"/>
  <Default Extension="vml" ContentType="application/vnd.openxmlformats-officedocument.vmlDrawing"/>
  <Default Extension="png" ContentType="image/png"/>
  <Override PartName="/ppt/slides/slide3.xml" ContentType="application/vnd.openxmlformats-officedocument.presentationml.slide+xml"/>
  <Override PartName="/ppt/slides/slide4.xml" ContentType="application/vnd.openxmlformats-officedocument.presentationml.slide+xml"/>
  <Override PartName="/ppt/slides/slide27.xml" ContentType="application/vnd.openxmlformats-officedocument.presentationml.slide+xml"/>
  <Override PartName="/ppt/slideLayouts/slideLayout11.xml" ContentType="application/vnd.openxmlformats-officedocument.presentationml.slideLayout+xml"/>
  <Override PartName="/docProps/core.xml" ContentType="application/vnd.openxmlformats-package.core-properties+xml"/>
  <Override PartName="/ppt/slides/slide8.xml" ContentType="application/vnd.openxmlformats-officedocument.presentationml.slide+xml"/>
  <Override PartName="/ppt/slides/slide15.xml" ContentType="application/vnd.openxmlformats-officedocument.presentationml.slide+xml"/>
  <Default Extension="bin" ContentType="application/vnd.openxmlformats-officedocument.presentationml.printerSettings"/>
  <Default Extension="rels" ContentType="application/vnd.openxmlformats-package.relationships+xml"/>
  <Override PartName="/ppt/slides/slide9.xml" ContentType="application/vnd.openxmlformats-officedocument.presentationml.slide+xml"/>
  <Override PartName="/ppt/slides/slide24.xml" ContentType="application/vnd.openxmlformats-officedocument.presentationml.slide+xml"/>
  <Override PartName="/ppt/slides/slide6.xml" ContentType="application/vnd.openxmlformats-officedocument.presentationml.slide+xml"/>
  <Override PartName="/ppt/slides/slide16.xml" ContentType="application/vnd.openxmlformats-officedocument.presentationml.slide+xml"/>
  <Default Extension="pdf" ContentType="application/pdf"/>
  <Override PartName="/ppt/slides/slide19.xml" ContentType="application/vnd.openxmlformats-officedocument.presentationml.slide+xml"/>
  <Override PartName="/ppt/slides/slide12.xml" ContentType="application/vnd.openxmlformats-officedocument.presentationml.slide+xml"/>
  <Override PartName="/ppt/slides/slide29.xml" ContentType="application/vnd.openxmlformats-officedocument.presentationml.slide+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32"/>
  </p:notesMasterIdLst>
  <p:sldIdLst>
    <p:sldId id="256" r:id="rId2"/>
    <p:sldId id="257" r:id="rId3"/>
    <p:sldId id="262" r:id="rId4"/>
    <p:sldId id="258" r:id="rId5"/>
    <p:sldId id="259" r:id="rId6"/>
    <p:sldId id="260" r:id="rId7"/>
    <p:sldId id="261" r:id="rId8"/>
    <p:sldId id="293" r:id="rId9"/>
    <p:sldId id="268" r:id="rId10"/>
    <p:sldId id="282" r:id="rId11"/>
    <p:sldId id="294" r:id="rId12"/>
    <p:sldId id="295" r:id="rId13"/>
    <p:sldId id="263" r:id="rId14"/>
    <p:sldId id="277" r:id="rId15"/>
    <p:sldId id="273" r:id="rId16"/>
    <p:sldId id="279" r:id="rId17"/>
    <p:sldId id="276" r:id="rId18"/>
    <p:sldId id="284" r:id="rId19"/>
    <p:sldId id="271" r:id="rId20"/>
    <p:sldId id="270" r:id="rId21"/>
    <p:sldId id="300" r:id="rId22"/>
    <p:sldId id="287" r:id="rId23"/>
    <p:sldId id="299" r:id="rId24"/>
    <p:sldId id="298" r:id="rId25"/>
    <p:sldId id="275" r:id="rId26"/>
    <p:sldId id="274" r:id="rId27"/>
    <p:sldId id="297" r:id="rId28"/>
    <p:sldId id="296" r:id="rId29"/>
    <p:sldId id="292" r:id="rId30"/>
    <p:sldId id="302" r:id="rId3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SorterView">
  <p:normalViewPr>
    <p:restoredLeft sz="15620"/>
    <p:restoredTop sz="94660"/>
  </p:normalViewPr>
  <p:slideViewPr>
    <p:cSldViewPr snapToGrid="0" snapToObjects="1">
      <p:cViewPr>
        <p:scale>
          <a:sx n="150" d="100"/>
          <a:sy n="150" d="100"/>
        </p:scale>
        <p:origin x="-1256" y="-19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35" Type="http://schemas.openxmlformats.org/officeDocument/2006/relationships/viewProps" Target="viewProps.xml"/><Relationship Id="rId31" Type="http://schemas.openxmlformats.org/officeDocument/2006/relationships/slide" Target="slides/slide30.xml"/><Relationship Id="rId34" Type="http://schemas.openxmlformats.org/officeDocument/2006/relationships/presProps" Target="presProps.xml"/><Relationship Id="rId7" Type="http://schemas.openxmlformats.org/officeDocument/2006/relationships/slide" Target="slides/slide6.xml"/><Relationship Id="rId36" Type="http://schemas.openxmlformats.org/officeDocument/2006/relationships/theme" Target="theme/theme1.xml"/><Relationship Id="rId1" Type="http://schemas.openxmlformats.org/officeDocument/2006/relationships/slideMaster" Target="slideMasters/slideMaster1.xml"/><Relationship Id="rId24" Type="http://schemas.openxmlformats.org/officeDocument/2006/relationships/slide" Target="slides/slide23.xml"/><Relationship Id="rId25" Type="http://schemas.openxmlformats.org/officeDocument/2006/relationships/slide" Target="slides/slide24.xml"/><Relationship Id="rId8" Type="http://schemas.openxmlformats.org/officeDocument/2006/relationships/slide" Target="slides/slide7.xml"/><Relationship Id="rId13" Type="http://schemas.openxmlformats.org/officeDocument/2006/relationships/slide" Target="slides/slide12.xml"/><Relationship Id="rId10" Type="http://schemas.openxmlformats.org/officeDocument/2006/relationships/slide" Target="slides/slide9.xml"/><Relationship Id="rId32" Type="http://schemas.openxmlformats.org/officeDocument/2006/relationships/notesMaster" Target="notesMasters/notesMaster1.xml"/><Relationship Id="rId37" Type="http://schemas.openxmlformats.org/officeDocument/2006/relationships/tableStyles" Target="tableStyles.xml"/><Relationship Id="rId12" Type="http://schemas.openxmlformats.org/officeDocument/2006/relationships/slide" Target="slides/slide11.xml"/><Relationship Id="rId17" Type="http://schemas.openxmlformats.org/officeDocument/2006/relationships/slide" Target="slides/slide16.xml"/><Relationship Id="rId9" Type="http://schemas.openxmlformats.org/officeDocument/2006/relationships/slide" Target="slides/slide8.xml"/><Relationship Id="rId18" Type="http://schemas.openxmlformats.org/officeDocument/2006/relationships/slide" Target="slides/slide17.xml"/><Relationship Id="rId3" Type="http://schemas.openxmlformats.org/officeDocument/2006/relationships/slide" Target="slides/slide2.xml"/><Relationship Id="rId27" Type="http://schemas.openxmlformats.org/officeDocument/2006/relationships/slide" Target="slides/slide26.xml"/><Relationship Id="rId14" Type="http://schemas.openxmlformats.org/officeDocument/2006/relationships/slide" Target="slides/slide13.xml"/><Relationship Id="rId23" Type="http://schemas.openxmlformats.org/officeDocument/2006/relationships/slide" Target="slides/slide22.xml"/><Relationship Id="rId4" Type="http://schemas.openxmlformats.org/officeDocument/2006/relationships/slide" Target="slides/slide3.xml"/><Relationship Id="rId28" Type="http://schemas.openxmlformats.org/officeDocument/2006/relationships/slide" Target="slides/slide27.xml"/><Relationship Id="rId26" Type="http://schemas.openxmlformats.org/officeDocument/2006/relationships/slide" Target="slides/slide25.xml"/><Relationship Id="rId30" Type="http://schemas.openxmlformats.org/officeDocument/2006/relationships/slide" Target="slides/slide29.xml"/><Relationship Id="rId11" Type="http://schemas.openxmlformats.org/officeDocument/2006/relationships/slide" Target="slides/slide10.xml"/><Relationship Id="rId29" Type="http://schemas.openxmlformats.org/officeDocument/2006/relationships/slide" Target="slides/slide28.xml"/><Relationship Id="rId6" Type="http://schemas.openxmlformats.org/officeDocument/2006/relationships/slide" Target="slides/slide5.xml"/><Relationship Id="rId16" Type="http://schemas.openxmlformats.org/officeDocument/2006/relationships/slide" Target="slides/slide15.xml"/><Relationship Id="rId33" Type="http://schemas.openxmlformats.org/officeDocument/2006/relationships/printerSettings" Target="printerSettings/printerSettings1.bin"/><Relationship Id="rId5" Type="http://schemas.openxmlformats.org/officeDocument/2006/relationships/slide" Target="slides/slide4.xml"/><Relationship Id="rId15" Type="http://schemas.openxmlformats.org/officeDocument/2006/relationships/slide" Target="slides/slide14.xml"/><Relationship Id="rId19" Type="http://schemas.openxmlformats.org/officeDocument/2006/relationships/slide" Target="slides/slide18.xml"/><Relationship Id="rId20" Type="http://schemas.openxmlformats.org/officeDocument/2006/relationships/slide" Target="slides/slide19.xml"/><Relationship Id="rId22" Type="http://schemas.openxmlformats.org/officeDocument/2006/relationships/slide" Target="slides/slide21.xml"/><Relationship Id="rId21" Type="http://schemas.openxmlformats.org/officeDocument/2006/relationships/slide" Target="slides/slide20.xml"/><Relationship Id="rId2"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34.pict"/><Relationship Id="rId1" Type="http://schemas.openxmlformats.org/officeDocument/2006/relationships/image" Target="../media/image33.pict"/></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4.pict"/></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0CB3163-287A-8B4E-AA4B-B6F158ED0D5F}" type="datetimeFigureOut">
              <a:rPr lang="en-US" smtClean="0"/>
              <a:t>2/25/10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5795008-AC56-534E-A6AB-7049BE0DE681}"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5795008-AC56-534E-A6AB-7049BE0DE681}" type="slidenum">
              <a:rPr lang="en-US" smtClean="0"/>
              <a:t>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A135AE-2F9D-2D4D-B99E-C1EDC3B44945}" type="slidenum">
              <a:rPr lang="en-US"/>
              <a:pPr/>
              <a:t>27</a:t>
            </a:fld>
            <a:endParaRPr lang="en-US"/>
          </a:p>
        </p:txBody>
      </p:sp>
      <p:sp>
        <p:nvSpPr>
          <p:cNvPr id="26626" name="Rectangle 2"/>
          <p:cNvSpPr>
            <a:spLocks noRot="1" noChangeArrowheads="1" noTextEdit="1"/>
          </p:cNvSpPr>
          <p:nvPr>
            <p:ph type="sldImg"/>
          </p:nvPr>
        </p:nvSpPr>
        <p:spPr>
          <a:ln/>
        </p:spPr>
      </p:sp>
      <p:sp>
        <p:nvSpPr>
          <p:cNvPr id="26627" name="Rectangle 3"/>
          <p:cNvSpPr>
            <a:spLocks noGrp="1" noChangeArrowheads="1"/>
          </p:cNvSpPr>
          <p:nvPr>
            <p:ph type="body" idx="1"/>
          </p:nvPr>
        </p:nvSpPr>
        <p:spPr>
          <a:xfrm>
            <a:off x="914400" y="4343400"/>
            <a:ext cx="5029200" cy="4114800"/>
          </a:xfrm>
        </p:spPr>
        <p:txBody>
          <a:bodyPr/>
          <a:lstStyle/>
          <a:p>
            <a:r>
              <a:rPr lang="en-US" b="1"/>
              <a:t>THE ANTARCTIC KRILL, EUPHAUSIA SUPERBA, AS YOU WILL LEARN LATER ON IN THESE TALKS, IS AN ICE-DEPENDENT SPECIES.  LARVAE IN PARTICULAR CANNOT SURVIVE WINTER WITHOUT GRAZING ON THE ALGAE AND DIATOMS THAT GROW BENEATHE THE SEA ICE AT THIS TIME OF YEAR.  RECENT EVIDENCE ALSO INDICATES THAT SILVERFISH REQUIRE SEA ICE FOR REPRODUCTION, IN THAT THE PLATELET ICE IN PARTICULAR SHELTERS EGGS AND LARVAE, AND FEEDS THEM IN MUCH THE SAME WAY LARVAL KRILL DEPEND ON SEA ICE.  SO THIS IS QUITE AND INTERESTING AND SIGNIFICANT STORY WE HAVE DEVELOPED HERE, WHICH SPANS 3 DECADES.  THERE ARE TWO OTHER ASPECTS TO THIS STORY, NAMELY WHAT HAS HAPPENED TO THISE ICE-DEPENDENT SPECIES IN THE FACE OF CLIMATE MIGRATION.</a:t>
            </a:r>
          </a:p>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4597C1F-2CE8-F747-8773-EF6210BC2A46}" type="slidenum">
              <a:rPr lang="en-US"/>
              <a:pPr/>
              <a:t>29</a:t>
            </a:fld>
            <a:endParaRPr lang="en-US"/>
          </a:p>
        </p:txBody>
      </p:sp>
      <p:sp>
        <p:nvSpPr>
          <p:cNvPr id="228354" name="Rectangle 2"/>
          <p:cNvSpPr>
            <a:spLocks noRot="1" noChangeArrowheads="1" noTextEdit="1"/>
          </p:cNvSpPr>
          <p:nvPr>
            <p:ph type="sldImg"/>
          </p:nvPr>
        </p:nvSpPr>
        <p:spPr>
          <a:ln/>
        </p:spPr>
      </p:sp>
      <p:sp>
        <p:nvSpPr>
          <p:cNvPr id="228355"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C5C9F93-83F4-4D4D-AE80-B9ED76FA3BEF}" type="datetimeFigureOut">
              <a:rPr lang="en-US" smtClean="0"/>
              <a:pPr/>
              <a:t>2/25/10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974242-D6FE-934C-B20B-96E6995BE588}"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C5C9F93-83F4-4D4D-AE80-B9ED76FA3BEF}" type="datetimeFigureOut">
              <a:rPr lang="en-US" smtClean="0"/>
              <a:pPr/>
              <a:t>2/25/10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974242-D6FE-934C-B20B-96E6995BE58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C5C9F93-83F4-4D4D-AE80-B9ED76FA3BEF}" type="datetimeFigureOut">
              <a:rPr lang="en-US" smtClean="0"/>
              <a:pPr/>
              <a:t>2/25/10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974242-D6FE-934C-B20B-96E6995BE588}"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C5C9F93-83F4-4D4D-AE80-B9ED76FA3BEF}" type="datetimeFigureOut">
              <a:rPr lang="en-US" smtClean="0"/>
              <a:pPr/>
              <a:t>2/25/10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974242-D6FE-934C-B20B-96E6995BE588}"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C5C9F93-83F4-4D4D-AE80-B9ED76FA3BEF}" type="datetimeFigureOut">
              <a:rPr lang="en-US" smtClean="0"/>
              <a:pPr/>
              <a:t>2/25/10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974242-D6FE-934C-B20B-96E6995BE588}"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C5C9F93-83F4-4D4D-AE80-B9ED76FA3BEF}" type="datetimeFigureOut">
              <a:rPr lang="en-US" smtClean="0"/>
              <a:pPr/>
              <a:t>2/25/10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974242-D6FE-934C-B20B-96E6995BE588}"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C5C9F93-83F4-4D4D-AE80-B9ED76FA3BEF}" type="datetimeFigureOut">
              <a:rPr lang="en-US" smtClean="0"/>
              <a:pPr/>
              <a:t>2/25/10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4974242-D6FE-934C-B20B-96E6995BE588}"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C5C9F93-83F4-4D4D-AE80-B9ED76FA3BEF}" type="datetimeFigureOut">
              <a:rPr lang="en-US" smtClean="0"/>
              <a:pPr/>
              <a:t>2/25/10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4974242-D6FE-934C-B20B-96E6995BE58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5C9F93-83F4-4D4D-AE80-B9ED76FA3BEF}" type="datetimeFigureOut">
              <a:rPr lang="en-US" smtClean="0"/>
              <a:pPr/>
              <a:t>2/25/10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4974242-D6FE-934C-B20B-96E6995BE58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C5C9F93-83F4-4D4D-AE80-B9ED76FA3BEF}" type="datetimeFigureOut">
              <a:rPr lang="en-US" smtClean="0"/>
              <a:pPr/>
              <a:t>2/25/10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974242-D6FE-934C-B20B-96E6995BE588}"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C5C9F93-83F4-4D4D-AE80-B9ED76FA3BEF}" type="datetimeFigureOut">
              <a:rPr lang="en-US" smtClean="0"/>
              <a:pPr/>
              <a:t>2/25/10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974242-D6FE-934C-B20B-96E6995BE588}"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4" Type="http://schemas.openxmlformats.org/officeDocument/2006/relationships/slideLayout" Target="../slideLayouts/slideLayout4.xml"/><Relationship Id="rId10" Type="http://schemas.openxmlformats.org/officeDocument/2006/relationships/slideLayout" Target="../slideLayouts/slideLayout10.xml"/><Relationship Id="rId5" Type="http://schemas.openxmlformats.org/officeDocument/2006/relationships/slideLayout" Target="../slideLayouts/slideLayout5.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flip="none" rotWithShape="1">
          <a:gsLst>
            <a:gs pos="0">
              <a:srgbClr val="000090"/>
            </a:gs>
            <a:gs pos="100000">
              <a:srgbClr val="000000"/>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5C9F93-83F4-4D4D-AE80-B9ED76FA3BEF}" type="datetimeFigureOut">
              <a:rPr lang="en-US" smtClean="0"/>
              <a:pPr/>
              <a:t>2/25/10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974242-D6FE-934C-B20B-96E6995BE58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3"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4" Type="http://schemas.openxmlformats.org/officeDocument/2006/relationships/image" Target="../media/image16.png"/><Relationship Id="rId1" Type="http://schemas.openxmlformats.org/officeDocument/2006/relationships/slideLayout" Target="../slideLayouts/slideLayout7.xml"/><Relationship Id="rId2" Type="http://schemas.openxmlformats.org/officeDocument/2006/relationships/image" Target="../media/image14.png"/><Relationship Id="rId3" Type="http://schemas.openxmlformats.org/officeDocument/2006/relationships/image" Target="../media/image15.pd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3" Type="http://schemas.openxmlformats.org/officeDocument/2006/relationships/image" Target="../media/image2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oleObject" Target="../embeddings/Microsoft_Excel_Chart2.xls"/><Relationship Id="rId4" Type="http://schemas.openxmlformats.org/officeDocument/2006/relationships/image" Target="../media/image35.jpeg"/><Relationship Id="rId10" Type="http://schemas.openxmlformats.org/officeDocument/2006/relationships/image" Target="../media/image38.jpeg"/><Relationship Id="rId5" Type="http://schemas.openxmlformats.org/officeDocument/2006/relationships/image" Target="../media/image36.jpeg"/><Relationship Id="rId7" Type="http://schemas.openxmlformats.org/officeDocument/2006/relationships/oleObject" Target="../embeddings/Microsoft_Excel_Chart1.xls"/><Relationship Id="rId11" Type="http://schemas.openxmlformats.org/officeDocument/2006/relationships/image" Target="../media/image39.jpeg"/><Relationship Id="rId1" Type="http://schemas.openxmlformats.org/officeDocument/2006/relationships/vmlDrawing" Target="../drawings/vmlDrawing1.vml"/><Relationship Id="rId2" Type="http://schemas.openxmlformats.org/officeDocument/2006/relationships/slideLayout" Target="../slideLayouts/slideLayout7.xml"/><Relationship Id="rId9" Type="http://schemas.openxmlformats.org/officeDocument/2006/relationships/oleObject" Target="../embeddings/Microsoft_Excel_Chart3.xls"/><Relationship Id="rId3" Type="http://schemas.openxmlformats.org/officeDocument/2006/relationships/notesSlide" Target="../notesSlides/notesSlide2.xml"/><Relationship Id="rId6" Type="http://schemas.openxmlformats.org/officeDocument/2006/relationships/image" Target="../media/image37.jpeg"/></Relationships>
</file>

<file path=ppt/slides/_rels/slide28.xml.rels><?xml version="1.0" encoding="UTF-8" standalone="yes"?>
<Relationships xmlns="http://schemas.openxmlformats.org/package/2006/relationships"><Relationship Id="rId4" Type="http://schemas.openxmlformats.org/officeDocument/2006/relationships/image" Target="../media/image39.jpeg"/><Relationship Id="rId1" Type="http://schemas.openxmlformats.org/officeDocument/2006/relationships/slideLayout" Target="../slideLayouts/slideLayout7.xml"/><Relationship Id="rId2" Type="http://schemas.openxmlformats.org/officeDocument/2006/relationships/image" Target="../media/image40.pdf"/><Relationship Id="rId3" Type="http://schemas.openxmlformats.org/officeDocument/2006/relationships/image" Target="../media/image41.png"/><Relationship Id="rId5" Type="http://schemas.openxmlformats.org/officeDocument/2006/relationships/image" Target="../media/image42.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3.xml"/><Relationship Id="rId3" Type="http://schemas.openxmlformats.org/officeDocument/2006/relationships/image" Target="../media/image4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7.xml"/><Relationship Id="rId3" Type="http://schemas.openxmlformats.org/officeDocument/2006/relationships/oleObject" Target="../embeddings/Microsoft_Word_97_-_2004_Document4.doc"/><Relationship Id="rId1" Type="http://schemas.openxmlformats.org/officeDocument/2006/relationships/vmlDrawing" Target="../drawings/vmlDrawing2.v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4" Type="http://schemas.openxmlformats.org/officeDocument/2006/relationships/image" Target="../media/image8.jpeg"/><Relationship Id="rId1" Type="http://schemas.openxmlformats.org/officeDocument/2006/relationships/slideLayout" Target="../slideLayouts/slideLayout7.xml"/><Relationship Id="rId2" Type="http://schemas.openxmlformats.org/officeDocument/2006/relationships/image" Target="../media/image6.jpeg"/><Relationship Id="rId3" Type="http://schemas.openxmlformats.org/officeDocument/2006/relationships/image" Target="../media/image7.jpeg"/></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3"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4" Type="http://schemas.openxmlformats.org/officeDocument/2006/relationships/image" Target="../media/image13.png"/><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38377"/>
            <a:ext cx="9143999" cy="6896377"/>
          </a:xfrm>
          <a:prstGeom prst="rect">
            <a:avLst/>
          </a:prstGeom>
        </p:spPr>
      </p:pic>
      <p:sp>
        <p:nvSpPr>
          <p:cNvPr id="4" name="Rectangle 3"/>
          <p:cNvSpPr/>
          <p:nvPr/>
        </p:nvSpPr>
        <p:spPr>
          <a:xfrm>
            <a:off x="1211891" y="1128962"/>
            <a:ext cx="6949990" cy="646331"/>
          </a:xfrm>
          <a:prstGeom prst="rect">
            <a:avLst/>
          </a:prstGeom>
          <a:effectLst>
            <a:outerShdw blurRad="50800" dist="38100" dir="2700000">
              <a:srgbClr val="000000">
                <a:alpha val="43000"/>
              </a:srgbClr>
            </a:outerShdw>
          </a:effectLst>
        </p:spPr>
        <p:txBody>
          <a:bodyPr wrap="square">
            <a:spAutoFit/>
          </a:bodyPr>
          <a:lstStyle/>
          <a:p>
            <a:pPr algn="ctr"/>
            <a:r>
              <a:rPr lang="en-US" dirty="0">
                <a:solidFill>
                  <a:srgbClr val="FFFF00"/>
                </a:solidFill>
              </a:rPr>
              <a:t>Schofield, O., </a:t>
            </a:r>
            <a:r>
              <a:rPr lang="en-US" dirty="0" err="1">
                <a:solidFill>
                  <a:srgbClr val="FFFF00"/>
                </a:solidFill>
              </a:rPr>
              <a:t>Ducklow</a:t>
            </a:r>
            <a:r>
              <a:rPr lang="en-US" dirty="0">
                <a:solidFill>
                  <a:srgbClr val="FFFF00"/>
                </a:solidFill>
              </a:rPr>
              <a:t>, H., </a:t>
            </a:r>
            <a:r>
              <a:rPr lang="en-US" dirty="0" err="1">
                <a:solidFill>
                  <a:srgbClr val="FFFF00"/>
                </a:solidFill>
              </a:rPr>
              <a:t>Arrott</a:t>
            </a:r>
            <a:r>
              <a:rPr lang="en-US" dirty="0">
                <a:solidFill>
                  <a:srgbClr val="FFFF00"/>
                </a:solidFill>
              </a:rPr>
              <a:t>, M., </a:t>
            </a:r>
            <a:r>
              <a:rPr lang="en-US" dirty="0" err="1">
                <a:solidFill>
                  <a:srgbClr val="FFFF00"/>
                </a:solidFill>
              </a:rPr>
              <a:t>Kahl</a:t>
            </a:r>
            <a:r>
              <a:rPr lang="en-US" dirty="0">
                <a:solidFill>
                  <a:srgbClr val="FFFF00"/>
                </a:solidFill>
              </a:rPr>
              <a:t>, A., Martinson, D., Steinberg, D. K., Fraser, B., Gorman, K</a:t>
            </a:r>
            <a:r>
              <a:rPr lang="en-US" dirty="0" smtClean="0">
                <a:solidFill>
                  <a:srgbClr val="FFFF00"/>
                </a:solidFill>
              </a:rPr>
              <a:t>.</a:t>
            </a:r>
            <a:endParaRPr lang="en-US" dirty="0">
              <a:solidFill>
                <a:srgbClr val="FFFF00"/>
              </a:solidFill>
            </a:endParaRPr>
          </a:p>
        </p:txBody>
      </p:sp>
      <p:sp>
        <p:nvSpPr>
          <p:cNvPr id="5" name="Rectangle 4"/>
          <p:cNvSpPr/>
          <p:nvPr/>
        </p:nvSpPr>
        <p:spPr>
          <a:xfrm>
            <a:off x="478290" y="196367"/>
            <a:ext cx="8152366" cy="830997"/>
          </a:xfrm>
          <a:prstGeom prst="rect">
            <a:avLst/>
          </a:prstGeom>
          <a:effectLst>
            <a:outerShdw blurRad="50800" dist="38100" dir="2700000">
              <a:srgbClr val="000000">
                <a:alpha val="43000"/>
              </a:srgbClr>
            </a:outerShdw>
          </a:effectLst>
        </p:spPr>
        <p:txBody>
          <a:bodyPr wrap="square">
            <a:spAutoFit/>
          </a:bodyPr>
          <a:lstStyle/>
          <a:p>
            <a:pPr algn="ctr"/>
            <a:r>
              <a:rPr lang="en-US" sz="2400" dirty="0" smtClean="0">
                <a:solidFill>
                  <a:srgbClr val="FFFF00"/>
                </a:solidFill>
                <a:latin typeface="Comic Sans MS"/>
                <a:cs typeface="Comic Sans MS"/>
              </a:rPr>
              <a:t>Bathymetric structuring of biological hotspots in the West Antarctic Peninsula </a:t>
            </a:r>
            <a:endParaRPr lang="en-US" sz="2400" dirty="0">
              <a:latin typeface="Comic Sans MS"/>
              <a:cs typeface="Comic Sans MS"/>
            </a:endParaRPr>
          </a:p>
        </p:txBody>
      </p:sp>
      <p:pic>
        <p:nvPicPr>
          <p:cNvPr id="8" name="Picture 21" descr="Logo_john2"/>
          <p:cNvPicPr>
            <a:picLocks noChangeAspect="1" noChangeArrowheads="1"/>
          </p:cNvPicPr>
          <p:nvPr/>
        </p:nvPicPr>
        <p:blipFill>
          <a:blip r:embed="rId3"/>
          <a:srcRect/>
          <a:stretch>
            <a:fillRect/>
          </a:stretch>
        </p:blipFill>
        <p:spPr bwMode="auto">
          <a:xfrm>
            <a:off x="6976551" y="5375271"/>
            <a:ext cx="1925033" cy="1149354"/>
          </a:xfrm>
          <a:prstGeom prst="rect">
            <a:avLst/>
          </a:prstGeom>
          <a:solidFill>
            <a:schemeClr val="tx2"/>
          </a:solidFill>
          <a:ln w="9525">
            <a:noFill/>
            <a:miter lim="800000"/>
            <a:headEnd/>
            <a:tailEnd/>
          </a:ln>
        </p:spPr>
      </p:pic>
      <p:sp>
        <p:nvSpPr>
          <p:cNvPr id="9" name="TextBox 8"/>
          <p:cNvSpPr txBox="1"/>
          <p:nvPr/>
        </p:nvSpPr>
        <p:spPr>
          <a:xfrm>
            <a:off x="139630" y="5375271"/>
            <a:ext cx="5887003" cy="923330"/>
          </a:xfrm>
          <a:prstGeom prst="rect">
            <a:avLst/>
          </a:prstGeom>
          <a:noFill/>
          <a:effectLst>
            <a:outerShdw blurRad="50800" dist="38100" dir="2700000">
              <a:srgbClr val="000000">
                <a:alpha val="43000"/>
              </a:srgbClr>
            </a:outerShdw>
          </a:effectLst>
        </p:spPr>
        <p:txBody>
          <a:bodyPr wrap="square" rtlCol="0">
            <a:spAutoFit/>
          </a:bodyPr>
          <a:lstStyle/>
          <a:p>
            <a:pPr algn="ctr"/>
            <a:r>
              <a:rPr lang="en-US" dirty="0" smtClean="0">
                <a:solidFill>
                  <a:srgbClr val="FFFF00"/>
                </a:solidFill>
              </a:rPr>
              <a:t>Acknowledgements: National Science Foundation’s Office of Polar Programs &amp; LTER program, Gordon and Betty Moore Foundation, NASA Biodiversity Program</a:t>
            </a:r>
            <a:endParaRPr lang="en-US" dirty="0">
              <a:solidFill>
                <a:srgbClr val="FFFF0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rcRect l="9689" t="11651" r="13161" b="42576"/>
          <a:stretch>
            <a:fillRect/>
          </a:stretch>
        </p:blipFill>
        <p:spPr>
          <a:xfrm>
            <a:off x="288606" y="1751190"/>
            <a:ext cx="4713898" cy="3618276"/>
          </a:xfrm>
          <a:prstGeom prst="rect">
            <a:avLst/>
          </a:prstGeom>
        </p:spPr>
      </p:pic>
      <p:sp>
        <p:nvSpPr>
          <p:cNvPr id="6" name="TextBox 5"/>
          <p:cNvSpPr txBox="1"/>
          <p:nvPr/>
        </p:nvSpPr>
        <p:spPr>
          <a:xfrm>
            <a:off x="615693" y="515882"/>
            <a:ext cx="8176637" cy="461665"/>
          </a:xfrm>
          <a:prstGeom prst="rect">
            <a:avLst/>
          </a:prstGeom>
          <a:noFill/>
        </p:spPr>
        <p:txBody>
          <a:bodyPr wrap="none" rtlCol="0">
            <a:spAutoFit/>
          </a:bodyPr>
          <a:lstStyle/>
          <a:p>
            <a:r>
              <a:rPr lang="en-US" sz="2400" dirty="0" smtClean="0">
                <a:solidFill>
                  <a:srgbClr val="FFFF00"/>
                </a:solidFill>
                <a:latin typeface="Comic Sans MS"/>
                <a:cs typeface="Comic Sans MS"/>
              </a:rPr>
              <a:t>These changes have altered the base of the food chain</a:t>
            </a:r>
            <a:endParaRPr lang="en-US" sz="2400" dirty="0">
              <a:solidFill>
                <a:srgbClr val="FFFF00"/>
              </a:solidFill>
              <a:latin typeface="Comic Sans MS"/>
              <a:cs typeface="Comic Sans MS"/>
            </a:endParaRPr>
          </a:p>
        </p:txBody>
      </p:sp>
      <p:sp>
        <p:nvSpPr>
          <p:cNvPr id="7" name="Rectangle 6"/>
          <p:cNvSpPr/>
          <p:nvPr/>
        </p:nvSpPr>
        <p:spPr>
          <a:xfrm>
            <a:off x="288606" y="5511491"/>
            <a:ext cx="2414280" cy="323165"/>
          </a:xfrm>
          <a:prstGeom prst="rect">
            <a:avLst/>
          </a:prstGeom>
        </p:spPr>
        <p:txBody>
          <a:bodyPr wrap="none">
            <a:spAutoFit/>
          </a:bodyPr>
          <a:lstStyle/>
          <a:p>
            <a:r>
              <a:rPr lang="en-US" sz="1500" dirty="0" smtClean="0">
                <a:solidFill>
                  <a:srgbClr val="FFFF00"/>
                </a:solidFill>
                <a:latin typeface="Comic Sans MS"/>
                <a:cs typeface="Comic Sans MS"/>
              </a:rPr>
              <a:t>Montes-Hugo et al. 2009</a:t>
            </a:r>
            <a:endParaRPr lang="en-US" sz="1500" dirty="0"/>
          </a:p>
        </p:txBody>
      </p:sp>
      <p:pic>
        <p:nvPicPr>
          <p:cNvPr id="8" name="Picture 7"/>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5630131" y="1674573"/>
            <a:ext cx="3009612" cy="3802843"/>
          </a:xfrm>
          <a:prstGeom prst="rect">
            <a:avLst/>
          </a:prstGeom>
        </p:spPr>
      </p:pic>
      <p:sp>
        <p:nvSpPr>
          <p:cNvPr id="9" name="Rectangle 8"/>
          <p:cNvSpPr/>
          <p:nvPr/>
        </p:nvSpPr>
        <p:spPr>
          <a:xfrm>
            <a:off x="6798411" y="5511491"/>
            <a:ext cx="1841332" cy="323165"/>
          </a:xfrm>
          <a:prstGeom prst="rect">
            <a:avLst/>
          </a:prstGeom>
        </p:spPr>
        <p:txBody>
          <a:bodyPr wrap="none">
            <a:spAutoFit/>
          </a:bodyPr>
          <a:lstStyle/>
          <a:p>
            <a:r>
              <a:rPr lang="en-US" sz="1500" dirty="0" err="1" smtClean="0">
                <a:solidFill>
                  <a:srgbClr val="FFFF00"/>
                </a:solidFill>
                <a:latin typeface="Comic Sans MS"/>
                <a:cs typeface="Comic Sans MS"/>
              </a:rPr>
              <a:t>Vernet</a:t>
            </a:r>
            <a:r>
              <a:rPr lang="en-US" sz="1500" dirty="0" smtClean="0">
                <a:solidFill>
                  <a:srgbClr val="FFFF00"/>
                </a:solidFill>
                <a:latin typeface="Comic Sans MS"/>
                <a:cs typeface="Comic Sans MS"/>
              </a:rPr>
              <a:t> et al. 2008</a:t>
            </a:r>
            <a:endParaRPr lang="en-US" sz="1500" dirty="0"/>
          </a:p>
        </p:txBody>
      </p:sp>
      <p:sp>
        <p:nvSpPr>
          <p:cNvPr id="10" name="TextBox 9"/>
          <p:cNvSpPr txBox="1"/>
          <p:nvPr/>
        </p:nvSpPr>
        <p:spPr>
          <a:xfrm>
            <a:off x="1301750" y="1428025"/>
            <a:ext cx="2371544" cy="323165"/>
          </a:xfrm>
          <a:prstGeom prst="rect">
            <a:avLst/>
          </a:prstGeom>
          <a:noFill/>
        </p:spPr>
        <p:txBody>
          <a:bodyPr wrap="none" rtlCol="0">
            <a:spAutoFit/>
          </a:bodyPr>
          <a:lstStyle/>
          <a:p>
            <a:r>
              <a:rPr lang="en-US" sz="1500" dirty="0" smtClean="0">
                <a:solidFill>
                  <a:srgbClr val="FFFF00"/>
                </a:solidFill>
                <a:latin typeface="Comic Sans MS"/>
                <a:cs typeface="Comic Sans MS"/>
              </a:rPr>
              <a:t>30-year seasonal change</a:t>
            </a:r>
            <a:endParaRPr lang="en-US" sz="1500" dirty="0">
              <a:solidFill>
                <a:srgbClr val="FFFF00"/>
              </a:solidFill>
              <a:latin typeface="Comic Sans MS"/>
              <a:cs typeface="Comic Sans MS"/>
            </a:endParaRPr>
          </a:p>
        </p:txBody>
      </p:sp>
      <p:sp>
        <p:nvSpPr>
          <p:cNvPr id="11" name="TextBox 10"/>
          <p:cNvSpPr txBox="1"/>
          <p:nvPr/>
        </p:nvSpPr>
        <p:spPr>
          <a:xfrm>
            <a:off x="5975350" y="1428025"/>
            <a:ext cx="2351926" cy="323165"/>
          </a:xfrm>
          <a:prstGeom prst="rect">
            <a:avLst/>
          </a:prstGeom>
          <a:noFill/>
        </p:spPr>
        <p:txBody>
          <a:bodyPr wrap="none" rtlCol="0">
            <a:spAutoFit/>
          </a:bodyPr>
          <a:lstStyle/>
          <a:p>
            <a:r>
              <a:rPr lang="en-US" sz="1500" dirty="0" smtClean="0">
                <a:solidFill>
                  <a:srgbClr val="FFFF00"/>
                </a:solidFill>
                <a:latin typeface="Comic Sans MS"/>
                <a:cs typeface="Comic Sans MS"/>
              </a:rPr>
              <a:t>~20-year January trend</a:t>
            </a:r>
            <a:endParaRPr lang="en-US" sz="1500" dirty="0">
              <a:solidFill>
                <a:srgbClr val="FFFF00"/>
              </a:solidFill>
              <a:latin typeface="Comic Sans MS"/>
              <a:cs typeface="Comic Sans MS"/>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5" name="Group 4"/>
          <p:cNvGrpSpPr/>
          <p:nvPr/>
        </p:nvGrpSpPr>
        <p:grpSpPr>
          <a:xfrm>
            <a:off x="990600" y="0"/>
            <a:ext cx="7315200" cy="6858000"/>
            <a:chOff x="990600" y="0"/>
            <a:chExt cx="7315200" cy="6858000"/>
          </a:xfrm>
        </p:grpSpPr>
        <p:sp>
          <p:nvSpPr>
            <p:cNvPr id="6" name="Rectangle 2"/>
            <p:cNvSpPr>
              <a:spLocks noChangeArrowheads="1"/>
            </p:cNvSpPr>
            <p:nvPr/>
          </p:nvSpPr>
          <p:spPr bwMode="auto">
            <a:xfrm>
              <a:off x="990600" y="0"/>
              <a:ext cx="7315200" cy="6858000"/>
            </a:xfrm>
            <a:prstGeom prst="rect">
              <a:avLst/>
            </a:prstGeom>
            <a:solidFill>
              <a:schemeClr val="tx1"/>
            </a:solidFill>
            <a:ln w="9525">
              <a:solidFill>
                <a:schemeClr val="tx1"/>
              </a:solidFill>
              <a:miter lim="800000"/>
              <a:headEnd/>
              <a:tailEnd/>
            </a:ln>
            <a:effectLst/>
          </p:spPr>
          <p:txBody>
            <a:bodyPr wrap="none" anchor="ctr">
              <a:prstTxWarp prst="textNoShape">
                <a:avLst/>
              </a:prstTxWarp>
            </a:bodyPr>
            <a:lstStyle/>
            <a:p>
              <a:endParaRPr lang="en-US"/>
            </a:p>
          </p:txBody>
        </p:sp>
        <p:grpSp>
          <p:nvGrpSpPr>
            <p:cNvPr id="7" name="Group 6"/>
            <p:cNvGrpSpPr>
              <a:grpSpLocks/>
            </p:cNvGrpSpPr>
            <p:nvPr/>
          </p:nvGrpSpPr>
          <p:grpSpPr bwMode="auto">
            <a:xfrm>
              <a:off x="1079502" y="344488"/>
              <a:ext cx="7013574" cy="2344737"/>
              <a:chOff x="268" y="35"/>
              <a:chExt cx="3858" cy="2193"/>
            </a:xfrm>
          </p:grpSpPr>
          <p:grpSp>
            <p:nvGrpSpPr>
              <p:cNvPr id="97" name="Group 4"/>
              <p:cNvGrpSpPr>
                <a:grpSpLocks/>
              </p:cNvGrpSpPr>
              <p:nvPr/>
            </p:nvGrpSpPr>
            <p:grpSpPr bwMode="auto">
              <a:xfrm>
                <a:off x="944" y="218"/>
                <a:ext cx="2764" cy="1456"/>
                <a:chOff x="944" y="218"/>
                <a:chExt cx="2764" cy="1456"/>
              </a:xfrm>
            </p:grpSpPr>
            <p:sp>
              <p:nvSpPr>
                <p:cNvPr id="119" name="Freeform 5"/>
                <p:cNvSpPr>
                  <a:spLocks/>
                </p:cNvSpPr>
                <p:nvPr/>
              </p:nvSpPr>
              <p:spPr bwMode="auto">
                <a:xfrm>
                  <a:off x="944" y="218"/>
                  <a:ext cx="25" cy="1434"/>
                </a:xfrm>
                <a:custGeom>
                  <a:avLst/>
                  <a:gdLst/>
                  <a:ahLst/>
                  <a:cxnLst>
                    <a:cxn ang="0">
                      <a:pos x="24" y="0"/>
                    </a:cxn>
                    <a:cxn ang="0">
                      <a:pos x="24" y="1433"/>
                    </a:cxn>
                    <a:cxn ang="0">
                      <a:pos x="0" y="1433"/>
                    </a:cxn>
                  </a:cxnLst>
                  <a:rect l="0" t="0" r="r" b="b"/>
                  <a:pathLst>
                    <a:path w="25" h="1434">
                      <a:moveTo>
                        <a:pt x="24" y="0"/>
                      </a:moveTo>
                      <a:lnTo>
                        <a:pt x="24" y="1433"/>
                      </a:lnTo>
                      <a:lnTo>
                        <a:pt x="0" y="1433"/>
                      </a:lnTo>
                    </a:path>
                  </a:pathLst>
                </a:custGeom>
                <a:noFill/>
                <a:ln w="12700" cap="rnd" cmpd="sng">
                  <a:solidFill>
                    <a:srgbClr val="DD0806"/>
                  </a:solidFill>
                  <a:prstDash val="solid"/>
                  <a:round/>
                  <a:headEnd type="none" w="med" len="med"/>
                  <a:tailEnd type="none" w="med" len="med"/>
                </a:ln>
                <a:effectLst/>
              </p:spPr>
              <p:txBody>
                <a:bodyPr>
                  <a:prstTxWarp prst="textNoShape">
                    <a:avLst/>
                  </a:prstTxWarp>
                </a:bodyPr>
                <a:lstStyle/>
                <a:p>
                  <a:endParaRPr lang="en-US"/>
                </a:p>
              </p:txBody>
            </p:sp>
            <p:sp>
              <p:nvSpPr>
                <p:cNvPr id="120" name="Line 6"/>
                <p:cNvSpPr>
                  <a:spLocks noChangeShapeType="1"/>
                </p:cNvSpPr>
                <p:nvPr/>
              </p:nvSpPr>
              <p:spPr bwMode="auto">
                <a:xfrm>
                  <a:off x="948" y="1366"/>
                  <a:ext cx="16" cy="0"/>
                </a:xfrm>
                <a:prstGeom prst="line">
                  <a:avLst/>
                </a:prstGeom>
                <a:noFill/>
                <a:ln w="12700">
                  <a:solidFill>
                    <a:srgbClr val="DD0806"/>
                  </a:solidFill>
                  <a:round/>
                  <a:headEnd/>
                  <a:tailEnd/>
                </a:ln>
                <a:effectLst/>
              </p:spPr>
              <p:txBody>
                <a:bodyPr wrap="none" anchor="ctr">
                  <a:prstTxWarp prst="textNoShape">
                    <a:avLst/>
                  </a:prstTxWarp>
                </a:bodyPr>
                <a:lstStyle/>
                <a:p>
                  <a:endParaRPr lang="en-US"/>
                </a:p>
              </p:txBody>
            </p:sp>
            <p:sp>
              <p:nvSpPr>
                <p:cNvPr id="121" name="Line 7"/>
                <p:cNvSpPr>
                  <a:spLocks noChangeShapeType="1"/>
                </p:cNvSpPr>
                <p:nvPr/>
              </p:nvSpPr>
              <p:spPr bwMode="auto">
                <a:xfrm>
                  <a:off x="948" y="1078"/>
                  <a:ext cx="16" cy="0"/>
                </a:xfrm>
                <a:prstGeom prst="line">
                  <a:avLst/>
                </a:prstGeom>
                <a:noFill/>
                <a:ln w="12700">
                  <a:solidFill>
                    <a:srgbClr val="DD0806"/>
                  </a:solidFill>
                  <a:round/>
                  <a:headEnd/>
                  <a:tailEnd/>
                </a:ln>
                <a:effectLst/>
              </p:spPr>
              <p:txBody>
                <a:bodyPr wrap="none" anchor="ctr">
                  <a:prstTxWarp prst="textNoShape">
                    <a:avLst/>
                  </a:prstTxWarp>
                </a:bodyPr>
                <a:lstStyle/>
                <a:p>
                  <a:endParaRPr lang="en-US"/>
                </a:p>
              </p:txBody>
            </p:sp>
            <p:sp>
              <p:nvSpPr>
                <p:cNvPr id="122" name="Line 8"/>
                <p:cNvSpPr>
                  <a:spLocks noChangeShapeType="1"/>
                </p:cNvSpPr>
                <p:nvPr/>
              </p:nvSpPr>
              <p:spPr bwMode="auto">
                <a:xfrm>
                  <a:off x="948" y="796"/>
                  <a:ext cx="16" cy="0"/>
                </a:xfrm>
                <a:prstGeom prst="line">
                  <a:avLst/>
                </a:prstGeom>
                <a:noFill/>
                <a:ln w="12700">
                  <a:solidFill>
                    <a:srgbClr val="DD0806"/>
                  </a:solidFill>
                  <a:round/>
                  <a:headEnd/>
                  <a:tailEnd/>
                </a:ln>
                <a:effectLst/>
              </p:spPr>
              <p:txBody>
                <a:bodyPr wrap="none" anchor="ctr">
                  <a:prstTxWarp prst="textNoShape">
                    <a:avLst/>
                  </a:prstTxWarp>
                </a:bodyPr>
                <a:lstStyle/>
                <a:p>
                  <a:endParaRPr lang="en-US"/>
                </a:p>
              </p:txBody>
            </p:sp>
            <p:sp>
              <p:nvSpPr>
                <p:cNvPr id="123" name="Line 9"/>
                <p:cNvSpPr>
                  <a:spLocks noChangeShapeType="1"/>
                </p:cNvSpPr>
                <p:nvPr/>
              </p:nvSpPr>
              <p:spPr bwMode="auto">
                <a:xfrm>
                  <a:off x="948" y="508"/>
                  <a:ext cx="16" cy="0"/>
                </a:xfrm>
                <a:prstGeom prst="line">
                  <a:avLst/>
                </a:prstGeom>
                <a:noFill/>
                <a:ln w="12700">
                  <a:solidFill>
                    <a:srgbClr val="DD0806"/>
                  </a:solidFill>
                  <a:round/>
                  <a:headEnd/>
                  <a:tailEnd/>
                </a:ln>
                <a:effectLst/>
              </p:spPr>
              <p:txBody>
                <a:bodyPr wrap="none" anchor="ctr">
                  <a:prstTxWarp prst="textNoShape">
                    <a:avLst/>
                  </a:prstTxWarp>
                </a:bodyPr>
                <a:lstStyle/>
                <a:p>
                  <a:endParaRPr lang="en-US"/>
                </a:p>
              </p:txBody>
            </p:sp>
            <p:sp>
              <p:nvSpPr>
                <p:cNvPr id="124" name="Line 10"/>
                <p:cNvSpPr>
                  <a:spLocks noChangeShapeType="1"/>
                </p:cNvSpPr>
                <p:nvPr/>
              </p:nvSpPr>
              <p:spPr bwMode="auto">
                <a:xfrm>
                  <a:off x="948" y="220"/>
                  <a:ext cx="16" cy="0"/>
                </a:xfrm>
                <a:prstGeom prst="line">
                  <a:avLst/>
                </a:prstGeom>
                <a:noFill/>
                <a:ln w="12700">
                  <a:solidFill>
                    <a:srgbClr val="DD0806"/>
                  </a:solidFill>
                  <a:round/>
                  <a:headEnd/>
                  <a:tailEnd/>
                </a:ln>
                <a:effectLst/>
              </p:spPr>
              <p:txBody>
                <a:bodyPr wrap="none" anchor="ctr">
                  <a:prstTxWarp prst="textNoShape">
                    <a:avLst/>
                  </a:prstTxWarp>
                </a:bodyPr>
                <a:lstStyle/>
                <a:p>
                  <a:endParaRPr lang="en-US"/>
                </a:p>
              </p:txBody>
            </p:sp>
            <p:sp>
              <p:nvSpPr>
                <p:cNvPr id="125" name="Line 11"/>
                <p:cNvSpPr>
                  <a:spLocks noChangeShapeType="1"/>
                </p:cNvSpPr>
                <p:nvPr/>
              </p:nvSpPr>
              <p:spPr bwMode="auto">
                <a:xfrm>
                  <a:off x="972" y="1653"/>
                  <a:ext cx="2712" cy="0"/>
                </a:xfrm>
                <a:prstGeom prst="line">
                  <a:avLst/>
                </a:prstGeom>
                <a:noFill/>
                <a:ln w="12700">
                  <a:solidFill>
                    <a:srgbClr val="000000"/>
                  </a:solidFill>
                  <a:round/>
                  <a:headEnd/>
                  <a:tailEnd/>
                </a:ln>
                <a:effectLst/>
              </p:spPr>
              <p:txBody>
                <a:bodyPr wrap="none" anchor="ctr">
                  <a:prstTxWarp prst="textNoShape">
                    <a:avLst/>
                  </a:prstTxWarp>
                </a:bodyPr>
                <a:lstStyle/>
                <a:p>
                  <a:endParaRPr lang="en-US"/>
                </a:p>
              </p:txBody>
            </p:sp>
            <p:sp>
              <p:nvSpPr>
                <p:cNvPr id="126" name="Line 12"/>
                <p:cNvSpPr>
                  <a:spLocks noChangeShapeType="1"/>
                </p:cNvSpPr>
                <p:nvPr/>
              </p:nvSpPr>
              <p:spPr bwMode="auto">
                <a:xfrm flipV="1">
                  <a:off x="968" y="1649"/>
                  <a:ext cx="0" cy="25"/>
                </a:xfrm>
                <a:prstGeom prst="line">
                  <a:avLst/>
                </a:prstGeom>
                <a:noFill/>
                <a:ln w="12700">
                  <a:solidFill>
                    <a:srgbClr val="000000"/>
                  </a:solidFill>
                  <a:round/>
                  <a:headEnd/>
                  <a:tailEnd/>
                </a:ln>
                <a:effectLst/>
              </p:spPr>
              <p:txBody>
                <a:bodyPr wrap="none" anchor="ctr">
                  <a:prstTxWarp prst="textNoShape">
                    <a:avLst/>
                  </a:prstTxWarp>
                </a:bodyPr>
                <a:lstStyle/>
                <a:p>
                  <a:endParaRPr lang="en-US"/>
                </a:p>
              </p:txBody>
            </p:sp>
            <p:sp>
              <p:nvSpPr>
                <p:cNvPr id="127" name="Line 13"/>
                <p:cNvSpPr>
                  <a:spLocks noChangeShapeType="1"/>
                </p:cNvSpPr>
                <p:nvPr/>
              </p:nvSpPr>
              <p:spPr bwMode="auto">
                <a:xfrm flipV="1">
                  <a:off x="1312" y="1649"/>
                  <a:ext cx="0" cy="25"/>
                </a:xfrm>
                <a:prstGeom prst="line">
                  <a:avLst/>
                </a:prstGeom>
                <a:noFill/>
                <a:ln w="12700">
                  <a:solidFill>
                    <a:srgbClr val="000000"/>
                  </a:solidFill>
                  <a:round/>
                  <a:headEnd/>
                  <a:tailEnd/>
                </a:ln>
                <a:effectLst/>
              </p:spPr>
              <p:txBody>
                <a:bodyPr wrap="none" anchor="ctr">
                  <a:prstTxWarp prst="textNoShape">
                    <a:avLst/>
                  </a:prstTxWarp>
                </a:bodyPr>
                <a:lstStyle/>
                <a:p>
                  <a:endParaRPr lang="en-US"/>
                </a:p>
              </p:txBody>
            </p:sp>
            <p:sp>
              <p:nvSpPr>
                <p:cNvPr id="128" name="Line 14"/>
                <p:cNvSpPr>
                  <a:spLocks noChangeShapeType="1"/>
                </p:cNvSpPr>
                <p:nvPr/>
              </p:nvSpPr>
              <p:spPr bwMode="auto">
                <a:xfrm flipV="1">
                  <a:off x="1648" y="1649"/>
                  <a:ext cx="0" cy="25"/>
                </a:xfrm>
                <a:prstGeom prst="line">
                  <a:avLst/>
                </a:prstGeom>
                <a:noFill/>
                <a:ln w="12700">
                  <a:solidFill>
                    <a:srgbClr val="000000"/>
                  </a:solidFill>
                  <a:round/>
                  <a:headEnd/>
                  <a:tailEnd/>
                </a:ln>
                <a:effectLst/>
              </p:spPr>
              <p:txBody>
                <a:bodyPr wrap="none" anchor="ctr">
                  <a:prstTxWarp prst="textNoShape">
                    <a:avLst/>
                  </a:prstTxWarp>
                </a:bodyPr>
                <a:lstStyle/>
                <a:p>
                  <a:endParaRPr lang="en-US"/>
                </a:p>
              </p:txBody>
            </p:sp>
            <p:sp>
              <p:nvSpPr>
                <p:cNvPr id="129" name="Line 15"/>
                <p:cNvSpPr>
                  <a:spLocks noChangeShapeType="1"/>
                </p:cNvSpPr>
                <p:nvPr/>
              </p:nvSpPr>
              <p:spPr bwMode="auto">
                <a:xfrm flipV="1">
                  <a:off x="1992" y="1649"/>
                  <a:ext cx="0" cy="25"/>
                </a:xfrm>
                <a:prstGeom prst="line">
                  <a:avLst/>
                </a:prstGeom>
                <a:noFill/>
                <a:ln w="12700">
                  <a:solidFill>
                    <a:srgbClr val="000000"/>
                  </a:solidFill>
                  <a:round/>
                  <a:headEnd/>
                  <a:tailEnd/>
                </a:ln>
                <a:effectLst/>
              </p:spPr>
              <p:txBody>
                <a:bodyPr wrap="none" anchor="ctr">
                  <a:prstTxWarp prst="textNoShape">
                    <a:avLst/>
                  </a:prstTxWarp>
                </a:bodyPr>
                <a:lstStyle/>
                <a:p>
                  <a:endParaRPr lang="en-US"/>
                </a:p>
              </p:txBody>
            </p:sp>
            <p:sp>
              <p:nvSpPr>
                <p:cNvPr id="130" name="Line 16"/>
                <p:cNvSpPr>
                  <a:spLocks noChangeShapeType="1"/>
                </p:cNvSpPr>
                <p:nvPr/>
              </p:nvSpPr>
              <p:spPr bwMode="auto">
                <a:xfrm flipV="1">
                  <a:off x="2328" y="1649"/>
                  <a:ext cx="0" cy="25"/>
                </a:xfrm>
                <a:prstGeom prst="line">
                  <a:avLst/>
                </a:prstGeom>
                <a:noFill/>
                <a:ln w="12700">
                  <a:solidFill>
                    <a:srgbClr val="000000"/>
                  </a:solidFill>
                  <a:round/>
                  <a:headEnd/>
                  <a:tailEnd/>
                </a:ln>
                <a:effectLst/>
              </p:spPr>
              <p:txBody>
                <a:bodyPr wrap="none" anchor="ctr">
                  <a:prstTxWarp prst="textNoShape">
                    <a:avLst/>
                  </a:prstTxWarp>
                </a:bodyPr>
                <a:lstStyle/>
                <a:p>
                  <a:endParaRPr lang="en-US"/>
                </a:p>
              </p:txBody>
            </p:sp>
            <p:sp>
              <p:nvSpPr>
                <p:cNvPr id="131" name="Line 17"/>
                <p:cNvSpPr>
                  <a:spLocks noChangeShapeType="1"/>
                </p:cNvSpPr>
                <p:nvPr/>
              </p:nvSpPr>
              <p:spPr bwMode="auto">
                <a:xfrm flipV="1">
                  <a:off x="2672" y="1649"/>
                  <a:ext cx="0" cy="25"/>
                </a:xfrm>
                <a:prstGeom prst="line">
                  <a:avLst/>
                </a:prstGeom>
                <a:noFill/>
                <a:ln w="12700">
                  <a:solidFill>
                    <a:srgbClr val="000000"/>
                  </a:solidFill>
                  <a:round/>
                  <a:headEnd/>
                  <a:tailEnd/>
                </a:ln>
                <a:effectLst/>
              </p:spPr>
              <p:txBody>
                <a:bodyPr wrap="none" anchor="ctr">
                  <a:prstTxWarp prst="textNoShape">
                    <a:avLst/>
                  </a:prstTxWarp>
                </a:bodyPr>
                <a:lstStyle/>
                <a:p>
                  <a:endParaRPr lang="en-US"/>
                </a:p>
              </p:txBody>
            </p:sp>
            <p:sp>
              <p:nvSpPr>
                <p:cNvPr id="132" name="Line 18"/>
                <p:cNvSpPr>
                  <a:spLocks noChangeShapeType="1"/>
                </p:cNvSpPr>
                <p:nvPr/>
              </p:nvSpPr>
              <p:spPr bwMode="auto">
                <a:xfrm flipV="1">
                  <a:off x="3008" y="1649"/>
                  <a:ext cx="0" cy="25"/>
                </a:xfrm>
                <a:prstGeom prst="line">
                  <a:avLst/>
                </a:prstGeom>
                <a:noFill/>
                <a:ln w="12700">
                  <a:solidFill>
                    <a:srgbClr val="000000"/>
                  </a:solidFill>
                  <a:round/>
                  <a:headEnd/>
                  <a:tailEnd/>
                </a:ln>
                <a:effectLst/>
              </p:spPr>
              <p:txBody>
                <a:bodyPr wrap="none" anchor="ctr">
                  <a:prstTxWarp prst="textNoShape">
                    <a:avLst/>
                  </a:prstTxWarp>
                </a:bodyPr>
                <a:lstStyle/>
                <a:p>
                  <a:endParaRPr lang="en-US"/>
                </a:p>
              </p:txBody>
            </p:sp>
            <p:sp>
              <p:nvSpPr>
                <p:cNvPr id="133" name="Line 19"/>
                <p:cNvSpPr>
                  <a:spLocks noChangeShapeType="1"/>
                </p:cNvSpPr>
                <p:nvPr/>
              </p:nvSpPr>
              <p:spPr bwMode="auto">
                <a:xfrm flipV="1">
                  <a:off x="3352" y="1649"/>
                  <a:ext cx="0" cy="25"/>
                </a:xfrm>
                <a:prstGeom prst="line">
                  <a:avLst/>
                </a:prstGeom>
                <a:noFill/>
                <a:ln w="12700">
                  <a:solidFill>
                    <a:srgbClr val="000000"/>
                  </a:solidFill>
                  <a:round/>
                  <a:headEnd/>
                  <a:tailEnd/>
                </a:ln>
                <a:effectLst/>
              </p:spPr>
              <p:txBody>
                <a:bodyPr wrap="none" anchor="ctr">
                  <a:prstTxWarp prst="textNoShape">
                    <a:avLst/>
                  </a:prstTxWarp>
                </a:bodyPr>
                <a:lstStyle/>
                <a:p>
                  <a:endParaRPr lang="en-US"/>
                </a:p>
              </p:txBody>
            </p:sp>
            <p:sp>
              <p:nvSpPr>
                <p:cNvPr id="134" name="Line 20"/>
                <p:cNvSpPr>
                  <a:spLocks noChangeShapeType="1"/>
                </p:cNvSpPr>
                <p:nvPr/>
              </p:nvSpPr>
              <p:spPr bwMode="auto">
                <a:xfrm flipV="1">
                  <a:off x="3688" y="1649"/>
                  <a:ext cx="0" cy="25"/>
                </a:xfrm>
                <a:prstGeom prst="line">
                  <a:avLst/>
                </a:prstGeom>
                <a:noFill/>
                <a:ln w="12700">
                  <a:solidFill>
                    <a:srgbClr val="000000"/>
                  </a:solidFill>
                  <a:round/>
                  <a:headEnd/>
                  <a:tailEnd/>
                </a:ln>
                <a:effectLst/>
              </p:spPr>
              <p:txBody>
                <a:bodyPr wrap="none" anchor="ctr">
                  <a:prstTxWarp prst="textNoShape">
                    <a:avLst/>
                  </a:prstTxWarp>
                </a:bodyPr>
                <a:lstStyle/>
                <a:p>
                  <a:endParaRPr lang="en-US"/>
                </a:p>
              </p:txBody>
            </p:sp>
            <p:sp>
              <p:nvSpPr>
                <p:cNvPr id="135" name="Freeform 21"/>
                <p:cNvSpPr>
                  <a:spLocks/>
                </p:cNvSpPr>
                <p:nvPr/>
              </p:nvSpPr>
              <p:spPr bwMode="auto">
                <a:xfrm>
                  <a:off x="968" y="291"/>
                  <a:ext cx="2553" cy="1174"/>
                </a:xfrm>
                <a:custGeom>
                  <a:avLst/>
                  <a:gdLst/>
                  <a:ahLst/>
                  <a:cxnLst>
                    <a:cxn ang="0">
                      <a:pos x="0" y="412"/>
                    </a:cxn>
                    <a:cxn ang="0">
                      <a:pos x="168" y="124"/>
                    </a:cxn>
                    <a:cxn ang="0">
                      <a:pos x="512" y="615"/>
                    </a:cxn>
                    <a:cxn ang="0">
                      <a:pos x="680" y="654"/>
                    </a:cxn>
                    <a:cxn ang="0">
                      <a:pos x="1192" y="0"/>
                    </a:cxn>
                    <a:cxn ang="0">
                      <a:pos x="1360" y="694"/>
                    </a:cxn>
                    <a:cxn ang="0">
                      <a:pos x="1528" y="1173"/>
                    </a:cxn>
                    <a:cxn ang="0">
                      <a:pos x="1872" y="665"/>
                    </a:cxn>
                    <a:cxn ang="0">
                      <a:pos x="2040" y="993"/>
                    </a:cxn>
                    <a:cxn ang="0">
                      <a:pos x="2208" y="897"/>
                    </a:cxn>
                    <a:cxn ang="0">
                      <a:pos x="2384" y="502"/>
                    </a:cxn>
                    <a:cxn ang="0">
                      <a:pos x="2552" y="378"/>
                    </a:cxn>
                  </a:cxnLst>
                  <a:rect l="0" t="0" r="r" b="b"/>
                  <a:pathLst>
                    <a:path w="2553" h="1174">
                      <a:moveTo>
                        <a:pt x="0" y="412"/>
                      </a:moveTo>
                      <a:lnTo>
                        <a:pt x="168" y="124"/>
                      </a:lnTo>
                      <a:lnTo>
                        <a:pt x="512" y="615"/>
                      </a:lnTo>
                      <a:lnTo>
                        <a:pt x="680" y="654"/>
                      </a:lnTo>
                      <a:lnTo>
                        <a:pt x="1192" y="0"/>
                      </a:lnTo>
                      <a:lnTo>
                        <a:pt x="1360" y="694"/>
                      </a:lnTo>
                      <a:lnTo>
                        <a:pt x="1528" y="1173"/>
                      </a:lnTo>
                      <a:lnTo>
                        <a:pt x="1872" y="665"/>
                      </a:lnTo>
                      <a:lnTo>
                        <a:pt x="2040" y="993"/>
                      </a:lnTo>
                      <a:lnTo>
                        <a:pt x="2208" y="897"/>
                      </a:lnTo>
                      <a:lnTo>
                        <a:pt x="2384" y="502"/>
                      </a:lnTo>
                      <a:lnTo>
                        <a:pt x="2552" y="378"/>
                      </a:lnTo>
                    </a:path>
                  </a:pathLst>
                </a:custGeom>
                <a:noFill/>
                <a:ln w="12700" cap="rnd" cmpd="sng">
                  <a:solidFill>
                    <a:srgbClr val="DD0806"/>
                  </a:solidFill>
                  <a:prstDash val="solid"/>
                  <a:round/>
                  <a:headEnd type="none" w="med" len="med"/>
                  <a:tailEnd type="none" w="med" len="med"/>
                </a:ln>
                <a:effectLst/>
              </p:spPr>
              <p:txBody>
                <a:bodyPr>
                  <a:prstTxWarp prst="textNoShape">
                    <a:avLst/>
                  </a:prstTxWarp>
                </a:bodyPr>
                <a:lstStyle/>
                <a:p>
                  <a:endParaRPr lang="en-US"/>
                </a:p>
              </p:txBody>
            </p:sp>
            <p:sp>
              <p:nvSpPr>
                <p:cNvPr id="136" name="Oval 22"/>
                <p:cNvSpPr>
                  <a:spLocks noChangeArrowheads="1"/>
                </p:cNvSpPr>
                <p:nvPr/>
              </p:nvSpPr>
              <p:spPr bwMode="auto">
                <a:xfrm>
                  <a:off x="948" y="690"/>
                  <a:ext cx="32" cy="20"/>
                </a:xfrm>
                <a:prstGeom prst="ellipse">
                  <a:avLst/>
                </a:prstGeom>
                <a:solidFill>
                  <a:srgbClr val="DD0806"/>
                </a:solidFill>
                <a:ln w="12700">
                  <a:solidFill>
                    <a:srgbClr val="DD0806"/>
                  </a:solidFill>
                  <a:round/>
                  <a:headEnd/>
                  <a:tailEnd/>
                </a:ln>
                <a:effectLst/>
              </p:spPr>
              <p:txBody>
                <a:bodyPr wrap="none" anchor="ctr">
                  <a:prstTxWarp prst="textNoShape">
                    <a:avLst/>
                  </a:prstTxWarp>
                </a:bodyPr>
                <a:lstStyle/>
                <a:p>
                  <a:endParaRPr lang="en-US"/>
                </a:p>
              </p:txBody>
            </p:sp>
            <p:sp>
              <p:nvSpPr>
                <p:cNvPr id="137" name="Oval 23"/>
                <p:cNvSpPr>
                  <a:spLocks noChangeArrowheads="1"/>
                </p:cNvSpPr>
                <p:nvPr/>
              </p:nvSpPr>
              <p:spPr bwMode="auto">
                <a:xfrm>
                  <a:off x="1116" y="402"/>
                  <a:ext cx="32" cy="20"/>
                </a:xfrm>
                <a:prstGeom prst="ellipse">
                  <a:avLst/>
                </a:prstGeom>
                <a:solidFill>
                  <a:srgbClr val="DD0806"/>
                </a:solidFill>
                <a:ln w="12700">
                  <a:solidFill>
                    <a:srgbClr val="DD0806"/>
                  </a:solidFill>
                  <a:round/>
                  <a:headEnd/>
                  <a:tailEnd/>
                </a:ln>
                <a:effectLst/>
              </p:spPr>
              <p:txBody>
                <a:bodyPr wrap="none" anchor="ctr">
                  <a:prstTxWarp prst="textNoShape">
                    <a:avLst/>
                  </a:prstTxWarp>
                </a:bodyPr>
                <a:lstStyle/>
                <a:p>
                  <a:endParaRPr lang="en-US"/>
                </a:p>
              </p:txBody>
            </p:sp>
            <p:sp>
              <p:nvSpPr>
                <p:cNvPr id="138" name="Oval 24"/>
                <p:cNvSpPr>
                  <a:spLocks noChangeArrowheads="1"/>
                </p:cNvSpPr>
                <p:nvPr/>
              </p:nvSpPr>
              <p:spPr bwMode="auto">
                <a:xfrm>
                  <a:off x="1460" y="893"/>
                  <a:ext cx="32" cy="20"/>
                </a:xfrm>
                <a:prstGeom prst="ellipse">
                  <a:avLst/>
                </a:prstGeom>
                <a:solidFill>
                  <a:srgbClr val="DD0806"/>
                </a:solidFill>
                <a:ln w="12700">
                  <a:solidFill>
                    <a:srgbClr val="DD0806"/>
                  </a:solidFill>
                  <a:round/>
                  <a:headEnd/>
                  <a:tailEnd/>
                </a:ln>
                <a:effectLst/>
              </p:spPr>
              <p:txBody>
                <a:bodyPr wrap="none" anchor="ctr">
                  <a:prstTxWarp prst="textNoShape">
                    <a:avLst/>
                  </a:prstTxWarp>
                </a:bodyPr>
                <a:lstStyle/>
                <a:p>
                  <a:endParaRPr lang="en-US"/>
                </a:p>
              </p:txBody>
            </p:sp>
            <p:sp>
              <p:nvSpPr>
                <p:cNvPr id="139" name="Oval 25"/>
                <p:cNvSpPr>
                  <a:spLocks noChangeArrowheads="1"/>
                </p:cNvSpPr>
                <p:nvPr/>
              </p:nvSpPr>
              <p:spPr bwMode="auto">
                <a:xfrm>
                  <a:off x="1628" y="933"/>
                  <a:ext cx="32" cy="20"/>
                </a:xfrm>
                <a:prstGeom prst="ellipse">
                  <a:avLst/>
                </a:prstGeom>
                <a:solidFill>
                  <a:srgbClr val="DD0806"/>
                </a:solidFill>
                <a:ln w="12700">
                  <a:solidFill>
                    <a:srgbClr val="DD0806"/>
                  </a:solidFill>
                  <a:round/>
                  <a:headEnd/>
                  <a:tailEnd/>
                </a:ln>
                <a:effectLst/>
              </p:spPr>
              <p:txBody>
                <a:bodyPr wrap="none" anchor="ctr">
                  <a:prstTxWarp prst="textNoShape">
                    <a:avLst/>
                  </a:prstTxWarp>
                </a:bodyPr>
                <a:lstStyle/>
                <a:p>
                  <a:endParaRPr lang="en-US"/>
                </a:p>
              </p:txBody>
            </p:sp>
            <p:sp>
              <p:nvSpPr>
                <p:cNvPr id="140" name="Oval 26"/>
                <p:cNvSpPr>
                  <a:spLocks noChangeArrowheads="1"/>
                </p:cNvSpPr>
                <p:nvPr/>
              </p:nvSpPr>
              <p:spPr bwMode="auto">
                <a:xfrm>
                  <a:off x="2140" y="278"/>
                  <a:ext cx="32" cy="20"/>
                </a:xfrm>
                <a:prstGeom prst="ellipse">
                  <a:avLst/>
                </a:prstGeom>
                <a:solidFill>
                  <a:srgbClr val="DD0806"/>
                </a:solidFill>
                <a:ln w="12700">
                  <a:solidFill>
                    <a:srgbClr val="DD0806"/>
                  </a:solidFill>
                  <a:round/>
                  <a:headEnd/>
                  <a:tailEnd/>
                </a:ln>
                <a:effectLst/>
              </p:spPr>
              <p:txBody>
                <a:bodyPr wrap="none" anchor="ctr">
                  <a:prstTxWarp prst="textNoShape">
                    <a:avLst/>
                  </a:prstTxWarp>
                </a:bodyPr>
                <a:lstStyle/>
                <a:p>
                  <a:endParaRPr lang="en-US"/>
                </a:p>
              </p:txBody>
            </p:sp>
            <p:sp>
              <p:nvSpPr>
                <p:cNvPr id="141" name="Oval 27"/>
                <p:cNvSpPr>
                  <a:spLocks noChangeArrowheads="1"/>
                </p:cNvSpPr>
                <p:nvPr/>
              </p:nvSpPr>
              <p:spPr bwMode="auto">
                <a:xfrm>
                  <a:off x="2308" y="972"/>
                  <a:ext cx="32" cy="20"/>
                </a:xfrm>
                <a:prstGeom prst="ellipse">
                  <a:avLst/>
                </a:prstGeom>
                <a:solidFill>
                  <a:srgbClr val="DD0806"/>
                </a:solidFill>
                <a:ln w="12700">
                  <a:solidFill>
                    <a:srgbClr val="DD0806"/>
                  </a:solidFill>
                  <a:round/>
                  <a:headEnd/>
                  <a:tailEnd/>
                </a:ln>
                <a:effectLst/>
              </p:spPr>
              <p:txBody>
                <a:bodyPr wrap="none" anchor="ctr">
                  <a:prstTxWarp prst="textNoShape">
                    <a:avLst/>
                  </a:prstTxWarp>
                </a:bodyPr>
                <a:lstStyle/>
                <a:p>
                  <a:endParaRPr lang="en-US"/>
                </a:p>
              </p:txBody>
            </p:sp>
            <p:sp>
              <p:nvSpPr>
                <p:cNvPr id="142" name="Oval 28"/>
                <p:cNvSpPr>
                  <a:spLocks noChangeArrowheads="1"/>
                </p:cNvSpPr>
                <p:nvPr/>
              </p:nvSpPr>
              <p:spPr bwMode="auto">
                <a:xfrm>
                  <a:off x="2476" y="1451"/>
                  <a:ext cx="32" cy="20"/>
                </a:xfrm>
                <a:prstGeom prst="ellipse">
                  <a:avLst/>
                </a:prstGeom>
                <a:solidFill>
                  <a:srgbClr val="DD0806"/>
                </a:solidFill>
                <a:ln w="12700">
                  <a:solidFill>
                    <a:srgbClr val="DD0806"/>
                  </a:solidFill>
                  <a:round/>
                  <a:headEnd/>
                  <a:tailEnd/>
                </a:ln>
                <a:effectLst/>
              </p:spPr>
              <p:txBody>
                <a:bodyPr wrap="none" anchor="ctr">
                  <a:prstTxWarp prst="textNoShape">
                    <a:avLst/>
                  </a:prstTxWarp>
                </a:bodyPr>
                <a:lstStyle/>
                <a:p>
                  <a:endParaRPr lang="en-US"/>
                </a:p>
              </p:txBody>
            </p:sp>
            <p:sp>
              <p:nvSpPr>
                <p:cNvPr id="143" name="Oval 29"/>
                <p:cNvSpPr>
                  <a:spLocks noChangeArrowheads="1"/>
                </p:cNvSpPr>
                <p:nvPr/>
              </p:nvSpPr>
              <p:spPr bwMode="auto">
                <a:xfrm>
                  <a:off x="2820" y="944"/>
                  <a:ext cx="32" cy="20"/>
                </a:xfrm>
                <a:prstGeom prst="ellipse">
                  <a:avLst/>
                </a:prstGeom>
                <a:solidFill>
                  <a:srgbClr val="DD0806"/>
                </a:solidFill>
                <a:ln w="12700">
                  <a:solidFill>
                    <a:srgbClr val="DD0806"/>
                  </a:solidFill>
                  <a:round/>
                  <a:headEnd/>
                  <a:tailEnd/>
                </a:ln>
                <a:effectLst/>
              </p:spPr>
              <p:txBody>
                <a:bodyPr wrap="none" anchor="ctr">
                  <a:prstTxWarp prst="textNoShape">
                    <a:avLst/>
                  </a:prstTxWarp>
                </a:bodyPr>
                <a:lstStyle/>
                <a:p>
                  <a:endParaRPr lang="en-US"/>
                </a:p>
              </p:txBody>
            </p:sp>
            <p:sp>
              <p:nvSpPr>
                <p:cNvPr id="144" name="Oval 30"/>
                <p:cNvSpPr>
                  <a:spLocks noChangeArrowheads="1"/>
                </p:cNvSpPr>
                <p:nvPr/>
              </p:nvSpPr>
              <p:spPr bwMode="auto">
                <a:xfrm>
                  <a:off x="2988" y="1271"/>
                  <a:ext cx="32" cy="20"/>
                </a:xfrm>
                <a:prstGeom prst="ellipse">
                  <a:avLst/>
                </a:prstGeom>
                <a:solidFill>
                  <a:srgbClr val="DD0806"/>
                </a:solidFill>
                <a:ln w="12700">
                  <a:solidFill>
                    <a:srgbClr val="DD0806"/>
                  </a:solidFill>
                  <a:round/>
                  <a:headEnd/>
                  <a:tailEnd/>
                </a:ln>
                <a:effectLst/>
              </p:spPr>
              <p:txBody>
                <a:bodyPr wrap="none" anchor="ctr">
                  <a:prstTxWarp prst="textNoShape">
                    <a:avLst/>
                  </a:prstTxWarp>
                </a:bodyPr>
                <a:lstStyle/>
                <a:p>
                  <a:endParaRPr lang="en-US"/>
                </a:p>
              </p:txBody>
            </p:sp>
            <p:sp>
              <p:nvSpPr>
                <p:cNvPr id="145" name="Oval 31"/>
                <p:cNvSpPr>
                  <a:spLocks noChangeArrowheads="1"/>
                </p:cNvSpPr>
                <p:nvPr/>
              </p:nvSpPr>
              <p:spPr bwMode="auto">
                <a:xfrm>
                  <a:off x="3156" y="1175"/>
                  <a:ext cx="32" cy="20"/>
                </a:xfrm>
                <a:prstGeom prst="ellipse">
                  <a:avLst/>
                </a:prstGeom>
                <a:solidFill>
                  <a:srgbClr val="DD0806"/>
                </a:solidFill>
                <a:ln w="12700">
                  <a:solidFill>
                    <a:srgbClr val="DD0806"/>
                  </a:solidFill>
                  <a:round/>
                  <a:headEnd/>
                  <a:tailEnd/>
                </a:ln>
                <a:effectLst/>
              </p:spPr>
              <p:txBody>
                <a:bodyPr wrap="none" anchor="ctr">
                  <a:prstTxWarp prst="textNoShape">
                    <a:avLst/>
                  </a:prstTxWarp>
                </a:bodyPr>
                <a:lstStyle/>
                <a:p>
                  <a:endParaRPr lang="en-US"/>
                </a:p>
              </p:txBody>
            </p:sp>
            <p:sp>
              <p:nvSpPr>
                <p:cNvPr id="146" name="Oval 32"/>
                <p:cNvSpPr>
                  <a:spLocks noChangeArrowheads="1"/>
                </p:cNvSpPr>
                <p:nvPr/>
              </p:nvSpPr>
              <p:spPr bwMode="auto">
                <a:xfrm>
                  <a:off x="3332" y="780"/>
                  <a:ext cx="32" cy="21"/>
                </a:xfrm>
                <a:prstGeom prst="ellipse">
                  <a:avLst/>
                </a:prstGeom>
                <a:solidFill>
                  <a:srgbClr val="DD0806"/>
                </a:solidFill>
                <a:ln w="12700">
                  <a:solidFill>
                    <a:srgbClr val="DD0806"/>
                  </a:solidFill>
                  <a:round/>
                  <a:headEnd/>
                  <a:tailEnd/>
                </a:ln>
                <a:effectLst/>
              </p:spPr>
              <p:txBody>
                <a:bodyPr wrap="none" anchor="ctr">
                  <a:prstTxWarp prst="textNoShape">
                    <a:avLst/>
                  </a:prstTxWarp>
                </a:bodyPr>
                <a:lstStyle/>
                <a:p>
                  <a:endParaRPr lang="en-US"/>
                </a:p>
              </p:txBody>
            </p:sp>
            <p:sp>
              <p:nvSpPr>
                <p:cNvPr id="147" name="Oval 33"/>
                <p:cNvSpPr>
                  <a:spLocks noChangeArrowheads="1"/>
                </p:cNvSpPr>
                <p:nvPr/>
              </p:nvSpPr>
              <p:spPr bwMode="auto">
                <a:xfrm>
                  <a:off x="3500" y="656"/>
                  <a:ext cx="32" cy="21"/>
                </a:xfrm>
                <a:prstGeom prst="ellipse">
                  <a:avLst/>
                </a:prstGeom>
                <a:solidFill>
                  <a:srgbClr val="DD0806"/>
                </a:solidFill>
                <a:ln w="12700">
                  <a:solidFill>
                    <a:srgbClr val="DD0806"/>
                  </a:solidFill>
                  <a:round/>
                  <a:headEnd/>
                  <a:tailEnd/>
                </a:ln>
                <a:effectLst/>
              </p:spPr>
              <p:txBody>
                <a:bodyPr wrap="none" anchor="ctr">
                  <a:prstTxWarp prst="textNoShape">
                    <a:avLst/>
                  </a:prstTxWarp>
                </a:bodyPr>
                <a:lstStyle/>
                <a:p>
                  <a:endParaRPr lang="en-US"/>
                </a:p>
              </p:txBody>
            </p:sp>
            <p:sp>
              <p:nvSpPr>
                <p:cNvPr id="148" name="Line 34"/>
                <p:cNvSpPr>
                  <a:spLocks noChangeShapeType="1"/>
                </p:cNvSpPr>
                <p:nvPr/>
              </p:nvSpPr>
              <p:spPr bwMode="auto">
                <a:xfrm>
                  <a:off x="3692" y="222"/>
                  <a:ext cx="0" cy="1425"/>
                </a:xfrm>
                <a:prstGeom prst="line">
                  <a:avLst/>
                </a:prstGeom>
                <a:noFill/>
                <a:ln w="12700">
                  <a:solidFill>
                    <a:srgbClr val="0000D4"/>
                  </a:solidFill>
                  <a:round/>
                  <a:headEnd/>
                  <a:tailEnd/>
                </a:ln>
                <a:effectLst/>
              </p:spPr>
              <p:txBody>
                <a:bodyPr wrap="none" anchor="ctr">
                  <a:prstTxWarp prst="textNoShape">
                    <a:avLst/>
                  </a:prstTxWarp>
                </a:bodyPr>
                <a:lstStyle/>
                <a:p>
                  <a:endParaRPr lang="en-US"/>
                </a:p>
              </p:txBody>
            </p:sp>
            <p:sp>
              <p:nvSpPr>
                <p:cNvPr id="149" name="Line 35"/>
                <p:cNvSpPr>
                  <a:spLocks noChangeShapeType="1"/>
                </p:cNvSpPr>
                <p:nvPr/>
              </p:nvSpPr>
              <p:spPr bwMode="auto">
                <a:xfrm>
                  <a:off x="3668" y="1653"/>
                  <a:ext cx="40" cy="0"/>
                </a:xfrm>
                <a:prstGeom prst="line">
                  <a:avLst/>
                </a:prstGeom>
                <a:noFill/>
                <a:ln w="12700">
                  <a:solidFill>
                    <a:srgbClr val="0000D4"/>
                  </a:solidFill>
                  <a:round/>
                  <a:headEnd/>
                  <a:tailEnd/>
                </a:ln>
                <a:effectLst/>
              </p:spPr>
              <p:txBody>
                <a:bodyPr wrap="none" anchor="ctr">
                  <a:prstTxWarp prst="textNoShape">
                    <a:avLst/>
                  </a:prstTxWarp>
                </a:bodyPr>
                <a:lstStyle/>
                <a:p>
                  <a:endParaRPr lang="en-US"/>
                </a:p>
              </p:txBody>
            </p:sp>
            <p:sp>
              <p:nvSpPr>
                <p:cNvPr id="150" name="Line 36"/>
                <p:cNvSpPr>
                  <a:spLocks noChangeShapeType="1"/>
                </p:cNvSpPr>
                <p:nvPr/>
              </p:nvSpPr>
              <p:spPr bwMode="auto">
                <a:xfrm>
                  <a:off x="3668" y="1450"/>
                  <a:ext cx="40" cy="0"/>
                </a:xfrm>
                <a:prstGeom prst="line">
                  <a:avLst/>
                </a:prstGeom>
                <a:noFill/>
                <a:ln w="12700">
                  <a:solidFill>
                    <a:srgbClr val="0000D4"/>
                  </a:solidFill>
                  <a:round/>
                  <a:headEnd/>
                  <a:tailEnd/>
                </a:ln>
                <a:effectLst/>
              </p:spPr>
              <p:txBody>
                <a:bodyPr wrap="none" anchor="ctr">
                  <a:prstTxWarp prst="textNoShape">
                    <a:avLst/>
                  </a:prstTxWarp>
                </a:bodyPr>
                <a:lstStyle/>
                <a:p>
                  <a:endParaRPr lang="en-US"/>
                </a:p>
              </p:txBody>
            </p:sp>
            <p:sp>
              <p:nvSpPr>
                <p:cNvPr id="151" name="Line 37"/>
                <p:cNvSpPr>
                  <a:spLocks noChangeShapeType="1"/>
                </p:cNvSpPr>
                <p:nvPr/>
              </p:nvSpPr>
              <p:spPr bwMode="auto">
                <a:xfrm>
                  <a:off x="3668" y="1242"/>
                  <a:ext cx="40" cy="0"/>
                </a:xfrm>
                <a:prstGeom prst="line">
                  <a:avLst/>
                </a:prstGeom>
                <a:noFill/>
                <a:ln w="12700">
                  <a:solidFill>
                    <a:srgbClr val="0000D4"/>
                  </a:solidFill>
                  <a:round/>
                  <a:headEnd/>
                  <a:tailEnd/>
                </a:ln>
                <a:effectLst/>
              </p:spPr>
              <p:txBody>
                <a:bodyPr wrap="none" anchor="ctr">
                  <a:prstTxWarp prst="textNoShape">
                    <a:avLst/>
                  </a:prstTxWarp>
                </a:bodyPr>
                <a:lstStyle/>
                <a:p>
                  <a:endParaRPr lang="en-US"/>
                </a:p>
              </p:txBody>
            </p:sp>
            <p:sp>
              <p:nvSpPr>
                <p:cNvPr id="152" name="Line 38"/>
                <p:cNvSpPr>
                  <a:spLocks noChangeShapeType="1"/>
                </p:cNvSpPr>
                <p:nvPr/>
              </p:nvSpPr>
              <p:spPr bwMode="auto">
                <a:xfrm>
                  <a:off x="3668" y="1038"/>
                  <a:ext cx="40" cy="0"/>
                </a:xfrm>
                <a:prstGeom prst="line">
                  <a:avLst/>
                </a:prstGeom>
                <a:noFill/>
                <a:ln w="12700">
                  <a:solidFill>
                    <a:srgbClr val="0000D4"/>
                  </a:solidFill>
                  <a:round/>
                  <a:headEnd/>
                  <a:tailEnd/>
                </a:ln>
                <a:effectLst/>
              </p:spPr>
              <p:txBody>
                <a:bodyPr wrap="none" anchor="ctr">
                  <a:prstTxWarp prst="textNoShape">
                    <a:avLst/>
                  </a:prstTxWarp>
                </a:bodyPr>
                <a:lstStyle/>
                <a:p>
                  <a:endParaRPr lang="en-US"/>
                </a:p>
              </p:txBody>
            </p:sp>
            <p:sp>
              <p:nvSpPr>
                <p:cNvPr id="153" name="Line 39"/>
                <p:cNvSpPr>
                  <a:spLocks noChangeShapeType="1"/>
                </p:cNvSpPr>
                <p:nvPr/>
              </p:nvSpPr>
              <p:spPr bwMode="auto">
                <a:xfrm>
                  <a:off x="3668" y="835"/>
                  <a:ext cx="40" cy="0"/>
                </a:xfrm>
                <a:prstGeom prst="line">
                  <a:avLst/>
                </a:prstGeom>
                <a:noFill/>
                <a:ln w="12700">
                  <a:solidFill>
                    <a:srgbClr val="0000D4"/>
                  </a:solidFill>
                  <a:round/>
                  <a:headEnd/>
                  <a:tailEnd/>
                </a:ln>
                <a:effectLst/>
              </p:spPr>
              <p:txBody>
                <a:bodyPr wrap="none" anchor="ctr">
                  <a:prstTxWarp prst="textNoShape">
                    <a:avLst/>
                  </a:prstTxWarp>
                </a:bodyPr>
                <a:lstStyle/>
                <a:p>
                  <a:endParaRPr lang="en-US"/>
                </a:p>
              </p:txBody>
            </p:sp>
            <p:sp>
              <p:nvSpPr>
                <p:cNvPr id="154" name="Line 40"/>
                <p:cNvSpPr>
                  <a:spLocks noChangeShapeType="1"/>
                </p:cNvSpPr>
                <p:nvPr/>
              </p:nvSpPr>
              <p:spPr bwMode="auto">
                <a:xfrm>
                  <a:off x="3668" y="632"/>
                  <a:ext cx="40" cy="0"/>
                </a:xfrm>
                <a:prstGeom prst="line">
                  <a:avLst/>
                </a:prstGeom>
                <a:noFill/>
                <a:ln w="12700">
                  <a:solidFill>
                    <a:srgbClr val="0000D4"/>
                  </a:solidFill>
                  <a:round/>
                  <a:headEnd/>
                  <a:tailEnd/>
                </a:ln>
                <a:effectLst/>
              </p:spPr>
              <p:txBody>
                <a:bodyPr wrap="none" anchor="ctr">
                  <a:prstTxWarp prst="textNoShape">
                    <a:avLst/>
                  </a:prstTxWarp>
                </a:bodyPr>
                <a:lstStyle/>
                <a:p>
                  <a:endParaRPr lang="en-US"/>
                </a:p>
              </p:txBody>
            </p:sp>
            <p:sp>
              <p:nvSpPr>
                <p:cNvPr id="155" name="Line 41"/>
                <p:cNvSpPr>
                  <a:spLocks noChangeShapeType="1"/>
                </p:cNvSpPr>
                <p:nvPr/>
              </p:nvSpPr>
              <p:spPr bwMode="auto">
                <a:xfrm>
                  <a:off x="3668" y="424"/>
                  <a:ext cx="40" cy="0"/>
                </a:xfrm>
                <a:prstGeom prst="line">
                  <a:avLst/>
                </a:prstGeom>
                <a:noFill/>
                <a:ln w="12700">
                  <a:solidFill>
                    <a:srgbClr val="0000D4"/>
                  </a:solidFill>
                  <a:round/>
                  <a:headEnd/>
                  <a:tailEnd/>
                </a:ln>
                <a:effectLst/>
              </p:spPr>
              <p:txBody>
                <a:bodyPr wrap="none" anchor="ctr">
                  <a:prstTxWarp prst="textNoShape">
                    <a:avLst/>
                  </a:prstTxWarp>
                </a:bodyPr>
                <a:lstStyle/>
                <a:p>
                  <a:endParaRPr lang="en-US"/>
                </a:p>
              </p:txBody>
            </p:sp>
            <p:sp>
              <p:nvSpPr>
                <p:cNvPr id="156" name="Line 42"/>
                <p:cNvSpPr>
                  <a:spLocks noChangeShapeType="1"/>
                </p:cNvSpPr>
                <p:nvPr/>
              </p:nvSpPr>
              <p:spPr bwMode="auto">
                <a:xfrm>
                  <a:off x="3668" y="220"/>
                  <a:ext cx="40" cy="0"/>
                </a:xfrm>
                <a:prstGeom prst="line">
                  <a:avLst/>
                </a:prstGeom>
                <a:noFill/>
                <a:ln w="12700">
                  <a:solidFill>
                    <a:srgbClr val="0000D4"/>
                  </a:solidFill>
                  <a:round/>
                  <a:headEnd/>
                  <a:tailEnd/>
                </a:ln>
                <a:effectLst/>
              </p:spPr>
              <p:txBody>
                <a:bodyPr wrap="none" anchor="ctr">
                  <a:prstTxWarp prst="textNoShape">
                    <a:avLst/>
                  </a:prstTxWarp>
                </a:bodyPr>
                <a:lstStyle/>
                <a:p>
                  <a:endParaRPr lang="en-US"/>
                </a:p>
              </p:txBody>
            </p:sp>
            <p:sp>
              <p:nvSpPr>
                <p:cNvPr id="157" name="Freeform 43"/>
                <p:cNvSpPr>
                  <a:spLocks/>
                </p:cNvSpPr>
                <p:nvPr/>
              </p:nvSpPr>
              <p:spPr bwMode="auto">
                <a:xfrm>
                  <a:off x="968" y="336"/>
                  <a:ext cx="2553" cy="791"/>
                </a:xfrm>
                <a:custGeom>
                  <a:avLst/>
                  <a:gdLst/>
                  <a:ahLst/>
                  <a:cxnLst>
                    <a:cxn ang="0">
                      <a:pos x="0" y="0"/>
                    </a:cxn>
                    <a:cxn ang="0">
                      <a:pos x="168" y="310"/>
                    </a:cxn>
                    <a:cxn ang="0">
                      <a:pos x="512" y="514"/>
                    </a:cxn>
                    <a:cxn ang="0">
                      <a:pos x="680" y="395"/>
                    </a:cxn>
                    <a:cxn ang="0">
                      <a:pos x="1192" y="130"/>
                    </a:cxn>
                    <a:cxn ang="0">
                      <a:pos x="1360" y="547"/>
                    </a:cxn>
                    <a:cxn ang="0">
                      <a:pos x="1528" y="790"/>
                    </a:cxn>
                    <a:cxn ang="0">
                      <a:pos x="1872" y="226"/>
                    </a:cxn>
                    <a:cxn ang="0">
                      <a:pos x="2040" y="440"/>
                    </a:cxn>
                    <a:cxn ang="0">
                      <a:pos x="2208" y="514"/>
                    </a:cxn>
                    <a:cxn ang="0">
                      <a:pos x="2384" y="322"/>
                    </a:cxn>
                    <a:cxn ang="0">
                      <a:pos x="2552" y="293"/>
                    </a:cxn>
                  </a:cxnLst>
                  <a:rect l="0" t="0" r="r" b="b"/>
                  <a:pathLst>
                    <a:path w="2553" h="791">
                      <a:moveTo>
                        <a:pt x="0" y="0"/>
                      </a:moveTo>
                      <a:lnTo>
                        <a:pt x="168" y="310"/>
                      </a:lnTo>
                      <a:lnTo>
                        <a:pt x="512" y="514"/>
                      </a:lnTo>
                      <a:lnTo>
                        <a:pt x="680" y="395"/>
                      </a:lnTo>
                      <a:lnTo>
                        <a:pt x="1192" y="130"/>
                      </a:lnTo>
                      <a:lnTo>
                        <a:pt x="1360" y="547"/>
                      </a:lnTo>
                      <a:lnTo>
                        <a:pt x="1528" y="790"/>
                      </a:lnTo>
                      <a:lnTo>
                        <a:pt x="1872" y="226"/>
                      </a:lnTo>
                      <a:lnTo>
                        <a:pt x="2040" y="440"/>
                      </a:lnTo>
                      <a:lnTo>
                        <a:pt x="2208" y="514"/>
                      </a:lnTo>
                      <a:lnTo>
                        <a:pt x="2384" y="322"/>
                      </a:lnTo>
                      <a:lnTo>
                        <a:pt x="2552" y="293"/>
                      </a:lnTo>
                    </a:path>
                  </a:pathLst>
                </a:custGeom>
                <a:noFill/>
                <a:ln w="12700" cap="rnd" cmpd="sng">
                  <a:solidFill>
                    <a:srgbClr val="0000D4"/>
                  </a:solidFill>
                  <a:prstDash val="solid"/>
                  <a:round/>
                  <a:headEnd type="none" w="med" len="med"/>
                  <a:tailEnd type="none" w="med" len="med"/>
                </a:ln>
                <a:effectLst/>
              </p:spPr>
              <p:txBody>
                <a:bodyPr>
                  <a:prstTxWarp prst="textNoShape">
                    <a:avLst/>
                  </a:prstTxWarp>
                </a:bodyPr>
                <a:lstStyle/>
                <a:p>
                  <a:endParaRPr lang="en-US"/>
                </a:p>
              </p:txBody>
            </p:sp>
            <p:sp>
              <p:nvSpPr>
                <p:cNvPr id="158" name="Rectangle 44"/>
                <p:cNvSpPr>
                  <a:spLocks noChangeArrowheads="1"/>
                </p:cNvSpPr>
                <p:nvPr/>
              </p:nvSpPr>
              <p:spPr bwMode="auto">
                <a:xfrm>
                  <a:off x="948" y="323"/>
                  <a:ext cx="32" cy="20"/>
                </a:xfrm>
                <a:prstGeom prst="rect">
                  <a:avLst/>
                </a:prstGeom>
                <a:solidFill>
                  <a:srgbClr val="0000D4"/>
                </a:solidFill>
                <a:ln w="12700">
                  <a:solidFill>
                    <a:srgbClr val="0000D4"/>
                  </a:solidFill>
                  <a:miter lim="800000"/>
                  <a:headEnd/>
                  <a:tailEnd/>
                </a:ln>
                <a:effectLst/>
              </p:spPr>
              <p:txBody>
                <a:bodyPr wrap="none" anchor="ctr">
                  <a:prstTxWarp prst="textNoShape">
                    <a:avLst/>
                  </a:prstTxWarp>
                </a:bodyPr>
                <a:lstStyle/>
                <a:p>
                  <a:endParaRPr lang="en-US"/>
                </a:p>
              </p:txBody>
            </p:sp>
            <p:sp>
              <p:nvSpPr>
                <p:cNvPr id="159" name="Rectangle 45"/>
                <p:cNvSpPr>
                  <a:spLocks noChangeArrowheads="1"/>
                </p:cNvSpPr>
                <p:nvPr/>
              </p:nvSpPr>
              <p:spPr bwMode="auto">
                <a:xfrm>
                  <a:off x="1116" y="633"/>
                  <a:ext cx="32" cy="20"/>
                </a:xfrm>
                <a:prstGeom prst="rect">
                  <a:avLst/>
                </a:prstGeom>
                <a:solidFill>
                  <a:srgbClr val="0000D4"/>
                </a:solidFill>
                <a:ln w="12700">
                  <a:solidFill>
                    <a:srgbClr val="0000D4"/>
                  </a:solidFill>
                  <a:miter lim="800000"/>
                  <a:headEnd/>
                  <a:tailEnd/>
                </a:ln>
                <a:effectLst/>
              </p:spPr>
              <p:txBody>
                <a:bodyPr wrap="none" anchor="ctr">
                  <a:prstTxWarp prst="textNoShape">
                    <a:avLst/>
                  </a:prstTxWarp>
                </a:bodyPr>
                <a:lstStyle/>
                <a:p>
                  <a:endParaRPr lang="en-US"/>
                </a:p>
              </p:txBody>
            </p:sp>
            <p:sp>
              <p:nvSpPr>
                <p:cNvPr id="160" name="Rectangle 46"/>
                <p:cNvSpPr>
                  <a:spLocks noChangeArrowheads="1"/>
                </p:cNvSpPr>
                <p:nvPr/>
              </p:nvSpPr>
              <p:spPr bwMode="auto">
                <a:xfrm>
                  <a:off x="1460" y="837"/>
                  <a:ext cx="32" cy="19"/>
                </a:xfrm>
                <a:prstGeom prst="rect">
                  <a:avLst/>
                </a:prstGeom>
                <a:solidFill>
                  <a:srgbClr val="0000D4"/>
                </a:solidFill>
                <a:ln w="12700">
                  <a:solidFill>
                    <a:srgbClr val="0000D4"/>
                  </a:solidFill>
                  <a:miter lim="800000"/>
                  <a:headEnd/>
                  <a:tailEnd/>
                </a:ln>
                <a:effectLst/>
              </p:spPr>
              <p:txBody>
                <a:bodyPr wrap="none" anchor="ctr">
                  <a:prstTxWarp prst="textNoShape">
                    <a:avLst/>
                  </a:prstTxWarp>
                </a:bodyPr>
                <a:lstStyle/>
                <a:p>
                  <a:endParaRPr lang="en-US"/>
                </a:p>
              </p:txBody>
            </p:sp>
            <p:sp>
              <p:nvSpPr>
                <p:cNvPr id="161" name="Rectangle 47"/>
                <p:cNvSpPr>
                  <a:spLocks noChangeArrowheads="1"/>
                </p:cNvSpPr>
                <p:nvPr/>
              </p:nvSpPr>
              <p:spPr bwMode="auto">
                <a:xfrm>
                  <a:off x="1628" y="718"/>
                  <a:ext cx="32" cy="21"/>
                </a:xfrm>
                <a:prstGeom prst="rect">
                  <a:avLst/>
                </a:prstGeom>
                <a:solidFill>
                  <a:srgbClr val="0000D4"/>
                </a:solidFill>
                <a:ln w="12700">
                  <a:solidFill>
                    <a:srgbClr val="0000D4"/>
                  </a:solidFill>
                  <a:miter lim="800000"/>
                  <a:headEnd/>
                  <a:tailEnd/>
                </a:ln>
                <a:effectLst/>
              </p:spPr>
              <p:txBody>
                <a:bodyPr wrap="none" anchor="ctr">
                  <a:prstTxWarp prst="textNoShape">
                    <a:avLst/>
                  </a:prstTxWarp>
                </a:bodyPr>
                <a:lstStyle/>
                <a:p>
                  <a:endParaRPr lang="en-US"/>
                </a:p>
              </p:txBody>
            </p:sp>
            <p:sp>
              <p:nvSpPr>
                <p:cNvPr id="162" name="Rectangle 48"/>
                <p:cNvSpPr>
                  <a:spLocks noChangeArrowheads="1"/>
                </p:cNvSpPr>
                <p:nvPr/>
              </p:nvSpPr>
              <p:spPr bwMode="auto">
                <a:xfrm>
                  <a:off x="2140" y="453"/>
                  <a:ext cx="32" cy="21"/>
                </a:xfrm>
                <a:prstGeom prst="rect">
                  <a:avLst/>
                </a:prstGeom>
                <a:solidFill>
                  <a:srgbClr val="0000D4"/>
                </a:solidFill>
                <a:ln w="12700">
                  <a:solidFill>
                    <a:srgbClr val="0000D4"/>
                  </a:solidFill>
                  <a:miter lim="800000"/>
                  <a:headEnd/>
                  <a:tailEnd/>
                </a:ln>
                <a:effectLst/>
              </p:spPr>
              <p:txBody>
                <a:bodyPr wrap="none" anchor="ctr">
                  <a:prstTxWarp prst="textNoShape">
                    <a:avLst/>
                  </a:prstTxWarp>
                </a:bodyPr>
                <a:lstStyle/>
                <a:p>
                  <a:endParaRPr lang="en-US"/>
                </a:p>
              </p:txBody>
            </p:sp>
            <p:sp>
              <p:nvSpPr>
                <p:cNvPr id="163" name="Rectangle 49"/>
                <p:cNvSpPr>
                  <a:spLocks noChangeArrowheads="1"/>
                </p:cNvSpPr>
                <p:nvPr/>
              </p:nvSpPr>
              <p:spPr bwMode="auto">
                <a:xfrm>
                  <a:off x="2308" y="871"/>
                  <a:ext cx="32" cy="20"/>
                </a:xfrm>
                <a:prstGeom prst="rect">
                  <a:avLst/>
                </a:prstGeom>
                <a:solidFill>
                  <a:srgbClr val="0000D4"/>
                </a:solidFill>
                <a:ln w="12700">
                  <a:solidFill>
                    <a:srgbClr val="0000D4"/>
                  </a:solidFill>
                  <a:miter lim="800000"/>
                  <a:headEnd/>
                  <a:tailEnd/>
                </a:ln>
                <a:effectLst/>
              </p:spPr>
              <p:txBody>
                <a:bodyPr wrap="none" anchor="ctr">
                  <a:prstTxWarp prst="textNoShape">
                    <a:avLst/>
                  </a:prstTxWarp>
                </a:bodyPr>
                <a:lstStyle/>
                <a:p>
                  <a:endParaRPr lang="en-US"/>
                </a:p>
              </p:txBody>
            </p:sp>
            <p:sp>
              <p:nvSpPr>
                <p:cNvPr id="164" name="Rectangle 50"/>
                <p:cNvSpPr>
                  <a:spLocks noChangeArrowheads="1"/>
                </p:cNvSpPr>
                <p:nvPr/>
              </p:nvSpPr>
              <p:spPr bwMode="auto">
                <a:xfrm>
                  <a:off x="2476" y="1113"/>
                  <a:ext cx="32" cy="20"/>
                </a:xfrm>
                <a:prstGeom prst="rect">
                  <a:avLst/>
                </a:prstGeom>
                <a:solidFill>
                  <a:srgbClr val="0000D4"/>
                </a:solidFill>
                <a:ln w="12700">
                  <a:solidFill>
                    <a:srgbClr val="0000D4"/>
                  </a:solidFill>
                  <a:miter lim="800000"/>
                  <a:headEnd/>
                  <a:tailEnd/>
                </a:ln>
                <a:effectLst/>
              </p:spPr>
              <p:txBody>
                <a:bodyPr wrap="none" anchor="ctr">
                  <a:prstTxWarp prst="textNoShape">
                    <a:avLst/>
                  </a:prstTxWarp>
                </a:bodyPr>
                <a:lstStyle/>
                <a:p>
                  <a:endParaRPr lang="en-US"/>
                </a:p>
              </p:txBody>
            </p:sp>
            <p:sp>
              <p:nvSpPr>
                <p:cNvPr id="165" name="Rectangle 51"/>
                <p:cNvSpPr>
                  <a:spLocks noChangeArrowheads="1"/>
                </p:cNvSpPr>
                <p:nvPr/>
              </p:nvSpPr>
              <p:spPr bwMode="auto">
                <a:xfrm>
                  <a:off x="2820" y="549"/>
                  <a:ext cx="32" cy="20"/>
                </a:xfrm>
                <a:prstGeom prst="rect">
                  <a:avLst/>
                </a:prstGeom>
                <a:solidFill>
                  <a:srgbClr val="0000D4"/>
                </a:solidFill>
                <a:ln w="12700">
                  <a:solidFill>
                    <a:srgbClr val="0000D4"/>
                  </a:solidFill>
                  <a:miter lim="800000"/>
                  <a:headEnd/>
                  <a:tailEnd/>
                </a:ln>
                <a:effectLst/>
              </p:spPr>
              <p:txBody>
                <a:bodyPr wrap="none" anchor="ctr">
                  <a:prstTxWarp prst="textNoShape">
                    <a:avLst/>
                  </a:prstTxWarp>
                </a:bodyPr>
                <a:lstStyle/>
                <a:p>
                  <a:endParaRPr lang="en-US"/>
                </a:p>
              </p:txBody>
            </p:sp>
            <p:sp>
              <p:nvSpPr>
                <p:cNvPr id="166" name="Rectangle 52"/>
                <p:cNvSpPr>
                  <a:spLocks noChangeArrowheads="1"/>
                </p:cNvSpPr>
                <p:nvPr/>
              </p:nvSpPr>
              <p:spPr bwMode="auto">
                <a:xfrm>
                  <a:off x="2988" y="763"/>
                  <a:ext cx="32" cy="21"/>
                </a:xfrm>
                <a:prstGeom prst="rect">
                  <a:avLst/>
                </a:prstGeom>
                <a:solidFill>
                  <a:srgbClr val="0000D4"/>
                </a:solidFill>
                <a:ln w="12700">
                  <a:solidFill>
                    <a:srgbClr val="0000D4"/>
                  </a:solidFill>
                  <a:miter lim="800000"/>
                  <a:headEnd/>
                  <a:tailEnd/>
                </a:ln>
                <a:effectLst/>
              </p:spPr>
              <p:txBody>
                <a:bodyPr wrap="none" anchor="ctr">
                  <a:prstTxWarp prst="textNoShape">
                    <a:avLst/>
                  </a:prstTxWarp>
                </a:bodyPr>
                <a:lstStyle/>
                <a:p>
                  <a:endParaRPr lang="en-US"/>
                </a:p>
              </p:txBody>
            </p:sp>
            <p:sp>
              <p:nvSpPr>
                <p:cNvPr id="167" name="Rectangle 53"/>
                <p:cNvSpPr>
                  <a:spLocks noChangeArrowheads="1"/>
                </p:cNvSpPr>
                <p:nvPr/>
              </p:nvSpPr>
              <p:spPr bwMode="auto">
                <a:xfrm>
                  <a:off x="3156" y="837"/>
                  <a:ext cx="32" cy="19"/>
                </a:xfrm>
                <a:prstGeom prst="rect">
                  <a:avLst/>
                </a:prstGeom>
                <a:solidFill>
                  <a:srgbClr val="0000D4"/>
                </a:solidFill>
                <a:ln w="12700">
                  <a:solidFill>
                    <a:srgbClr val="0000D4"/>
                  </a:solidFill>
                  <a:miter lim="800000"/>
                  <a:headEnd/>
                  <a:tailEnd/>
                </a:ln>
                <a:effectLst/>
              </p:spPr>
              <p:txBody>
                <a:bodyPr wrap="none" anchor="ctr">
                  <a:prstTxWarp prst="textNoShape">
                    <a:avLst/>
                  </a:prstTxWarp>
                </a:bodyPr>
                <a:lstStyle/>
                <a:p>
                  <a:endParaRPr lang="en-US"/>
                </a:p>
              </p:txBody>
            </p:sp>
            <p:sp>
              <p:nvSpPr>
                <p:cNvPr id="168" name="Rectangle 54"/>
                <p:cNvSpPr>
                  <a:spLocks noChangeArrowheads="1"/>
                </p:cNvSpPr>
                <p:nvPr/>
              </p:nvSpPr>
              <p:spPr bwMode="auto">
                <a:xfrm>
                  <a:off x="3332" y="645"/>
                  <a:ext cx="32" cy="20"/>
                </a:xfrm>
                <a:prstGeom prst="rect">
                  <a:avLst/>
                </a:prstGeom>
                <a:solidFill>
                  <a:srgbClr val="0000D4"/>
                </a:solidFill>
                <a:ln w="12700">
                  <a:solidFill>
                    <a:srgbClr val="0000D4"/>
                  </a:solidFill>
                  <a:miter lim="800000"/>
                  <a:headEnd/>
                  <a:tailEnd/>
                </a:ln>
                <a:effectLst/>
              </p:spPr>
              <p:txBody>
                <a:bodyPr wrap="none" anchor="ctr">
                  <a:prstTxWarp prst="textNoShape">
                    <a:avLst/>
                  </a:prstTxWarp>
                </a:bodyPr>
                <a:lstStyle/>
                <a:p>
                  <a:endParaRPr lang="en-US"/>
                </a:p>
              </p:txBody>
            </p:sp>
            <p:sp>
              <p:nvSpPr>
                <p:cNvPr id="169" name="Rectangle 55"/>
                <p:cNvSpPr>
                  <a:spLocks noChangeArrowheads="1"/>
                </p:cNvSpPr>
                <p:nvPr/>
              </p:nvSpPr>
              <p:spPr bwMode="auto">
                <a:xfrm>
                  <a:off x="3500" y="616"/>
                  <a:ext cx="32" cy="21"/>
                </a:xfrm>
                <a:prstGeom prst="rect">
                  <a:avLst/>
                </a:prstGeom>
                <a:solidFill>
                  <a:srgbClr val="0000D4"/>
                </a:solidFill>
                <a:ln w="12700">
                  <a:solidFill>
                    <a:srgbClr val="0000D4"/>
                  </a:solidFill>
                  <a:miter lim="800000"/>
                  <a:headEnd/>
                  <a:tailEnd/>
                </a:ln>
                <a:effectLst/>
              </p:spPr>
              <p:txBody>
                <a:bodyPr wrap="none" anchor="ctr">
                  <a:prstTxWarp prst="textNoShape">
                    <a:avLst/>
                  </a:prstTxWarp>
                </a:bodyPr>
                <a:lstStyle/>
                <a:p>
                  <a:endParaRPr lang="en-US"/>
                </a:p>
              </p:txBody>
            </p:sp>
          </p:grpSp>
          <p:sp>
            <p:nvSpPr>
              <p:cNvPr id="98" name="Rectangle 56"/>
              <p:cNvSpPr>
                <a:spLocks noChangeArrowheads="1"/>
              </p:cNvSpPr>
              <p:nvPr/>
            </p:nvSpPr>
            <p:spPr bwMode="auto">
              <a:xfrm>
                <a:off x="575" y="1592"/>
                <a:ext cx="287" cy="211"/>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en-US" sz="900" b="1">
                    <a:solidFill>
                      <a:schemeClr val="hlink"/>
                    </a:solidFill>
                    <a:latin typeface="Geneva" pitchFamily="-106" charset="0"/>
                  </a:rPr>
                  <a:t>0.001</a:t>
                </a:r>
              </a:p>
            </p:txBody>
          </p:sp>
          <p:sp>
            <p:nvSpPr>
              <p:cNvPr id="99" name="Rectangle 57"/>
              <p:cNvSpPr>
                <a:spLocks noChangeArrowheads="1"/>
              </p:cNvSpPr>
              <p:nvPr/>
            </p:nvSpPr>
            <p:spPr bwMode="auto">
              <a:xfrm>
                <a:off x="647" y="1304"/>
                <a:ext cx="244" cy="211"/>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en-US" sz="900" b="1">
                    <a:solidFill>
                      <a:schemeClr val="hlink"/>
                    </a:solidFill>
                    <a:latin typeface="Geneva" pitchFamily="-106" charset="0"/>
                  </a:rPr>
                  <a:t>0.01</a:t>
                </a:r>
              </a:p>
            </p:txBody>
          </p:sp>
          <p:sp>
            <p:nvSpPr>
              <p:cNvPr id="100" name="Rectangle 58"/>
              <p:cNvSpPr>
                <a:spLocks noChangeArrowheads="1"/>
              </p:cNvSpPr>
              <p:nvPr/>
            </p:nvSpPr>
            <p:spPr bwMode="auto">
              <a:xfrm>
                <a:off x="687" y="1010"/>
                <a:ext cx="203" cy="211"/>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en-US" sz="900" b="1">
                    <a:solidFill>
                      <a:schemeClr val="hlink"/>
                    </a:solidFill>
                    <a:latin typeface="Geneva" pitchFamily="-106" charset="0"/>
                  </a:rPr>
                  <a:t>0.1</a:t>
                </a:r>
              </a:p>
            </p:txBody>
          </p:sp>
          <p:sp>
            <p:nvSpPr>
              <p:cNvPr id="101" name="Rectangle 59"/>
              <p:cNvSpPr>
                <a:spLocks noChangeArrowheads="1"/>
              </p:cNvSpPr>
              <p:nvPr/>
            </p:nvSpPr>
            <p:spPr bwMode="auto">
              <a:xfrm>
                <a:off x="735" y="732"/>
                <a:ext cx="142" cy="211"/>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en-US" sz="900" b="1">
                    <a:solidFill>
                      <a:schemeClr val="hlink"/>
                    </a:solidFill>
                    <a:latin typeface="Geneva" pitchFamily="-106" charset="0"/>
                  </a:rPr>
                  <a:t>1</a:t>
                </a:r>
              </a:p>
            </p:txBody>
          </p:sp>
          <p:sp>
            <p:nvSpPr>
              <p:cNvPr id="102" name="Rectangle 60"/>
              <p:cNvSpPr>
                <a:spLocks noChangeArrowheads="1"/>
              </p:cNvSpPr>
              <p:nvPr/>
            </p:nvSpPr>
            <p:spPr bwMode="auto">
              <a:xfrm>
                <a:off x="703" y="456"/>
                <a:ext cx="183" cy="211"/>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en-US" sz="900" b="1">
                    <a:solidFill>
                      <a:schemeClr val="hlink"/>
                    </a:solidFill>
                    <a:latin typeface="Geneva" pitchFamily="-106" charset="0"/>
                  </a:rPr>
                  <a:t>10</a:t>
                </a:r>
              </a:p>
            </p:txBody>
          </p:sp>
          <p:sp>
            <p:nvSpPr>
              <p:cNvPr id="103" name="Rectangle 61"/>
              <p:cNvSpPr>
                <a:spLocks noChangeArrowheads="1"/>
              </p:cNvSpPr>
              <p:nvPr/>
            </p:nvSpPr>
            <p:spPr bwMode="auto">
              <a:xfrm>
                <a:off x="671" y="159"/>
                <a:ext cx="225" cy="211"/>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en-US" sz="900" b="1">
                    <a:solidFill>
                      <a:schemeClr val="hlink"/>
                    </a:solidFill>
                    <a:latin typeface="Geneva" pitchFamily="-106" charset="0"/>
                  </a:rPr>
                  <a:t>100</a:t>
                </a:r>
              </a:p>
            </p:txBody>
          </p:sp>
          <p:sp>
            <p:nvSpPr>
              <p:cNvPr id="104" name="Rectangle 62"/>
              <p:cNvSpPr>
                <a:spLocks noChangeArrowheads="1"/>
              </p:cNvSpPr>
              <p:nvPr/>
            </p:nvSpPr>
            <p:spPr bwMode="auto">
              <a:xfrm>
                <a:off x="871" y="1714"/>
                <a:ext cx="184" cy="211"/>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en-US" sz="900">
                    <a:solidFill>
                      <a:srgbClr val="000000"/>
                    </a:solidFill>
                    <a:latin typeface="Geneva" pitchFamily="-106" charset="0"/>
                  </a:rPr>
                  <a:t>80</a:t>
                </a:r>
              </a:p>
            </p:txBody>
          </p:sp>
          <p:sp>
            <p:nvSpPr>
              <p:cNvPr id="105" name="Rectangle 63"/>
              <p:cNvSpPr>
                <a:spLocks noChangeArrowheads="1"/>
              </p:cNvSpPr>
              <p:nvPr/>
            </p:nvSpPr>
            <p:spPr bwMode="auto">
              <a:xfrm>
                <a:off x="1215" y="1714"/>
                <a:ext cx="183" cy="211"/>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en-US" sz="900">
                    <a:solidFill>
                      <a:srgbClr val="000000"/>
                    </a:solidFill>
                    <a:latin typeface="Geneva" pitchFamily="-106" charset="0"/>
                  </a:rPr>
                  <a:t>82</a:t>
                </a:r>
              </a:p>
            </p:txBody>
          </p:sp>
          <p:sp>
            <p:nvSpPr>
              <p:cNvPr id="106" name="Rectangle 64"/>
              <p:cNvSpPr>
                <a:spLocks noChangeArrowheads="1"/>
              </p:cNvSpPr>
              <p:nvPr/>
            </p:nvSpPr>
            <p:spPr bwMode="auto">
              <a:xfrm>
                <a:off x="1551" y="1714"/>
                <a:ext cx="183" cy="211"/>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en-US" sz="900">
                    <a:solidFill>
                      <a:srgbClr val="000000"/>
                    </a:solidFill>
                    <a:latin typeface="Geneva" pitchFamily="-106" charset="0"/>
                  </a:rPr>
                  <a:t>84</a:t>
                </a:r>
              </a:p>
            </p:txBody>
          </p:sp>
          <p:sp>
            <p:nvSpPr>
              <p:cNvPr id="107" name="Rectangle 65"/>
              <p:cNvSpPr>
                <a:spLocks noChangeArrowheads="1"/>
              </p:cNvSpPr>
              <p:nvPr/>
            </p:nvSpPr>
            <p:spPr bwMode="auto">
              <a:xfrm>
                <a:off x="1895" y="1714"/>
                <a:ext cx="183" cy="211"/>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en-US" sz="900">
                    <a:solidFill>
                      <a:srgbClr val="000000"/>
                    </a:solidFill>
                    <a:latin typeface="Geneva" pitchFamily="-106" charset="0"/>
                  </a:rPr>
                  <a:t>86</a:t>
                </a:r>
              </a:p>
            </p:txBody>
          </p:sp>
          <p:sp>
            <p:nvSpPr>
              <p:cNvPr id="108" name="Rectangle 66"/>
              <p:cNvSpPr>
                <a:spLocks noChangeArrowheads="1"/>
              </p:cNvSpPr>
              <p:nvPr/>
            </p:nvSpPr>
            <p:spPr bwMode="auto">
              <a:xfrm>
                <a:off x="2231" y="1714"/>
                <a:ext cx="183" cy="211"/>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en-US" sz="900">
                    <a:solidFill>
                      <a:srgbClr val="000000"/>
                    </a:solidFill>
                    <a:latin typeface="Geneva" pitchFamily="-106" charset="0"/>
                  </a:rPr>
                  <a:t>88</a:t>
                </a:r>
              </a:p>
            </p:txBody>
          </p:sp>
          <p:sp>
            <p:nvSpPr>
              <p:cNvPr id="109" name="Rectangle 67"/>
              <p:cNvSpPr>
                <a:spLocks noChangeArrowheads="1"/>
              </p:cNvSpPr>
              <p:nvPr/>
            </p:nvSpPr>
            <p:spPr bwMode="auto">
              <a:xfrm>
                <a:off x="2575" y="1714"/>
                <a:ext cx="183" cy="211"/>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en-US" sz="900">
                    <a:solidFill>
                      <a:srgbClr val="000000"/>
                    </a:solidFill>
                    <a:latin typeface="Geneva" pitchFamily="-106" charset="0"/>
                  </a:rPr>
                  <a:t>90</a:t>
                </a:r>
              </a:p>
            </p:txBody>
          </p:sp>
          <p:sp>
            <p:nvSpPr>
              <p:cNvPr id="110" name="Rectangle 68"/>
              <p:cNvSpPr>
                <a:spLocks noChangeArrowheads="1"/>
              </p:cNvSpPr>
              <p:nvPr/>
            </p:nvSpPr>
            <p:spPr bwMode="auto">
              <a:xfrm>
                <a:off x="2911" y="1714"/>
                <a:ext cx="184" cy="211"/>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en-US" sz="900">
                    <a:solidFill>
                      <a:srgbClr val="000000"/>
                    </a:solidFill>
                    <a:latin typeface="Geneva" pitchFamily="-106" charset="0"/>
                  </a:rPr>
                  <a:t>92</a:t>
                </a:r>
              </a:p>
            </p:txBody>
          </p:sp>
          <p:sp>
            <p:nvSpPr>
              <p:cNvPr id="111" name="Rectangle 69"/>
              <p:cNvSpPr>
                <a:spLocks noChangeArrowheads="1"/>
              </p:cNvSpPr>
              <p:nvPr/>
            </p:nvSpPr>
            <p:spPr bwMode="auto">
              <a:xfrm>
                <a:off x="3255" y="1714"/>
                <a:ext cx="184" cy="211"/>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en-US" sz="900">
                    <a:solidFill>
                      <a:srgbClr val="000000"/>
                    </a:solidFill>
                    <a:latin typeface="Geneva" pitchFamily="-106" charset="0"/>
                  </a:rPr>
                  <a:t>94</a:t>
                </a:r>
              </a:p>
            </p:txBody>
          </p:sp>
          <p:sp>
            <p:nvSpPr>
              <p:cNvPr id="112" name="Rectangle 70"/>
              <p:cNvSpPr>
                <a:spLocks noChangeArrowheads="1"/>
              </p:cNvSpPr>
              <p:nvPr/>
            </p:nvSpPr>
            <p:spPr bwMode="auto">
              <a:xfrm>
                <a:off x="3591" y="1714"/>
                <a:ext cx="183" cy="211"/>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en-US" sz="900">
                    <a:solidFill>
                      <a:srgbClr val="000000"/>
                    </a:solidFill>
                    <a:latin typeface="Geneva" pitchFamily="-106" charset="0"/>
                  </a:rPr>
                  <a:t>96</a:t>
                </a:r>
              </a:p>
            </p:txBody>
          </p:sp>
          <p:sp>
            <p:nvSpPr>
              <p:cNvPr id="113" name="Rectangle 71"/>
              <p:cNvSpPr>
                <a:spLocks noChangeArrowheads="1"/>
              </p:cNvSpPr>
              <p:nvPr/>
            </p:nvSpPr>
            <p:spPr bwMode="auto">
              <a:xfrm rot="16200000">
                <a:off x="-254" y="557"/>
                <a:ext cx="1293" cy="250"/>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en-US" sz="2400">
                    <a:solidFill>
                      <a:srgbClr val="FFFF00"/>
                    </a:solidFill>
                    <a:latin typeface="Times New Roman" pitchFamily="-106" charset="0"/>
                  </a:rPr>
                  <a:t>Krill:Salp</a:t>
                </a:r>
              </a:p>
            </p:txBody>
          </p:sp>
          <p:sp>
            <p:nvSpPr>
              <p:cNvPr id="114" name="Rectangle 72"/>
              <p:cNvSpPr>
                <a:spLocks noChangeArrowheads="1"/>
              </p:cNvSpPr>
              <p:nvPr/>
            </p:nvSpPr>
            <p:spPr bwMode="auto">
              <a:xfrm>
                <a:off x="2023" y="1803"/>
                <a:ext cx="425" cy="425"/>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en-US" sz="2400">
                    <a:solidFill>
                      <a:srgbClr val="FFFF00"/>
                    </a:solidFill>
                    <a:latin typeface="Times New Roman" pitchFamily="-106" charset="0"/>
                  </a:rPr>
                  <a:t>Year</a:t>
                </a:r>
              </a:p>
            </p:txBody>
          </p:sp>
          <p:sp>
            <p:nvSpPr>
              <p:cNvPr id="115" name="Rectangle 73"/>
              <p:cNvSpPr>
                <a:spLocks noChangeArrowheads="1"/>
              </p:cNvSpPr>
              <p:nvPr/>
            </p:nvSpPr>
            <p:spPr bwMode="auto">
              <a:xfrm rot="16200000">
                <a:off x="3382" y="575"/>
                <a:ext cx="1238" cy="250"/>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en-US" sz="2400">
                    <a:solidFill>
                      <a:srgbClr val="FFFF00"/>
                    </a:solidFill>
                    <a:latin typeface="Times New Roman" pitchFamily="-106" charset="0"/>
                  </a:rPr>
                  <a:t>Ice Index</a:t>
                </a:r>
              </a:p>
            </p:txBody>
          </p:sp>
          <p:sp>
            <p:nvSpPr>
              <p:cNvPr id="116" name="Rectangle 74"/>
              <p:cNvSpPr>
                <a:spLocks noChangeArrowheads="1"/>
              </p:cNvSpPr>
              <p:nvPr/>
            </p:nvSpPr>
            <p:spPr bwMode="auto">
              <a:xfrm>
                <a:off x="3727" y="370"/>
                <a:ext cx="141" cy="211"/>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en-US" sz="900" b="1">
                    <a:solidFill>
                      <a:srgbClr val="114FFB"/>
                    </a:solidFill>
                    <a:latin typeface="Geneva" pitchFamily="-106" charset="0"/>
                  </a:rPr>
                  <a:t>6</a:t>
                </a:r>
              </a:p>
            </p:txBody>
          </p:sp>
          <p:sp>
            <p:nvSpPr>
              <p:cNvPr id="117" name="Rectangle 75"/>
              <p:cNvSpPr>
                <a:spLocks noChangeArrowheads="1"/>
              </p:cNvSpPr>
              <p:nvPr/>
            </p:nvSpPr>
            <p:spPr bwMode="auto">
              <a:xfrm>
                <a:off x="3727" y="789"/>
                <a:ext cx="141" cy="211"/>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en-US" sz="900" b="1">
                    <a:solidFill>
                      <a:srgbClr val="114FFB"/>
                    </a:solidFill>
                    <a:latin typeface="Geneva" pitchFamily="-106" charset="0"/>
                  </a:rPr>
                  <a:t>4</a:t>
                </a:r>
              </a:p>
            </p:txBody>
          </p:sp>
          <p:sp>
            <p:nvSpPr>
              <p:cNvPr id="118" name="Rectangle 76"/>
              <p:cNvSpPr>
                <a:spLocks noChangeArrowheads="1"/>
              </p:cNvSpPr>
              <p:nvPr/>
            </p:nvSpPr>
            <p:spPr bwMode="auto">
              <a:xfrm>
                <a:off x="3735" y="1194"/>
                <a:ext cx="141" cy="211"/>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en-US" sz="900" b="1">
                    <a:solidFill>
                      <a:srgbClr val="114FFB"/>
                    </a:solidFill>
                    <a:latin typeface="Geneva" pitchFamily="-106" charset="0"/>
                  </a:rPr>
                  <a:t>2</a:t>
                </a:r>
              </a:p>
            </p:txBody>
          </p:sp>
        </p:grpSp>
        <p:sp>
          <p:nvSpPr>
            <p:cNvPr id="8" name="Line 77"/>
            <p:cNvSpPr>
              <a:spLocks noChangeShapeType="1"/>
            </p:cNvSpPr>
            <p:nvPr/>
          </p:nvSpPr>
          <p:spPr bwMode="auto">
            <a:xfrm>
              <a:off x="2635250" y="4083050"/>
              <a:ext cx="73025" cy="0"/>
            </a:xfrm>
            <a:prstGeom prst="line">
              <a:avLst/>
            </a:prstGeom>
            <a:noFill/>
            <a:ln w="12700">
              <a:solidFill>
                <a:srgbClr val="000000"/>
              </a:solidFill>
              <a:round/>
              <a:headEnd/>
              <a:tailEnd/>
            </a:ln>
            <a:effectLst/>
          </p:spPr>
          <p:txBody>
            <a:bodyPr wrap="none" anchor="ctr">
              <a:prstTxWarp prst="textNoShape">
                <a:avLst/>
              </a:prstTxWarp>
            </a:bodyPr>
            <a:lstStyle/>
            <a:p>
              <a:endParaRPr lang="en-US"/>
            </a:p>
          </p:txBody>
        </p:sp>
        <p:sp>
          <p:nvSpPr>
            <p:cNvPr id="9" name="Line 78"/>
            <p:cNvSpPr>
              <a:spLocks noChangeShapeType="1"/>
            </p:cNvSpPr>
            <p:nvPr/>
          </p:nvSpPr>
          <p:spPr bwMode="auto">
            <a:xfrm>
              <a:off x="2635250" y="3741738"/>
              <a:ext cx="73025" cy="0"/>
            </a:xfrm>
            <a:prstGeom prst="line">
              <a:avLst/>
            </a:prstGeom>
            <a:noFill/>
            <a:ln w="12700">
              <a:solidFill>
                <a:schemeClr val="hlink"/>
              </a:solidFill>
              <a:round/>
              <a:headEnd/>
              <a:tailEnd/>
            </a:ln>
            <a:effectLst/>
          </p:spPr>
          <p:txBody>
            <a:bodyPr wrap="none" anchor="ctr">
              <a:prstTxWarp prst="textNoShape">
                <a:avLst/>
              </a:prstTxWarp>
            </a:bodyPr>
            <a:lstStyle/>
            <a:p>
              <a:endParaRPr lang="en-US"/>
            </a:p>
          </p:txBody>
        </p:sp>
        <p:sp>
          <p:nvSpPr>
            <p:cNvPr id="10" name="Line 79"/>
            <p:cNvSpPr>
              <a:spLocks noChangeShapeType="1"/>
            </p:cNvSpPr>
            <p:nvPr/>
          </p:nvSpPr>
          <p:spPr bwMode="auto">
            <a:xfrm>
              <a:off x="2635250" y="3400425"/>
              <a:ext cx="73025" cy="0"/>
            </a:xfrm>
            <a:prstGeom prst="line">
              <a:avLst/>
            </a:prstGeom>
            <a:noFill/>
            <a:ln w="12700">
              <a:solidFill>
                <a:schemeClr val="hlink"/>
              </a:solidFill>
              <a:round/>
              <a:headEnd/>
              <a:tailEnd/>
            </a:ln>
            <a:effectLst/>
          </p:spPr>
          <p:txBody>
            <a:bodyPr wrap="none" anchor="ctr">
              <a:prstTxWarp prst="textNoShape">
                <a:avLst/>
              </a:prstTxWarp>
            </a:bodyPr>
            <a:lstStyle/>
            <a:p>
              <a:endParaRPr lang="en-US"/>
            </a:p>
          </p:txBody>
        </p:sp>
        <p:sp>
          <p:nvSpPr>
            <p:cNvPr id="11" name="Line 80"/>
            <p:cNvSpPr>
              <a:spLocks noChangeShapeType="1"/>
            </p:cNvSpPr>
            <p:nvPr/>
          </p:nvSpPr>
          <p:spPr bwMode="auto">
            <a:xfrm>
              <a:off x="2635250" y="3065463"/>
              <a:ext cx="73025" cy="0"/>
            </a:xfrm>
            <a:prstGeom prst="line">
              <a:avLst/>
            </a:prstGeom>
            <a:noFill/>
            <a:ln w="12700">
              <a:solidFill>
                <a:schemeClr val="hlink"/>
              </a:solidFill>
              <a:round/>
              <a:headEnd/>
              <a:tailEnd/>
            </a:ln>
            <a:effectLst/>
          </p:spPr>
          <p:txBody>
            <a:bodyPr wrap="none" anchor="ctr">
              <a:prstTxWarp prst="textNoShape">
                <a:avLst/>
              </a:prstTxWarp>
            </a:bodyPr>
            <a:lstStyle/>
            <a:p>
              <a:endParaRPr lang="en-US"/>
            </a:p>
          </p:txBody>
        </p:sp>
        <p:sp>
          <p:nvSpPr>
            <p:cNvPr id="12" name="Line 81"/>
            <p:cNvSpPr>
              <a:spLocks noChangeShapeType="1"/>
            </p:cNvSpPr>
            <p:nvPr/>
          </p:nvSpPr>
          <p:spPr bwMode="auto">
            <a:xfrm>
              <a:off x="2635250" y="2722563"/>
              <a:ext cx="73025" cy="0"/>
            </a:xfrm>
            <a:prstGeom prst="line">
              <a:avLst/>
            </a:prstGeom>
            <a:noFill/>
            <a:ln w="12700">
              <a:solidFill>
                <a:schemeClr val="hlink"/>
              </a:solidFill>
              <a:round/>
              <a:headEnd/>
              <a:tailEnd/>
            </a:ln>
            <a:effectLst/>
          </p:spPr>
          <p:txBody>
            <a:bodyPr wrap="none" anchor="ctr">
              <a:prstTxWarp prst="textNoShape">
                <a:avLst/>
              </a:prstTxWarp>
            </a:bodyPr>
            <a:lstStyle/>
            <a:p>
              <a:endParaRPr lang="en-US"/>
            </a:p>
          </p:txBody>
        </p:sp>
        <p:sp>
          <p:nvSpPr>
            <p:cNvPr id="13" name="Line 82"/>
            <p:cNvSpPr>
              <a:spLocks noChangeShapeType="1"/>
            </p:cNvSpPr>
            <p:nvPr/>
          </p:nvSpPr>
          <p:spPr bwMode="auto">
            <a:xfrm>
              <a:off x="2635250" y="2381250"/>
              <a:ext cx="73025" cy="0"/>
            </a:xfrm>
            <a:prstGeom prst="line">
              <a:avLst/>
            </a:prstGeom>
            <a:noFill/>
            <a:ln w="12700">
              <a:solidFill>
                <a:schemeClr val="hlink"/>
              </a:solidFill>
              <a:round/>
              <a:headEnd/>
              <a:tailEnd/>
            </a:ln>
            <a:effectLst/>
          </p:spPr>
          <p:txBody>
            <a:bodyPr wrap="none" anchor="ctr">
              <a:prstTxWarp prst="textNoShape">
                <a:avLst/>
              </a:prstTxWarp>
            </a:bodyPr>
            <a:lstStyle/>
            <a:p>
              <a:endParaRPr lang="en-US"/>
            </a:p>
          </p:txBody>
        </p:sp>
        <p:sp>
          <p:nvSpPr>
            <p:cNvPr id="14" name="Line 83"/>
            <p:cNvSpPr>
              <a:spLocks noChangeShapeType="1"/>
            </p:cNvSpPr>
            <p:nvPr/>
          </p:nvSpPr>
          <p:spPr bwMode="auto">
            <a:xfrm>
              <a:off x="2679700" y="4083050"/>
              <a:ext cx="4521200" cy="0"/>
            </a:xfrm>
            <a:prstGeom prst="line">
              <a:avLst/>
            </a:prstGeom>
            <a:noFill/>
            <a:ln w="12700">
              <a:solidFill>
                <a:srgbClr val="114FFB"/>
              </a:solidFill>
              <a:round/>
              <a:headEnd/>
              <a:tailEnd/>
            </a:ln>
            <a:effectLst/>
          </p:spPr>
          <p:txBody>
            <a:bodyPr wrap="none" anchor="ctr">
              <a:prstTxWarp prst="textNoShape">
                <a:avLst/>
              </a:prstTxWarp>
            </a:bodyPr>
            <a:lstStyle/>
            <a:p>
              <a:endParaRPr lang="en-US"/>
            </a:p>
          </p:txBody>
        </p:sp>
        <p:sp>
          <p:nvSpPr>
            <p:cNvPr id="15" name="Line 84"/>
            <p:cNvSpPr>
              <a:spLocks noChangeShapeType="1"/>
            </p:cNvSpPr>
            <p:nvPr/>
          </p:nvSpPr>
          <p:spPr bwMode="auto">
            <a:xfrm flipV="1">
              <a:off x="3325813" y="4059238"/>
              <a:ext cx="0" cy="47625"/>
            </a:xfrm>
            <a:prstGeom prst="line">
              <a:avLst/>
            </a:prstGeom>
            <a:noFill/>
            <a:ln w="12700">
              <a:solidFill>
                <a:srgbClr val="114FFB"/>
              </a:solidFill>
              <a:round/>
              <a:headEnd/>
              <a:tailEnd/>
            </a:ln>
            <a:effectLst/>
          </p:spPr>
          <p:txBody>
            <a:bodyPr wrap="none" anchor="ctr">
              <a:prstTxWarp prst="textNoShape">
                <a:avLst/>
              </a:prstTxWarp>
            </a:bodyPr>
            <a:lstStyle/>
            <a:p>
              <a:endParaRPr lang="en-US"/>
            </a:p>
          </p:txBody>
        </p:sp>
        <p:sp>
          <p:nvSpPr>
            <p:cNvPr id="16" name="Line 85"/>
            <p:cNvSpPr>
              <a:spLocks noChangeShapeType="1"/>
            </p:cNvSpPr>
            <p:nvPr/>
          </p:nvSpPr>
          <p:spPr bwMode="auto">
            <a:xfrm flipV="1">
              <a:off x="3965575" y="4059238"/>
              <a:ext cx="0" cy="47625"/>
            </a:xfrm>
            <a:prstGeom prst="line">
              <a:avLst/>
            </a:prstGeom>
            <a:noFill/>
            <a:ln w="12700">
              <a:solidFill>
                <a:srgbClr val="114FFB"/>
              </a:solidFill>
              <a:round/>
              <a:headEnd/>
              <a:tailEnd/>
            </a:ln>
            <a:effectLst/>
          </p:spPr>
          <p:txBody>
            <a:bodyPr wrap="none" anchor="ctr">
              <a:prstTxWarp prst="textNoShape">
                <a:avLst/>
              </a:prstTxWarp>
            </a:bodyPr>
            <a:lstStyle/>
            <a:p>
              <a:endParaRPr lang="en-US"/>
            </a:p>
          </p:txBody>
        </p:sp>
        <p:sp>
          <p:nvSpPr>
            <p:cNvPr id="17" name="Line 86"/>
            <p:cNvSpPr>
              <a:spLocks noChangeShapeType="1"/>
            </p:cNvSpPr>
            <p:nvPr/>
          </p:nvSpPr>
          <p:spPr bwMode="auto">
            <a:xfrm flipV="1">
              <a:off x="4619625" y="4059238"/>
              <a:ext cx="0" cy="47625"/>
            </a:xfrm>
            <a:prstGeom prst="line">
              <a:avLst/>
            </a:prstGeom>
            <a:noFill/>
            <a:ln w="12700">
              <a:solidFill>
                <a:srgbClr val="114FFB"/>
              </a:solidFill>
              <a:round/>
              <a:headEnd/>
              <a:tailEnd/>
            </a:ln>
            <a:effectLst/>
          </p:spPr>
          <p:txBody>
            <a:bodyPr wrap="none" anchor="ctr">
              <a:prstTxWarp prst="textNoShape">
                <a:avLst/>
              </a:prstTxWarp>
            </a:bodyPr>
            <a:lstStyle/>
            <a:p>
              <a:endParaRPr lang="en-US"/>
            </a:p>
          </p:txBody>
        </p:sp>
        <p:sp>
          <p:nvSpPr>
            <p:cNvPr id="18" name="Line 87"/>
            <p:cNvSpPr>
              <a:spLocks noChangeShapeType="1"/>
            </p:cNvSpPr>
            <p:nvPr/>
          </p:nvSpPr>
          <p:spPr bwMode="auto">
            <a:xfrm flipV="1">
              <a:off x="5259388" y="4059238"/>
              <a:ext cx="0" cy="47625"/>
            </a:xfrm>
            <a:prstGeom prst="line">
              <a:avLst/>
            </a:prstGeom>
            <a:noFill/>
            <a:ln w="12700">
              <a:solidFill>
                <a:srgbClr val="114FFB"/>
              </a:solidFill>
              <a:round/>
              <a:headEnd/>
              <a:tailEnd/>
            </a:ln>
            <a:effectLst/>
          </p:spPr>
          <p:txBody>
            <a:bodyPr wrap="none" anchor="ctr">
              <a:prstTxWarp prst="textNoShape">
                <a:avLst/>
              </a:prstTxWarp>
            </a:bodyPr>
            <a:lstStyle/>
            <a:p>
              <a:endParaRPr lang="en-US"/>
            </a:p>
          </p:txBody>
        </p:sp>
        <p:sp>
          <p:nvSpPr>
            <p:cNvPr id="19" name="Line 88"/>
            <p:cNvSpPr>
              <a:spLocks noChangeShapeType="1"/>
            </p:cNvSpPr>
            <p:nvPr/>
          </p:nvSpPr>
          <p:spPr bwMode="auto">
            <a:xfrm flipV="1">
              <a:off x="5913438" y="4059238"/>
              <a:ext cx="0" cy="47625"/>
            </a:xfrm>
            <a:prstGeom prst="line">
              <a:avLst/>
            </a:prstGeom>
            <a:noFill/>
            <a:ln w="12700">
              <a:solidFill>
                <a:srgbClr val="114FFB"/>
              </a:solidFill>
              <a:round/>
              <a:headEnd/>
              <a:tailEnd/>
            </a:ln>
            <a:effectLst/>
          </p:spPr>
          <p:txBody>
            <a:bodyPr wrap="none" anchor="ctr">
              <a:prstTxWarp prst="textNoShape">
                <a:avLst/>
              </a:prstTxWarp>
            </a:bodyPr>
            <a:lstStyle/>
            <a:p>
              <a:endParaRPr lang="en-US"/>
            </a:p>
          </p:txBody>
        </p:sp>
        <p:sp>
          <p:nvSpPr>
            <p:cNvPr id="20" name="Line 89"/>
            <p:cNvSpPr>
              <a:spLocks noChangeShapeType="1"/>
            </p:cNvSpPr>
            <p:nvPr/>
          </p:nvSpPr>
          <p:spPr bwMode="auto">
            <a:xfrm flipV="1">
              <a:off x="6553200" y="4059238"/>
              <a:ext cx="0" cy="47625"/>
            </a:xfrm>
            <a:prstGeom prst="line">
              <a:avLst/>
            </a:prstGeom>
            <a:noFill/>
            <a:ln w="12700">
              <a:solidFill>
                <a:srgbClr val="114FFB"/>
              </a:solidFill>
              <a:round/>
              <a:headEnd/>
              <a:tailEnd/>
            </a:ln>
            <a:effectLst/>
          </p:spPr>
          <p:txBody>
            <a:bodyPr wrap="none" anchor="ctr">
              <a:prstTxWarp prst="textNoShape">
                <a:avLst/>
              </a:prstTxWarp>
            </a:bodyPr>
            <a:lstStyle/>
            <a:p>
              <a:endParaRPr lang="en-US"/>
            </a:p>
          </p:txBody>
        </p:sp>
        <p:sp>
          <p:nvSpPr>
            <p:cNvPr id="21" name="Line 90"/>
            <p:cNvSpPr>
              <a:spLocks noChangeShapeType="1"/>
            </p:cNvSpPr>
            <p:nvPr/>
          </p:nvSpPr>
          <p:spPr bwMode="auto">
            <a:xfrm flipV="1">
              <a:off x="7207250" y="4059238"/>
              <a:ext cx="0" cy="47625"/>
            </a:xfrm>
            <a:prstGeom prst="line">
              <a:avLst/>
            </a:prstGeom>
            <a:noFill/>
            <a:ln w="12700">
              <a:solidFill>
                <a:srgbClr val="114FFB"/>
              </a:solidFill>
              <a:round/>
              <a:headEnd/>
              <a:tailEnd/>
            </a:ln>
            <a:effectLst/>
          </p:spPr>
          <p:txBody>
            <a:bodyPr wrap="none" anchor="ctr">
              <a:prstTxWarp prst="textNoShape">
                <a:avLst/>
              </a:prstTxWarp>
            </a:bodyPr>
            <a:lstStyle/>
            <a:p>
              <a:endParaRPr lang="en-US"/>
            </a:p>
          </p:txBody>
        </p:sp>
        <p:sp>
          <p:nvSpPr>
            <p:cNvPr id="22" name="Oval 91"/>
            <p:cNvSpPr>
              <a:spLocks noChangeArrowheads="1"/>
            </p:cNvSpPr>
            <p:nvPr/>
          </p:nvSpPr>
          <p:spPr bwMode="auto">
            <a:xfrm>
              <a:off x="6807200" y="2933700"/>
              <a:ext cx="58738" cy="23813"/>
            </a:xfrm>
            <a:prstGeom prst="ellipse">
              <a:avLst/>
            </a:prstGeom>
            <a:solidFill>
              <a:srgbClr val="DD0806"/>
            </a:solidFill>
            <a:ln w="12700">
              <a:solidFill>
                <a:srgbClr val="DD0806"/>
              </a:solidFill>
              <a:round/>
              <a:headEnd/>
              <a:tailEnd/>
            </a:ln>
            <a:effectLst/>
          </p:spPr>
          <p:txBody>
            <a:bodyPr wrap="none" anchor="ctr">
              <a:prstTxWarp prst="textNoShape">
                <a:avLst/>
              </a:prstTxWarp>
            </a:bodyPr>
            <a:lstStyle/>
            <a:p>
              <a:endParaRPr lang="en-US"/>
            </a:p>
          </p:txBody>
        </p:sp>
        <p:sp>
          <p:nvSpPr>
            <p:cNvPr id="23" name="Oval 92"/>
            <p:cNvSpPr>
              <a:spLocks noChangeArrowheads="1"/>
            </p:cNvSpPr>
            <p:nvPr/>
          </p:nvSpPr>
          <p:spPr bwMode="auto">
            <a:xfrm>
              <a:off x="5803900" y="2598738"/>
              <a:ext cx="58738" cy="25400"/>
            </a:xfrm>
            <a:prstGeom prst="ellipse">
              <a:avLst/>
            </a:prstGeom>
            <a:solidFill>
              <a:srgbClr val="DD0806"/>
            </a:solidFill>
            <a:ln w="12700">
              <a:solidFill>
                <a:srgbClr val="DD0806"/>
              </a:solidFill>
              <a:round/>
              <a:headEnd/>
              <a:tailEnd/>
            </a:ln>
            <a:effectLst/>
          </p:spPr>
          <p:txBody>
            <a:bodyPr wrap="none" anchor="ctr">
              <a:prstTxWarp prst="textNoShape">
                <a:avLst/>
              </a:prstTxWarp>
            </a:bodyPr>
            <a:lstStyle/>
            <a:p>
              <a:endParaRPr lang="en-US"/>
            </a:p>
          </p:txBody>
        </p:sp>
        <p:sp>
          <p:nvSpPr>
            <p:cNvPr id="24" name="Oval 93"/>
            <p:cNvSpPr>
              <a:spLocks noChangeArrowheads="1"/>
            </p:cNvSpPr>
            <p:nvPr/>
          </p:nvSpPr>
          <p:spPr bwMode="auto">
            <a:xfrm>
              <a:off x="5165725" y="3176588"/>
              <a:ext cx="57150" cy="25400"/>
            </a:xfrm>
            <a:prstGeom prst="ellipse">
              <a:avLst/>
            </a:prstGeom>
            <a:solidFill>
              <a:srgbClr val="DD0806"/>
            </a:solidFill>
            <a:ln w="12700">
              <a:solidFill>
                <a:srgbClr val="DD0806"/>
              </a:solidFill>
              <a:round/>
              <a:headEnd/>
              <a:tailEnd/>
            </a:ln>
            <a:effectLst/>
          </p:spPr>
          <p:txBody>
            <a:bodyPr wrap="none" anchor="ctr">
              <a:prstTxWarp prst="textNoShape">
                <a:avLst/>
              </a:prstTxWarp>
            </a:bodyPr>
            <a:lstStyle/>
            <a:p>
              <a:endParaRPr lang="en-US"/>
            </a:p>
          </p:txBody>
        </p:sp>
        <p:sp>
          <p:nvSpPr>
            <p:cNvPr id="25" name="Oval 94"/>
            <p:cNvSpPr>
              <a:spLocks noChangeArrowheads="1"/>
            </p:cNvSpPr>
            <p:nvPr/>
          </p:nvSpPr>
          <p:spPr bwMode="auto">
            <a:xfrm>
              <a:off x="5543550" y="3222625"/>
              <a:ext cx="58738" cy="23813"/>
            </a:xfrm>
            <a:prstGeom prst="ellipse">
              <a:avLst/>
            </a:prstGeom>
            <a:solidFill>
              <a:srgbClr val="DD0806"/>
            </a:solidFill>
            <a:ln w="12700">
              <a:solidFill>
                <a:srgbClr val="DD0806"/>
              </a:solidFill>
              <a:round/>
              <a:headEnd/>
              <a:tailEnd/>
            </a:ln>
            <a:effectLst/>
          </p:spPr>
          <p:txBody>
            <a:bodyPr wrap="none" anchor="ctr">
              <a:prstTxWarp prst="textNoShape">
                <a:avLst/>
              </a:prstTxWarp>
            </a:bodyPr>
            <a:lstStyle/>
            <a:p>
              <a:endParaRPr lang="en-US"/>
            </a:p>
          </p:txBody>
        </p:sp>
        <p:sp>
          <p:nvSpPr>
            <p:cNvPr id="26" name="Oval 95"/>
            <p:cNvSpPr>
              <a:spLocks noChangeArrowheads="1"/>
            </p:cNvSpPr>
            <p:nvPr/>
          </p:nvSpPr>
          <p:spPr bwMode="auto">
            <a:xfrm>
              <a:off x="6386513" y="2449513"/>
              <a:ext cx="57150" cy="22225"/>
            </a:xfrm>
            <a:prstGeom prst="ellipse">
              <a:avLst/>
            </a:prstGeom>
            <a:solidFill>
              <a:srgbClr val="DD0806"/>
            </a:solidFill>
            <a:ln w="12700">
              <a:solidFill>
                <a:srgbClr val="DD0806"/>
              </a:solidFill>
              <a:round/>
              <a:headEnd/>
              <a:tailEnd/>
            </a:ln>
            <a:effectLst/>
          </p:spPr>
          <p:txBody>
            <a:bodyPr wrap="none" anchor="ctr">
              <a:prstTxWarp prst="textNoShape">
                <a:avLst/>
              </a:prstTxWarp>
            </a:bodyPr>
            <a:lstStyle/>
            <a:p>
              <a:endParaRPr lang="en-US"/>
            </a:p>
          </p:txBody>
        </p:sp>
        <p:sp>
          <p:nvSpPr>
            <p:cNvPr id="27" name="Oval 96"/>
            <p:cNvSpPr>
              <a:spLocks noChangeArrowheads="1"/>
            </p:cNvSpPr>
            <p:nvPr/>
          </p:nvSpPr>
          <p:spPr bwMode="auto">
            <a:xfrm>
              <a:off x="5078413" y="3275013"/>
              <a:ext cx="57150" cy="25400"/>
            </a:xfrm>
            <a:prstGeom prst="ellipse">
              <a:avLst/>
            </a:prstGeom>
            <a:solidFill>
              <a:srgbClr val="DD0806"/>
            </a:solidFill>
            <a:ln w="12700">
              <a:solidFill>
                <a:srgbClr val="DD0806"/>
              </a:solidFill>
              <a:round/>
              <a:headEnd/>
              <a:tailEnd/>
            </a:ln>
            <a:effectLst/>
          </p:spPr>
          <p:txBody>
            <a:bodyPr wrap="none" anchor="ctr">
              <a:prstTxWarp prst="textNoShape">
                <a:avLst/>
              </a:prstTxWarp>
            </a:bodyPr>
            <a:lstStyle/>
            <a:p>
              <a:endParaRPr lang="en-US"/>
            </a:p>
          </p:txBody>
        </p:sp>
        <p:sp>
          <p:nvSpPr>
            <p:cNvPr id="28" name="Oval 97"/>
            <p:cNvSpPr>
              <a:spLocks noChangeArrowheads="1"/>
            </p:cNvSpPr>
            <p:nvPr/>
          </p:nvSpPr>
          <p:spPr bwMode="auto">
            <a:xfrm>
              <a:off x="4292600" y="3848100"/>
              <a:ext cx="57150" cy="23813"/>
            </a:xfrm>
            <a:prstGeom prst="ellipse">
              <a:avLst/>
            </a:prstGeom>
            <a:solidFill>
              <a:srgbClr val="DD0806"/>
            </a:solidFill>
            <a:ln w="12700">
              <a:solidFill>
                <a:srgbClr val="DD0806"/>
              </a:solidFill>
              <a:round/>
              <a:headEnd/>
              <a:tailEnd/>
            </a:ln>
            <a:effectLst/>
          </p:spPr>
          <p:txBody>
            <a:bodyPr wrap="none" anchor="ctr">
              <a:prstTxWarp prst="textNoShape">
                <a:avLst/>
              </a:prstTxWarp>
            </a:bodyPr>
            <a:lstStyle/>
            <a:p>
              <a:endParaRPr lang="en-US"/>
            </a:p>
          </p:txBody>
        </p:sp>
        <p:sp>
          <p:nvSpPr>
            <p:cNvPr id="29" name="Oval 98"/>
            <p:cNvSpPr>
              <a:spLocks noChangeArrowheads="1"/>
            </p:cNvSpPr>
            <p:nvPr/>
          </p:nvSpPr>
          <p:spPr bwMode="auto">
            <a:xfrm>
              <a:off x="6094413" y="3236913"/>
              <a:ext cx="58737" cy="22225"/>
            </a:xfrm>
            <a:prstGeom prst="ellipse">
              <a:avLst/>
            </a:prstGeom>
            <a:solidFill>
              <a:srgbClr val="DD0806"/>
            </a:solidFill>
            <a:ln w="12700">
              <a:solidFill>
                <a:srgbClr val="DD0806"/>
              </a:solidFill>
              <a:round/>
              <a:headEnd/>
              <a:tailEnd/>
            </a:ln>
            <a:effectLst/>
          </p:spPr>
          <p:txBody>
            <a:bodyPr wrap="none" anchor="ctr">
              <a:prstTxWarp prst="textNoShape">
                <a:avLst/>
              </a:prstTxWarp>
            </a:bodyPr>
            <a:lstStyle/>
            <a:p>
              <a:endParaRPr lang="en-US"/>
            </a:p>
          </p:txBody>
        </p:sp>
        <p:sp>
          <p:nvSpPr>
            <p:cNvPr id="30" name="Oval 99"/>
            <p:cNvSpPr>
              <a:spLocks noChangeArrowheads="1"/>
            </p:cNvSpPr>
            <p:nvPr/>
          </p:nvSpPr>
          <p:spPr bwMode="auto">
            <a:xfrm>
              <a:off x="5397500" y="3630613"/>
              <a:ext cx="58738" cy="25400"/>
            </a:xfrm>
            <a:prstGeom prst="ellipse">
              <a:avLst/>
            </a:prstGeom>
            <a:solidFill>
              <a:srgbClr val="DD0806"/>
            </a:solidFill>
            <a:ln w="12700">
              <a:solidFill>
                <a:srgbClr val="DD0806"/>
              </a:solidFill>
              <a:round/>
              <a:headEnd/>
              <a:tailEnd/>
            </a:ln>
            <a:effectLst/>
          </p:spPr>
          <p:txBody>
            <a:bodyPr wrap="none" anchor="ctr">
              <a:prstTxWarp prst="textNoShape">
                <a:avLst/>
              </a:prstTxWarp>
            </a:bodyPr>
            <a:lstStyle/>
            <a:p>
              <a:endParaRPr lang="en-US"/>
            </a:p>
          </p:txBody>
        </p:sp>
        <p:sp>
          <p:nvSpPr>
            <p:cNvPr id="31" name="Oval 100"/>
            <p:cNvSpPr>
              <a:spLocks noChangeArrowheads="1"/>
            </p:cNvSpPr>
            <p:nvPr/>
          </p:nvSpPr>
          <p:spPr bwMode="auto">
            <a:xfrm>
              <a:off x="5165725" y="3519488"/>
              <a:ext cx="57150" cy="23812"/>
            </a:xfrm>
            <a:prstGeom prst="ellipse">
              <a:avLst/>
            </a:prstGeom>
            <a:solidFill>
              <a:srgbClr val="DD0806"/>
            </a:solidFill>
            <a:ln w="12700">
              <a:solidFill>
                <a:srgbClr val="DD0806"/>
              </a:solidFill>
              <a:round/>
              <a:headEnd/>
              <a:tailEnd/>
            </a:ln>
            <a:effectLst/>
          </p:spPr>
          <p:txBody>
            <a:bodyPr wrap="none" anchor="ctr">
              <a:prstTxWarp prst="textNoShape">
                <a:avLst/>
              </a:prstTxWarp>
            </a:bodyPr>
            <a:lstStyle/>
            <a:p>
              <a:endParaRPr lang="en-US"/>
            </a:p>
          </p:txBody>
        </p:sp>
        <p:sp>
          <p:nvSpPr>
            <p:cNvPr id="32" name="Oval 101"/>
            <p:cNvSpPr>
              <a:spLocks noChangeArrowheads="1"/>
            </p:cNvSpPr>
            <p:nvPr/>
          </p:nvSpPr>
          <p:spPr bwMode="auto">
            <a:xfrm>
              <a:off x="5789613" y="3046413"/>
              <a:ext cx="58737" cy="23812"/>
            </a:xfrm>
            <a:prstGeom prst="ellipse">
              <a:avLst/>
            </a:prstGeom>
            <a:solidFill>
              <a:srgbClr val="DD0806"/>
            </a:solidFill>
            <a:ln w="12700">
              <a:solidFill>
                <a:srgbClr val="DD0806"/>
              </a:solidFill>
              <a:round/>
              <a:headEnd/>
              <a:tailEnd/>
            </a:ln>
            <a:effectLst/>
          </p:spPr>
          <p:txBody>
            <a:bodyPr wrap="none" anchor="ctr">
              <a:prstTxWarp prst="textNoShape">
                <a:avLst/>
              </a:prstTxWarp>
            </a:bodyPr>
            <a:lstStyle/>
            <a:p>
              <a:endParaRPr lang="en-US"/>
            </a:p>
          </p:txBody>
        </p:sp>
        <p:sp>
          <p:nvSpPr>
            <p:cNvPr id="33" name="Oval 102"/>
            <p:cNvSpPr>
              <a:spLocks noChangeArrowheads="1"/>
            </p:cNvSpPr>
            <p:nvPr/>
          </p:nvSpPr>
          <p:spPr bwMode="auto">
            <a:xfrm>
              <a:off x="5876925" y="2894013"/>
              <a:ext cx="58738" cy="23812"/>
            </a:xfrm>
            <a:prstGeom prst="ellipse">
              <a:avLst/>
            </a:prstGeom>
            <a:solidFill>
              <a:srgbClr val="DD0806"/>
            </a:solidFill>
            <a:ln w="12700">
              <a:solidFill>
                <a:srgbClr val="DD0806"/>
              </a:solidFill>
              <a:round/>
              <a:headEnd/>
              <a:tailEnd/>
            </a:ln>
            <a:effectLst/>
          </p:spPr>
          <p:txBody>
            <a:bodyPr wrap="none" anchor="ctr">
              <a:prstTxWarp prst="textNoShape">
                <a:avLst/>
              </a:prstTxWarp>
            </a:bodyPr>
            <a:lstStyle/>
            <a:p>
              <a:endParaRPr lang="en-US"/>
            </a:p>
          </p:txBody>
        </p:sp>
        <p:sp>
          <p:nvSpPr>
            <p:cNvPr id="34" name="Freeform 103"/>
            <p:cNvSpPr>
              <a:spLocks/>
            </p:cNvSpPr>
            <p:nvPr/>
          </p:nvSpPr>
          <p:spPr bwMode="auto">
            <a:xfrm>
              <a:off x="4329113" y="2628900"/>
              <a:ext cx="2516187" cy="1143000"/>
            </a:xfrm>
            <a:custGeom>
              <a:avLst/>
              <a:gdLst/>
              <a:ahLst/>
              <a:cxnLst>
                <a:cxn ang="0">
                  <a:pos x="16" y="1059"/>
                </a:cxn>
                <a:cxn ang="0">
                  <a:pos x="56" y="1028"/>
                </a:cxn>
                <a:cxn ang="0">
                  <a:pos x="96" y="997"/>
                </a:cxn>
                <a:cxn ang="0">
                  <a:pos x="136" y="966"/>
                </a:cxn>
                <a:cxn ang="0">
                  <a:pos x="168" y="936"/>
                </a:cxn>
                <a:cxn ang="0">
                  <a:pos x="208" y="911"/>
                </a:cxn>
                <a:cxn ang="0">
                  <a:pos x="248" y="880"/>
                </a:cxn>
                <a:cxn ang="0">
                  <a:pos x="288" y="849"/>
                </a:cxn>
                <a:cxn ang="0">
                  <a:pos x="320" y="819"/>
                </a:cxn>
                <a:cxn ang="0">
                  <a:pos x="360" y="794"/>
                </a:cxn>
                <a:cxn ang="0">
                  <a:pos x="400" y="763"/>
                </a:cxn>
                <a:cxn ang="0">
                  <a:pos x="432" y="732"/>
                </a:cxn>
                <a:cxn ang="0">
                  <a:pos x="472" y="702"/>
                </a:cxn>
                <a:cxn ang="0">
                  <a:pos x="512" y="677"/>
                </a:cxn>
                <a:cxn ang="0">
                  <a:pos x="552" y="646"/>
                </a:cxn>
                <a:cxn ang="0">
                  <a:pos x="584" y="616"/>
                </a:cxn>
                <a:cxn ang="0">
                  <a:pos x="624" y="585"/>
                </a:cxn>
                <a:cxn ang="0">
                  <a:pos x="664" y="560"/>
                </a:cxn>
                <a:cxn ang="0">
                  <a:pos x="704" y="529"/>
                </a:cxn>
                <a:cxn ang="0">
                  <a:pos x="736" y="499"/>
                </a:cxn>
                <a:cxn ang="0">
                  <a:pos x="776" y="468"/>
                </a:cxn>
                <a:cxn ang="0">
                  <a:pos x="816" y="437"/>
                </a:cxn>
                <a:cxn ang="0">
                  <a:pos x="848" y="412"/>
                </a:cxn>
                <a:cxn ang="0">
                  <a:pos x="888" y="382"/>
                </a:cxn>
                <a:cxn ang="0">
                  <a:pos x="928" y="351"/>
                </a:cxn>
                <a:cxn ang="0">
                  <a:pos x="968" y="320"/>
                </a:cxn>
                <a:cxn ang="0">
                  <a:pos x="1000" y="295"/>
                </a:cxn>
                <a:cxn ang="0">
                  <a:pos x="1040" y="265"/>
                </a:cxn>
                <a:cxn ang="0">
                  <a:pos x="1080" y="234"/>
                </a:cxn>
                <a:cxn ang="0">
                  <a:pos x="1120" y="203"/>
                </a:cxn>
                <a:cxn ang="0">
                  <a:pos x="1152" y="179"/>
                </a:cxn>
                <a:cxn ang="0">
                  <a:pos x="1192" y="148"/>
                </a:cxn>
                <a:cxn ang="0">
                  <a:pos x="1232" y="117"/>
                </a:cxn>
                <a:cxn ang="0">
                  <a:pos x="1264" y="86"/>
                </a:cxn>
                <a:cxn ang="0">
                  <a:pos x="1304" y="62"/>
                </a:cxn>
                <a:cxn ang="0">
                  <a:pos x="1344" y="31"/>
                </a:cxn>
                <a:cxn ang="0">
                  <a:pos x="1384" y="0"/>
                </a:cxn>
              </a:cxnLst>
              <a:rect l="0" t="0" r="r" b="b"/>
              <a:pathLst>
                <a:path w="1385" h="1072">
                  <a:moveTo>
                    <a:pt x="0" y="1071"/>
                  </a:moveTo>
                  <a:lnTo>
                    <a:pt x="16" y="1059"/>
                  </a:lnTo>
                  <a:lnTo>
                    <a:pt x="40" y="1040"/>
                  </a:lnTo>
                  <a:lnTo>
                    <a:pt x="56" y="1028"/>
                  </a:lnTo>
                  <a:lnTo>
                    <a:pt x="80" y="1009"/>
                  </a:lnTo>
                  <a:lnTo>
                    <a:pt x="96" y="997"/>
                  </a:lnTo>
                  <a:lnTo>
                    <a:pt x="112" y="985"/>
                  </a:lnTo>
                  <a:lnTo>
                    <a:pt x="136" y="966"/>
                  </a:lnTo>
                  <a:lnTo>
                    <a:pt x="152" y="954"/>
                  </a:lnTo>
                  <a:lnTo>
                    <a:pt x="168" y="936"/>
                  </a:lnTo>
                  <a:lnTo>
                    <a:pt x="192" y="923"/>
                  </a:lnTo>
                  <a:lnTo>
                    <a:pt x="208" y="911"/>
                  </a:lnTo>
                  <a:lnTo>
                    <a:pt x="224" y="893"/>
                  </a:lnTo>
                  <a:lnTo>
                    <a:pt x="248" y="880"/>
                  </a:lnTo>
                  <a:lnTo>
                    <a:pt x="264" y="868"/>
                  </a:lnTo>
                  <a:lnTo>
                    <a:pt x="288" y="849"/>
                  </a:lnTo>
                  <a:lnTo>
                    <a:pt x="304" y="837"/>
                  </a:lnTo>
                  <a:lnTo>
                    <a:pt x="320" y="819"/>
                  </a:lnTo>
                  <a:lnTo>
                    <a:pt x="344" y="806"/>
                  </a:lnTo>
                  <a:lnTo>
                    <a:pt x="360" y="794"/>
                  </a:lnTo>
                  <a:lnTo>
                    <a:pt x="376" y="776"/>
                  </a:lnTo>
                  <a:lnTo>
                    <a:pt x="400" y="763"/>
                  </a:lnTo>
                  <a:lnTo>
                    <a:pt x="416" y="745"/>
                  </a:lnTo>
                  <a:lnTo>
                    <a:pt x="432" y="732"/>
                  </a:lnTo>
                  <a:lnTo>
                    <a:pt x="456" y="720"/>
                  </a:lnTo>
                  <a:lnTo>
                    <a:pt x="472" y="702"/>
                  </a:lnTo>
                  <a:lnTo>
                    <a:pt x="496" y="689"/>
                  </a:lnTo>
                  <a:lnTo>
                    <a:pt x="512" y="677"/>
                  </a:lnTo>
                  <a:lnTo>
                    <a:pt x="528" y="659"/>
                  </a:lnTo>
                  <a:lnTo>
                    <a:pt x="552" y="646"/>
                  </a:lnTo>
                  <a:lnTo>
                    <a:pt x="568" y="628"/>
                  </a:lnTo>
                  <a:lnTo>
                    <a:pt x="584" y="616"/>
                  </a:lnTo>
                  <a:lnTo>
                    <a:pt x="608" y="603"/>
                  </a:lnTo>
                  <a:lnTo>
                    <a:pt x="624" y="585"/>
                  </a:lnTo>
                  <a:lnTo>
                    <a:pt x="640" y="572"/>
                  </a:lnTo>
                  <a:lnTo>
                    <a:pt x="664" y="560"/>
                  </a:lnTo>
                  <a:lnTo>
                    <a:pt x="680" y="542"/>
                  </a:lnTo>
                  <a:lnTo>
                    <a:pt x="704" y="529"/>
                  </a:lnTo>
                  <a:lnTo>
                    <a:pt x="720" y="511"/>
                  </a:lnTo>
                  <a:lnTo>
                    <a:pt x="736" y="499"/>
                  </a:lnTo>
                  <a:lnTo>
                    <a:pt x="760" y="486"/>
                  </a:lnTo>
                  <a:lnTo>
                    <a:pt x="776" y="468"/>
                  </a:lnTo>
                  <a:lnTo>
                    <a:pt x="792" y="455"/>
                  </a:lnTo>
                  <a:lnTo>
                    <a:pt x="816" y="437"/>
                  </a:lnTo>
                  <a:lnTo>
                    <a:pt x="832" y="425"/>
                  </a:lnTo>
                  <a:lnTo>
                    <a:pt x="848" y="412"/>
                  </a:lnTo>
                  <a:lnTo>
                    <a:pt x="872" y="394"/>
                  </a:lnTo>
                  <a:lnTo>
                    <a:pt x="888" y="382"/>
                  </a:lnTo>
                  <a:lnTo>
                    <a:pt x="912" y="369"/>
                  </a:lnTo>
                  <a:lnTo>
                    <a:pt x="928" y="351"/>
                  </a:lnTo>
                  <a:lnTo>
                    <a:pt x="944" y="339"/>
                  </a:lnTo>
                  <a:lnTo>
                    <a:pt x="968" y="320"/>
                  </a:lnTo>
                  <a:lnTo>
                    <a:pt x="984" y="308"/>
                  </a:lnTo>
                  <a:lnTo>
                    <a:pt x="1000" y="295"/>
                  </a:lnTo>
                  <a:lnTo>
                    <a:pt x="1024" y="277"/>
                  </a:lnTo>
                  <a:lnTo>
                    <a:pt x="1040" y="265"/>
                  </a:lnTo>
                  <a:lnTo>
                    <a:pt x="1056" y="252"/>
                  </a:lnTo>
                  <a:lnTo>
                    <a:pt x="1080" y="234"/>
                  </a:lnTo>
                  <a:lnTo>
                    <a:pt x="1096" y="222"/>
                  </a:lnTo>
                  <a:lnTo>
                    <a:pt x="1120" y="203"/>
                  </a:lnTo>
                  <a:lnTo>
                    <a:pt x="1136" y="191"/>
                  </a:lnTo>
                  <a:lnTo>
                    <a:pt x="1152" y="179"/>
                  </a:lnTo>
                  <a:lnTo>
                    <a:pt x="1176" y="160"/>
                  </a:lnTo>
                  <a:lnTo>
                    <a:pt x="1192" y="148"/>
                  </a:lnTo>
                  <a:lnTo>
                    <a:pt x="1208" y="129"/>
                  </a:lnTo>
                  <a:lnTo>
                    <a:pt x="1232" y="117"/>
                  </a:lnTo>
                  <a:lnTo>
                    <a:pt x="1248" y="105"/>
                  </a:lnTo>
                  <a:lnTo>
                    <a:pt x="1264" y="86"/>
                  </a:lnTo>
                  <a:lnTo>
                    <a:pt x="1288" y="74"/>
                  </a:lnTo>
                  <a:lnTo>
                    <a:pt x="1304" y="62"/>
                  </a:lnTo>
                  <a:lnTo>
                    <a:pt x="1328" y="43"/>
                  </a:lnTo>
                  <a:lnTo>
                    <a:pt x="1344" y="31"/>
                  </a:lnTo>
                  <a:lnTo>
                    <a:pt x="1360" y="12"/>
                  </a:lnTo>
                  <a:lnTo>
                    <a:pt x="1384" y="0"/>
                  </a:lnTo>
                </a:path>
              </a:pathLst>
            </a:custGeom>
            <a:noFill/>
            <a:ln w="25400" cap="rnd" cmpd="sng">
              <a:solidFill>
                <a:srgbClr val="FF00FF"/>
              </a:solidFill>
              <a:prstDash val="solid"/>
              <a:round/>
              <a:headEnd type="none" w="med" len="med"/>
              <a:tailEnd type="none" w="med" len="med"/>
            </a:ln>
            <a:effectLst/>
          </p:spPr>
          <p:txBody>
            <a:bodyPr>
              <a:prstTxWarp prst="textNoShape">
                <a:avLst/>
              </a:prstTxWarp>
            </a:bodyPr>
            <a:lstStyle/>
            <a:p>
              <a:endParaRPr lang="en-US"/>
            </a:p>
          </p:txBody>
        </p:sp>
        <p:grpSp>
          <p:nvGrpSpPr>
            <p:cNvPr id="35" name="Group 104"/>
            <p:cNvGrpSpPr>
              <a:grpSpLocks/>
            </p:cNvGrpSpPr>
            <p:nvPr/>
          </p:nvGrpSpPr>
          <p:grpSpPr bwMode="auto">
            <a:xfrm>
              <a:off x="3352808" y="2713038"/>
              <a:ext cx="757240" cy="252412"/>
              <a:chOff x="1519" y="2250"/>
              <a:chExt cx="417" cy="236"/>
            </a:xfrm>
          </p:grpSpPr>
          <p:sp>
            <p:nvSpPr>
              <p:cNvPr id="94" name="Rectangle 105"/>
              <p:cNvSpPr>
                <a:spLocks noChangeArrowheads="1"/>
              </p:cNvSpPr>
              <p:nvPr/>
            </p:nvSpPr>
            <p:spPr bwMode="auto">
              <a:xfrm>
                <a:off x="1519" y="2275"/>
                <a:ext cx="138" cy="211"/>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en-US" sz="900" b="1">
                    <a:solidFill>
                      <a:srgbClr val="000000"/>
                    </a:solidFill>
                    <a:latin typeface="Geneva" pitchFamily="-106" charset="0"/>
                  </a:rPr>
                  <a:t>R</a:t>
                </a:r>
              </a:p>
            </p:txBody>
          </p:sp>
          <p:sp>
            <p:nvSpPr>
              <p:cNvPr id="95" name="Rectangle 106"/>
              <p:cNvSpPr>
                <a:spLocks noChangeArrowheads="1"/>
              </p:cNvSpPr>
              <p:nvPr/>
            </p:nvSpPr>
            <p:spPr bwMode="auto">
              <a:xfrm>
                <a:off x="1567" y="2250"/>
                <a:ext cx="132" cy="183"/>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en-US" sz="700" b="1">
                    <a:solidFill>
                      <a:srgbClr val="000000"/>
                    </a:solidFill>
                    <a:latin typeface="Geneva" pitchFamily="-106" charset="0"/>
                  </a:rPr>
                  <a:t>2</a:t>
                </a:r>
              </a:p>
            </p:txBody>
          </p:sp>
          <p:sp>
            <p:nvSpPr>
              <p:cNvPr id="96" name="Rectangle 107"/>
              <p:cNvSpPr>
                <a:spLocks noChangeArrowheads="1"/>
              </p:cNvSpPr>
              <p:nvPr/>
            </p:nvSpPr>
            <p:spPr bwMode="auto">
              <a:xfrm>
                <a:off x="1607" y="2275"/>
                <a:ext cx="329" cy="211"/>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en-US" sz="900" b="1">
                    <a:solidFill>
                      <a:srgbClr val="000000"/>
                    </a:solidFill>
                    <a:latin typeface="Geneva" pitchFamily="-106" charset="0"/>
                  </a:rPr>
                  <a:t> = 0.56</a:t>
                </a:r>
              </a:p>
            </p:txBody>
          </p:sp>
        </p:grpSp>
        <p:sp>
          <p:nvSpPr>
            <p:cNvPr id="36" name="Line 108"/>
            <p:cNvSpPr>
              <a:spLocks noChangeShapeType="1"/>
            </p:cNvSpPr>
            <p:nvPr/>
          </p:nvSpPr>
          <p:spPr bwMode="auto">
            <a:xfrm>
              <a:off x="2671763" y="2381250"/>
              <a:ext cx="0" cy="1690688"/>
            </a:xfrm>
            <a:prstGeom prst="line">
              <a:avLst/>
            </a:prstGeom>
            <a:noFill/>
            <a:ln w="12700">
              <a:solidFill>
                <a:srgbClr val="FF0000"/>
              </a:solidFill>
              <a:round/>
              <a:headEnd/>
              <a:tailEnd/>
            </a:ln>
            <a:effectLst/>
          </p:spPr>
          <p:txBody>
            <a:bodyPr wrap="none" anchor="ctr">
              <a:prstTxWarp prst="textNoShape">
                <a:avLst/>
              </a:prstTxWarp>
            </a:bodyPr>
            <a:lstStyle/>
            <a:p>
              <a:endParaRPr lang="en-US"/>
            </a:p>
          </p:txBody>
        </p:sp>
        <p:grpSp>
          <p:nvGrpSpPr>
            <p:cNvPr id="37" name="Group 109"/>
            <p:cNvGrpSpPr>
              <a:grpSpLocks/>
            </p:cNvGrpSpPr>
            <p:nvPr/>
          </p:nvGrpSpPr>
          <p:grpSpPr bwMode="auto">
            <a:xfrm>
              <a:off x="1192213" y="2197105"/>
              <a:ext cx="1231901" cy="2022479"/>
              <a:chOff x="330" y="1767"/>
              <a:chExt cx="678" cy="1894"/>
            </a:xfrm>
          </p:grpSpPr>
          <p:sp>
            <p:nvSpPr>
              <p:cNvPr id="87" name="Rectangle 110"/>
              <p:cNvSpPr>
                <a:spLocks noChangeArrowheads="1"/>
              </p:cNvSpPr>
              <p:nvPr/>
            </p:nvSpPr>
            <p:spPr bwMode="auto">
              <a:xfrm>
                <a:off x="687" y="3450"/>
                <a:ext cx="287" cy="211"/>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en-US" sz="900" b="1">
                    <a:solidFill>
                      <a:schemeClr val="hlink"/>
                    </a:solidFill>
                    <a:latin typeface="Geneva" pitchFamily="-106" charset="0"/>
                  </a:rPr>
                  <a:t>0.001</a:t>
                </a:r>
              </a:p>
            </p:txBody>
          </p:sp>
          <p:sp>
            <p:nvSpPr>
              <p:cNvPr id="88" name="Rectangle 111"/>
              <p:cNvSpPr>
                <a:spLocks noChangeArrowheads="1"/>
              </p:cNvSpPr>
              <p:nvPr/>
            </p:nvSpPr>
            <p:spPr bwMode="auto">
              <a:xfrm>
                <a:off x="759" y="3130"/>
                <a:ext cx="245" cy="211"/>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en-US" sz="900" b="1">
                    <a:solidFill>
                      <a:schemeClr val="hlink"/>
                    </a:solidFill>
                    <a:latin typeface="Geneva" pitchFamily="-106" charset="0"/>
                  </a:rPr>
                  <a:t>0.01</a:t>
                </a:r>
              </a:p>
            </p:txBody>
          </p:sp>
          <p:sp>
            <p:nvSpPr>
              <p:cNvPr id="89" name="Rectangle 112"/>
              <p:cNvSpPr>
                <a:spLocks noChangeArrowheads="1"/>
              </p:cNvSpPr>
              <p:nvPr/>
            </p:nvSpPr>
            <p:spPr bwMode="auto">
              <a:xfrm>
                <a:off x="799" y="2802"/>
                <a:ext cx="203" cy="211"/>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en-US" sz="900" b="1">
                    <a:solidFill>
                      <a:schemeClr val="hlink"/>
                    </a:solidFill>
                    <a:latin typeface="Geneva" pitchFamily="-106" charset="0"/>
                  </a:rPr>
                  <a:t>0.1</a:t>
                </a:r>
              </a:p>
            </p:txBody>
          </p:sp>
          <p:sp>
            <p:nvSpPr>
              <p:cNvPr id="90" name="Rectangle 113"/>
              <p:cNvSpPr>
                <a:spLocks noChangeArrowheads="1"/>
              </p:cNvSpPr>
              <p:nvPr/>
            </p:nvSpPr>
            <p:spPr bwMode="auto">
              <a:xfrm>
                <a:off x="847" y="2498"/>
                <a:ext cx="142" cy="212"/>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en-US" sz="900" b="1">
                    <a:solidFill>
                      <a:schemeClr val="hlink"/>
                    </a:solidFill>
                    <a:latin typeface="Geneva" pitchFamily="-106" charset="0"/>
                  </a:rPr>
                  <a:t>1</a:t>
                </a:r>
              </a:p>
            </p:txBody>
          </p:sp>
          <p:sp>
            <p:nvSpPr>
              <p:cNvPr id="91" name="Rectangle 114"/>
              <p:cNvSpPr>
                <a:spLocks noChangeArrowheads="1"/>
              </p:cNvSpPr>
              <p:nvPr/>
            </p:nvSpPr>
            <p:spPr bwMode="auto">
              <a:xfrm>
                <a:off x="815" y="2186"/>
                <a:ext cx="183" cy="211"/>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en-US" sz="900" b="1">
                    <a:solidFill>
                      <a:schemeClr val="hlink"/>
                    </a:solidFill>
                    <a:latin typeface="Geneva" pitchFamily="-106" charset="0"/>
                  </a:rPr>
                  <a:t>10</a:t>
                </a:r>
              </a:p>
            </p:txBody>
          </p:sp>
          <p:sp>
            <p:nvSpPr>
              <p:cNvPr id="92" name="Rectangle 115"/>
              <p:cNvSpPr>
                <a:spLocks noChangeArrowheads="1"/>
              </p:cNvSpPr>
              <p:nvPr/>
            </p:nvSpPr>
            <p:spPr bwMode="auto">
              <a:xfrm>
                <a:off x="783" y="1859"/>
                <a:ext cx="225" cy="211"/>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en-US" sz="900" b="1">
                    <a:solidFill>
                      <a:schemeClr val="hlink"/>
                    </a:solidFill>
                    <a:latin typeface="Geneva" pitchFamily="-106" charset="0"/>
                  </a:rPr>
                  <a:t>100</a:t>
                </a:r>
              </a:p>
            </p:txBody>
          </p:sp>
          <p:sp>
            <p:nvSpPr>
              <p:cNvPr id="93" name="Rectangle 116"/>
              <p:cNvSpPr>
                <a:spLocks noChangeArrowheads="1"/>
              </p:cNvSpPr>
              <p:nvPr/>
            </p:nvSpPr>
            <p:spPr bwMode="auto">
              <a:xfrm rot="16200000">
                <a:off x="-193" y="2290"/>
                <a:ext cx="1295" cy="250"/>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en-US" sz="2400">
                    <a:solidFill>
                      <a:srgbClr val="FFFF00"/>
                    </a:solidFill>
                    <a:latin typeface="Times New Roman" pitchFamily="-106" charset="0"/>
                  </a:rPr>
                  <a:t>Krill:Salp</a:t>
                </a:r>
              </a:p>
            </p:txBody>
          </p:sp>
        </p:grpSp>
        <p:sp>
          <p:nvSpPr>
            <p:cNvPr id="38" name="Rectangle 117"/>
            <p:cNvSpPr>
              <a:spLocks noChangeArrowheads="1"/>
            </p:cNvSpPr>
            <p:nvPr/>
          </p:nvSpPr>
          <p:spPr bwMode="auto">
            <a:xfrm>
              <a:off x="4094163" y="4194175"/>
              <a:ext cx="1323975" cy="454025"/>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en-US" sz="2400">
                  <a:solidFill>
                    <a:srgbClr val="FFFF00"/>
                  </a:solidFill>
                  <a:latin typeface="Times New Roman" pitchFamily="-106" charset="0"/>
                </a:rPr>
                <a:t>Ice Index</a:t>
              </a:r>
            </a:p>
          </p:txBody>
        </p:sp>
        <p:sp>
          <p:nvSpPr>
            <p:cNvPr id="39" name="Rectangle 118"/>
            <p:cNvSpPr>
              <a:spLocks noChangeArrowheads="1"/>
            </p:cNvSpPr>
            <p:nvPr/>
          </p:nvSpPr>
          <p:spPr bwMode="auto">
            <a:xfrm>
              <a:off x="6419850" y="4156075"/>
              <a:ext cx="257175" cy="225425"/>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en-US" sz="900" b="1">
                  <a:solidFill>
                    <a:srgbClr val="114FFB"/>
                  </a:solidFill>
                  <a:latin typeface="Geneva" pitchFamily="-106" charset="0"/>
                </a:rPr>
                <a:t>6</a:t>
              </a:r>
            </a:p>
          </p:txBody>
        </p:sp>
        <p:sp>
          <p:nvSpPr>
            <p:cNvPr id="40" name="Rectangle 119"/>
            <p:cNvSpPr>
              <a:spLocks noChangeArrowheads="1"/>
            </p:cNvSpPr>
            <p:nvPr/>
          </p:nvSpPr>
          <p:spPr bwMode="auto">
            <a:xfrm>
              <a:off x="5097463" y="4148138"/>
              <a:ext cx="257175" cy="225425"/>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en-US" sz="900" b="1">
                  <a:solidFill>
                    <a:srgbClr val="114FFB"/>
                  </a:solidFill>
                  <a:latin typeface="Geneva" pitchFamily="-106" charset="0"/>
                </a:rPr>
                <a:t>4</a:t>
              </a:r>
            </a:p>
          </p:txBody>
        </p:sp>
        <p:sp>
          <p:nvSpPr>
            <p:cNvPr id="41" name="Rectangle 120"/>
            <p:cNvSpPr>
              <a:spLocks noChangeArrowheads="1"/>
            </p:cNvSpPr>
            <p:nvPr/>
          </p:nvSpPr>
          <p:spPr bwMode="auto">
            <a:xfrm>
              <a:off x="3819525" y="4148138"/>
              <a:ext cx="257175" cy="225425"/>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en-US" sz="900" b="1">
                  <a:solidFill>
                    <a:srgbClr val="114FFB"/>
                  </a:solidFill>
                  <a:latin typeface="Geneva" pitchFamily="-106" charset="0"/>
                </a:rPr>
                <a:t>2</a:t>
              </a:r>
            </a:p>
          </p:txBody>
        </p:sp>
        <p:sp>
          <p:nvSpPr>
            <p:cNvPr id="42" name="Line 121"/>
            <p:cNvSpPr>
              <a:spLocks noChangeShapeType="1"/>
            </p:cNvSpPr>
            <p:nvPr/>
          </p:nvSpPr>
          <p:spPr bwMode="auto">
            <a:xfrm>
              <a:off x="2663825" y="4344988"/>
              <a:ext cx="0" cy="1681162"/>
            </a:xfrm>
            <a:prstGeom prst="line">
              <a:avLst/>
            </a:prstGeom>
            <a:noFill/>
            <a:ln w="12700">
              <a:solidFill>
                <a:srgbClr val="FFFF00"/>
              </a:solidFill>
              <a:round/>
              <a:headEnd/>
              <a:tailEnd/>
            </a:ln>
            <a:effectLst/>
          </p:spPr>
          <p:txBody>
            <a:bodyPr wrap="none" anchor="ctr">
              <a:prstTxWarp prst="textNoShape">
                <a:avLst/>
              </a:prstTxWarp>
            </a:bodyPr>
            <a:lstStyle/>
            <a:p>
              <a:endParaRPr lang="en-US"/>
            </a:p>
          </p:txBody>
        </p:sp>
        <p:sp>
          <p:nvSpPr>
            <p:cNvPr id="43" name="Line 122"/>
            <p:cNvSpPr>
              <a:spLocks noChangeShapeType="1"/>
            </p:cNvSpPr>
            <p:nvPr/>
          </p:nvSpPr>
          <p:spPr bwMode="auto">
            <a:xfrm>
              <a:off x="2620963" y="6034088"/>
              <a:ext cx="71437" cy="0"/>
            </a:xfrm>
            <a:prstGeom prst="line">
              <a:avLst/>
            </a:prstGeom>
            <a:noFill/>
            <a:ln w="12700">
              <a:solidFill>
                <a:srgbClr val="000000"/>
              </a:solidFill>
              <a:round/>
              <a:headEnd/>
              <a:tailEnd/>
            </a:ln>
            <a:effectLst/>
          </p:spPr>
          <p:txBody>
            <a:bodyPr wrap="none" anchor="ctr">
              <a:prstTxWarp prst="textNoShape">
                <a:avLst/>
              </a:prstTxWarp>
            </a:bodyPr>
            <a:lstStyle/>
            <a:p>
              <a:endParaRPr lang="en-US"/>
            </a:p>
          </p:txBody>
        </p:sp>
        <p:sp>
          <p:nvSpPr>
            <p:cNvPr id="44" name="Line 123"/>
            <p:cNvSpPr>
              <a:spLocks noChangeShapeType="1"/>
            </p:cNvSpPr>
            <p:nvPr/>
          </p:nvSpPr>
          <p:spPr bwMode="auto">
            <a:xfrm>
              <a:off x="2620963" y="5694363"/>
              <a:ext cx="71437" cy="0"/>
            </a:xfrm>
            <a:prstGeom prst="line">
              <a:avLst/>
            </a:prstGeom>
            <a:noFill/>
            <a:ln w="12700">
              <a:solidFill>
                <a:srgbClr val="FFFF00"/>
              </a:solidFill>
              <a:round/>
              <a:headEnd/>
              <a:tailEnd/>
            </a:ln>
            <a:effectLst/>
          </p:spPr>
          <p:txBody>
            <a:bodyPr wrap="none" anchor="ctr">
              <a:prstTxWarp prst="textNoShape">
                <a:avLst/>
              </a:prstTxWarp>
            </a:bodyPr>
            <a:lstStyle/>
            <a:p>
              <a:endParaRPr lang="en-US"/>
            </a:p>
          </p:txBody>
        </p:sp>
        <p:sp>
          <p:nvSpPr>
            <p:cNvPr id="45" name="Line 124"/>
            <p:cNvSpPr>
              <a:spLocks noChangeShapeType="1"/>
            </p:cNvSpPr>
            <p:nvPr/>
          </p:nvSpPr>
          <p:spPr bwMode="auto">
            <a:xfrm>
              <a:off x="2620963" y="5356225"/>
              <a:ext cx="71437" cy="0"/>
            </a:xfrm>
            <a:prstGeom prst="line">
              <a:avLst/>
            </a:prstGeom>
            <a:noFill/>
            <a:ln w="12700">
              <a:solidFill>
                <a:srgbClr val="FFFF00"/>
              </a:solidFill>
              <a:round/>
              <a:headEnd/>
              <a:tailEnd/>
            </a:ln>
            <a:effectLst/>
          </p:spPr>
          <p:txBody>
            <a:bodyPr wrap="none" anchor="ctr">
              <a:prstTxWarp prst="textNoShape">
                <a:avLst/>
              </a:prstTxWarp>
            </a:bodyPr>
            <a:lstStyle/>
            <a:p>
              <a:endParaRPr lang="en-US"/>
            </a:p>
          </p:txBody>
        </p:sp>
        <p:sp>
          <p:nvSpPr>
            <p:cNvPr id="46" name="Line 125"/>
            <p:cNvSpPr>
              <a:spLocks noChangeShapeType="1"/>
            </p:cNvSpPr>
            <p:nvPr/>
          </p:nvSpPr>
          <p:spPr bwMode="auto">
            <a:xfrm>
              <a:off x="2620963" y="5022850"/>
              <a:ext cx="71437" cy="0"/>
            </a:xfrm>
            <a:prstGeom prst="line">
              <a:avLst/>
            </a:prstGeom>
            <a:noFill/>
            <a:ln w="12700">
              <a:solidFill>
                <a:srgbClr val="FFFF00"/>
              </a:solidFill>
              <a:round/>
              <a:headEnd/>
              <a:tailEnd/>
            </a:ln>
            <a:effectLst/>
          </p:spPr>
          <p:txBody>
            <a:bodyPr wrap="none" anchor="ctr">
              <a:prstTxWarp prst="textNoShape">
                <a:avLst/>
              </a:prstTxWarp>
            </a:bodyPr>
            <a:lstStyle/>
            <a:p>
              <a:endParaRPr lang="en-US"/>
            </a:p>
          </p:txBody>
        </p:sp>
        <p:sp>
          <p:nvSpPr>
            <p:cNvPr id="47" name="Line 126"/>
            <p:cNvSpPr>
              <a:spLocks noChangeShapeType="1"/>
            </p:cNvSpPr>
            <p:nvPr/>
          </p:nvSpPr>
          <p:spPr bwMode="auto">
            <a:xfrm>
              <a:off x="2620963" y="4684713"/>
              <a:ext cx="71437" cy="0"/>
            </a:xfrm>
            <a:prstGeom prst="line">
              <a:avLst/>
            </a:prstGeom>
            <a:noFill/>
            <a:ln w="12700">
              <a:solidFill>
                <a:srgbClr val="FFFF00"/>
              </a:solidFill>
              <a:round/>
              <a:headEnd/>
              <a:tailEnd/>
            </a:ln>
            <a:effectLst/>
          </p:spPr>
          <p:txBody>
            <a:bodyPr wrap="none" anchor="ctr">
              <a:prstTxWarp prst="textNoShape">
                <a:avLst/>
              </a:prstTxWarp>
            </a:bodyPr>
            <a:lstStyle/>
            <a:p>
              <a:endParaRPr lang="en-US"/>
            </a:p>
          </p:txBody>
        </p:sp>
        <p:sp>
          <p:nvSpPr>
            <p:cNvPr id="48" name="Line 127"/>
            <p:cNvSpPr>
              <a:spLocks noChangeShapeType="1"/>
            </p:cNvSpPr>
            <p:nvPr/>
          </p:nvSpPr>
          <p:spPr bwMode="auto">
            <a:xfrm>
              <a:off x="2620963" y="4343400"/>
              <a:ext cx="71437" cy="0"/>
            </a:xfrm>
            <a:prstGeom prst="line">
              <a:avLst/>
            </a:prstGeom>
            <a:noFill/>
            <a:ln w="12700">
              <a:solidFill>
                <a:srgbClr val="FFFF00"/>
              </a:solidFill>
              <a:round/>
              <a:headEnd/>
              <a:tailEnd/>
            </a:ln>
            <a:effectLst/>
          </p:spPr>
          <p:txBody>
            <a:bodyPr wrap="none" anchor="ctr">
              <a:prstTxWarp prst="textNoShape">
                <a:avLst/>
              </a:prstTxWarp>
            </a:bodyPr>
            <a:lstStyle/>
            <a:p>
              <a:endParaRPr lang="en-US"/>
            </a:p>
          </p:txBody>
        </p:sp>
        <p:sp>
          <p:nvSpPr>
            <p:cNvPr id="49" name="Line 128"/>
            <p:cNvSpPr>
              <a:spLocks noChangeShapeType="1"/>
            </p:cNvSpPr>
            <p:nvPr/>
          </p:nvSpPr>
          <p:spPr bwMode="auto">
            <a:xfrm>
              <a:off x="2663825" y="6034088"/>
              <a:ext cx="4492625" cy="0"/>
            </a:xfrm>
            <a:prstGeom prst="line">
              <a:avLst/>
            </a:prstGeom>
            <a:noFill/>
            <a:ln w="12700">
              <a:solidFill>
                <a:srgbClr val="FFFF00"/>
              </a:solidFill>
              <a:round/>
              <a:headEnd/>
              <a:tailEnd/>
            </a:ln>
            <a:effectLst/>
          </p:spPr>
          <p:txBody>
            <a:bodyPr wrap="none" anchor="ctr">
              <a:prstTxWarp prst="textNoShape">
                <a:avLst/>
              </a:prstTxWarp>
            </a:bodyPr>
            <a:lstStyle/>
            <a:p>
              <a:endParaRPr lang="en-US"/>
            </a:p>
          </p:txBody>
        </p:sp>
        <p:sp>
          <p:nvSpPr>
            <p:cNvPr id="50" name="Line 129"/>
            <p:cNvSpPr>
              <a:spLocks noChangeShapeType="1"/>
            </p:cNvSpPr>
            <p:nvPr/>
          </p:nvSpPr>
          <p:spPr bwMode="auto">
            <a:xfrm flipV="1">
              <a:off x="2657475" y="6010275"/>
              <a:ext cx="0" cy="46038"/>
            </a:xfrm>
            <a:prstGeom prst="line">
              <a:avLst/>
            </a:prstGeom>
            <a:noFill/>
            <a:ln w="12700">
              <a:solidFill>
                <a:srgbClr val="000000"/>
              </a:solidFill>
              <a:round/>
              <a:headEnd/>
              <a:tailEnd/>
            </a:ln>
            <a:effectLst/>
          </p:spPr>
          <p:txBody>
            <a:bodyPr wrap="none" anchor="ctr">
              <a:prstTxWarp prst="textNoShape">
                <a:avLst/>
              </a:prstTxWarp>
            </a:bodyPr>
            <a:lstStyle/>
            <a:p>
              <a:endParaRPr lang="en-US"/>
            </a:p>
          </p:txBody>
        </p:sp>
        <p:sp>
          <p:nvSpPr>
            <p:cNvPr id="51" name="Line 130"/>
            <p:cNvSpPr>
              <a:spLocks noChangeShapeType="1"/>
            </p:cNvSpPr>
            <p:nvPr/>
          </p:nvSpPr>
          <p:spPr bwMode="auto">
            <a:xfrm flipV="1">
              <a:off x="3413125" y="6010275"/>
              <a:ext cx="0" cy="46038"/>
            </a:xfrm>
            <a:prstGeom prst="line">
              <a:avLst/>
            </a:prstGeom>
            <a:noFill/>
            <a:ln w="12700">
              <a:solidFill>
                <a:srgbClr val="000000"/>
              </a:solidFill>
              <a:round/>
              <a:headEnd/>
              <a:tailEnd/>
            </a:ln>
            <a:effectLst/>
          </p:spPr>
          <p:txBody>
            <a:bodyPr wrap="none" anchor="ctr">
              <a:prstTxWarp prst="textNoShape">
                <a:avLst/>
              </a:prstTxWarp>
            </a:bodyPr>
            <a:lstStyle/>
            <a:p>
              <a:endParaRPr lang="en-US"/>
            </a:p>
          </p:txBody>
        </p:sp>
        <p:sp>
          <p:nvSpPr>
            <p:cNvPr id="52" name="Line 131"/>
            <p:cNvSpPr>
              <a:spLocks noChangeShapeType="1"/>
            </p:cNvSpPr>
            <p:nvPr/>
          </p:nvSpPr>
          <p:spPr bwMode="auto">
            <a:xfrm flipV="1">
              <a:off x="4154488" y="6010275"/>
              <a:ext cx="0" cy="46038"/>
            </a:xfrm>
            <a:prstGeom prst="line">
              <a:avLst/>
            </a:prstGeom>
            <a:noFill/>
            <a:ln w="12700">
              <a:solidFill>
                <a:srgbClr val="000000"/>
              </a:solidFill>
              <a:round/>
              <a:headEnd/>
              <a:tailEnd/>
            </a:ln>
            <a:effectLst/>
          </p:spPr>
          <p:txBody>
            <a:bodyPr wrap="none" anchor="ctr">
              <a:prstTxWarp prst="textNoShape">
                <a:avLst/>
              </a:prstTxWarp>
            </a:bodyPr>
            <a:lstStyle/>
            <a:p>
              <a:endParaRPr lang="en-US"/>
            </a:p>
          </p:txBody>
        </p:sp>
        <p:sp>
          <p:nvSpPr>
            <p:cNvPr id="53" name="Line 132"/>
            <p:cNvSpPr>
              <a:spLocks noChangeShapeType="1"/>
            </p:cNvSpPr>
            <p:nvPr/>
          </p:nvSpPr>
          <p:spPr bwMode="auto">
            <a:xfrm flipV="1">
              <a:off x="4910138" y="6010275"/>
              <a:ext cx="0" cy="46038"/>
            </a:xfrm>
            <a:prstGeom prst="line">
              <a:avLst/>
            </a:prstGeom>
            <a:noFill/>
            <a:ln w="12700">
              <a:solidFill>
                <a:srgbClr val="000000"/>
              </a:solidFill>
              <a:round/>
              <a:headEnd/>
              <a:tailEnd/>
            </a:ln>
            <a:effectLst/>
          </p:spPr>
          <p:txBody>
            <a:bodyPr wrap="none" anchor="ctr">
              <a:prstTxWarp prst="textNoShape">
                <a:avLst/>
              </a:prstTxWarp>
            </a:bodyPr>
            <a:lstStyle/>
            <a:p>
              <a:endParaRPr lang="en-US"/>
            </a:p>
          </p:txBody>
        </p:sp>
        <p:sp>
          <p:nvSpPr>
            <p:cNvPr id="54" name="Line 133"/>
            <p:cNvSpPr>
              <a:spLocks noChangeShapeType="1"/>
            </p:cNvSpPr>
            <p:nvPr/>
          </p:nvSpPr>
          <p:spPr bwMode="auto">
            <a:xfrm flipV="1">
              <a:off x="5667375" y="6010275"/>
              <a:ext cx="0" cy="46038"/>
            </a:xfrm>
            <a:prstGeom prst="line">
              <a:avLst/>
            </a:prstGeom>
            <a:noFill/>
            <a:ln w="12700">
              <a:solidFill>
                <a:srgbClr val="000000"/>
              </a:solidFill>
              <a:round/>
              <a:headEnd/>
              <a:tailEnd/>
            </a:ln>
            <a:effectLst/>
          </p:spPr>
          <p:txBody>
            <a:bodyPr wrap="none" anchor="ctr">
              <a:prstTxWarp prst="textNoShape">
                <a:avLst/>
              </a:prstTxWarp>
            </a:bodyPr>
            <a:lstStyle/>
            <a:p>
              <a:endParaRPr lang="en-US"/>
            </a:p>
          </p:txBody>
        </p:sp>
        <p:sp>
          <p:nvSpPr>
            <p:cNvPr id="55" name="Line 134"/>
            <p:cNvSpPr>
              <a:spLocks noChangeShapeType="1"/>
            </p:cNvSpPr>
            <p:nvPr/>
          </p:nvSpPr>
          <p:spPr bwMode="auto">
            <a:xfrm flipV="1">
              <a:off x="6408738" y="6010275"/>
              <a:ext cx="0" cy="46038"/>
            </a:xfrm>
            <a:prstGeom prst="line">
              <a:avLst/>
            </a:prstGeom>
            <a:noFill/>
            <a:ln w="12700">
              <a:solidFill>
                <a:srgbClr val="000000"/>
              </a:solidFill>
              <a:round/>
              <a:headEnd/>
              <a:tailEnd/>
            </a:ln>
            <a:effectLst/>
          </p:spPr>
          <p:txBody>
            <a:bodyPr wrap="none" anchor="ctr">
              <a:prstTxWarp prst="textNoShape">
                <a:avLst/>
              </a:prstTxWarp>
            </a:bodyPr>
            <a:lstStyle/>
            <a:p>
              <a:endParaRPr lang="en-US"/>
            </a:p>
          </p:txBody>
        </p:sp>
        <p:sp>
          <p:nvSpPr>
            <p:cNvPr id="56" name="Line 135"/>
            <p:cNvSpPr>
              <a:spLocks noChangeShapeType="1"/>
            </p:cNvSpPr>
            <p:nvPr/>
          </p:nvSpPr>
          <p:spPr bwMode="auto">
            <a:xfrm flipV="1">
              <a:off x="7162800" y="6010275"/>
              <a:ext cx="0" cy="46038"/>
            </a:xfrm>
            <a:prstGeom prst="line">
              <a:avLst/>
            </a:prstGeom>
            <a:noFill/>
            <a:ln w="12700">
              <a:solidFill>
                <a:srgbClr val="000000"/>
              </a:solidFill>
              <a:round/>
              <a:headEnd/>
              <a:tailEnd/>
            </a:ln>
            <a:effectLst/>
          </p:spPr>
          <p:txBody>
            <a:bodyPr wrap="none" anchor="ctr">
              <a:prstTxWarp prst="textNoShape">
                <a:avLst/>
              </a:prstTxWarp>
            </a:bodyPr>
            <a:lstStyle/>
            <a:p>
              <a:endParaRPr lang="en-US"/>
            </a:p>
          </p:txBody>
        </p:sp>
        <p:sp>
          <p:nvSpPr>
            <p:cNvPr id="57" name="Oval 136"/>
            <p:cNvSpPr>
              <a:spLocks noChangeArrowheads="1"/>
            </p:cNvSpPr>
            <p:nvPr/>
          </p:nvSpPr>
          <p:spPr bwMode="auto">
            <a:xfrm>
              <a:off x="2954338" y="4892675"/>
              <a:ext cx="58737" cy="25400"/>
            </a:xfrm>
            <a:prstGeom prst="ellipse">
              <a:avLst/>
            </a:prstGeom>
            <a:solidFill>
              <a:srgbClr val="008011"/>
            </a:solidFill>
            <a:ln w="12700">
              <a:solidFill>
                <a:srgbClr val="FFFF00"/>
              </a:solidFill>
              <a:round/>
              <a:headEnd/>
              <a:tailEnd/>
            </a:ln>
            <a:effectLst/>
          </p:spPr>
          <p:txBody>
            <a:bodyPr wrap="none" anchor="ctr">
              <a:prstTxWarp prst="textNoShape">
                <a:avLst/>
              </a:prstTxWarp>
            </a:bodyPr>
            <a:lstStyle/>
            <a:p>
              <a:endParaRPr lang="en-US"/>
            </a:p>
          </p:txBody>
        </p:sp>
        <p:sp>
          <p:nvSpPr>
            <p:cNvPr id="58" name="Oval 137"/>
            <p:cNvSpPr>
              <a:spLocks noChangeArrowheads="1"/>
            </p:cNvSpPr>
            <p:nvPr/>
          </p:nvSpPr>
          <p:spPr bwMode="auto">
            <a:xfrm>
              <a:off x="3783013" y="4562475"/>
              <a:ext cx="58737" cy="22225"/>
            </a:xfrm>
            <a:prstGeom prst="ellipse">
              <a:avLst/>
            </a:prstGeom>
            <a:solidFill>
              <a:srgbClr val="008011"/>
            </a:solidFill>
            <a:ln w="12700">
              <a:solidFill>
                <a:srgbClr val="FFFF00"/>
              </a:solidFill>
              <a:round/>
              <a:headEnd/>
              <a:tailEnd/>
            </a:ln>
            <a:effectLst/>
          </p:spPr>
          <p:txBody>
            <a:bodyPr wrap="none" anchor="ctr">
              <a:prstTxWarp prst="textNoShape">
                <a:avLst/>
              </a:prstTxWarp>
            </a:bodyPr>
            <a:lstStyle/>
            <a:p>
              <a:endParaRPr lang="en-US"/>
            </a:p>
          </p:txBody>
        </p:sp>
        <p:sp>
          <p:nvSpPr>
            <p:cNvPr id="59" name="Oval 138"/>
            <p:cNvSpPr>
              <a:spLocks noChangeArrowheads="1"/>
            </p:cNvSpPr>
            <p:nvPr/>
          </p:nvSpPr>
          <p:spPr bwMode="auto">
            <a:xfrm>
              <a:off x="5673725" y="5135563"/>
              <a:ext cx="58738" cy="23812"/>
            </a:xfrm>
            <a:prstGeom prst="ellipse">
              <a:avLst/>
            </a:prstGeom>
            <a:solidFill>
              <a:srgbClr val="008011"/>
            </a:solidFill>
            <a:ln w="12700">
              <a:solidFill>
                <a:srgbClr val="FFFF00"/>
              </a:solidFill>
              <a:round/>
              <a:headEnd/>
              <a:tailEnd/>
            </a:ln>
            <a:effectLst/>
          </p:spPr>
          <p:txBody>
            <a:bodyPr wrap="none" anchor="ctr">
              <a:prstTxWarp prst="textNoShape">
                <a:avLst/>
              </a:prstTxWarp>
            </a:bodyPr>
            <a:lstStyle/>
            <a:p>
              <a:endParaRPr lang="en-US"/>
            </a:p>
          </p:txBody>
        </p:sp>
        <p:sp>
          <p:nvSpPr>
            <p:cNvPr id="60" name="Oval 139"/>
            <p:cNvSpPr>
              <a:spLocks noChangeArrowheads="1"/>
            </p:cNvSpPr>
            <p:nvPr/>
          </p:nvSpPr>
          <p:spPr bwMode="auto">
            <a:xfrm>
              <a:off x="5427663" y="5180013"/>
              <a:ext cx="57150" cy="25400"/>
            </a:xfrm>
            <a:prstGeom prst="ellipse">
              <a:avLst/>
            </a:prstGeom>
            <a:solidFill>
              <a:srgbClr val="008011"/>
            </a:solidFill>
            <a:ln w="12700">
              <a:solidFill>
                <a:srgbClr val="FFFF00"/>
              </a:solidFill>
              <a:round/>
              <a:headEnd/>
              <a:tailEnd/>
            </a:ln>
            <a:effectLst/>
          </p:spPr>
          <p:txBody>
            <a:bodyPr wrap="none" anchor="ctr">
              <a:prstTxWarp prst="textNoShape">
                <a:avLst/>
              </a:prstTxWarp>
            </a:bodyPr>
            <a:lstStyle/>
            <a:p>
              <a:endParaRPr lang="en-US"/>
            </a:p>
          </p:txBody>
        </p:sp>
        <p:sp>
          <p:nvSpPr>
            <p:cNvPr id="61" name="Oval 140"/>
            <p:cNvSpPr>
              <a:spLocks noChangeArrowheads="1"/>
            </p:cNvSpPr>
            <p:nvPr/>
          </p:nvSpPr>
          <p:spPr bwMode="auto">
            <a:xfrm>
              <a:off x="3232150" y="4411663"/>
              <a:ext cx="57150" cy="23812"/>
            </a:xfrm>
            <a:prstGeom prst="ellipse">
              <a:avLst/>
            </a:prstGeom>
            <a:solidFill>
              <a:srgbClr val="008011"/>
            </a:solidFill>
            <a:ln w="12700">
              <a:solidFill>
                <a:srgbClr val="FFFF00"/>
              </a:solidFill>
              <a:round/>
              <a:headEnd/>
              <a:tailEnd/>
            </a:ln>
            <a:effectLst/>
          </p:spPr>
          <p:txBody>
            <a:bodyPr wrap="none" anchor="ctr">
              <a:prstTxWarp prst="textNoShape">
                <a:avLst/>
              </a:prstTxWarp>
            </a:bodyPr>
            <a:lstStyle/>
            <a:p>
              <a:endParaRPr lang="en-US"/>
            </a:p>
          </p:txBody>
        </p:sp>
        <p:sp>
          <p:nvSpPr>
            <p:cNvPr id="62" name="Oval 141"/>
            <p:cNvSpPr>
              <a:spLocks noChangeArrowheads="1"/>
            </p:cNvSpPr>
            <p:nvPr/>
          </p:nvSpPr>
          <p:spPr bwMode="auto">
            <a:xfrm>
              <a:off x="5557838" y="5232400"/>
              <a:ext cx="57150" cy="25400"/>
            </a:xfrm>
            <a:prstGeom prst="ellipse">
              <a:avLst/>
            </a:prstGeom>
            <a:solidFill>
              <a:srgbClr val="008011"/>
            </a:solidFill>
            <a:ln w="12700">
              <a:solidFill>
                <a:srgbClr val="FFFF00"/>
              </a:solidFill>
              <a:round/>
              <a:headEnd/>
              <a:tailEnd/>
            </a:ln>
            <a:effectLst/>
          </p:spPr>
          <p:txBody>
            <a:bodyPr wrap="none" anchor="ctr">
              <a:prstTxWarp prst="textNoShape">
                <a:avLst/>
              </a:prstTxWarp>
            </a:bodyPr>
            <a:lstStyle/>
            <a:p>
              <a:endParaRPr lang="en-US"/>
            </a:p>
          </p:txBody>
        </p:sp>
        <p:sp>
          <p:nvSpPr>
            <p:cNvPr id="63" name="Oval 142"/>
            <p:cNvSpPr>
              <a:spLocks noChangeArrowheads="1"/>
            </p:cNvSpPr>
            <p:nvPr/>
          </p:nvSpPr>
          <p:spPr bwMode="auto">
            <a:xfrm>
              <a:off x="6530975" y="5799138"/>
              <a:ext cx="58738" cy="23812"/>
            </a:xfrm>
            <a:prstGeom prst="ellipse">
              <a:avLst/>
            </a:prstGeom>
            <a:solidFill>
              <a:srgbClr val="008011"/>
            </a:solidFill>
            <a:ln w="12700">
              <a:solidFill>
                <a:srgbClr val="FFFF00"/>
              </a:solidFill>
              <a:round/>
              <a:headEnd/>
              <a:tailEnd/>
            </a:ln>
            <a:effectLst/>
          </p:spPr>
          <p:txBody>
            <a:bodyPr wrap="none" anchor="ctr">
              <a:prstTxWarp prst="textNoShape">
                <a:avLst/>
              </a:prstTxWarp>
            </a:bodyPr>
            <a:lstStyle/>
            <a:p>
              <a:endParaRPr lang="en-US"/>
            </a:p>
          </p:txBody>
        </p:sp>
        <p:sp>
          <p:nvSpPr>
            <p:cNvPr id="64" name="Oval 143"/>
            <p:cNvSpPr>
              <a:spLocks noChangeArrowheads="1"/>
            </p:cNvSpPr>
            <p:nvPr/>
          </p:nvSpPr>
          <p:spPr bwMode="auto">
            <a:xfrm>
              <a:off x="4714875" y="5192713"/>
              <a:ext cx="58738" cy="25400"/>
            </a:xfrm>
            <a:prstGeom prst="ellipse">
              <a:avLst/>
            </a:prstGeom>
            <a:solidFill>
              <a:srgbClr val="008011"/>
            </a:solidFill>
            <a:ln w="12700">
              <a:solidFill>
                <a:srgbClr val="FFFF00"/>
              </a:solidFill>
              <a:round/>
              <a:headEnd/>
              <a:tailEnd/>
            </a:ln>
            <a:effectLst/>
          </p:spPr>
          <p:txBody>
            <a:bodyPr wrap="none" anchor="ctr">
              <a:prstTxWarp prst="textNoShape">
                <a:avLst/>
              </a:prstTxWarp>
            </a:bodyPr>
            <a:lstStyle/>
            <a:p>
              <a:endParaRPr lang="en-US"/>
            </a:p>
          </p:txBody>
        </p:sp>
        <p:sp>
          <p:nvSpPr>
            <p:cNvPr id="65" name="Oval 144"/>
            <p:cNvSpPr>
              <a:spLocks noChangeArrowheads="1"/>
            </p:cNvSpPr>
            <p:nvPr/>
          </p:nvSpPr>
          <p:spPr bwMode="auto">
            <a:xfrm>
              <a:off x="4686300" y="5584825"/>
              <a:ext cx="57150" cy="23813"/>
            </a:xfrm>
            <a:prstGeom prst="ellipse">
              <a:avLst/>
            </a:prstGeom>
            <a:solidFill>
              <a:srgbClr val="008011"/>
            </a:solidFill>
            <a:ln w="12700">
              <a:solidFill>
                <a:srgbClr val="FFFF00"/>
              </a:solidFill>
              <a:round/>
              <a:headEnd/>
              <a:tailEnd/>
            </a:ln>
            <a:effectLst/>
          </p:spPr>
          <p:txBody>
            <a:bodyPr wrap="none" anchor="ctr">
              <a:prstTxWarp prst="textNoShape">
                <a:avLst/>
              </a:prstTxWarp>
            </a:bodyPr>
            <a:lstStyle/>
            <a:p>
              <a:endParaRPr lang="en-US"/>
            </a:p>
          </p:txBody>
        </p:sp>
        <p:sp>
          <p:nvSpPr>
            <p:cNvPr id="66" name="Oval 145"/>
            <p:cNvSpPr>
              <a:spLocks noChangeArrowheads="1"/>
            </p:cNvSpPr>
            <p:nvPr/>
          </p:nvSpPr>
          <p:spPr bwMode="auto">
            <a:xfrm>
              <a:off x="5353050" y="5473700"/>
              <a:ext cx="58738" cy="23813"/>
            </a:xfrm>
            <a:prstGeom prst="ellipse">
              <a:avLst/>
            </a:prstGeom>
            <a:solidFill>
              <a:srgbClr val="008011"/>
            </a:solidFill>
            <a:ln w="12700">
              <a:solidFill>
                <a:srgbClr val="FFFF00"/>
              </a:solidFill>
              <a:round/>
              <a:headEnd/>
              <a:tailEnd/>
            </a:ln>
            <a:effectLst/>
          </p:spPr>
          <p:txBody>
            <a:bodyPr wrap="none" anchor="ctr">
              <a:prstTxWarp prst="textNoShape">
                <a:avLst/>
              </a:prstTxWarp>
            </a:bodyPr>
            <a:lstStyle/>
            <a:p>
              <a:endParaRPr lang="en-US"/>
            </a:p>
          </p:txBody>
        </p:sp>
        <p:sp>
          <p:nvSpPr>
            <p:cNvPr id="67" name="Oval 146"/>
            <p:cNvSpPr>
              <a:spLocks noChangeArrowheads="1"/>
            </p:cNvSpPr>
            <p:nvPr/>
          </p:nvSpPr>
          <p:spPr bwMode="auto">
            <a:xfrm>
              <a:off x="4568825" y="5003800"/>
              <a:ext cx="58738" cy="23813"/>
            </a:xfrm>
            <a:prstGeom prst="ellipse">
              <a:avLst/>
            </a:prstGeom>
            <a:solidFill>
              <a:srgbClr val="008011"/>
            </a:solidFill>
            <a:ln w="12700">
              <a:solidFill>
                <a:srgbClr val="FFFF00"/>
              </a:solidFill>
              <a:round/>
              <a:headEnd/>
              <a:tailEnd/>
            </a:ln>
            <a:effectLst/>
          </p:spPr>
          <p:txBody>
            <a:bodyPr wrap="none" anchor="ctr">
              <a:prstTxWarp prst="textNoShape">
                <a:avLst/>
              </a:prstTxWarp>
            </a:bodyPr>
            <a:lstStyle/>
            <a:p>
              <a:endParaRPr lang="en-US"/>
            </a:p>
          </p:txBody>
        </p:sp>
        <p:sp>
          <p:nvSpPr>
            <p:cNvPr id="68" name="Oval 147"/>
            <p:cNvSpPr>
              <a:spLocks noChangeArrowheads="1"/>
            </p:cNvSpPr>
            <p:nvPr/>
          </p:nvSpPr>
          <p:spPr bwMode="auto">
            <a:xfrm>
              <a:off x="4306888" y="4854575"/>
              <a:ext cx="58737" cy="22225"/>
            </a:xfrm>
            <a:prstGeom prst="ellipse">
              <a:avLst/>
            </a:prstGeom>
            <a:solidFill>
              <a:srgbClr val="008011"/>
            </a:solidFill>
            <a:ln w="12700">
              <a:solidFill>
                <a:srgbClr val="FFFF00"/>
              </a:solidFill>
              <a:round/>
              <a:headEnd/>
              <a:tailEnd/>
            </a:ln>
            <a:effectLst/>
          </p:spPr>
          <p:txBody>
            <a:bodyPr wrap="none" anchor="ctr">
              <a:prstTxWarp prst="textNoShape">
                <a:avLst/>
              </a:prstTxWarp>
            </a:bodyPr>
            <a:lstStyle/>
            <a:p>
              <a:endParaRPr lang="en-US"/>
            </a:p>
          </p:txBody>
        </p:sp>
        <p:sp>
          <p:nvSpPr>
            <p:cNvPr id="69" name="Freeform 148"/>
            <p:cNvSpPr>
              <a:spLocks/>
            </p:cNvSpPr>
            <p:nvPr/>
          </p:nvSpPr>
          <p:spPr bwMode="auto">
            <a:xfrm>
              <a:off x="2990850" y="4589463"/>
              <a:ext cx="3578225" cy="1082675"/>
            </a:xfrm>
            <a:custGeom>
              <a:avLst/>
              <a:gdLst/>
              <a:ahLst/>
              <a:cxnLst>
                <a:cxn ang="0">
                  <a:pos x="32" y="12"/>
                </a:cxn>
                <a:cxn ang="0">
                  <a:pos x="80" y="43"/>
                </a:cxn>
                <a:cxn ang="0">
                  <a:pos x="136" y="67"/>
                </a:cxn>
                <a:cxn ang="0">
                  <a:pos x="192" y="98"/>
                </a:cxn>
                <a:cxn ang="0">
                  <a:pos x="248" y="122"/>
                </a:cxn>
                <a:cxn ang="0">
                  <a:pos x="296" y="153"/>
                </a:cxn>
                <a:cxn ang="0">
                  <a:pos x="352" y="177"/>
                </a:cxn>
                <a:cxn ang="0">
                  <a:pos x="408" y="208"/>
                </a:cxn>
                <a:cxn ang="0">
                  <a:pos x="456" y="232"/>
                </a:cxn>
                <a:cxn ang="0">
                  <a:pos x="512" y="263"/>
                </a:cxn>
                <a:cxn ang="0">
                  <a:pos x="568" y="293"/>
                </a:cxn>
                <a:cxn ang="0">
                  <a:pos x="624" y="318"/>
                </a:cxn>
                <a:cxn ang="0">
                  <a:pos x="672" y="349"/>
                </a:cxn>
                <a:cxn ang="0">
                  <a:pos x="728" y="373"/>
                </a:cxn>
                <a:cxn ang="0">
                  <a:pos x="784" y="404"/>
                </a:cxn>
                <a:cxn ang="0">
                  <a:pos x="832" y="428"/>
                </a:cxn>
                <a:cxn ang="0">
                  <a:pos x="888" y="459"/>
                </a:cxn>
                <a:cxn ang="0">
                  <a:pos x="944" y="483"/>
                </a:cxn>
                <a:cxn ang="0">
                  <a:pos x="1000" y="514"/>
                </a:cxn>
                <a:cxn ang="0">
                  <a:pos x="1048" y="538"/>
                </a:cxn>
                <a:cxn ang="0">
                  <a:pos x="1104" y="569"/>
                </a:cxn>
                <a:cxn ang="0">
                  <a:pos x="1160" y="599"/>
                </a:cxn>
                <a:cxn ang="0">
                  <a:pos x="1216" y="624"/>
                </a:cxn>
                <a:cxn ang="0">
                  <a:pos x="1264" y="654"/>
                </a:cxn>
                <a:cxn ang="0">
                  <a:pos x="1320" y="679"/>
                </a:cxn>
                <a:cxn ang="0">
                  <a:pos x="1376" y="709"/>
                </a:cxn>
                <a:cxn ang="0">
                  <a:pos x="1424" y="734"/>
                </a:cxn>
                <a:cxn ang="0">
                  <a:pos x="1480" y="764"/>
                </a:cxn>
                <a:cxn ang="0">
                  <a:pos x="1536" y="789"/>
                </a:cxn>
                <a:cxn ang="0">
                  <a:pos x="1592" y="819"/>
                </a:cxn>
                <a:cxn ang="0">
                  <a:pos x="1640" y="844"/>
                </a:cxn>
                <a:cxn ang="0">
                  <a:pos x="1696" y="874"/>
                </a:cxn>
                <a:cxn ang="0">
                  <a:pos x="1752" y="899"/>
                </a:cxn>
                <a:cxn ang="0">
                  <a:pos x="1800" y="929"/>
                </a:cxn>
                <a:cxn ang="0">
                  <a:pos x="1856" y="960"/>
                </a:cxn>
                <a:cxn ang="0">
                  <a:pos x="1912" y="984"/>
                </a:cxn>
                <a:cxn ang="0">
                  <a:pos x="1968" y="1015"/>
                </a:cxn>
              </a:cxnLst>
              <a:rect l="0" t="0" r="r" b="b"/>
              <a:pathLst>
                <a:path w="1969" h="1016">
                  <a:moveTo>
                    <a:pt x="0" y="0"/>
                  </a:moveTo>
                  <a:lnTo>
                    <a:pt x="32" y="12"/>
                  </a:lnTo>
                  <a:lnTo>
                    <a:pt x="56" y="24"/>
                  </a:lnTo>
                  <a:lnTo>
                    <a:pt x="80" y="43"/>
                  </a:lnTo>
                  <a:lnTo>
                    <a:pt x="112" y="55"/>
                  </a:lnTo>
                  <a:lnTo>
                    <a:pt x="136" y="67"/>
                  </a:lnTo>
                  <a:lnTo>
                    <a:pt x="160" y="86"/>
                  </a:lnTo>
                  <a:lnTo>
                    <a:pt x="192" y="98"/>
                  </a:lnTo>
                  <a:lnTo>
                    <a:pt x="216" y="110"/>
                  </a:lnTo>
                  <a:lnTo>
                    <a:pt x="248" y="122"/>
                  </a:lnTo>
                  <a:lnTo>
                    <a:pt x="272" y="141"/>
                  </a:lnTo>
                  <a:lnTo>
                    <a:pt x="296" y="153"/>
                  </a:lnTo>
                  <a:lnTo>
                    <a:pt x="328" y="165"/>
                  </a:lnTo>
                  <a:lnTo>
                    <a:pt x="352" y="177"/>
                  </a:lnTo>
                  <a:lnTo>
                    <a:pt x="376" y="196"/>
                  </a:lnTo>
                  <a:lnTo>
                    <a:pt x="408" y="208"/>
                  </a:lnTo>
                  <a:lnTo>
                    <a:pt x="432" y="220"/>
                  </a:lnTo>
                  <a:lnTo>
                    <a:pt x="456" y="232"/>
                  </a:lnTo>
                  <a:lnTo>
                    <a:pt x="488" y="251"/>
                  </a:lnTo>
                  <a:lnTo>
                    <a:pt x="512" y="263"/>
                  </a:lnTo>
                  <a:lnTo>
                    <a:pt x="536" y="275"/>
                  </a:lnTo>
                  <a:lnTo>
                    <a:pt x="568" y="293"/>
                  </a:lnTo>
                  <a:lnTo>
                    <a:pt x="592" y="306"/>
                  </a:lnTo>
                  <a:lnTo>
                    <a:pt x="624" y="318"/>
                  </a:lnTo>
                  <a:lnTo>
                    <a:pt x="648" y="330"/>
                  </a:lnTo>
                  <a:lnTo>
                    <a:pt x="672" y="349"/>
                  </a:lnTo>
                  <a:lnTo>
                    <a:pt x="704" y="361"/>
                  </a:lnTo>
                  <a:lnTo>
                    <a:pt x="728" y="373"/>
                  </a:lnTo>
                  <a:lnTo>
                    <a:pt x="752" y="385"/>
                  </a:lnTo>
                  <a:lnTo>
                    <a:pt x="784" y="404"/>
                  </a:lnTo>
                  <a:lnTo>
                    <a:pt x="808" y="416"/>
                  </a:lnTo>
                  <a:lnTo>
                    <a:pt x="832" y="428"/>
                  </a:lnTo>
                  <a:lnTo>
                    <a:pt x="864" y="446"/>
                  </a:lnTo>
                  <a:lnTo>
                    <a:pt x="888" y="459"/>
                  </a:lnTo>
                  <a:lnTo>
                    <a:pt x="920" y="471"/>
                  </a:lnTo>
                  <a:lnTo>
                    <a:pt x="944" y="483"/>
                  </a:lnTo>
                  <a:lnTo>
                    <a:pt x="968" y="501"/>
                  </a:lnTo>
                  <a:lnTo>
                    <a:pt x="1000" y="514"/>
                  </a:lnTo>
                  <a:lnTo>
                    <a:pt x="1024" y="526"/>
                  </a:lnTo>
                  <a:lnTo>
                    <a:pt x="1048" y="538"/>
                  </a:lnTo>
                  <a:lnTo>
                    <a:pt x="1080" y="556"/>
                  </a:lnTo>
                  <a:lnTo>
                    <a:pt x="1104" y="569"/>
                  </a:lnTo>
                  <a:lnTo>
                    <a:pt x="1128" y="581"/>
                  </a:lnTo>
                  <a:lnTo>
                    <a:pt x="1160" y="599"/>
                  </a:lnTo>
                  <a:lnTo>
                    <a:pt x="1184" y="611"/>
                  </a:lnTo>
                  <a:lnTo>
                    <a:pt x="1216" y="624"/>
                  </a:lnTo>
                  <a:lnTo>
                    <a:pt x="1240" y="636"/>
                  </a:lnTo>
                  <a:lnTo>
                    <a:pt x="1264" y="654"/>
                  </a:lnTo>
                  <a:lnTo>
                    <a:pt x="1296" y="666"/>
                  </a:lnTo>
                  <a:lnTo>
                    <a:pt x="1320" y="679"/>
                  </a:lnTo>
                  <a:lnTo>
                    <a:pt x="1344" y="691"/>
                  </a:lnTo>
                  <a:lnTo>
                    <a:pt x="1376" y="709"/>
                  </a:lnTo>
                  <a:lnTo>
                    <a:pt x="1400" y="722"/>
                  </a:lnTo>
                  <a:lnTo>
                    <a:pt x="1424" y="734"/>
                  </a:lnTo>
                  <a:lnTo>
                    <a:pt x="1456" y="752"/>
                  </a:lnTo>
                  <a:lnTo>
                    <a:pt x="1480" y="764"/>
                  </a:lnTo>
                  <a:lnTo>
                    <a:pt x="1512" y="777"/>
                  </a:lnTo>
                  <a:lnTo>
                    <a:pt x="1536" y="789"/>
                  </a:lnTo>
                  <a:lnTo>
                    <a:pt x="1560" y="807"/>
                  </a:lnTo>
                  <a:lnTo>
                    <a:pt x="1592" y="819"/>
                  </a:lnTo>
                  <a:lnTo>
                    <a:pt x="1616" y="832"/>
                  </a:lnTo>
                  <a:lnTo>
                    <a:pt x="1640" y="844"/>
                  </a:lnTo>
                  <a:lnTo>
                    <a:pt x="1672" y="862"/>
                  </a:lnTo>
                  <a:lnTo>
                    <a:pt x="1696" y="874"/>
                  </a:lnTo>
                  <a:lnTo>
                    <a:pt x="1720" y="887"/>
                  </a:lnTo>
                  <a:lnTo>
                    <a:pt x="1752" y="899"/>
                  </a:lnTo>
                  <a:lnTo>
                    <a:pt x="1776" y="917"/>
                  </a:lnTo>
                  <a:lnTo>
                    <a:pt x="1800" y="929"/>
                  </a:lnTo>
                  <a:lnTo>
                    <a:pt x="1832" y="942"/>
                  </a:lnTo>
                  <a:lnTo>
                    <a:pt x="1856" y="960"/>
                  </a:lnTo>
                  <a:lnTo>
                    <a:pt x="1888" y="972"/>
                  </a:lnTo>
                  <a:lnTo>
                    <a:pt x="1912" y="984"/>
                  </a:lnTo>
                  <a:lnTo>
                    <a:pt x="1936" y="997"/>
                  </a:lnTo>
                  <a:lnTo>
                    <a:pt x="1968" y="1015"/>
                  </a:lnTo>
                </a:path>
              </a:pathLst>
            </a:custGeom>
            <a:noFill/>
            <a:ln w="25400" cap="rnd" cmpd="sng">
              <a:solidFill>
                <a:srgbClr val="FFFF00"/>
              </a:solidFill>
              <a:prstDash val="solid"/>
              <a:round/>
              <a:headEnd type="none" w="med" len="med"/>
              <a:tailEnd type="none" w="med" len="med"/>
            </a:ln>
            <a:effectLst/>
          </p:spPr>
          <p:txBody>
            <a:bodyPr>
              <a:prstTxWarp prst="textNoShape">
                <a:avLst/>
              </a:prstTxWarp>
            </a:bodyPr>
            <a:lstStyle/>
            <a:p>
              <a:endParaRPr lang="en-US"/>
            </a:p>
          </p:txBody>
        </p:sp>
        <p:grpSp>
          <p:nvGrpSpPr>
            <p:cNvPr id="70" name="Group 153"/>
            <p:cNvGrpSpPr>
              <a:grpSpLocks/>
            </p:cNvGrpSpPr>
            <p:nvPr/>
          </p:nvGrpSpPr>
          <p:grpSpPr bwMode="auto">
            <a:xfrm>
              <a:off x="1146175" y="4168782"/>
              <a:ext cx="1235075" cy="2022479"/>
              <a:chOff x="304" y="3615"/>
              <a:chExt cx="680" cy="1894"/>
            </a:xfrm>
          </p:grpSpPr>
          <p:sp>
            <p:nvSpPr>
              <p:cNvPr id="80" name="Rectangle 154"/>
              <p:cNvSpPr>
                <a:spLocks noChangeArrowheads="1"/>
              </p:cNvSpPr>
              <p:nvPr/>
            </p:nvSpPr>
            <p:spPr bwMode="auto">
              <a:xfrm>
                <a:off x="663" y="5298"/>
                <a:ext cx="287" cy="211"/>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en-US" sz="900" b="1">
                    <a:solidFill>
                      <a:schemeClr val="hlink"/>
                    </a:solidFill>
                    <a:latin typeface="Geneva" pitchFamily="-106" charset="0"/>
                  </a:rPr>
                  <a:t>0.001</a:t>
                </a:r>
              </a:p>
            </p:txBody>
          </p:sp>
          <p:sp>
            <p:nvSpPr>
              <p:cNvPr id="81" name="Rectangle 155"/>
              <p:cNvSpPr>
                <a:spLocks noChangeArrowheads="1"/>
              </p:cNvSpPr>
              <p:nvPr/>
            </p:nvSpPr>
            <p:spPr bwMode="auto">
              <a:xfrm>
                <a:off x="735" y="4978"/>
                <a:ext cx="245" cy="211"/>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en-US" sz="900" b="1">
                    <a:solidFill>
                      <a:schemeClr val="hlink"/>
                    </a:solidFill>
                    <a:latin typeface="Geneva" pitchFamily="-106" charset="0"/>
                  </a:rPr>
                  <a:t>0.01</a:t>
                </a:r>
              </a:p>
            </p:txBody>
          </p:sp>
          <p:sp>
            <p:nvSpPr>
              <p:cNvPr id="82" name="Rectangle 156"/>
              <p:cNvSpPr>
                <a:spLocks noChangeArrowheads="1"/>
              </p:cNvSpPr>
              <p:nvPr/>
            </p:nvSpPr>
            <p:spPr bwMode="auto">
              <a:xfrm>
                <a:off x="775" y="4650"/>
                <a:ext cx="203" cy="211"/>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en-US" sz="900" b="1">
                    <a:solidFill>
                      <a:schemeClr val="hlink"/>
                    </a:solidFill>
                    <a:latin typeface="Geneva" pitchFamily="-106" charset="0"/>
                  </a:rPr>
                  <a:t>0.1</a:t>
                </a:r>
              </a:p>
            </p:txBody>
          </p:sp>
          <p:sp>
            <p:nvSpPr>
              <p:cNvPr id="83" name="Rectangle 157"/>
              <p:cNvSpPr>
                <a:spLocks noChangeArrowheads="1"/>
              </p:cNvSpPr>
              <p:nvPr/>
            </p:nvSpPr>
            <p:spPr bwMode="auto">
              <a:xfrm>
                <a:off x="823" y="4346"/>
                <a:ext cx="142" cy="212"/>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en-US" sz="900" b="1">
                    <a:solidFill>
                      <a:schemeClr val="hlink"/>
                    </a:solidFill>
                    <a:latin typeface="Geneva" pitchFamily="-106" charset="0"/>
                  </a:rPr>
                  <a:t>1</a:t>
                </a:r>
              </a:p>
            </p:txBody>
          </p:sp>
          <p:sp>
            <p:nvSpPr>
              <p:cNvPr id="84" name="Rectangle 158"/>
              <p:cNvSpPr>
                <a:spLocks noChangeArrowheads="1"/>
              </p:cNvSpPr>
              <p:nvPr/>
            </p:nvSpPr>
            <p:spPr bwMode="auto">
              <a:xfrm>
                <a:off x="791" y="4034"/>
                <a:ext cx="184" cy="211"/>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en-US" sz="900" b="1">
                    <a:solidFill>
                      <a:schemeClr val="hlink"/>
                    </a:solidFill>
                    <a:latin typeface="Geneva" pitchFamily="-106" charset="0"/>
                  </a:rPr>
                  <a:t>10</a:t>
                </a:r>
              </a:p>
            </p:txBody>
          </p:sp>
          <p:sp>
            <p:nvSpPr>
              <p:cNvPr id="85" name="Rectangle 159"/>
              <p:cNvSpPr>
                <a:spLocks noChangeArrowheads="1"/>
              </p:cNvSpPr>
              <p:nvPr/>
            </p:nvSpPr>
            <p:spPr bwMode="auto">
              <a:xfrm>
                <a:off x="759" y="3707"/>
                <a:ext cx="225" cy="211"/>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en-US" sz="900" b="1">
                    <a:solidFill>
                      <a:schemeClr val="hlink"/>
                    </a:solidFill>
                    <a:latin typeface="Geneva" pitchFamily="-106" charset="0"/>
                  </a:rPr>
                  <a:t>100</a:t>
                </a:r>
              </a:p>
            </p:txBody>
          </p:sp>
          <p:sp>
            <p:nvSpPr>
              <p:cNvPr id="86" name="Rectangle 160"/>
              <p:cNvSpPr>
                <a:spLocks noChangeArrowheads="1"/>
              </p:cNvSpPr>
              <p:nvPr/>
            </p:nvSpPr>
            <p:spPr bwMode="auto">
              <a:xfrm rot="16200000">
                <a:off x="-219" y="4138"/>
                <a:ext cx="1295" cy="250"/>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en-US" sz="2400">
                    <a:solidFill>
                      <a:srgbClr val="FFFF00"/>
                    </a:solidFill>
                    <a:latin typeface="Times New Roman" pitchFamily="-106" charset="0"/>
                  </a:rPr>
                  <a:t>Krill:Salp</a:t>
                </a:r>
              </a:p>
            </p:txBody>
          </p:sp>
        </p:grpSp>
        <p:sp>
          <p:nvSpPr>
            <p:cNvPr id="71" name="Rectangle 161"/>
            <p:cNvSpPr>
              <a:spLocks noChangeArrowheads="1"/>
            </p:cNvSpPr>
            <p:nvPr/>
          </p:nvSpPr>
          <p:spPr bwMode="auto">
            <a:xfrm>
              <a:off x="2932113" y="6143625"/>
              <a:ext cx="3595687" cy="454025"/>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en-US" sz="2400">
                  <a:solidFill>
                    <a:srgbClr val="FFFF00"/>
                  </a:solidFill>
                  <a:latin typeface="Times New Roman" pitchFamily="-106" charset="0"/>
                </a:rPr>
                <a:t>Mean Air Temperature (°C)</a:t>
              </a:r>
            </a:p>
          </p:txBody>
        </p:sp>
        <p:sp>
          <p:nvSpPr>
            <p:cNvPr id="72" name="Rectangle 162"/>
            <p:cNvSpPr>
              <a:spLocks noChangeArrowheads="1"/>
            </p:cNvSpPr>
            <p:nvPr/>
          </p:nvSpPr>
          <p:spPr bwMode="auto">
            <a:xfrm>
              <a:off x="6246813" y="6094413"/>
              <a:ext cx="257175" cy="225425"/>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en-US" sz="900" b="1">
                  <a:solidFill>
                    <a:schemeClr val="tx2"/>
                  </a:solidFill>
                  <a:latin typeface="Geneva" pitchFamily="-106" charset="0"/>
                </a:rPr>
                <a:t>0</a:t>
              </a:r>
            </a:p>
          </p:txBody>
        </p:sp>
        <p:sp>
          <p:nvSpPr>
            <p:cNvPr id="73" name="Rectangle 163"/>
            <p:cNvSpPr>
              <a:spLocks noChangeArrowheads="1"/>
            </p:cNvSpPr>
            <p:nvPr/>
          </p:nvSpPr>
          <p:spPr bwMode="auto">
            <a:xfrm>
              <a:off x="4705350" y="6084888"/>
              <a:ext cx="300038" cy="225425"/>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en-US" sz="900" b="1">
                  <a:solidFill>
                    <a:schemeClr val="tx2"/>
                  </a:solidFill>
                  <a:latin typeface="Geneva" pitchFamily="-106" charset="0"/>
                </a:rPr>
                <a:t>-2</a:t>
              </a:r>
            </a:p>
          </p:txBody>
        </p:sp>
        <p:sp>
          <p:nvSpPr>
            <p:cNvPr id="74" name="Rectangle 164"/>
            <p:cNvSpPr>
              <a:spLocks noChangeArrowheads="1"/>
            </p:cNvSpPr>
            <p:nvPr/>
          </p:nvSpPr>
          <p:spPr bwMode="auto">
            <a:xfrm>
              <a:off x="3194050" y="6084888"/>
              <a:ext cx="300038" cy="225425"/>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en-US" sz="900" b="1">
                  <a:solidFill>
                    <a:schemeClr val="tx2"/>
                  </a:solidFill>
                  <a:latin typeface="Geneva" pitchFamily="-106" charset="0"/>
                </a:rPr>
                <a:t>-4</a:t>
              </a:r>
            </a:p>
          </p:txBody>
        </p:sp>
        <p:sp>
          <p:nvSpPr>
            <p:cNvPr id="75" name="Rectangle 165"/>
            <p:cNvSpPr>
              <a:spLocks noChangeArrowheads="1"/>
            </p:cNvSpPr>
            <p:nvPr/>
          </p:nvSpPr>
          <p:spPr bwMode="auto">
            <a:xfrm>
              <a:off x="5635625" y="0"/>
              <a:ext cx="2276475" cy="363538"/>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en-US">
                  <a:solidFill>
                    <a:schemeClr val="bg1"/>
                  </a:solidFill>
                  <a:latin typeface="Times New Roman" pitchFamily="-106" charset="0"/>
                </a:rPr>
                <a:t>From </a:t>
              </a:r>
              <a:r>
                <a:rPr lang="en-US" i="1">
                  <a:solidFill>
                    <a:schemeClr val="bg1"/>
                  </a:solidFill>
                  <a:latin typeface="Times New Roman" pitchFamily="-106" charset="0"/>
                </a:rPr>
                <a:t>Loeb et al.</a:t>
              </a:r>
              <a:r>
                <a:rPr lang="en-US">
                  <a:solidFill>
                    <a:schemeClr val="bg1"/>
                  </a:solidFill>
                  <a:latin typeface="Times New Roman" pitchFamily="-106" charset="0"/>
                </a:rPr>
                <a:t>, 1997</a:t>
              </a:r>
            </a:p>
          </p:txBody>
        </p:sp>
        <p:grpSp>
          <p:nvGrpSpPr>
            <p:cNvPr id="76" name="Group 166"/>
            <p:cNvGrpSpPr>
              <a:grpSpLocks/>
            </p:cNvGrpSpPr>
            <p:nvPr/>
          </p:nvGrpSpPr>
          <p:grpSpPr bwMode="auto">
            <a:xfrm>
              <a:off x="5943608" y="4724400"/>
              <a:ext cx="757240" cy="252413"/>
              <a:chOff x="1519" y="2250"/>
              <a:chExt cx="417" cy="236"/>
            </a:xfrm>
          </p:grpSpPr>
          <p:sp>
            <p:nvSpPr>
              <p:cNvPr id="77" name="Rectangle 167"/>
              <p:cNvSpPr>
                <a:spLocks noChangeArrowheads="1"/>
              </p:cNvSpPr>
              <p:nvPr/>
            </p:nvSpPr>
            <p:spPr bwMode="auto">
              <a:xfrm>
                <a:off x="1519" y="2275"/>
                <a:ext cx="138" cy="211"/>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en-US" sz="900" b="1">
                    <a:solidFill>
                      <a:srgbClr val="000000"/>
                    </a:solidFill>
                    <a:latin typeface="Geneva" pitchFamily="-106" charset="0"/>
                  </a:rPr>
                  <a:t>R</a:t>
                </a:r>
              </a:p>
            </p:txBody>
          </p:sp>
          <p:sp>
            <p:nvSpPr>
              <p:cNvPr id="78" name="Rectangle 168"/>
              <p:cNvSpPr>
                <a:spLocks noChangeArrowheads="1"/>
              </p:cNvSpPr>
              <p:nvPr/>
            </p:nvSpPr>
            <p:spPr bwMode="auto">
              <a:xfrm>
                <a:off x="1567" y="2250"/>
                <a:ext cx="132" cy="183"/>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en-US" sz="700" b="1">
                    <a:solidFill>
                      <a:srgbClr val="000000"/>
                    </a:solidFill>
                    <a:latin typeface="Geneva" pitchFamily="-106" charset="0"/>
                  </a:rPr>
                  <a:t>2</a:t>
                </a:r>
              </a:p>
            </p:txBody>
          </p:sp>
          <p:sp>
            <p:nvSpPr>
              <p:cNvPr id="79" name="Rectangle 169"/>
              <p:cNvSpPr>
                <a:spLocks noChangeArrowheads="1"/>
              </p:cNvSpPr>
              <p:nvPr/>
            </p:nvSpPr>
            <p:spPr bwMode="auto">
              <a:xfrm>
                <a:off x="1607" y="2275"/>
                <a:ext cx="329" cy="211"/>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en-US" sz="900" b="1">
                    <a:solidFill>
                      <a:srgbClr val="000000"/>
                    </a:solidFill>
                    <a:latin typeface="Geneva" pitchFamily="-106" charset="0"/>
                  </a:rPr>
                  <a:t> = 0.63</a:t>
                </a:r>
              </a:p>
            </p:txBody>
          </p:sp>
        </p:grpSp>
      </p:gr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14202" y="1071458"/>
            <a:ext cx="9358202" cy="4275592"/>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IMG_0860.JPG"/>
          <p:cNvPicPr>
            <a:picLocks noChangeAspect="1"/>
          </p:cNvPicPr>
          <p:nvPr/>
        </p:nvPicPr>
        <p:blipFill>
          <a:blip r:embed="rId2"/>
          <a:stretch>
            <a:fillRect/>
          </a:stretch>
        </p:blipFill>
        <p:spPr>
          <a:xfrm>
            <a:off x="0" y="381000"/>
            <a:ext cx="9144000" cy="6096000"/>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ru05_PalmerDeep_overhead.png"/>
          <p:cNvPicPr>
            <a:picLocks noChangeAspect="1"/>
          </p:cNvPicPr>
          <p:nvPr/>
        </p:nvPicPr>
        <p:blipFill>
          <a:blip r:embed="rId2"/>
          <a:stretch>
            <a:fillRect/>
          </a:stretch>
        </p:blipFill>
        <p:spPr>
          <a:xfrm>
            <a:off x="0" y="381000"/>
            <a:ext cx="9144000" cy="6096000"/>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ICB_figs.002.jpg"/>
          <p:cNvPicPr>
            <a:picLocks noChangeAspect="1"/>
          </p:cNvPicPr>
          <p:nvPr/>
        </p:nvPicPr>
        <p:blipFill>
          <a:blip r:embed="rId2"/>
          <a:stretch>
            <a:fillRect/>
          </a:stretch>
        </p:blipFill>
        <p:spPr>
          <a:xfrm>
            <a:off x="292100" y="905803"/>
            <a:ext cx="8570516" cy="5063197"/>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ru05_PalmerDeep_temp2.png"/>
          <p:cNvPicPr>
            <a:picLocks noChangeAspect="1"/>
          </p:cNvPicPr>
          <p:nvPr/>
        </p:nvPicPr>
        <p:blipFill>
          <a:blip r:embed="rId2"/>
          <a:stretch>
            <a:fillRect/>
          </a:stretch>
        </p:blipFill>
        <p:spPr>
          <a:xfrm>
            <a:off x="0" y="381000"/>
            <a:ext cx="9144000" cy="6096000"/>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ru05_PalmerDeep_chlor2.png"/>
          <p:cNvPicPr>
            <a:picLocks noChangeAspect="1"/>
          </p:cNvPicPr>
          <p:nvPr/>
        </p:nvPicPr>
        <p:blipFill>
          <a:blip r:embed="rId2"/>
          <a:stretch>
            <a:fillRect/>
          </a:stretch>
        </p:blipFill>
        <p:spPr>
          <a:xfrm>
            <a:off x="0" y="381000"/>
            <a:ext cx="9144000" cy="6096000"/>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ru06_20100117T2240_lter_rt_payloads1_overhead.png"/>
          <p:cNvPicPr>
            <a:picLocks noChangeAspect="1"/>
          </p:cNvPicPr>
          <p:nvPr/>
        </p:nvPicPr>
        <p:blipFill>
          <a:blip r:embed="rId2"/>
          <a:stretch>
            <a:fillRect/>
          </a:stretch>
        </p:blipFill>
        <p:spPr>
          <a:xfrm>
            <a:off x="285750" y="0"/>
            <a:ext cx="8572500" cy="6858000"/>
          </a:xfrm>
          <a:prstGeom prst="rect">
            <a:avLst/>
          </a:prstGeom>
        </p:spPr>
      </p:pic>
      <p:pic>
        <p:nvPicPr>
          <p:cNvPr id="3" name="Picture 2" descr="IMG_6438.JPG"/>
          <p:cNvPicPr>
            <a:picLocks noChangeAspect="1"/>
          </p:cNvPicPr>
          <p:nvPr/>
        </p:nvPicPr>
        <p:blipFill>
          <a:blip r:embed="rId3"/>
          <a:stretch>
            <a:fillRect/>
          </a:stretch>
        </p:blipFill>
        <p:spPr>
          <a:xfrm>
            <a:off x="1708589" y="1062729"/>
            <a:ext cx="4058180" cy="1668927"/>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ru05_AdelaideRothera_temp_transect.png"/>
          <p:cNvPicPr>
            <a:picLocks noChangeAspect="1"/>
          </p:cNvPicPr>
          <p:nvPr/>
        </p:nvPicPr>
        <p:blipFill>
          <a:blip r:embed="rId2"/>
          <a:stretch>
            <a:fillRect/>
          </a:stretch>
        </p:blipFill>
        <p:spPr>
          <a:xfrm>
            <a:off x="1220932" y="0"/>
            <a:ext cx="6702136" cy="6858000"/>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Box 2"/>
          <p:cNvSpPr txBox="1"/>
          <p:nvPr/>
        </p:nvSpPr>
        <p:spPr>
          <a:xfrm>
            <a:off x="541868" y="270933"/>
            <a:ext cx="8178800" cy="6186309"/>
          </a:xfrm>
          <a:prstGeom prst="rect">
            <a:avLst/>
          </a:prstGeom>
          <a:noFill/>
          <a:effectLst>
            <a:outerShdw blurRad="50800" dist="38100" dir="2700000">
              <a:srgbClr val="000000">
                <a:alpha val="43000"/>
              </a:srgbClr>
            </a:outerShdw>
          </a:effectLst>
        </p:spPr>
        <p:txBody>
          <a:bodyPr wrap="square" rtlCol="0">
            <a:spAutoFit/>
          </a:bodyPr>
          <a:lstStyle/>
          <a:p>
            <a:r>
              <a:rPr lang="en-US" sz="2800" dirty="0" smtClean="0">
                <a:solidFill>
                  <a:srgbClr val="FFFF00"/>
                </a:solidFill>
                <a:effectLst>
                  <a:outerShdw blurRad="50800" dist="38100" dir="2700000">
                    <a:srgbClr val="000000">
                      <a:alpha val="43000"/>
                    </a:srgbClr>
                  </a:outerShdw>
                </a:effectLst>
                <a:latin typeface="Comic Sans MS"/>
                <a:cs typeface="Comic Sans MS"/>
              </a:rPr>
              <a:t>Outline for today</a:t>
            </a:r>
          </a:p>
          <a:p>
            <a:endParaRPr lang="en-US" sz="2400" dirty="0" smtClean="0">
              <a:solidFill>
                <a:srgbClr val="FFFF00"/>
              </a:solidFill>
              <a:latin typeface="Comic Sans MS"/>
              <a:cs typeface="Comic Sans MS"/>
            </a:endParaRPr>
          </a:p>
          <a:p>
            <a:r>
              <a:rPr lang="en-US" sz="2400" dirty="0" smtClean="0">
                <a:solidFill>
                  <a:srgbClr val="FFFF00"/>
                </a:solidFill>
                <a:latin typeface="Comic Sans MS"/>
                <a:cs typeface="Comic Sans MS"/>
              </a:rPr>
              <a:t>	</a:t>
            </a:r>
            <a:r>
              <a:rPr lang="en-US" sz="2000" dirty="0" smtClean="0">
                <a:solidFill>
                  <a:srgbClr val="FFFF00"/>
                </a:solidFill>
                <a:latin typeface="Comic Sans MS"/>
                <a:cs typeface="Comic Sans MS"/>
              </a:rPr>
              <a:t>A) What regulates biological hot spots along the West Antarctic Peninsula?</a:t>
            </a:r>
          </a:p>
          <a:p>
            <a:endParaRPr lang="en-US" sz="2000" dirty="0" smtClean="0">
              <a:solidFill>
                <a:srgbClr val="FFFF00"/>
              </a:solidFill>
              <a:latin typeface="Comic Sans MS"/>
              <a:cs typeface="Comic Sans MS"/>
            </a:endParaRPr>
          </a:p>
          <a:p>
            <a:r>
              <a:rPr lang="en-US" sz="2000" dirty="0" smtClean="0">
                <a:solidFill>
                  <a:srgbClr val="FFFF00"/>
                </a:solidFill>
                <a:latin typeface="Comic Sans MS"/>
                <a:cs typeface="Comic Sans MS"/>
              </a:rPr>
              <a:t>	B) Why is there urgency in documenting these </a:t>
            </a:r>
            <a:r>
              <a:rPr lang="en-US" sz="2000" dirty="0" err="1" smtClean="0">
                <a:solidFill>
                  <a:srgbClr val="FFFF00"/>
                </a:solidFill>
                <a:latin typeface="Comic Sans MS"/>
                <a:cs typeface="Comic Sans MS"/>
              </a:rPr>
              <a:t>submescale</a:t>
            </a:r>
            <a:r>
              <a:rPr lang="en-US" sz="2000" dirty="0" smtClean="0">
                <a:solidFill>
                  <a:srgbClr val="FFFF00"/>
                </a:solidFill>
                <a:latin typeface="Comic Sans MS"/>
                <a:cs typeface="Comic Sans MS"/>
              </a:rPr>
              <a:t> hot-spots?</a:t>
            </a:r>
          </a:p>
          <a:p>
            <a:endParaRPr lang="en-US" sz="2000" dirty="0" smtClean="0">
              <a:solidFill>
                <a:srgbClr val="FFFF00"/>
              </a:solidFill>
              <a:latin typeface="Comic Sans MS"/>
              <a:cs typeface="Comic Sans MS"/>
            </a:endParaRPr>
          </a:p>
          <a:p>
            <a:r>
              <a:rPr lang="en-US" sz="2000" dirty="0" smtClean="0">
                <a:solidFill>
                  <a:srgbClr val="FFFF00"/>
                </a:solidFill>
                <a:latin typeface="Comic Sans MS"/>
                <a:cs typeface="Comic Sans MS"/>
              </a:rPr>
              <a:t>	C) How will new technology galvanize the path forward?</a:t>
            </a:r>
          </a:p>
          <a:p>
            <a:endParaRPr lang="en-US" sz="2000" dirty="0" smtClean="0">
              <a:solidFill>
                <a:srgbClr val="FFFF00"/>
              </a:solidFill>
              <a:latin typeface="Comic Sans MS"/>
              <a:cs typeface="Comic Sans MS"/>
            </a:endParaRPr>
          </a:p>
          <a:p>
            <a:r>
              <a:rPr lang="en-US" sz="2000" dirty="0" smtClean="0">
                <a:solidFill>
                  <a:srgbClr val="FFFF00"/>
                </a:solidFill>
                <a:latin typeface="Comic Sans MS"/>
                <a:cs typeface="Comic Sans MS"/>
              </a:rPr>
              <a:t>	D) What have the technologies found?</a:t>
            </a:r>
          </a:p>
          <a:p>
            <a:endParaRPr lang="en-US" sz="2000" dirty="0" smtClean="0">
              <a:solidFill>
                <a:srgbClr val="FFFF00"/>
              </a:solidFill>
              <a:latin typeface="Comic Sans MS"/>
              <a:cs typeface="Comic Sans MS"/>
            </a:endParaRPr>
          </a:p>
          <a:p>
            <a:r>
              <a:rPr lang="en-US" sz="2000" dirty="0" smtClean="0">
                <a:solidFill>
                  <a:srgbClr val="FFFF00"/>
                </a:solidFill>
                <a:latin typeface="Comic Sans MS"/>
                <a:cs typeface="Comic Sans MS"/>
              </a:rPr>
              <a:t>	E) Where are we going?</a:t>
            </a:r>
          </a:p>
          <a:p>
            <a:endParaRPr lang="en-US" sz="2000" dirty="0" smtClean="0">
              <a:solidFill>
                <a:srgbClr val="FFFF00"/>
              </a:solidFill>
              <a:latin typeface="Comic Sans MS"/>
              <a:cs typeface="Comic Sans MS"/>
            </a:endParaRPr>
          </a:p>
          <a:p>
            <a:endParaRPr lang="en-US" sz="2000" dirty="0" smtClean="0">
              <a:solidFill>
                <a:srgbClr val="FFFF00"/>
              </a:solidFill>
              <a:latin typeface="Comic Sans MS"/>
              <a:cs typeface="Comic Sans MS"/>
            </a:endParaRPr>
          </a:p>
          <a:p>
            <a:r>
              <a:rPr lang="en-US" sz="2000" dirty="0" smtClean="0">
                <a:solidFill>
                  <a:srgbClr val="FFFF00"/>
                </a:solidFill>
                <a:latin typeface="Comic Sans MS"/>
                <a:cs typeface="Comic Sans MS"/>
              </a:rPr>
              <a:t>Acknowledgements to the Palmer troops and the COOL room in the trenches: Elizabeth </a:t>
            </a:r>
            <a:r>
              <a:rPr lang="en-US" sz="2000" dirty="0" err="1" smtClean="0">
                <a:solidFill>
                  <a:srgbClr val="FFFF00"/>
                </a:solidFill>
                <a:latin typeface="Comic Sans MS"/>
                <a:cs typeface="Comic Sans MS"/>
              </a:rPr>
              <a:t>Leonardis</a:t>
            </a:r>
            <a:r>
              <a:rPr lang="en-US" sz="2000" dirty="0" smtClean="0">
                <a:solidFill>
                  <a:srgbClr val="FFFF00"/>
                </a:solidFill>
                <a:latin typeface="Comic Sans MS"/>
                <a:cs typeface="Comic Sans MS"/>
              </a:rPr>
              <a:t>, Michael </a:t>
            </a:r>
            <a:r>
              <a:rPr lang="en-US" sz="2000" dirty="0" err="1" smtClean="0">
                <a:solidFill>
                  <a:srgbClr val="FFFF00"/>
                </a:solidFill>
                <a:latin typeface="Comic Sans MS"/>
                <a:cs typeface="Comic Sans MS"/>
              </a:rPr>
              <a:t>Garzio</a:t>
            </a:r>
            <a:r>
              <a:rPr lang="en-US" sz="2000" dirty="0" smtClean="0">
                <a:solidFill>
                  <a:srgbClr val="FFFF00"/>
                </a:solidFill>
                <a:latin typeface="Comic Sans MS"/>
                <a:cs typeface="Comic Sans MS"/>
              </a:rPr>
              <a:t>, Megan </a:t>
            </a:r>
            <a:r>
              <a:rPr lang="en-US" sz="2000" dirty="0" err="1" smtClean="0">
                <a:solidFill>
                  <a:srgbClr val="FFFF00"/>
                </a:solidFill>
                <a:latin typeface="Comic Sans MS"/>
                <a:cs typeface="Comic Sans MS"/>
              </a:rPr>
              <a:t>Cermino</a:t>
            </a:r>
            <a:r>
              <a:rPr lang="en-US" sz="2000" dirty="0" smtClean="0">
                <a:solidFill>
                  <a:srgbClr val="FFFF00"/>
                </a:solidFill>
                <a:latin typeface="Comic Sans MS"/>
                <a:cs typeface="Comic Sans MS"/>
              </a:rPr>
              <a:t>, Brian </a:t>
            </a:r>
            <a:r>
              <a:rPr lang="en-US" sz="2000" dirty="0" err="1" smtClean="0">
                <a:solidFill>
                  <a:srgbClr val="FFFF00"/>
                </a:solidFill>
                <a:latin typeface="Comic Sans MS"/>
                <a:cs typeface="Comic Sans MS"/>
              </a:rPr>
              <a:t>Gaas</a:t>
            </a:r>
            <a:r>
              <a:rPr lang="en-US" sz="2000" dirty="0" smtClean="0">
                <a:solidFill>
                  <a:srgbClr val="FFFF00"/>
                </a:solidFill>
                <a:latin typeface="Comic Sans MS"/>
                <a:cs typeface="Comic Sans MS"/>
              </a:rPr>
              <a:t>, Tina Haskins, David Aragon, John </a:t>
            </a:r>
            <a:r>
              <a:rPr lang="en-US" sz="2000" dirty="0" err="1" smtClean="0">
                <a:solidFill>
                  <a:srgbClr val="FFFF00"/>
                </a:solidFill>
                <a:latin typeface="Comic Sans MS"/>
                <a:cs typeface="Comic Sans MS"/>
              </a:rPr>
              <a:t>Kerfoot</a:t>
            </a:r>
            <a:r>
              <a:rPr lang="en-US" sz="2000" dirty="0" smtClean="0">
                <a:solidFill>
                  <a:srgbClr val="FFFF00"/>
                </a:solidFill>
                <a:latin typeface="Comic Sans MS"/>
                <a:cs typeface="Comic Sans MS"/>
              </a:rPr>
              <a:t>, Chip </a:t>
            </a:r>
            <a:r>
              <a:rPr lang="en-US" sz="2000" dirty="0" err="1" smtClean="0">
                <a:solidFill>
                  <a:srgbClr val="FFFF00"/>
                </a:solidFill>
                <a:latin typeface="Comic Sans MS"/>
                <a:cs typeface="Comic Sans MS"/>
              </a:rPr>
              <a:t>Haldeman</a:t>
            </a:r>
            <a:r>
              <a:rPr lang="en-US" sz="2000" dirty="0" smtClean="0">
                <a:solidFill>
                  <a:srgbClr val="FFFF00"/>
                </a:solidFill>
                <a:latin typeface="Comic Sans MS"/>
                <a:cs typeface="Comic Sans MS"/>
              </a:rPr>
              <a:t>, Hugh </a:t>
            </a:r>
            <a:r>
              <a:rPr lang="en-US" sz="2000" dirty="0" err="1" smtClean="0">
                <a:solidFill>
                  <a:srgbClr val="FFFF00"/>
                </a:solidFill>
                <a:latin typeface="Comic Sans MS"/>
                <a:cs typeface="Comic Sans MS"/>
              </a:rPr>
              <a:t>Roarty</a:t>
            </a:r>
            <a:r>
              <a:rPr lang="en-US" sz="2000" dirty="0" smtClean="0">
                <a:solidFill>
                  <a:srgbClr val="FFFF00"/>
                </a:solidFill>
                <a:latin typeface="Comic Sans MS"/>
                <a:cs typeface="Comic Sans MS"/>
              </a:rPr>
              <a:t>, Courtney </a:t>
            </a:r>
            <a:r>
              <a:rPr lang="en-US" sz="2000" dirty="0" err="1" smtClean="0">
                <a:solidFill>
                  <a:srgbClr val="FFFF00"/>
                </a:solidFill>
                <a:latin typeface="Comic Sans MS"/>
                <a:cs typeface="Comic Sans MS"/>
              </a:rPr>
              <a:t>Kohut</a:t>
            </a:r>
            <a:r>
              <a:rPr lang="en-US" sz="2000" dirty="0" smtClean="0">
                <a:solidFill>
                  <a:srgbClr val="FFFF00"/>
                </a:solidFill>
                <a:latin typeface="Comic Sans MS"/>
                <a:cs typeface="Comic Sans MS"/>
              </a:rPr>
              <a:t> </a:t>
            </a:r>
            <a:endParaRPr lang="en-US" sz="2000" dirty="0">
              <a:solidFill>
                <a:srgbClr val="FFFF00"/>
              </a:solidFill>
              <a:latin typeface="Comic Sans MS"/>
              <a:cs typeface="Comic Sans MS"/>
            </a:endParaRPr>
          </a:p>
        </p:txBody>
      </p:sp>
      <p:pic>
        <p:nvPicPr>
          <p:cNvPr id="5" name="Picture 4"/>
          <p:cNvPicPr>
            <a:picLocks noChangeAspect="1"/>
          </p:cNvPicPr>
          <p:nvPr/>
        </p:nvPicPr>
        <p:blipFill>
          <a:blip r:embed="rId2"/>
          <a:stretch>
            <a:fillRect/>
          </a:stretch>
        </p:blipFill>
        <p:spPr>
          <a:xfrm>
            <a:off x="1717366" y="873125"/>
            <a:ext cx="5331134" cy="562840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ru05_AdelaideRothera_chlor_transect.png"/>
          <p:cNvPicPr>
            <a:picLocks noChangeAspect="1"/>
          </p:cNvPicPr>
          <p:nvPr/>
        </p:nvPicPr>
        <p:blipFill>
          <a:blip r:embed="rId2"/>
          <a:stretch>
            <a:fillRect/>
          </a:stretch>
        </p:blipFill>
        <p:spPr>
          <a:xfrm>
            <a:off x="1220932" y="0"/>
            <a:ext cx="6702136" cy="6858000"/>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1698482"/>
            <a:ext cx="9144000" cy="3872525"/>
          </a:xfrm>
          <a:prstGeom prst="rect">
            <a:avLst/>
          </a:prstGeom>
        </p:spPr>
      </p:pic>
      <p:sp>
        <p:nvSpPr>
          <p:cNvPr id="3" name="TextBox 2"/>
          <p:cNvSpPr txBox="1"/>
          <p:nvPr/>
        </p:nvSpPr>
        <p:spPr>
          <a:xfrm>
            <a:off x="1000502" y="846429"/>
            <a:ext cx="7305455" cy="461665"/>
          </a:xfrm>
          <a:prstGeom prst="rect">
            <a:avLst/>
          </a:prstGeom>
          <a:noFill/>
        </p:spPr>
        <p:txBody>
          <a:bodyPr wrap="none" rtlCol="0">
            <a:spAutoFit/>
          </a:bodyPr>
          <a:lstStyle/>
          <a:p>
            <a:r>
              <a:rPr lang="en-US" sz="2400" dirty="0" smtClean="0">
                <a:solidFill>
                  <a:srgbClr val="FFFF00"/>
                </a:solidFill>
                <a:latin typeface="Comic Sans MS"/>
                <a:cs typeface="Comic Sans MS"/>
              </a:rPr>
              <a:t>2009 discovery of the penguins at Charcot Island</a:t>
            </a:r>
            <a:endParaRPr lang="en-US" sz="2400" dirty="0">
              <a:solidFill>
                <a:srgbClr val="FFFF00"/>
              </a:solidFill>
              <a:latin typeface="Comic Sans MS"/>
              <a:cs typeface="Comic Sans MS"/>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ru06_20100127T1654_lter_rt_payloads1_overhead.png"/>
          <p:cNvPicPr>
            <a:picLocks noChangeAspect="1"/>
          </p:cNvPicPr>
          <p:nvPr/>
        </p:nvPicPr>
        <p:blipFill>
          <a:blip r:embed="rId2"/>
          <a:stretch>
            <a:fillRect/>
          </a:stretch>
        </p:blipFill>
        <p:spPr>
          <a:xfrm>
            <a:off x="285750" y="0"/>
            <a:ext cx="8572500" cy="6858000"/>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ru06_20100127T1654_lter_rt_payloads1-temp_transect.png"/>
          <p:cNvPicPr>
            <a:picLocks noChangeAspect="1"/>
          </p:cNvPicPr>
          <p:nvPr/>
        </p:nvPicPr>
        <p:blipFill>
          <a:blip r:embed="rId2"/>
          <a:stretch>
            <a:fillRect/>
          </a:stretch>
        </p:blipFill>
        <p:spPr>
          <a:xfrm>
            <a:off x="1220932" y="0"/>
            <a:ext cx="6702136" cy="6858000"/>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ru06_20100127T1654_lter_rt_payloads1-chlor_transect.png"/>
          <p:cNvPicPr>
            <a:picLocks noChangeAspect="1"/>
          </p:cNvPicPr>
          <p:nvPr/>
        </p:nvPicPr>
        <p:blipFill>
          <a:blip r:embed="rId2"/>
          <a:stretch>
            <a:fillRect/>
          </a:stretch>
        </p:blipFill>
        <p:spPr>
          <a:xfrm>
            <a:off x="1220932" y="0"/>
            <a:ext cx="6702136" cy="6858000"/>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ICB_figs.003.jpg"/>
          <p:cNvPicPr>
            <a:picLocks noChangeAspect="1"/>
          </p:cNvPicPr>
          <p:nvPr/>
        </p:nvPicPr>
        <p:blipFill>
          <a:blip r:embed="rId2"/>
          <a:stretch>
            <a:fillRect/>
          </a:stretch>
        </p:blipFill>
        <p:spPr>
          <a:xfrm>
            <a:off x="355600" y="918503"/>
            <a:ext cx="8420034" cy="4974297"/>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ICB_figs.004.jpg"/>
          <p:cNvPicPr>
            <a:picLocks noChangeAspect="1"/>
          </p:cNvPicPr>
          <p:nvPr/>
        </p:nvPicPr>
        <p:blipFill>
          <a:blip r:embed="rId2"/>
          <a:stretch>
            <a:fillRect/>
          </a:stretch>
        </p:blipFill>
        <p:spPr>
          <a:xfrm>
            <a:off x="393700" y="1185203"/>
            <a:ext cx="8343900" cy="4929320"/>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 name="Slide Number Placeholder 3"/>
          <p:cNvSpPr>
            <a:spLocks noGrp="1"/>
          </p:cNvSpPr>
          <p:nvPr>
            <p:ph type="sldNum" sz="quarter" idx="12"/>
          </p:nvPr>
        </p:nvSpPr>
        <p:spPr/>
        <p:txBody>
          <a:bodyPr/>
          <a:lstStyle/>
          <a:p>
            <a:fld id="{9A4B4229-DF72-FE46-A131-D44F52E92CF1}" type="slidenum">
              <a:rPr lang="en-US"/>
              <a:pPr/>
              <a:t>27</a:t>
            </a:fld>
            <a:endParaRPr lang="en-US"/>
          </a:p>
        </p:txBody>
      </p:sp>
      <p:sp>
        <p:nvSpPr>
          <p:cNvPr id="25602" name="Text Box 2"/>
          <p:cNvSpPr txBox="1">
            <a:spLocks noChangeArrowheads="1"/>
          </p:cNvSpPr>
          <p:nvPr/>
        </p:nvSpPr>
        <p:spPr bwMode="auto">
          <a:xfrm>
            <a:off x="304800" y="0"/>
            <a:ext cx="8305800" cy="822325"/>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2400" b="1">
                <a:solidFill>
                  <a:srgbClr val="FFFF00"/>
                </a:solidFill>
                <a:effectLst>
                  <a:outerShdw blurRad="38100" dist="38100" dir="2700000" algn="tl">
                    <a:srgbClr val="000000"/>
                  </a:outerShdw>
                </a:effectLst>
                <a:latin typeface="Comic Sans MS" pitchFamily="-106" charset="0"/>
              </a:rPr>
              <a:t>North to South Changes in Antarctic silverfish (</a:t>
            </a:r>
            <a:r>
              <a:rPr lang="en-US" sz="2400" b="1" i="1">
                <a:solidFill>
                  <a:srgbClr val="FFFF00"/>
                </a:solidFill>
                <a:effectLst>
                  <a:outerShdw blurRad="38100" dist="38100" dir="2700000" algn="tl">
                    <a:srgbClr val="000000"/>
                  </a:outerShdw>
                </a:effectLst>
                <a:latin typeface="Comic Sans MS" pitchFamily="-106" charset="0"/>
              </a:rPr>
              <a:t>Pleuragramma antarctica) </a:t>
            </a:r>
            <a:r>
              <a:rPr lang="en-US" sz="2400" b="1">
                <a:solidFill>
                  <a:srgbClr val="FFFF00"/>
                </a:solidFill>
                <a:effectLst>
                  <a:outerShdw blurRad="38100" dist="38100" dir="2700000" algn="tl">
                    <a:srgbClr val="000000"/>
                  </a:outerShdw>
                </a:effectLst>
                <a:latin typeface="Comic Sans MS" pitchFamily="-106" charset="0"/>
              </a:rPr>
              <a:t>Populations</a:t>
            </a:r>
          </a:p>
        </p:txBody>
      </p:sp>
      <p:sp>
        <p:nvSpPr>
          <p:cNvPr id="25603" name="Line 3"/>
          <p:cNvSpPr>
            <a:spLocks noChangeShapeType="1"/>
          </p:cNvSpPr>
          <p:nvPr/>
        </p:nvSpPr>
        <p:spPr bwMode="auto">
          <a:xfrm>
            <a:off x="4572000" y="838200"/>
            <a:ext cx="0" cy="0"/>
          </a:xfrm>
          <a:prstGeom prst="line">
            <a:avLst/>
          </a:prstGeom>
          <a:noFill/>
          <a:ln w="9525">
            <a:solidFill>
              <a:schemeClr val="tx1"/>
            </a:solidFill>
            <a:round/>
            <a:headEnd/>
            <a:tailEnd type="triangle" w="med" len="med"/>
          </a:ln>
          <a:effectLst/>
        </p:spPr>
        <p:txBody>
          <a:bodyPr>
            <a:prstTxWarp prst="textNoShape">
              <a:avLst/>
            </a:prstTxWarp>
          </a:bodyPr>
          <a:lstStyle/>
          <a:p>
            <a:endParaRPr lang="en-US"/>
          </a:p>
        </p:txBody>
      </p:sp>
      <p:pic>
        <p:nvPicPr>
          <p:cNvPr id="25604" name="Picture 4" descr="Adelie"/>
          <p:cNvPicPr>
            <a:picLocks noChangeAspect="1" noChangeArrowheads="1"/>
          </p:cNvPicPr>
          <p:nvPr/>
        </p:nvPicPr>
        <p:blipFill>
          <a:blip r:embed="rId4"/>
          <a:srcRect/>
          <a:stretch>
            <a:fillRect/>
          </a:stretch>
        </p:blipFill>
        <p:spPr bwMode="auto">
          <a:xfrm>
            <a:off x="228600" y="1066800"/>
            <a:ext cx="1524000" cy="1143000"/>
          </a:xfrm>
          <a:prstGeom prst="rect">
            <a:avLst/>
          </a:prstGeom>
          <a:noFill/>
        </p:spPr>
      </p:pic>
      <p:pic>
        <p:nvPicPr>
          <p:cNvPr id="25605" name="Picture 5" descr="Krill Strainer"/>
          <p:cNvPicPr>
            <a:picLocks noChangeAspect="1" noChangeArrowheads="1"/>
          </p:cNvPicPr>
          <p:nvPr/>
        </p:nvPicPr>
        <p:blipFill>
          <a:blip r:embed="rId5"/>
          <a:srcRect/>
          <a:stretch>
            <a:fillRect/>
          </a:stretch>
        </p:blipFill>
        <p:spPr bwMode="auto">
          <a:xfrm>
            <a:off x="1905000" y="1219200"/>
            <a:ext cx="1600200" cy="1200150"/>
          </a:xfrm>
          <a:prstGeom prst="rect">
            <a:avLst/>
          </a:prstGeom>
          <a:noFill/>
        </p:spPr>
      </p:pic>
      <p:grpSp>
        <p:nvGrpSpPr>
          <p:cNvPr id="2" name="Group 6"/>
          <p:cNvGrpSpPr>
            <a:grpSpLocks/>
          </p:cNvGrpSpPr>
          <p:nvPr/>
        </p:nvGrpSpPr>
        <p:grpSpPr bwMode="auto">
          <a:xfrm>
            <a:off x="4114800" y="762000"/>
            <a:ext cx="4876800" cy="3733800"/>
            <a:chOff x="816" y="480"/>
            <a:chExt cx="4416" cy="3072"/>
          </a:xfrm>
        </p:grpSpPr>
        <p:pic>
          <p:nvPicPr>
            <p:cNvPr id="25607" name="Picture 7" descr="migration"/>
            <p:cNvPicPr>
              <a:picLocks noChangeAspect="1" noChangeArrowheads="1"/>
            </p:cNvPicPr>
            <p:nvPr/>
          </p:nvPicPr>
          <p:blipFill>
            <a:blip r:embed="rId6"/>
            <a:srcRect/>
            <a:stretch>
              <a:fillRect/>
            </a:stretch>
          </p:blipFill>
          <p:spPr bwMode="auto">
            <a:xfrm>
              <a:off x="816" y="480"/>
              <a:ext cx="4416" cy="3003"/>
            </a:xfrm>
            <a:prstGeom prst="rect">
              <a:avLst/>
            </a:prstGeom>
            <a:noFill/>
            <a:ln w="9525">
              <a:noFill/>
              <a:miter lim="800000"/>
              <a:headEnd/>
              <a:tailEnd/>
            </a:ln>
          </p:spPr>
        </p:pic>
        <p:sp>
          <p:nvSpPr>
            <p:cNvPr id="25608" name="Freeform 8"/>
            <p:cNvSpPr>
              <a:spLocks/>
            </p:cNvSpPr>
            <p:nvPr/>
          </p:nvSpPr>
          <p:spPr bwMode="auto">
            <a:xfrm>
              <a:off x="1336" y="1782"/>
              <a:ext cx="2420" cy="1770"/>
            </a:xfrm>
            <a:custGeom>
              <a:avLst/>
              <a:gdLst/>
              <a:ahLst/>
              <a:cxnLst>
                <a:cxn ang="0">
                  <a:pos x="1437" y="97"/>
                </a:cxn>
                <a:cxn ang="0">
                  <a:pos x="1409" y="154"/>
                </a:cxn>
                <a:cxn ang="0">
                  <a:pos x="1135" y="305"/>
                </a:cxn>
                <a:cxn ang="0">
                  <a:pos x="1097" y="342"/>
                </a:cxn>
                <a:cxn ang="0">
                  <a:pos x="814" y="437"/>
                </a:cxn>
                <a:cxn ang="0">
                  <a:pos x="767" y="475"/>
                </a:cxn>
                <a:cxn ang="0">
                  <a:pos x="710" y="550"/>
                </a:cxn>
                <a:cxn ang="0">
                  <a:pos x="663" y="635"/>
                </a:cxn>
                <a:cxn ang="0">
                  <a:pos x="568" y="730"/>
                </a:cxn>
                <a:cxn ang="0">
                  <a:pos x="493" y="824"/>
                </a:cxn>
                <a:cxn ang="0">
                  <a:pos x="191" y="994"/>
                </a:cxn>
                <a:cxn ang="0">
                  <a:pos x="87" y="1060"/>
                </a:cxn>
                <a:cxn ang="0">
                  <a:pos x="68" y="1995"/>
                </a:cxn>
                <a:cxn ang="0">
                  <a:pos x="474" y="2023"/>
                </a:cxn>
                <a:cxn ang="0">
                  <a:pos x="2041" y="2070"/>
                </a:cxn>
                <a:cxn ang="0">
                  <a:pos x="2249" y="2042"/>
                </a:cxn>
                <a:cxn ang="0">
                  <a:pos x="3137" y="2052"/>
                </a:cxn>
                <a:cxn ang="0">
                  <a:pos x="3099" y="1976"/>
                </a:cxn>
                <a:cxn ang="0">
                  <a:pos x="2939" y="1872"/>
                </a:cxn>
                <a:cxn ang="0">
                  <a:pos x="2778" y="1740"/>
                </a:cxn>
                <a:cxn ang="0">
                  <a:pos x="2787" y="1693"/>
                </a:cxn>
                <a:cxn ang="0">
                  <a:pos x="2872" y="1589"/>
                </a:cxn>
                <a:cxn ang="0">
                  <a:pos x="2948" y="1476"/>
                </a:cxn>
                <a:cxn ang="0">
                  <a:pos x="3014" y="1409"/>
                </a:cxn>
                <a:cxn ang="0">
                  <a:pos x="3071" y="1353"/>
                </a:cxn>
                <a:cxn ang="0">
                  <a:pos x="2854" y="1353"/>
                </a:cxn>
                <a:cxn ang="0">
                  <a:pos x="2731" y="1391"/>
                </a:cxn>
                <a:cxn ang="0">
                  <a:pos x="2551" y="1277"/>
                </a:cxn>
                <a:cxn ang="0">
                  <a:pos x="2466" y="1476"/>
                </a:cxn>
                <a:cxn ang="0">
                  <a:pos x="2353" y="1391"/>
                </a:cxn>
                <a:cxn ang="0">
                  <a:pos x="2306" y="1306"/>
                </a:cxn>
                <a:cxn ang="0">
                  <a:pos x="2164" y="1306"/>
                </a:cxn>
                <a:cxn ang="0">
                  <a:pos x="2013" y="1211"/>
                </a:cxn>
                <a:cxn ang="0">
                  <a:pos x="2126" y="1126"/>
                </a:cxn>
                <a:cxn ang="0">
                  <a:pos x="2032" y="1022"/>
                </a:cxn>
                <a:cxn ang="0">
                  <a:pos x="1966" y="928"/>
                </a:cxn>
                <a:cxn ang="0">
                  <a:pos x="1872" y="815"/>
                </a:cxn>
                <a:cxn ang="0">
                  <a:pos x="2117" y="673"/>
                </a:cxn>
                <a:cxn ang="0">
                  <a:pos x="2117" y="607"/>
                </a:cxn>
                <a:cxn ang="0">
                  <a:pos x="2079" y="475"/>
                </a:cxn>
                <a:cxn ang="0">
                  <a:pos x="1720" y="408"/>
                </a:cxn>
                <a:cxn ang="0">
                  <a:pos x="1720" y="541"/>
                </a:cxn>
                <a:cxn ang="0">
                  <a:pos x="1560" y="437"/>
                </a:cxn>
                <a:cxn ang="0">
                  <a:pos x="1513" y="399"/>
                </a:cxn>
                <a:cxn ang="0">
                  <a:pos x="1428" y="248"/>
                </a:cxn>
                <a:cxn ang="0">
                  <a:pos x="1541" y="267"/>
                </a:cxn>
                <a:cxn ang="0">
                  <a:pos x="1560" y="191"/>
                </a:cxn>
                <a:cxn ang="0">
                  <a:pos x="1484" y="125"/>
                </a:cxn>
                <a:cxn ang="0">
                  <a:pos x="1494" y="31"/>
                </a:cxn>
                <a:cxn ang="0">
                  <a:pos x="1437" y="2"/>
                </a:cxn>
              </a:cxnLst>
              <a:rect l="0" t="0" r="r" b="b"/>
              <a:pathLst>
                <a:path w="3157" h="2179">
                  <a:moveTo>
                    <a:pt x="1447" y="12"/>
                  </a:moveTo>
                  <a:cubicBezTo>
                    <a:pt x="1444" y="40"/>
                    <a:pt x="1444" y="69"/>
                    <a:pt x="1437" y="97"/>
                  </a:cubicBezTo>
                  <a:cubicBezTo>
                    <a:pt x="1434" y="108"/>
                    <a:pt x="1423" y="115"/>
                    <a:pt x="1418" y="125"/>
                  </a:cubicBezTo>
                  <a:cubicBezTo>
                    <a:pt x="1414" y="134"/>
                    <a:pt x="1416" y="147"/>
                    <a:pt x="1409" y="154"/>
                  </a:cubicBezTo>
                  <a:cubicBezTo>
                    <a:pt x="1360" y="203"/>
                    <a:pt x="1310" y="210"/>
                    <a:pt x="1248" y="229"/>
                  </a:cubicBezTo>
                  <a:cubicBezTo>
                    <a:pt x="1214" y="252"/>
                    <a:pt x="1174" y="291"/>
                    <a:pt x="1135" y="305"/>
                  </a:cubicBezTo>
                  <a:cubicBezTo>
                    <a:pt x="1132" y="314"/>
                    <a:pt x="1133" y="326"/>
                    <a:pt x="1126" y="333"/>
                  </a:cubicBezTo>
                  <a:cubicBezTo>
                    <a:pt x="1119" y="340"/>
                    <a:pt x="1107" y="339"/>
                    <a:pt x="1097" y="342"/>
                  </a:cubicBezTo>
                  <a:cubicBezTo>
                    <a:pt x="1015" y="369"/>
                    <a:pt x="1112" y="349"/>
                    <a:pt x="918" y="361"/>
                  </a:cubicBezTo>
                  <a:cubicBezTo>
                    <a:pt x="870" y="378"/>
                    <a:pt x="854" y="410"/>
                    <a:pt x="814" y="437"/>
                  </a:cubicBezTo>
                  <a:cubicBezTo>
                    <a:pt x="808" y="446"/>
                    <a:pt x="804" y="458"/>
                    <a:pt x="795" y="465"/>
                  </a:cubicBezTo>
                  <a:cubicBezTo>
                    <a:pt x="787" y="471"/>
                    <a:pt x="774" y="468"/>
                    <a:pt x="767" y="475"/>
                  </a:cubicBezTo>
                  <a:cubicBezTo>
                    <a:pt x="760" y="482"/>
                    <a:pt x="762" y="494"/>
                    <a:pt x="757" y="503"/>
                  </a:cubicBezTo>
                  <a:cubicBezTo>
                    <a:pt x="741" y="534"/>
                    <a:pt x="738" y="531"/>
                    <a:pt x="710" y="550"/>
                  </a:cubicBezTo>
                  <a:cubicBezTo>
                    <a:pt x="697" y="569"/>
                    <a:pt x="679" y="585"/>
                    <a:pt x="672" y="607"/>
                  </a:cubicBezTo>
                  <a:cubicBezTo>
                    <a:pt x="669" y="616"/>
                    <a:pt x="669" y="627"/>
                    <a:pt x="663" y="635"/>
                  </a:cubicBezTo>
                  <a:cubicBezTo>
                    <a:pt x="656" y="644"/>
                    <a:pt x="644" y="648"/>
                    <a:pt x="635" y="654"/>
                  </a:cubicBezTo>
                  <a:cubicBezTo>
                    <a:pt x="591" y="721"/>
                    <a:pt x="616" y="698"/>
                    <a:pt x="568" y="730"/>
                  </a:cubicBezTo>
                  <a:cubicBezTo>
                    <a:pt x="540" y="819"/>
                    <a:pt x="586" y="695"/>
                    <a:pt x="531" y="777"/>
                  </a:cubicBezTo>
                  <a:cubicBezTo>
                    <a:pt x="494" y="832"/>
                    <a:pt x="552" y="805"/>
                    <a:pt x="493" y="824"/>
                  </a:cubicBezTo>
                  <a:cubicBezTo>
                    <a:pt x="421" y="872"/>
                    <a:pt x="364" y="888"/>
                    <a:pt x="276" y="900"/>
                  </a:cubicBezTo>
                  <a:cubicBezTo>
                    <a:pt x="229" y="915"/>
                    <a:pt x="217" y="955"/>
                    <a:pt x="191" y="994"/>
                  </a:cubicBezTo>
                  <a:cubicBezTo>
                    <a:pt x="185" y="1003"/>
                    <a:pt x="183" y="1018"/>
                    <a:pt x="172" y="1022"/>
                  </a:cubicBezTo>
                  <a:cubicBezTo>
                    <a:pt x="142" y="1033"/>
                    <a:pt x="118" y="1050"/>
                    <a:pt x="87" y="1060"/>
                  </a:cubicBezTo>
                  <a:cubicBezTo>
                    <a:pt x="0" y="1188"/>
                    <a:pt x="64" y="1349"/>
                    <a:pt x="68" y="1504"/>
                  </a:cubicBezTo>
                  <a:cubicBezTo>
                    <a:pt x="65" y="1608"/>
                    <a:pt x="49" y="1878"/>
                    <a:pt x="68" y="1995"/>
                  </a:cubicBezTo>
                  <a:cubicBezTo>
                    <a:pt x="70" y="2005"/>
                    <a:pt x="86" y="2003"/>
                    <a:pt x="96" y="2004"/>
                  </a:cubicBezTo>
                  <a:cubicBezTo>
                    <a:pt x="222" y="2013"/>
                    <a:pt x="474" y="2023"/>
                    <a:pt x="474" y="2023"/>
                  </a:cubicBezTo>
                  <a:cubicBezTo>
                    <a:pt x="911" y="2179"/>
                    <a:pt x="1250" y="2047"/>
                    <a:pt x="1843" y="2052"/>
                  </a:cubicBezTo>
                  <a:cubicBezTo>
                    <a:pt x="1961" y="2080"/>
                    <a:pt x="1751" y="2033"/>
                    <a:pt x="2041" y="2070"/>
                  </a:cubicBezTo>
                  <a:cubicBezTo>
                    <a:pt x="2061" y="2073"/>
                    <a:pt x="2098" y="2089"/>
                    <a:pt x="2098" y="2089"/>
                  </a:cubicBezTo>
                  <a:cubicBezTo>
                    <a:pt x="2148" y="2072"/>
                    <a:pt x="2199" y="2060"/>
                    <a:pt x="2249" y="2042"/>
                  </a:cubicBezTo>
                  <a:cubicBezTo>
                    <a:pt x="2548" y="2053"/>
                    <a:pt x="2582" y="2060"/>
                    <a:pt x="2910" y="2052"/>
                  </a:cubicBezTo>
                  <a:cubicBezTo>
                    <a:pt x="2971" y="2059"/>
                    <a:pt x="3089" y="2078"/>
                    <a:pt x="3137" y="2052"/>
                  </a:cubicBezTo>
                  <a:cubicBezTo>
                    <a:pt x="3157" y="2041"/>
                    <a:pt x="3137" y="2005"/>
                    <a:pt x="3127" y="1985"/>
                  </a:cubicBezTo>
                  <a:cubicBezTo>
                    <a:pt x="3123" y="1976"/>
                    <a:pt x="3109" y="1978"/>
                    <a:pt x="3099" y="1976"/>
                  </a:cubicBezTo>
                  <a:cubicBezTo>
                    <a:pt x="3063" y="1967"/>
                    <a:pt x="3030" y="1959"/>
                    <a:pt x="2995" y="1948"/>
                  </a:cubicBezTo>
                  <a:cubicBezTo>
                    <a:pt x="3017" y="1883"/>
                    <a:pt x="2990" y="1890"/>
                    <a:pt x="2939" y="1872"/>
                  </a:cubicBezTo>
                  <a:cubicBezTo>
                    <a:pt x="2904" y="1774"/>
                    <a:pt x="2948" y="1921"/>
                    <a:pt x="2948" y="1815"/>
                  </a:cubicBezTo>
                  <a:cubicBezTo>
                    <a:pt x="2948" y="1719"/>
                    <a:pt x="2843" y="1745"/>
                    <a:pt x="2778" y="1740"/>
                  </a:cubicBezTo>
                  <a:cubicBezTo>
                    <a:pt x="2772" y="1731"/>
                    <a:pt x="2757" y="1723"/>
                    <a:pt x="2759" y="1712"/>
                  </a:cubicBezTo>
                  <a:cubicBezTo>
                    <a:pt x="2761" y="1701"/>
                    <a:pt x="2779" y="1701"/>
                    <a:pt x="2787" y="1693"/>
                  </a:cubicBezTo>
                  <a:cubicBezTo>
                    <a:pt x="2795" y="1685"/>
                    <a:pt x="2800" y="1674"/>
                    <a:pt x="2806" y="1664"/>
                  </a:cubicBezTo>
                  <a:cubicBezTo>
                    <a:pt x="2784" y="1597"/>
                    <a:pt x="2817" y="1602"/>
                    <a:pt x="2872" y="1589"/>
                  </a:cubicBezTo>
                  <a:cubicBezTo>
                    <a:pt x="2936" y="1492"/>
                    <a:pt x="2836" y="1633"/>
                    <a:pt x="2929" y="1542"/>
                  </a:cubicBezTo>
                  <a:cubicBezTo>
                    <a:pt x="2940" y="1532"/>
                    <a:pt x="2941" y="1485"/>
                    <a:pt x="2948" y="1476"/>
                  </a:cubicBezTo>
                  <a:cubicBezTo>
                    <a:pt x="2954" y="1468"/>
                    <a:pt x="2967" y="1469"/>
                    <a:pt x="2976" y="1466"/>
                  </a:cubicBezTo>
                  <a:cubicBezTo>
                    <a:pt x="2989" y="1447"/>
                    <a:pt x="3001" y="1428"/>
                    <a:pt x="3014" y="1409"/>
                  </a:cubicBezTo>
                  <a:cubicBezTo>
                    <a:pt x="3023" y="1396"/>
                    <a:pt x="3041" y="1392"/>
                    <a:pt x="3052" y="1381"/>
                  </a:cubicBezTo>
                  <a:cubicBezTo>
                    <a:pt x="3060" y="1373"/>
                    <a:pt x="3065" y="1362"/>
                    <a:pt x="3071" y="1353"/>
                  </a:cubicBezTo>
                  <a:cubicBezTo>
                    <a:pt x="3048" y="1267"/>
                    <a:pt x="3044" y="1287"/>
                    <a:pt x="2939" y="1296"/>
                  </a:cubicBezTo>
                  <a:cubicBezTo>
                    <a:pt x="2873" y="1340"/>
                    <a:pt x="2901" y="1321"/>
                    <a:pt x="2854" y="1353"/>
                  </a:cubicBezTo>
                  <a:cubicBezTo>
                    <a:pt x="2843" y="1360"/>
                    <a:pt x="2828" y="1358"/>
                    <a:pt x="2816" y="1362"/>
                  </a:cubicBezTo>
                  <a:cubicBezTo>
                    <a:pt x="2791" y="1369"/>
                    <a:pt x="2758" y="1382"/>
                    <a:pt x="2731" y="1391"/>
                  </a:cubicBezTo>
                  <a:cubicBezTo>
                    <a:pt x="2585" y="1376"/>
                    <a:pt x="2674" y="1392"/>
                    <a:pt x="2589" y="1334"/>
                  </a:cubicBezTo>
                  <a:cubicBezTo>
                    <a:pt x="2568" y="1268"/>
                    <a:pt x="2598" y="1348"/>
                    <a:pt x="2551" y="1277"/>
                  </a:cubicBezTo>
                  <a:cubicBezTo>
                    <a:pt x="2514" y="1222"/>
                    <a:pt x="2578" y="1274"/>
                    <a:pt x="2514" y="1230"/>
                  </a:cubicBezTo>
                  <a:cubicBezTo>
                    <a:pt x="2483" y="1316"/>
                    <a:pt x="2549" y="1422"/>
                    <a:pt x="2466" y="1476"/>
                  </a:cubicBezTo>
                  <a:cubicBezTo>
                    <a:pt x="2437" y="1470"/>
                    <a:pt x="2412" y="1471"/>
                    <a:pt x="2391" y="1447"/>
                  </a:cubicBezTo>
                  <a:cubicBezTo>
                    <a:pt x="2376" y="1430"/>
                    <a:pt x="2353" y="1391"/>
                    <a:pt x="2353" y="1391"/>
                  </a:cubicBezTo>
                  <a:cubicBezTo>
                    <a:pt x="2350" y="1381"/>
                    <a:pt x="2349" y="1371"/>
                    <a:pt x="2344" y="1362"/>
                  </a:cubicBezTo>
                  <a:cubicBezTo>
                    <a:pt x="2333" y="1342"/>
                    <a:pt x="2306" y="1306"/>
                    <a:pt x="2306" y="1306"/>
                  </a:cubicBezTo>
                  <a:cubicBezTo>
                    <a:pt x="2303" y="1293"/>
                    <a:pt x="2308" y="1272"/>
                    <a:pt x="2296" y="1268"/>
                  </a:cubicBezTo>
                  <a:cubicBezTo>
                    <a:pt x="2244" y="1250"/>
                    <a:pt x="2207" y="1291"/>
                    <a:pt x="2164" y="1306"/>
                  </a:cubicBezTo>
                  <a:cubicBezTo>
                    <a:pt x="2092" y="1297"/>
                    <a:pt x="2087" y="1315"/>
                    <a:pt x="2051" y="1268"/>
                  </a:cubicBezTo>
                  <a:cubicBezTo>
                    <a:pt x="2037" y="1250"/>
                    <a:pt x="2013" y="1211"/>
                    <a:pt x="2013" y="1211"/>
                  </a:cubicBezTo>
                  <a:cubicBezTo>
                    <a:pt x="2016" y="1195"/>
                    <a:pt x="2009" y="1172"/>
                    <a:pt x="2023" y="1164"/>
                  </a:cubicBezTo>
                  <a:cubicBezTo>
                    <a:pt x="2167" y="1077"/>
                    <a:pt x="2074" y="1207"/>
                    <a:pt x="2126" y="1126"/>
                  </a:cubicBezTo>
                  <a:cubicBezTo>
                    <a:pt x="2123" y="1107"/>
                    <a:pt x="2128" y="1085"/>
                    <a:pt x="2117" y="1069"/>
                  </a:cubicBezTo>
                  <a:cubicBezTo>
                    <a:pt x="2099" y="1044"/>
                    <a:pt x="2061" y="1032"/>
                    <a:pt x="2032" y="1022"/>
                  </a:cubicBezTo>
                  <a:cubicBezTo>
                    <a:pt x="2002" y="977"/>
                    <a:pt x="2017" y="1005"/>
                    <a:pt x="1994" y="937"/>
                  </a:cubicBezTo>
                  <a:cubicBezTo>
                    <a:pt x="1991" y="928"/>
                    <a:pt x="1975" y="931"/>
                    <a:pt x="1966" y="928"/>
                  </a:cubicBezTo>
                  <a:cubicBezTo>
                    <a:pt x="1930" y="916"/>
                    <a:pt x="1944" y="921"/>
                    <a:pt x="1909" y="900"/>
                  </a:cubicBezTo>
                  <a:cubicBezTo>
                    <a:pt x="1899" y="868"/>
                    <a:pt x="1890" y="843"/>
                    <a:pt x="1872" y="815"/>
                  </a:cubicBezTo>
                  <a:cubicBezTo>
                    <a:pt x="1893" y="703"/>
                    <a:pt x="1897" y="722"/>
                    <a:pt x="2023" y="711"/>
                  </a:cubicBezTo>
                  <a:cubicBezTo>
                    <a:pt x="2057" y="699"/>
                    <a:pt x="2086" y="694"/>
                    <a:pt x="2117" y="673"/>
                  </a:cubicBezTo>
                  <a:cubicBezTo>
                    <a:pt x="2181" y="680"/>
                    <a:pt x="2233" y="692"/>
                    <a:pt x="2296" y="701"/>
                  </a:cubicBezTo>
                  <a:cubicBezTo>
                    <a:pt x="2270" y="621"/>
                    <a:pt x="2186" y="614"/>
                    <a:pt x="2117" y="607"/>
                  </a:cubicBezTo>
                  <a:cubicBezTo>
                    <a:pt x="2126" y="578"/>
                    <a:pt x="2163" y="543"/>
                    <a:pt x="2136" y="512"/>
                  </a:cubicBezTo>
                  <a:cubicBezTo>
                    <a:pt x="2121" y="495"/>
                    <a:pt x="2079" y="475"/>
                    <a:pt x="2079" y="475"/>
                  </a:cubicBezTo>
                  <a:cubicBezTo>
                    <a:pt x="1978" y="324"/>
                    <a:pt x="2052" y="391"/>
                    <a:pt x="1758" y="380"/>
                  </a:cubicBezTo>
                  <a:cubicBezTo>
                    <a:pt x="1641" y="398"/>
                    <a:pt x="1693" y="375"/>
                    <a:pt x="1720" y="408"/>
                  </a:cubicBezTo>
                  <a:cubicBezTo>
                    <a:pt x="1726" y="416"/>
                    <a:pt x="1727" y="427"/>
                    <a:pt x="1730" y="437"/>
                  </a:cubicBezTo>
                  <a:cubicBezTo>
                    <a:pt x="1727" y="472"/>
                    <a:pt x="1742" y="514"/>
                    <a:pt x="1720" y="541"/>
                  </a:cubicBezTo>
                  <a:cubicBezTo>
                    <a:pt x="1674" y="597"/>
                    <a:pt x="1624" y="479"/>
                    <a:pt x="1617" y="475"/>
                  </a:cubicBezTo>
                  <a:cubicBezTo>
                    <a:pt x="1598" y="462"/>
                    <a:pt x="1560" y="437"/>
                    <a:pt x="1560" y="437"/>
                  </a:cubicBezTo>
                  <a:cubicBezTo>
                    <a:pt x="1554" y="427"/>
                    <a:pt x="1550" y="415"/>
                    <a:pt x="1541" y="408"/>
                  </a:cubicBezTo>
                  <a:cubicBezTo>
                    <a:pt x="1533" y="402"/>
                    <a:pt x="1520" y="406"/>
                    <a:pt x="1513" y="399"/>
                  </a:cubicBezTo>
                  <a:cubicBezTo>
                    <a:pt x="1438" y="324"/>
                    <a:pt x="1510" y="353"/>
                    <a:pt x="1447" y="333"/>
                  </a:cubicBezTo>
                  <a:cubicBezTo>
                    <a:pt x="1432" y="291"/>
                    <a:pt x="1412" y="292"/>
                    <a:pt x="1428" y="248"/>
                  </a:cubicBezTo>
                  <a:cubicBezTo>
                    <a:pt x="1492" y="264"/>
                    <a:pt x="1457" y="280"/>
                    <a:pt x="1522" y="295"/>
                  </a:cubicBezTo>
                  <a:cubicBezTo>
                    <a:pt x="1528" y="286"/>
                    <a:pt x="1541" y="278"/>
                    <a:pt x="1541" y="267"/>
                  </a:cubicBezTo>
                  <a:cubicBezTo>
                    <a:pt x="1541" y="212"/>
                    <a:pt x="1487" y="263"/>
                    <a:pt x="1550" y="220"/>
                  </a:cubicBezTo>
                  <a:cubicBezTo>
                    <a:pt x="1553" y="210"/>
                    <a:pt x="1566" y="199"/>
                    <a:pt x="1560" y="191"/>
                  </a:cubicBezTo>
                  <a:cubicBezTo>
                    <a:pt x="1547" y="173"/>
                    <a:pt x="1503" y="154"/>
                    <a:pt x="1503" y="154"/>
                  </a:cubicBezTo>
                  <a:cubicBezTo>
                    <a:pt x="1497" y="144"/>
                    <a:pt x="1484" y="137"/>
                    <a:pt x="1484" y="125"/>
                  </a:cubicBezTo>
                  <a:cubicBezTo>
                    <a:pt x="1484" y="114"/>
                    <a:pt x="1502" y="108"/>
                    <a:pt x="1503" y="97"/>
                  </a:cubicBezTo>
                  <a:cubicBezTo>
                    <a:pt x="1505" y="75"/>
                    <a:pt x="1504" y="51"/>
                    <a:pt x="1494" y="31"/>
                  </a:cubicBezTo>
                  <a:cubicBezTo>
                    <a:pt x="1489" y="22"/>
                    <a:pt x="1474" y="26"/>
                    <a:pt x="1465" y="21"/>
                  </a:cubicBezTo>
                  <a:cubicBezTo>
                    <a:pt x="1455" y="16"/>
                    <a:pt x="1447" y="7"/>
                    <a:pt x="1437" y="2"/>
                  </a:cubicBezTo>
                  <a:cubicBezTo>
                    <a:pt x="1433" y="0"/>
                    <a:pt x="1444" y="9"/>
                    <a:pt x="1447" y="12"/>
                  </a:cubicBezTo>
                  <a:close/>
                </a:path>
              </a:pathLst>
            </a:custGeom>
            <a:solidFill>
              <a:srgbClr val="33CCFF">
                <a:alpha val="57001"/>
              </a:srgbClr>
            </a:solidFill>
            <a:ln w="9525">
              <a:solidFill>
                <a:schemeClr val="tx1"/>
              </a:solidFill>
              <a:round/>
              <a:headEnd/>
              <a:tailEnd/>
            </a:ln>
            <a:effectLst/>
          </p:spPr>
          <p:txBody>
            <a:bodyPr>
              <a:prstTxWarp prst="textNoShape">
                <a:avLst/>
              </a:prstTxWarp>
            </a:bodyPr>
            <a:lstStyle/>
            <a:p>
              <a:endParaRPr lang="en-US"/>
            </a:p>
          </p:txBody>
        </p:sp>
        <p:sp>
          <p:nvSpPr>
            <p:cNvPr id="25609" name="Oval 9"/>
            <p:cNvSpPr>
              <a:spLocks noChangeArrowheads="1"/>
            </p:cNvSpPr>
            <p:nvPr/>
          </p:nvSpPr>
          <p:spPr bwMode="auto">
            <a:xfrm>
              <a:off x="2112" y="1440"/>
              <a:ext cx="96" cy="96"/>
            </a:xfrm>
            <a:prstGeom prst="ellipse">
              <a:avLst/>
            </a:prstGeom>
            <a:solidFill>
              <a:srgbClr val="FF0000"/>
            </a:solidFill>
            <a:ln w="28575">
              <a:solidFill>
                <a:srgbClr val="FF0000"/>
              </a:solidFill>
              <a:round/>
              <a:headEnd/>
              <a:tailEnd/>
            </a:ln>
            <a:effectLst/>
          </p:spPr>
          <p:txBody>
            <a:bodyPr wrap="none" anchor="ctr">
              <a:prstTxWarp prst="textNoShape">
                <a:avLst/>
              </a:prstTxWarp>
            </a:bodyPr>
            <a:lstStyle/>
            <a:p>
              <a:endParaRPr lang="en-US"/>
            </a:p>
          </p:txBody>
        </p:sp>
        <p:sp>
          <p:nvSpPr>
            <p:cNvPr id="25610" name="Oval 10"/>
            <p:cNvSpPr>
              <a:spLocks noChangeArrowheads="1"/>
            </p:cNvSpPr>
            <p:nvPr/>
          </p:nvSpPr>
          <p:spPr bwMode="auto">
            <a:xfrm>
              <a:off x="2256" y="1728"/>
              <a:ext cx="96" cy="96"/>
            </a:xfrm>
            <a:prstGeom prst="ellipse">
              <a:avLst/>
            </a:prstGeom>
            <a:solidFill>
              <a:srgbClr val="FF0000"/>
            </a:solidFill>
            <a:ln w="28575">
              <a:solidFill>
                <a:srgbClr val="FF0000"/>
              </a:solidFill>
              <a:round/>
              <a:headEnd/>
              <a:tailEnd/>
            </a:ln>
            <a:effectLst/>
          </p:spPr>
          <p:txBody>
            <a:bodyPr wrap="none" anchor="ctr">
              <a:prstTxWarp prst="textNoShape">
                <a:avLst/>
              </a:prstTxWarp>
            </a:bodyPr>
            <a:lstStyle/>
            <a:p>
              <a:endParaRPr lang="en-US"/>
            </a:p>
          </p:txBody>
        </p:sp>
        <p:sp>
          <p:nvSpPr>
            <p:cNvPr id="25611" name="Oval 11"/>
            <p:cNvSpPr>
              <a:spLocks noChangeArrowheads="1"/>
            </p:cNvSpPr>
            <p:nvPr/>
          </p:nvSpPr>
          <p:spPr bwMode="auto">
            <a:xfrm>
              <a:off x="2592" y="2112"/>
              <a:ext cx="96" cy="96"/>
            </a:xfrm>
            <a:prstGeom prst="ellipse">
              <a:avLst/>
            </a:prstGeom>
            <a:solidFill>
              <a:srgbClr val="FF0000"/>
            </a:solidFill>
            <a:ln w="28575">
              <a:solidFill>
                <a:srgbClr val="FF0000"/>
              </a:solidFill>
              <a:round/>
              <a:headEnd/>
              <a:tailEnd/>
            </a:ln>
            <a:effectLst/>
          </p:spPr>
          <p:txBody>
            <a:bodyPr wrap="none" anchor="ctr">
              <a:prstTxWarp prst="textNoShape">
                <a:avLst/>
              </a:prstTxWarp>
            </a:bodyPr>
            <a:lstStyle/>
            <a:p>
              <a:endParaRPr lang="en-US"/>
            </a:p>
          </p:txBody>
        </p:sp>
        <p:sp>
          <p:nvSpPr>
            <p:cNvPr id="25612" name="Oval 12"/>
            <p:cNvSpPr>
              <a:spLocks noChangeArrowheads="1"/>
            </p:cNvSpPr>
            <p:nvPr/>
          </p:nvSpPr>
          <p:spPr bwMode="auto">
            <a:xfrm flipV="1">
              <a:off x="2640" y="2208"/>
              <a:ext cx="48" cy="144"/>
            </a:xfrm>
            <a:prstGeom prst="ellipse">
              <a:avLst/>
            </a:prstGeom>
            <a:solidFill>
              <a:srgbClr val="FFFF00"/>
            </a:solidFill>
            <a:ln w="28575">
              <a:solidFill>
                <a:srgbClr val="FFFF00"/>
              </a:solidFill>
              <a:round/>
              <a:headEnd/>
              <a:tailEnd/>
            </a:ln>
            <a:effectLst/>
          </p:spPr>
          <p:txBody>
            <a:bodyPr wrap="none" anchor="ctr">
              <a:prstTxWarp prst="textNoShape">
                <a:avLst/>
              </a:prstTxWarp>
            </a:bodyPr>
            <a:lstStyle/>
            <a:p>
              <a:endParaRPr lang="en-US"/>
            </a:p>
          </p:txBody>
        </p:sp>
        <p:sp>
          <p:nvSpPr>
            <p:cNvPr id="25613" name="Oval 13"/>
            <p:cNvSpPr>
              <a:spLocks noChangeArrowheads="1"/>
            </p:cNvSpPr>
            <p:nvPr/>
          </p:nvSpPr>
          <p:spPr bwMode="auto">
            <a:xfrm flipV="1">
              <a:off x="2304" y="1824"/>
              <a:ext cx="48" cy="144"/>
            </a:xfrm>
            <a:prstGeom prst="ellipse">
              <a:avLst/>
            </a:prstGeom>
            <a:solidFill>
              <a:srgbClr val="FFFF00"/>
            </a:solidFill>
            <a:ln w="28575">
              <a:solidFill>
                <a:srgbClr val="FFFF00"/>
              </a:solidFill>
              <a:round/>
              <a:headEnd/>
              <a:tailEnd/>
            </a:ln>
            <a:effectLst/>
          </p:spPr>
          <p:txBody>
            <a:bodyPr wrap="none" anchor="ctr">
              <a:prstTxWarp prst="textNoShape">
                <a:avLst/>
              </a:prstTxWarp>
            </a:bodyPr>
            <a:lstStyle/>
            <a:p>
              <a:endParaRPr lang="en-US"/>
            </a:p>
          </p:txBody>
        </p:sp>
        <p:sp>
          <p:nvSpPr>
            <p:cNvPr id="25614" name="Oval 14"/>
            <p:cNvSpPr>
              <a:spLocks noChangeArrowheads="1"/>
            </p:cNvSpPr>
            <p:nvPr/>
          </p:nvSpPr>
          <p:spPr bwMode="auto">
            <a:xfrm flipV="1">
              <a:off x="2160" y="1536"/>
              <a:ext cx="48" cy="144"/>
            </a:xfrm>
            <a:prstGeom prst="ellipse">
              <a:avLst/>
            </a:prstGeom>
            <a:solidFill>
              <a:srgbClr val="FFFF00"/>
            </a:solidFill>
            <a:ln w="28575">
              <a:solidFill>
                <a:srgbClr val="FFFF00"/>
              </a:solidFill>
              <a:round/>
              <a:headEnd/>
              <a:tailEnd/>
            </a:ln>
            <a:effectLst/>
          </p:spPr>
          <p:txBody>
            <a:bodyPr wrap="none" anchor="ctr">
              <a:prstTxWarp prst="textNoShape">
                <a:avLst/>
              </a:prstTxWarp>
            </a:bodyPr>
            <a:lstStyle/>
            <a:p>
              <a:endParaRPr lang="en-US"/>
            </a:p>
          </p:txBody>
        </p:sp>
      </p:grpSp>
      <p:grpSp>
        <p:nvGrpSpPr>
          <p:cNvPr id="3" name="Group 15"/>
          <p:cNvGrpSpPr>
            <a:grpSpLocks/>
          </p:cNvGrpSpPr>
          <p:nvPr/>
        </p:nvGrpSpPr>
        <p:grpSpPr bwMode="auto">
          <a:xfrm>
            <a:off x="1447800" y="2209800"/>
            <a:ext cx="4114800" cy="2828925"/>
            <a:chOff x="912" y="1392"/>
            <a:chExt cx="2592" cy="1782"/>
          </a:xfrm>
        </p:grpSpPr>
        <p:sp>
          <p:nvSpPr>
            <p:cNvPr id="25616" name="Text Box 16"/>
            <p:cNvSpPr txBox="1">
              <a:spLocks noChangeArrowheads="1"/>
            </p:cNvSpPr>
            <p:nvPr/>
          </p:nvSpPr>
          <p:spPr bwMode="auto">
            <a:xfrm>
              <a:off x="1728" y="2112"/>
              <a:ext cx="912" cy="192"/>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400" b="1">
                  <a:solidFill>
                    <a:srgbClr val="FFFF00"/>
                  </a:solidFill>
                  <a:latin typeface="Tahoma" pitchFamily="-106" charset="0"/>
                </a:rPr>
                <a:t>ANVERS IS</a:t>
              </a:r>
            </a:p>
          </p:txBody>
        </p:sp>
        <p:graphicFrame>
          <p:nvGraphicFramePr>
            <p:cNvPr id="25617" name="Object 17"/>
            <p:cNvGraphicFramePr>
              <a:graphicFrameLocks noChangeAspect="1"/>
            </p:cNvGraphicFramePr>
            <p:nvPr/>
          </p:nvGraphicFramePr>
          <p:xfrm>
            <a:off x="912" y="2304"/>
            <a:ext cx="1488" cy="870"/>
          </p:xfrm>
          <a:graphic>
            <a:graphicData uri="http://schemas.openxmlformats.org/presentationml/2006/ole">
              <p:oleObj spid="_x0000_s61444" name="Chart" r:id="rId7" imgW="4515307" imgH="2638654" progId="Excel.Chart.8">
                <p:embed/>
              </p:oleObj>
            </a:graphicData>
          </a:graphic>
        </p:graphicFrame>
        <p:sp>
          <p:nvSpPr>
            <p:cNvPr id="25618" name="Line 18"/>
            <p:cNvSpPr>
              <a:spLocks noChangeShapeType="1"/>
            </p:cNvSpPr>
            <p:nvPr/>
          </p:nvSpPr>
          <p:spPr bwMode="auto">
            <a:xfrm flipV="1">
              <a:off x="2304" y="1392"/>
              <a:ext cx="1200" cy="1152"/>
            </a:xfrm>
            <a:prstGeom prst="line">
              <a:avLst/>
            </a:prstGeom>
            <a:noFill/>
            <a:ln w="47625">
              <a:solidFill>
                <a:srgbClr val="FF00FF"/>
              </a:solidFill>
              <a:round/>
              <a:headEnd/>
              <a:tailEnd type="triangle" w="med" len="med"/>
            </a:ln>
            <a:effectLst/>
          </p:spPr>
          <p:txBody>
            <a:bodyPr>
              <a:prstTxWarp prst="textNoShape">
                <a:avLst/>
              </a:prstTxWarp>
            </a:bodyPr>
            <a:lstStyle/>
            <a:p>
              <a:endParaRPr lang="en-US"/>
            </a:p>
          </p:txBody>
        </p:sp>
      </p:grpSp>
      <p:grpSp>
        <p:nvGrpSpPr>
          <p:cNvPr id="4" name="Group 19"/>
          <p:cNvGrpSpPr>
            <a:grpSpLocks/>
          </p:cNvGrpSpPr>
          <p:nvPr/>
        </p:nvGrpSpPr>
        <p:grpSpPr bwMode="auto">
          <a:xfrm>
            <a:off x="4800600" y="3124200"/>
            <a:ext cx="3886200" cy="3059113"/>
            <a:chOff x="3024" y="1968"/>
            <a:chExt cx="2448" cy="1927"/>
          </a:xfrm>
        </p:grpSpPr>
        <p:graphicFrame>
          <p:nvGraphicFramePr>
            <p:cNvPr id="25620" name="Object 20"/>
            <p:cNvGraphicFramePr>
              <a:graphicFrameLocks noChangeAspect="1"/>
            </p:cNvGraphicFramePr>
            <p:nvPr/>
          </p:nvGraphicFramePr>
          <p:xfrm>
            <a:off x="3840" y="2928"/>
            <a:ext cx="1632" cy="967"/>
          </p:xfrm>
          <a:graphic>
            <a:graphicData uri="http://schemas.openxmlformats.org/presentationml/2006/ole">
              <p:oleObj spid="_x0000_s61442" name="Chart" r:id="rId8" imgW="4515307" imgH="2638654" progId="Excel.Chart.8">
                <p:embed/>
              </p:oleObj>
            </a:graphicData>
          </a:graphic>
        </p:graphicFrame>
        <p:graphicFrame>
          <p:nvGraphicFramePr>
            <p:cNvPr id="25621" name="Object 21"/>
            <p:cNvGraphicFramePr>
              <a:graphicFrameLocks noChangeAspect="1"/>
            </p:cNvGraphicFramePr>
            <p:nvPr/>
          </p:nvGraphicFramePr>
          <p:xfrm>
            <a:off x="5040" y="3024"/>
            <a:ext cx="384" cy="870"/>
          </p:xfrm>
          <a:graphic>
            <a:graphicData uri="http://schemas.openxmlformats.org/presentationml/2006/ole">
              <p:oleObj spid="_x0000_s61443" name="Chart" r:id="rId9" imgW="4515307" imgH="2638654" progId="Excel.Chart.8">
                <p:embed/>
              </p:oleObj>
            </a:graphicData>
          </a:graphic>
        </p:graphicFrame>
        <p:sp>
          <p:nvSpPr>
            <p:cNvPr id="25622" name="Text Box 22"/>
            <p:cNvSpPr txBox="1">
              <a:spLocks noChangeArrowheads="1"/>
            </p:cNvSpPr>
            <p:nvPr/>
          </p:nvSpPr>
          <p:spPr bwMode="auto">
            <a:xfrm>
              <a:off x="3024" y="2928"/>
              <a:ext cx="912" cy="192"/>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400" b="1">
                  <a:solidFill>
                    <a:srgbClr val="FFFF00"/>
                  </a:solidFill>
                  <a:latin typeface="Tahoma" pitchFamily="-106" charset="0"/>
                </a:rPr>
                <a:t>ADELAIDE IS</a:t>
              </a:r>
            </a:p>
          </p:txBody>
        </p:sp>
        <p:sp>
          <p:nvSpPr>
            <p:cNvPr id="25623" name="Line 23"/>
            <p:cNvSpPr>
              <a:spLocks noChangeShapeType="1"/>
            </p:cNvSpPr>
            <p:nvPr/>
          </p:nvSpPr>
          <p:spPr bwMode="auto">
            <a:xfrm flipH="1" flipV="1">
              <a:off x="3888" y="1968"/>
              <a:ext cx="288" cy="1104"/>
            </a:xfrm>
            <a:prstGeom prst="line">
              <a:avLst/>
            </a:prstGeom>
            <a:noFill/>
            <a:ln w="47625">
              <a:solidFill>
                <a:srgbClr val="FF00FF"/>
              </a:solidFill>
              <a:round/>
              <a:headEnd/>
              <a:tailEnd type="triangle" w="med" len="med"/>
            </a:ln>
            <a:effectLst/>
          </p:spPr>
          <p:txBody>
            <a:bodyPr>
              <a:prstTxWarp prst="textNoShape">
                <a:avLst/>
              </a:prstTxWarp>
            </a:bodyPr>
            <a:lstStyle/>
            <a:p>
              <a:endParaRPr lang="en-US"/>
            </a:p>
          </p:txBody>
        </p:sp>
      </p:grpSp>
      <p:grpSp>
        <p:nvGrpSpPr>
          <p:cNvPr id="5" name="Group 24"/>
          <p:cNvGrpSpPr>
            <a:grpSpLocks/>
          </p:cNvGrpSpPr>
          <p:nvPr/>
        </p:nvGrpSpPr>
        <p:grpSpPr bwMode="auto">
          <a:xfrm>
            <a:off x="228600" y="4876800"/>
            <a:ext cx="5181600" cy="1828800"/>
            <a:chOff x="144" y="3072"/>
            <a:chExt cx="3264" cy="1152"/>
          </a:xfrm>
        </p:grpSpPr>
        <p:pic>
          <p:nvPicPr>
            <p:cNvPr id="25625" name="Picture 25" descr="diet graphs"/>
            <p:cNvPicPr>
              <a:picLocks noChangeAspect="1" noChangeArrowheads="1"/>
            </p:cNvPicPr>
            <p:nvPr/>
          </p:nvPicPr>
          <p:blipFill>
            <a:blip r:embed="rId10"/>
            <a:srcRect t="21333" b="39999"/>
            <a:stretch>
              <a:fillRect/>
            </a:stretch>
          </p:blipFill>
          <p:spPr bwMode="auto">
            <a:xfrm>
              <a:off x="144" y="3277"/>
              <a:ext cx="3264" cy="947"/>
            </a:xfrm>
            <a:prstGeom prst="rect">
              <a:avLst/>
            </a:prstGeom>
            <a:noFill/>
          </p:spPr>
        </p:pic>
        <p:sp>
          <p:nvSpPr>
            <p:cNvPr id="25626" name="Line 26"/>
            <p:cNvSpPr>
              <a:spLocks noChangeShapeType="1"/>
            </p:cNvSpPr>
            <p:nvPr/>
          </p:nvSpPr>
          <p:spPr bwMode="auto">
            <a:xfrm flipH="1" flipV="1">
              <a:off x="1824" y="3072"/>
              <a:ext cx="48" cy="288"/>
            </a:xfrm>
            <a:prstGeom prst="line">
              <a:avLst/>
            </a:prstGeom>
            <a:noFill/>
            <a:ln w="31750">
              <a:solidFill>
                <a:srgbClr val="FF0000"/>
              </a:solidFill>
              <a:round/>
              <a:headEnd type="triangle" w="med" len="med"/>
              <a:tailEnd type="triangle" w="med" len="med"/>
            </a:ln>
            <a:effectLst/>
          </p:spPr>
          <p:txBody>
            <a:bodyPr>
              <a:prstTxWarp prst="textNoShape">
                <a:avLst/>
              </a:prstTxWarp>
            </a:bodyPr>
            <a:lstStyle/>
            <a:p>
              <a:endParaRPr lang="en-US"/>
            </a:p>
          </p:txBody>
        </p:sp>
      </p:grpSp>
      <p:pic>
        <p:nvPicPr>
          <p:cNvPr id="25627" name="Picture 27" descr="pleuragrama-adult"/>
          <p:cNvPicPr>
            <a:picLocks noChangeAspect="1" noChangeArrowheads="1"/>
          </p:cNvPicPr>
          <p:nvPr/>
        </p:nvPicPr>
        <p:blipFill>
          <a:blip r:embed="rId11"/>
          <a:srcRect/>
          <a:stretch>
            <a:fillRect/>
          </a:stretch>
        </p:blipFill>
        <p:spPr bwMode="auto">
          <a:xfrm>
            <a:off x="57150" y="2286000"/>
            <a:ext cx="1847850" cy="750888"/>
          </a:xfrm>
          <a:prstGeom prst="rect">
            <a:avLst/>
          </a:prstGeom>
          <a:noFill/>
        </p:spPr>
      </p:pic>
      <p:sp>
        <p:nvSpPr>
          <p:cNvPr id="25628" name="Text Box 28"/>
          <p:cNvSpPr txBox="1">
            <a:spLocks noChangeArrowheads="1"/>
          </p:cNvSpPr>
          <p:nvPr/>
        </p:nvSpPr>
        <p:spPr bwMode="auto">
          <a:xfrm>
            <a:off x="288925" y="3854450"/>
            <a:ext cx="946150" cy="641350"/>
          </a:xfrm>
          <a:prstGeom prst="rect">
            <a:avLst/>
          </a:prstGeom>
          <a:noFill/>
          <a:ln w="9525">
            <a:noFill/>
            <a:miter lim="800000"/>
            <a:headEnd/>
            <a:tailEnd/>
          </a:ln>
          <a:effectLst/>
        </p:spPr>
        <p:txBody>
          <a:bodyPr wrap="none">
            <a:prstTxWarp prst="textNoShape">
              <a:avLst/>
            </a:prstTxWarp>
            <a:spAutoFit/>
          </a:bodyPr>
          <a:lstStyle/>
          <a:p>
            <a:pPr algn="ctr"/>
            <a:r>
              <a:rPr lang="en-US">
                <a:solidFill>
                  <a:srgbClr val="FFFF00"/>
                </a:solidFill>
              </a:rPr>
              <a:t>1994-</a:t>
            </a:r>
          </a:p>
          <a:p>
            <a:pPr algn="ctr"/>
            <a:r>
              <a:rPr lang="en-US">
                <a:solidFill>
                  <a:srgbClr val="FFFF00"/>
                </a:solidFill>
              </a:rPr>
              <a:t>present</a:t>
            </a:r>
          </a:p>
        </p:txBody>
      </p:sp>
      <p:sp>
        <p:nvSpPr>
          <p:cNvPr id="25629" name="Text Box 29"/>
          <p:cNvSpPr txBox="1">
            <a:spLocks noChangeArrowheads="1"/>
          </p:cNvSpPr>
          <p:nvPr/>
        </p:nvSpPr>
        <p:spPr bwMode="auto">
          <a:xfrm>
            <a:off x="7816850" y="6140450"/>
            <a:ext cx="946150" cy="641350"/>
          </a:xfrm>
          <a:prstGeom prst="rect">
            <a:avLst/>
          </a:prstGeom>
          <a:noFill/>
          <a:ln w="9525">
            <a:noFill/>
            <a:miter lim="800000"/>
            <a:headEnd/>
            <a:tailEnd/>
          </a:ln>
          <a:effectLst/>
        </p:spPr>
        <p:txBody>
          <a:bodyPr wrap="none">
            <a:prstTxWarp prst="textNoShape">
              <a:avLst/>
            </a:prstTxWarp>
            <a:spAutoFit/>
          </a:bodyPr>
          <a:lstStyle/>
          <a:p>
            <a:pPr algn="ctr"/>
            <a:r>
              <a:rPr lang="en-US">
                <a:solidFill>
                  <a:srgbClr val="FFFF00"/>
                </a:solidFill>
              </a:rPr>
              <a:t>1995-</a:t>
            </a:r>
          </a:p>
          <a:p>
            <a:pPr algn="ctr"/>
            <a:r>
              <a:rPr lang="en-US">
                <a:solidFill>
                  <a:srgbClr val="FFFF00"/>
                </a:solidFill>
              </a:rPr>
              <a:t>present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ox(i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3" name="Group 3"/>
          <p:cNvGrpSpPr>
            <a:grpSpLocks/>
          </p:cNvGrpSpPr>
          <p:nvPr/>
        </p:nvGrpSpPr>
        <p:grpSpPr bwMode="auto">
          <a:xfrm>
            <a:off x="1241545" y="808508"/>
            <a:ext cx="6723980" cy="5039548"/>
            <a:chOff x="816" y="912"/>
            <a:chExt cx="3984" cy="2880"/>
          </a:xfrm>
        </p:grpSpPr>
        <p:grpSp>
          <p:nvGrpSpPr>
            <p:cNvPr id="4" name="Group 4"/>
            <p:cNvGrpSpPr>
              <a:grpSpLocks/>
            </p:cNvGrpSpPr>
            <p:nvPr/>
          </p:nvGrpSpPr>
          <p:grpSpPr bwMode="auto">
            <a:xfrm>
              <a:off x="816" y="912"/>
              <a:ext cx="3984" cy="2880"/>
              <a:chOff x="432" y="384"/>
              <a:chExt cx="2400" cy="1646"/>
            </a:xfrm>
          </p:grpSpPr>
          <p:pic>
            <p:nvPicPr>
              <p:cNvPr id="7" name="Picture 5"/>
              <p:cNvPicPr>
                <a:picLocks noChangeAspect="1" noChangeArrowheads="1"/>
              </p:cNvPicPr>
              <p:nvPr/>
            </p:nvPicPr>
            <mc:AlternateContent>
              <mc:Choice xmlns:ma="http://schemas.microsoft.com/office/mac/drawingml/2008/main" Requires="ma">
                <p:blipFill>
                  <a:blip r:embed="rId2"/>
                  <a:srcRect/>
                  <a:stretch>
                    <a:fillRect/>
                  </a:stretch>
                </p:blipFill>
              </mc:Choice>
              <mc:Fallback>
                <p:blipFill>
                  <a:blip r:embed="rId3"/>
                  <a:srcRect/>
                  <a:stretch>
                    <a:fillRect/>
                  </a:stretch>
                </p:blipFill>
              </mc:Fallback>
            </mc:AlternateContent>
            <p:spPr bwMode="auto">
              <a:xfrm>
                <a:off x="432" y="384"/>
                <a:ext cx="2400" cy="1646"/>
              </a:xfrm>
              <a:prstGeom prst="rect">
                <a:avLst/>
              </a:prstGeom>
              <a:noFill/>
              <a:ln w="9525">
                <a:noFill/>
                <a:miter lim="800000"/>
                <a:headEnd/>
                <a:tailEnd/>
              </a:ln>
            </p:spPr>
          </p:pic>
          <p:sp>
            <p:nvSpPr>
              <p:cNvPr id="8" name="Text Box 6"/>
              <p:cNvSpPr txBox="1">
                <a:spLocks noChangeArrowheads="1"/>
              </p:cNvSpPr>
              <p:nvPr/>
            </p:nvSpPr>
            <p:spPr bwMode="auto">
              <a:xfrm>
                <a:off x="701" y="453"/>
                <a:ext cx="88" cy="135"/>
              </a:xfrm>
              <a:prstGeom prst="rect">
                <a:avLst/>
              </a:prstGeom>
              <a:noFill/>
              <a:ln w="9525">
                <a:noFill/>
                <a:miter lim="800000"/>
                <a:headEnd/>
                <a:tailEnd/>
              </a:ln>
              <a:effectLst/>
            </p:spPr>
            <p:txBody>
              <a:bodyPr wrap="square">
                <a:prstTxWarp prst="textNoShape">
                  <a:avLst/>
                </a:prstTxWarp>
                <a:spAutoFit/>
              </a:bodyPr>
              <a:lstStyle/>
              <a:p>
                <a:endParaRPr lang="en-US" sz="1200" b="1"/>
              </a:p>
            </p:txBody>
          </p:sp>
          <p:sp>
            <p:nvSpPr>
              <p:cNvPr id="9" name="Text Box 7"/>
              <p:cNvSpPr txBox="1">
                <a:spLocks noChangeArrowheads="1"/>
              </p:cNvSpPr>
              <p:nvPr/>
            </p:nvSpPr>
            <p:spPr bwMode="auto">
              <a:xfrm>
                <a:off x="924" y="655"/>
                <a:ext cx="524" cy="111"/>
              </a:xfrm>
              <a:prstGeom prst="rect">
                <a:avLst/>
              </a:prstGeom>
              <a:noFill/>
              <a:ln w="9525">
                <a:noFill/>
                <a:miter lim="800000"/>
                <a:headEnd/>
                <a:tailEnd/>
              </a:ln>
              <a:effectLst/>
            </p:spPr>
            <p:txBody>
              <a:bodyPr wrap="square">
                <a:prstTxWarp prst="textNoShape">
                  <a:avLst/>
                </a:prstTxWarp>
                <a:spAutoFit/>
              </a:bodyPr>
              <a:lstStyle/>
              <a:p>
                <a:r>
                  <a:rPr lang="en-US" sz="1600" b="1">
                    <a:solidFill>
                      <a:srgbClr val="003399"/>
                    </a:solidFill>
                  </a:rPr>
                  <a:t>Silverfish</a:t>
                </a:r>
              </a:p>
            </p:txBody>
          </p:sp>
          <p:sp>
            <p:nvSpPr>
              <p:cNvPr id="10" name="Text Box 8"/>
              <p:cNvSpPr txBox="1">
                <a:spLocks noChangeArrowheads="1"/>
              </p:cNvSpPr>
              <p:nvPr/>
            </p:nvSpPr>
            <p:spPr bwMode="auto">
              <a:xfrm>
                <a:off x="1461" y="1017"/>
                <a:ext cx="550" cy="101"/>
              </a:xfrm>
              <a:prstGeom prst="rect">
                <a:avLst/>
              </a:prstGeom>
              <a:noFill/>
              <a:ln w="9525">
                <a:noFill/>
                <a:miter lim="800000"/>
                <a:headEnd/>
                <a:tailEnd/>
              </a:ln>
              <a:effectLst/>
            </p:spPr>
            <p:txBody>
              <a:bodyPr wrap="square">
                <a:prstTxWarp prst="textNoShape">
                  <a:avLst/>
                </a:prstTxWarp>
                <a:spAutoFit/>
              </a:bodyPr>
              <a:lstStyle/>
              <a:p>
                <a:r>
                  <a:rPr lang="en-US" sz="1400" b="1">
                    <a:solidFill>
                      <a:srgbClr val="FF0000"/>
                    </a:solidFill>
                  </a:rPr>
                  <a:t>Lanternfish</a:t>
                </a:r>
              </a:p>
            </p:txBody>
          </p:sp>
          <p:sp>
            <p:nvSpPr>
              <p:cNvPr id="11" name="Rectangle 9"/>
              <p:cNvSpPr>
                <a:spLocks noChangeArrowheads="1"/>
              </p:cNvSpPr>
              <p:nvPr/>
            </p:nvSpPr>
            <p:spPr bwMode="auto">
              <a:xfrm>
                <a:off x="1872" y="480"/>
                <a:ext cx="624" cy="148"/>
              </a:xfrm>
              <a:prstGeom prst="rect">
                <a:avLst/>
              </a:prstGeom>
              <a:solidFill>
                <a:schemeClr val="bg1"/>
              </a:solidFill>
              <a:ln w="9525">
                <a:noFill/>
                <a:miter lim="800000"/>
                <a:headEnd/>
                <a:tailEnd/>
              </a:ln>
              <a:effectLst/>
            </p:spPr>
            <p:txBody>
              <a:bodyPr wrap="none" anchor="ctr">
                <a:prstTxWarp prst="textNoShape">
                  <a:avLst/>
                </a:prstTxWarp>
              </a:bodyPr>
              <a:lstStyle/>
              <a:p>
                <a:endParaRPr lang="en-US"/>
              </a:p>
            </p:txBody>
          </p:sp>
        </p:grpSp>
        <p:pic>
          <p:nvPicPr>
            <p:cNvPr id="5" name="Picture 10" descr="pleuragrama-adult"/>
            <p:cNvPicPr>
              <a:picLocks noChangeAspect="1" noChangeArrowheads="1"/>
            </p:cNvPicPr>
            <p:nvPr/>
          </p:nvPicPr>
          <p:blipFill>
            <a:blip r:embed="rId4"/>
            <a:srcRect/>
            <a:stretch>
              <a:fillRect/>
            </a:stretch>
          </p:blipFill>
          <p:spPr bwMode="auto">
            <a:xfrm>
              <a:off x="1248" y="960"/>
              <a:ext cx="960" cy="390"/>
            </a:xfrm>
            <a:prstGeom prst="rect">
              <a:avLst/>
            </a:prstGeom>
            <a:noFill/>
          </p:spPr>
        </p:pic>
        <p:pic>
          <p:nvPicPr>
            <p:cNvPr id="6" name="Picture 11" descr="tracey's electrona shot"/>
            <p:cNvPicPr>
              <a:picLocks noChangeAspect="1" noChangeArrowheads="1"/>
            </p:cNvPicPr>
            <p:nvPr/>
          </p:nvPicPr>
          <p:blipFill>
            <a:blip r:embed="rId5"/>
            <a:srcRect t="26637" b="20088"/>
            <a:stretch>
              <a:fillRect/>
            </a:stretch>
          </p:blipFill>
          <p:spPr bwMode="auto">
            <a:xfrm>
              <a:off x="3264" y="1440"/>
              <a:ext cx="1008" cy="403"/>
            </a:xfrm>
            <a:prstGeom prst="rect">
              <a:avLst/>
            </a:prstGeom>
            <a:noFill/>
          </p:spPr>
        </p:pic>
      </p:gr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Slide Number Placeholder 3"/>
          <p:cNvSpPr>
            <a:spLocks noGrp="1"/>
          </p:cNvSpPr>
          <p:nvPr>
            <p:ph type="sldNum" sz="quarter" idx="12"/>
          </p:nvPr>
        </p:nvSpPr>
        <p:spPr/>
        <p:txBody>
          <a:bodyPr/>
          <a:lstStyle/>
          <a:p>
            <a:fld id="{FFB2354C-3513-1C4D-A3B1-71BE78F3630D}" type="slidenum">
              <a:rPr lang="en-US"/>
              <a:pPr/>
              <a:t>29</a:t>
            </a:fld>
            <a:endParaRPr lang="en-US"/>
          </a:p>
        </p:txBody>
      </p:sp>
      <p:pic>
        <p:nvPicPr>
          <p:cNvPr id="89090" name="Picture 2" descr="fig7"/>
          <p:cNvPicPr>
            <a:picLocks noChangeAspect="1" noChangeArrowheads="1"/>
          </p:cNvPicPr>
          <p:nvPr/>
        </p:nvPicPr>
        <p:blipFill>
          <a:blip r:embed="rId3"/>
          <a:srcRect l="3641" t="2280" r="3419" b="2280"/>
          <a:stretch>
            <a:fillRect/>
          </a:stretch>
        </p:blipFill>
        <p:spPr bwMode="auto">
          <a:xfrm>
            <a:off x="1371600" y="1295400"/>
            <a:ext cx="6781800" cy="5251450"/>
          </a:xfrm>
          <a:prstGeom prst="rect">
            <a:avLst/>
          </a:prstGeom>
          <a:noFill/>
          <a:ln w="9525">
            <a:noFill/>
            <a:miter lim="800000"/>
            <a:headEnd/>
            <a:tailEnd/>
          </a:ln>
        </p:spPr>
      </p:pic>
      <p:sp>
        <p:nvSpPr>
          <p:cNvPr id="89091" name="Line 3"/>
          <p:cNvSpPr>
            <a:spLocks noChangeShapeType="1"/>
          </p:cNvSpPr>
          <p:nvPr/>
        </p:nvSpPr>
        <p:spPr bwMode="auto">
          <a:xfrm>
            <a:off x="4038600" y="2286000"/>
            <a:ext cx="2362200" cy="0"/>
          </a:xfrm>
          <a:prstGeom prst="line">
            <a:avLst/>
          </a:prstGeom>
          <a:noFill/>
          <a:ln w="38100">
            <a:solidFill>
              <a:schemeClr val="tx1"/>
            </a:solidFill>
            <a:round/>
            <a:headEnd type="triangle" w="med" len="med"/>
            <a:tailEnd type="triangle" w="med" len="med"/>
          </a:ln>
          <a:effectLst/>
        </p:spPr>
        <p:txBody>
          <a:bodyPr>
            <a:prstTxWarp prst="textNoShape">
              <a:avLst/>
            </a:prstTxWarp>
          </a:bodyPr>
          <a:lstStyle/>
          <a:p>
            <a:endParaRPr lang="en-US"/>
          </a:p>
        </p:txBody>
      </p:sp>
      <p:sp>
        <p:nvSpPr>
          <p:cNvPr id="89093" name="Line 5"/>
          <p:cNvSpPr>
            <a:spLocks noChangeShapeType="1"/>
          </p:cNvSpPr>
          <p:nvPr/>
        </p:nvSpPr>
        <p:spPr bwMode="auto">
          <a:xfrm flipV="1">
            <a:off x="5638800" y="838200"/>
            <a:ext cx="762000" cy="1447800"/>
          </a:xfrm>
          <a:prstGeom prst="line">
            <a:avLst/>
          </a:prstGeom>
          <a:noFill/>
          <a:ln w="28575">
            <a:solidFill>
              <a:srgbClr val="FF9900"/>
            </a:solidFill>
            <a:round/>
            <a:headEnd/>
            <a:tailEnd/>
          </a:ln>
          <a:effectLst/>
        </p:spPr>
        <p:txBody>
          <a:bodyPr>
            <a:prstTxWarp prst="textNoShape">
              <a:avLst/>
            </a:prstTxWarp>
          </a:bodyPr>
          <a:lstStyle/>
          <a:p>
            <a:endParaRPr lang="en-US"/>
          </a:p>
        </p:txBody>
      </p:sp>
      <p:sp>
        <p:nvSpPr>
          <p:cNvPr id="89094" name="Text Box 6"/>
          <p:cNvSpPr txBox="1">
            <a:spLocks noChangeArrowheads="1"/>
          </p:cNvSpPr>
          <p:nvPr/>
        </p:nvSpPr>
        <p:spPr bwMode="auto">
          <a:xfrm>
            <a:off x="5927725" y="265113"/>
            <a:ext cx="3016250" cy="915987"/>
          </a:xfrm>
          <a:prstGeom prst="rect">
            <a:avLst/>
          </a:prstGeom>
          <a:noFill/>
          <a:ln w="9525">
            <a:noFill/>
            <a:miter lim="800000"/>
            <a:headEnd/>
            <a:tailEnd/>
          </a:ln>
          <a:effectLst/>
        </p:spPr>
        <p:txBody>
          <a:bodyPr wrap="none">
            <a:prstTxWarp prst="textNoShape">
              <a:avLst/>
            </a:prstTxWarp>
            <a:spAutoFit/>
          </a:bodyPr>
          <a:lstStyle/>
          <a:p>
            <a:pPr algn="ctr"/>
            <a:r>
              <a:rPr lang="en-US">
                <a:solidFill>
                  <a:srgbClr val="FF9900"/>
                </a:solidFill>
                <a:effectLst>
                  <a:outerShdw blurRad="38100" dist="38100" dir="2700000" algn="tl">
                    <a:srgbClr val="000000"/>
                  </a:outerShdw>
                </a:effectLst>
              </a:rPr>
              <a:t>Warm water limits sea ice</a:t>
            </a:r>
          </a:p>
          <a:p>
            <a:pPr algn="ctr"/>
            <a:r>
              <a:rPr lang="en-US">
                <a:solidFill>
                  <a:srgbClr val="FF9900"/>
                </a:solidFill>
                <a:effectLst>
                  <a:outerShdw blurRad="38100" dist="38100" dir="2700000" algn="tl">
                    <a:srgbClr val="000000"/>
                  </a:outerShdw>
                </a:effectLst>
              </a:rPr>
              <a:t>which is critical to Silverfish </a:t>
            </a:r>
          </a:p>
          <a:p>
            <a:pPr algn="ctr"/>
            <a:r>
              <a:rPr lang="en-US">
                <a:solidFill>
                  <a:srgbClr val="FF9900"/>
                </a:solidFill>
                <a:effectLst>
                  <a:outerShdw blurRad="38100" dist="38100" dir="2700000" algn="tl">
                    <a:srgbClr val="000000"/>
                  </a:outerShdw>
                </a:effectLst>
              </a:rPr>
              <a:t>recruitment</a:t>
            </a:r>
          </a:p>
        </p:txBody>
      </p:sp>
      <p:sp>
        <p:nvSpPr>
          <p:cNvPr id="89095" name="Line 7"/>
          <p:cNvSpPr>
            <a:spLocks noChangeShapeType="1"/>
          </p:cNvSpPr>
          <p:nvPr/>
        </p:nvSpPr>
        <p:spPr bwMode="auto">
          <a:xfrm>
            <a:off x="4038600" y="4267200"/>
            <a:ext cx="2133600" cy="0"/>
          </a:xfrm>
          <a:prstGeom prst="line">
            <a:avLst/>
          </a:prstGeom>
          <a:noFill/>
          <a:ln w="57150">
            <a:solidFill>
              <a:schemeClr val="tx1"/>
            </a:solidFill>
            <a:round/>
            <a:headEnd type="triangle" w="med" len="med"/>
            <a:tailEnd type="triangle" w="med" len="med"/>
          </a:ln>
          <a:effectLst/>
        </p:spPr>
        <p:txBody>
          <a:bodyPr>
            <a:prstTxWarp prst="textNoShape">
              <a:avLst/>
            </a:prstTxWarp>
          </a:bodyPr>
          <a:lstStyle/>
          <a:p>
            <a:endParaRPr lang="en-US"/>
          </a:p>
        </p:txBody>
      </p:sp>
      <p:sp>
        <p:nvSpPr>
          <p:cNvPr id="89096" name="Line 8"/>
          <p:cNvSpPr>
            <a:spLocks noChangeShapeType="1"/>
          </p:cNvSpPr>
          <p:nvPr/>
        </p:nvSpPr>
        <p:spPr bwMode="auto">
          <a:xfrm flipH="1">
            <a:off x="2667000" y="4267200"/>
            <a:ext cx="1981200" cy="83820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89097" name="Text Box 9"/>
          <p:cNvSpPr txBox="1">
            <a:spLocks noChangeArrowheads="1"/>
          </p:cNvSpPr>
          <p:nvPr/>
        </p:nvSpPr>
        <p:spPr bwMode="auto">
          <a:xfrm>
            <a:off x="1355725" y="4937125"/>
            <a:ext cx="1811338" cy="1069975"/>
          </a:xfrm>
          <a:prstGeom prst="rect">
            <a:avLst/>
          </a:prstGeom>
          <a:noFill/>
          <a:ln w="9525">
            <a:noFill/>
            <a:miter lim="800000"/>
            <a:headEnd/>
            <a:tailEnd/>
          </a:ln>
          <a:effectLst/>
        </p:spPr>
        <p:txBody>
          <a:bodyPr wrap="none">
            <a:prstTxWarp prst="textNoShape">
              <a:avLst/>
            </a:prstTxWarp>
            <a:spAutoFit/>
          </a:bodyPr>
          <a:lstStyle/>
          <a:p>
            <a:r>
              <a:rPr lang="en-US" sz="1600"/>
              <a:t>Lanternfish</a:t>
            </a:r>
          </a:p>
          <a:p>
            <a:r>
              <a:rPr lang="en-US" sz="1600"/>
              <a:t>lack anti-freeze,</a:t>
            </a:r>
          </a:p>
          <a:p>
            <a:r>
              <a:rPr lang="en-US" sz="1600"/>
              <a:t>they need warmer</a:t>
            </a:r>
          </a:p>
          <a:p>
            <a:r>
              <a:rPr lang="en-US" sz="1600"/>
              <a:t>waters at depth</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345413" y="0"/>
            <a:ext cx="6798587" cy="6858000"/>
          </a:xfrm>
          <a:prstGeom prst="rect">
            <a:avLst/>
          </a:prstGeom>
        </p:spPr>
      </p:pic>
      <p:sp>
        <p:nvSpPr>
          <p:cNvPr id="4" name="TextBox 3"/>
          <p:cNvSpPr txBox="1"/>
          <p:nvPr/>
        </p:nvSpPr>
        <p:spPr>
          <a:xfrm>
            <a:off x="76200" y="1819364"/>
            <a:ext cx="2205713" cy="3046988"/>
          </a:xfrm>
          <a:prstGeom prst="rect">
            <a:avLst/>
          </a:prstGeom>
          <a:noFill/>
        </p:spPr>
        <p:txBody>
          <a:bodyPr wrap="square" rtlCol="0">
            <a:spAutoFit/>
          </a:bodyPr>
          <a:lstStyle/>
          <a:p>
            <a:pPr algn="ctr"/>
            <a:r>
              <a:rPr lang="en-US" sz="1600" dirty="0" smtClean="0">
                <a:solidFill>
                  <a:srgbClr val="FFFF00"/>
                </a:solidFill>
                <a:latin typeface="Comic Sans MS"/>
                <a:cs typeface="Comic Sans MS"/>
              </a:rPr>
              <a:t>The West Antarctic Peninsula is the located close to the Antarctic Circumpolar Current compared to the rest of the continent. This current is source of heat to this region as the warm is a balmy 4 degrees warm.</a:t>
            </a:r>
            <a:endParaRPr lang="en-US" sz="1600" dirty="0">
              <a:solidFill>
                <a:srgbClr val="FFFF00"/>
              </a:solidFill>
              <a:latin typeface="Comic Sans MS"/>
              <a:cs typeface="Comic Sans MS"/>
            </a:endParaRPr>
          </a:p>
        </p:txBody>
      </p:sp>
      <p:sp>
        <p:nvSpPr>
          <p:cNvPr id="5" name="Rounded Rectangle 4"/>
          <p:cNvSpPr/>
          <p:nvPr/>
        </p:nvSpPr>
        <p:spPr>
          <a:xfrm>
            <a:off x="4381500" y="2692400"/>
            <a:ext cx="355600" cy="330200"/>
          </a:xfrm>
          <a:prstGeom prst="roundRect">
            <a:avLst/>
          </a:prstGeom>
          <a:noFill/>
          <a:ln w="28575" cap="flat" cmpd="sng" algn="ctr">
            <a:solidFill>
              <a:srgbClr val="00009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67586" name="Object 2"/>
          <p:cNvGraphicFramePr>
            <a:graphicFrameLocks noChangeAspect="1"/>
          </p:cNvGraphicFramePr>
          <p:nvPr/>
        </p:nvGraphicFramePr>
        <p:xfrm>
          <a:off x="5120003" y="1270000"/>
          <a:ext cx="3676650" cy="4876800"/>
        </p:xfrm>
        <a:graphic>
          <a:graphicData uri="http://schemas.openxmlformats.org/presentationml/2006/ole">
            <p:oleObj spid="_x0000_s67586" name="Document" r:id="rId3" imgW="2718816" imgH="3608832" progId="Word.Document.8">
              <p:embed/>
            </p:oleObj>
          </a:graphicData>
        </a:graphic>
      </p:graphicFrame>
      <p:sp>
        <p:nvSpPr>
          <p:cNvPr id="4" name="TextBox 3"/>
          <p:cNvSpPr txBox="1"/>
          <p:nvPr/>
        </p:nvSpPr>
        <p:spPr>
          <a:xfrm>
            <a:off x="2802467" y="167100"/>
            <a:ext cx="3193753" cy="461665"/>
          </a:xfrm>
          <a:prstGeom prst="rect">
            <a:avLst/>
          </a:prstGeom>
          <a:noFill/>
          <a:effectLst>
            <a:outerShdw blurRad="50800" dist="38100" dir="2700000">
              <a:srgbClr val="000000">
                <a:alpha val="43000"/>
              </a:srgbClr>
            </a:outerShdw>
          </a:effectLst>
        </p:spPr>
        <p:txBody>
          <a:bodyPr wrap="none" rtlCol="0">
            <a:spAutoFit/>
          </a:bodyPr>
          <a:lstStyle/>
          <a:p>
            <a:r>
              <a:rPr lang="en-US" sz="2400" dirty="0" smtClean="0">
                <a:solidFill>
                  <a:srgbClr val="FFFF00"/>
                </a:solidFill>
                <a:latin typeface="Comic Sans MS"/>
                <a:cs typeface="Comic Sans MS"/>
              </a:rPr>
              <a:t>Where are we going?</a:t>
            </a:r>
            <a:endParaRPr lang="en-US" sz="2400" dirty="0">
              <a:solidFill>
                <a:srgbClr val="FFFF00"/>
              </a:solidFill>
              <a:latin typeface="Comic Sans MS"/>
              <a:cs typeface="Comic Sans MS"/>
            </a:endParaRPr>
          </a:p>
        </p:txBody>
      </p:sp>
      <p:sp>
        <p:nvSpPr>
          <p:cNvPr id="5" name="TextBox 4"/>
          <p:cNvSpPr txBox="1"/>
          <p:nvPr/>
        </p:nvSpPr>
        <p:spPr>
          <a:xfrm>
            <a:off x="220133" y="1600200"/>
            <a:ext cx="4711546" cy="3970318"/>
          </a:xfrm>
          <a:prstGeom prst="rect">
            <a:avLst/>
          </a:prstGeom>
          <a:noFill/>
          <a:effectLst>
            <a:outerShdw blurRad="50800" dist="38100" dir="2700000">
              <a:srgbClr val="000000">
                <a:alpha val="43000"/>
              </a:srgbClr>
            </a:outerShdw>
          </a:effectLst>
        </p:spPr>
        <p:txBody>
          <a:bodyPr wrap="square" rtlCol="0">
            <a:spAutoFit/>
          </a:bodyPr>
          <a:lstStyle/>
          <a:p>
            <a:pPr marL="342900" indent="-342900">
              <a:buAutoNum type="arabicParenR"/>
            </a:pPr>
            <a:r>
              <a:rPr lang="en-US" dirty="0" smtClean="0">
                <a:solidFill>
                  <a:srgbClr val="FFFF00"/>
                </a:solidFill>
                <a:latin typeface="Comic Sans MS"/>
                <a:cs typeface="Comic Sans MS"/>
              </a:rPr>
              <a:t>Glider swarms: 1000 </a:t>
            </a:r>
            <a:r>
              <a:rPr lang="en-US" dirty="0" err="1" smtClean="0">
                <a:solidFill>
                  <a:srgbClr val="FFFF00"/>
                </a:solidFill>
                <a:latin typeface="Comic Sans MS"/>
                <a:cs typeface="Comic Sans MS"/>
              </a:rPr>
              <a:t>m</a:t>
            </a:r>
            <a:r>
              <a:rPr lang="en-US" dirty="0" smtClean="0">
                <a:solidFill>
                  <a:srgbClr val="FFFF00"/>
                </a:solidFill>
                <a:latin typeface="Comic Sans MS"/>
                <a:cs typeface="Comic Sans MS"/>
              </a:rPr>
              <a:t> glider to track UCDW in the deep waters of the canyon. Fv/Fm from glider to track health of the phytoplankton in the upwelling. ADCP glider to provide proxy for grazer community along with circulation</a:t>
            </a:r>
          </a:p>
          <a:p>
            <a:pPr marL="342900" indent="-342900">
              <a:buAutoNum type="arabicParenR"/>
            </a:pPr>
            <a:endParaRPr lang="en-US" dirty="0" smtClean="0">
              <a:solidFill>
                <a:srgbClr val="FFFF00"/>
              </a:solidFill>
              <a:latin typeface="Comic Sans MS"/>
              <a:cs typeface="Comic Sans MS"/>
            </a:endParaRPr>
          </a:p>
          <a:p>
            <a:pPr marL="342900" indent="-342900">
              <a:buAutoNum type="arabicParenR"/>
            </a:pPr>
            <a:r>
              <a:rPr lang="en-US" dirty="0" smtClean="0">
                <a:solidFill>
                  <a:srgbClr val="FFFF00"/>
                </a:solidFill>
                <a:latin typeface="Comic Sans MS"/>
                <a:cs typeface="Comic Sans MS"/>
              </a:rPr>
              <a:t>Utilize technology being developed by NSF OOI to make glider network smart. Coordinate the glider swarm using GAM models and real-time penguin radio-tag data.  Give the keys of the car to penguins themselves.</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6858000"/>
          </a:xfrm>
          <a:prstGeom prst="rect">
            <a:avLst/>
          </a:prstGeom>
        </p:spPr>
      </p:pic>
      <p:sp>
        <p:nvSpPr>
          <p:cNvPr id="2" name="Rectangle 1"/>
          <p:cNvSpPr/>
          <p:nvPr/>
        </p:nvSpPr>
        <p:spPr>
          <a:xfrm>
            <a:off x="372525" y="253995"/>
            <a:ext cx="8212667" cy="646331"/>
          </a:xfrm>
          <a:prstGeom prst="rect">
            <a:avLst/>
          </a:prstGeom>
        </p:spPr>
        <p:txBody>
          <a:bodyPr wrap="square">
            <a:spAutoFit/>
          </a:bodyPr>
          <a:lstStyle/>
          <a:p>
            <a:pPr algn="ctr"/>
            <a:r>
              <a:rPr lang="en-US" dirty="0" smtClean="0">
                <a:solidFill>
                  <a:srgbClr val="FFFF00"/>
                </a:solidFill>
                <a:latin typeface="Comic Sans MS"/>
                <a:cs typeface="Comic Sans MS"/>
              </a:rPr>
              <a:t>What regulates biological hot spots along the West Antarctic Peninsula?</a:t>
            </a:r>
          </a:p>
          <a:p>
            <a:pPr algn="ctr"/>
            <a:r>
              <a:rPr lang="en-US" dirty="0" smtClean="0">
                <a:solidFill>
                  <a:srgbClr val="FFFF00"/>
                </a:solidFill>
                <a:latin typeface="Comic Sans MS"/>
                <a:cs typeface="Comic Sans MS"/>
              </a:rPr>
              <a:t>Who is our candidate species to define the hot spot?</a:t>
            </a:r>
          </a:p>
        </p:txBody>
      </p:sp>
      <p:grpSp>
        <p:nvGrpSpPr>
          <p:cNvPr id="9" name="Group 8"/>
          <p:cNvGrpSpPr/>
          <p:nvPr/>
        </p:nvGrpSpPr>
        <p:grpSpPr>
          <a:xfrm>
            <a:off x="862826" y="1786458"/>
            <a:ext cx="2010812" cy="1329271"/>
            <a:chOff x="862826" y="1786458"/>
            <a:chExt cx="2010812" cy="1329271"/>
          </a:xfrm>
        </p:grpSpPr>
        <p:cxnSp>
          <p:nvCxnSpPr>
            <p:cNvPr id="5" name="Straight Arrow Connector 4"/>
            <p:cNvCxnSpPr/>
            <p:nvPr/>
          </p:nvCxnSpPr>
          <p:spPr>
            <a:xfrm rot="16200000" flipH="1">
              <a:off x="1803401" y="2683930"/>
              <a:ext cx="643468" cy="220130"/>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7" name="Rectangle 6"/>
            <p:cNvSpPr/>
            <p:nvPr/>
          </p:nvSpPr>
          <p:spPr>
            <a:xfrm>
              <a:off x="862826" y="1786458"/>
              <a:ext cx="2010812" cy="646331"/>
            </a:xfrm>
            <a:prstGeom prst="rect">
              <a:avLst/>
            </a:prstGeom>
            <a:effectLst>
              <a:outerShdw blurRad="50800" dist="38100" dir="2700000">
                <a:srgbClr val="000000">
                  <a:alpha val="43000"/>
                </a:srgbClr>
              </a:outerShdw>
            </a:effectLst>
          </p:spPr>
          <p:txBody>
            <a:bodyPr wrap="none">
              <a:spAutoFit/>
            </a:bodyPr>
            <a:lstStyle/>
            <a:p>
              <a:pPr algn="ctr"/>
              <a:r>
                <a:rPr lang="en-US" dirty="0" err="1">
                  <a:solidFill>
                    <a:srgbClr val="FFFF00"/>
                  </a:solidFill>
                </a:rPr>
                <a:t>Adélie</a:t>
              </a:r>
              <a:r>
                <a:rPr lang="en-US" dirty="0">
                  <a:solidFill>
                    <a:srgbClr val="FFFF00"/>
                  </a:solidFill>
                </a:rPr>
                <a:t> </a:t>
              </a:r>
              <a:r>
                <a:rPr lang="en-US" dirty="0" smtClean="0">
                  <a:solidFill>
                    <a:srgbClr val="FFFF00"/>
                  </a:solidFill>
                </a:rPr>
                <a:t>penguin</a:t>
              </a:r>
            </a:p>
            <a:p>
              <a:pPr algn="ctr"/>
              <a:r>
                <a:rPr lang="en-US" dirty="0" smtClean="0">
                  <a:solidFill>
                    <a:srgbClr val="FFFF00"/>
                  </a:solidFill>
                </a:rPr>
                <a:t>(</a:t>
              </a:r>
              <a:r>
                <a:rPr lang="en-US" i="1" dirty="0" err="1">
                  <a:solidFill>
                    <a:srgbClr val="FFFF00"/>
                  </a:solidFill>
                </a:rPr>
                <a:t>Pygoscelis</a:t>
              </a:r>
              <a:r>
                <a:rPr lang="en-US" i="1" dirty="0">
                  <a:solidFill>
                    <a:srgbClr val="FFFF00"/>
                  </a:solidFill>
                </a:rPr>
                <a:t> </a:t>
              </a:r>
              <a:r>
                <a:rPr lang="en-US" i="1" dirty="0" err="1">
                  <a:solidFill>
                    <a:srgbClr val="FFFF00"/>
                  </a:solidFill>
                </a:rPr>
                <a:t>adeliae</a:t>
              </a:r>
              <a:r>
                <a:rPr lang="en-US" dirty="0">
                  <a:solidFill>
                    <a:srgbClr val="FFFF00"/>
                  </a:solidFill>
                </a:rPr>
                <a:t>)</a:t>
              </a:r>
              <a:r>
                <a:rPr lang="en-US" dirty="0" smtClean="0">
                  <a:solidFill>
                    <a:srgbClr val="FFFF00"/>
                  </a:solidFill>
                </a:rPr>
                <a:t> </a:t>
              </a:r>
              <a:endParaRPr lang="en-US" dirty="0">
                <a:solidFill>
                  <a:srgbClr val="FFFF00"/>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IMG_0329.JPG"/>
          <p:cNvPicPr>
            <a:picLocks noChangeAspect="1"/>
          </p:cNvPicPr>
          <p:nvPr/>
        </p:nvPicPr>
        <p:blipFill>
          <a:blip r:embed="rId2"/>
          <a:stretch>
            <a:fillRect/>
          </a:stretch>
        </p:blipFill>
        <p:spPr>
          <a:xfrm>
            <a:off x="0" y="-200026"/>
            <a:ext cx="9144000" cy="7210425"/>
          </a:xfrm>
          <a:prstGeom prst="rect">
            <a:avLst/>
          </a:prstGeom>
          <a:noFill/>
        </p:spPr>
      </p:pic>
      <p:grpSp>
        <p:nvGrpSpPr>
          <p:cNvPr id="5" name="Group 4"/>
          <p:cNvGrpSpPr/>
          <p:nvPr/>
        </p:nvGrpSpPr>
        <p:grpSpPr>
          <a:xfrm>
            <a:off x="0" y="-419100"/>
            <a:ext cx="9144000" cy="3590925"/>
            <a:chOff x="0" y="1457325"/>
            <a:chExt cx="9144000" cy="3590925"/>
          </a:xfrm>
        </p:grpSpPr>
        <p:pic>
          <p:nvPicPr>
            <p:cNvPr id="4" name="Picture 3" descr="IMG_0345.JPG"/>
            <p:cNvPicPr>
              <a:picLocks noChangeAspect="1"/>
            </p:cNvPicPr>
            <p:nvPr/>
          </p:nvPicPr>
          <p:blipFill>
            <a:blip r:embed="rId3"/>
            <a:stretch>
              <a:fillRect/>
            </a:stretch>
          </p:blipFill>
          <p:spPr>
            <a:xfrm>
              <a:off x="0" y="1457325"/>
              <a:ext cx="4787900" cy="3590925"/>
            </a:xfrm>
            <a:prstGeom prst="rect">
              <a:avLst/>
            </a:prstGeom>
          </p:spPr>
        </p:pic>
        <p:pic>
          <p:nvPicPr>
            <p:cNvPr id="3" name="Picture 2" descr="IMG_0311.JPG"/>
            <p:cNvPicPr>
              <a:picLocks noChangeAspect="1"/>
            </p:cNvPicPr>
            <p:nvPr/>
          </p:nvPicPr>
          <p:blipFill>
            <a:blip r:embed="rId4"/>
            <a:stretch>
              <a:fillRect/>
            </a:stretch>
          </p:blipFill>
          <p:spPr>
            <a:xfrm>
              <a:off x="4356100" y="1457325"/>
              <a:ext cx="4787900" cy="3590925"/>
            </a:xfrm>
            <a:prstGeom prst="rect">
              <a:avLst/>
            </a:prstGeom>
          </p:spPr>
        </p:pic>
      </p:grpSp>
      <p:sp>
        <p:nvSpPr>
          <p:cNvPr id="7" name="Rectangle 6"/>
          <p:cNvSpPr/>
          <p:nvPr/>
        </p:nvSpPr>
        <p:spPr>
          <a:xfrm>
            <a:off x="418832" y="3773190"/>
            <a:ext cx="8357136" cy="923330"/>
          </a:xfrm>
          <a:prstGeom prst="rect">
            <a:avLst/>
          </a:prstGeom>
        </p:spPr>
        <p:txBody>
          <a:bodyPr wrap="square">
            <a:spAutoFit/>
          </a:bodyPr>
          <a:lstStyle/>
          <a:p>
            <a:pPr algn="ctr"/>
            <a:r>
              <a:rPr lang="en-US" dirty="0" err="1" smtClean="0">
                <a:solidFill>
                  <a:srgbClr val="000000"/>
                </a:solidFill>
              </a:rPr>
              <a:t>Adélie</a:t>
            </a:r>
            <a:r>
              <a:rPr lang="en-US" dirty="0" smtClean="0">
                <a:solidFill>
                  <a:srgbClr val="000000"/>
                </a:solidFill>
              </a:rPr>
              <a:t> penguins form rookeries in fixed locations year after year. Rookeries are formed and breeding pairs raise their young. For their young the parents  need a predictable food resource that can be ascertained in a less then a days swim.</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8" name="Group 7"/>
          <p:cNvGrpSpPr/>
          <p:nvPr/>
        </p:nvGrpSpPr>
        <p:grpSpPr>
          <a:xfrm>
            <a:off x="4762500" y="-24280"/>
            <a:ext cx="4381500" cy="6855759"/>
            <a:chOff x="4762500" y="-24280"/>
            <a:chExt cx="4381500" cy="6855759"/>
          </a:xfrm>
        </p:grpSpPr>
        <p:pic>
          <p:nvPicPr>
            <p:cNvPr id="3" name="Picture 2"/>
            <p:cNvPicPr>
              <a:picLocks noChangeAspect="1"/>
            </p:cNvPicPr>
            <p:nvPr/>
          </p:nvPicPr>
          <p:blipFill>
            <a:blip r:embed="rId2"/>
            <a:stretch>
              <a:fillRect/>
            </a:stretch>
          </p:blipFill>
          <p:spPr>
            <a:xfrm>
              <a:off x="4762500" y="-24280"/>
              <a:ext cx="4381500" cy="6855759"/>
            </a:xfrm>
            <a:prstGeom prst="rect">
              <a:avLst/>
            </a:prstGeom>
          </p:spPr>
        </p:pic>
        <p:sp>
          <p:nvSpPr>
            <p:cNvPr id="4" name="TextBox 3"/>
            <p:cNvSpPr txBox="1"/>
            <p:nvPr/>
          </p:nvSpPr>
          <p:spPr>
            <a:xfrm>
              <a:off x="5041900" y="64621"/>
              <a:ext cx="987169" cy="923330"/>
            </a:xfrm>
            <a:prstGeom prst="rect">
              <a:avLst/>
            </a:prstGeom>
            <a:noFill/>
          </p:spPr>
          <p:txBody>
            <a:bodyPr wrap="none" rtlCol="0">
              <a:spAutoFit/>
            </a:bodyPr>
            <a:lstStyle/>
            <a:p>
              <a:pPr algn="ctr"/>
              <a:r>
                <a:rPr lang="en-US" dirty="0" smtClean="0"/>
                <a:t>Summer </a:t>
              </a:r>
            </a:p>
            <a:p>
              <a:pPr algn="ctr"/>
              <a:r>
                <a:rPr lang="en-US" dirty="0" smtClean="0"/>
                <a:t>Foraging </a:t>
              </a:r>
            </a:p>
            <a:p>
              <a:pPr algn="ctr"/>
              <a:r>
                <a:rPr lang="en-US" dirty="0" smtClean="0"/>
                <a:t>Regions</a:t>
              </a:r>
              <a:endParaRPr lang="en-US" dirty="0"/>
            </a:p>
          </p:txBody>
        </p:sp>
        <p:sp>
          <p:nvSpPr>
            <p:cNvPr id="5" name="TextBox 4"/>
            <p:cNvSpPr txBox="1"/>
            <p:nvPr/>
          </p:nvSpPr>
          <p:spPr>
            <a:xfrm>
              <a:off x="5003800" y="3379321"/>
              <a:ext cx="987169" cy="923330"/>
            </a:xfrm>
            <a:prstGeom prst="rect">
              <a:avLst/>
            </a:prstGeom>
            <a:noFill/>
          </p:spPr>
          <p:txBody>
            <a:bodyPr wrap="none" rtlCol="0">
              <a:spAutoFit/>
            </a:bodyPr>
            <a:lstStyle/>
            <a:p>
              <a:pPr algn="ctr"/>
              <a:r>
                <a:rPr lang="en-US" dirty="0" smtClean="0"/>
                <a:t>Winter</a:t>
              </a:r>
            </a:p>
            <a:p>
              <a:pPr algn="ctr"/>
              <a:r>
                <a:rPr lang="en-US" dirty="0" smtClean="0"/>
                <a:t>Foraging </a:t>
              </a:r>
            </a:p>
            <a:p>
              <a:pPr algn="ctr"/>
              <a:r>
                <a:rPr lang="en-US" dirty="0" smtClean="0"/>
                <a:t>Regions</a:t>
              </a:r>
              <a:endParaRPr lang="en-US" dirty="0"/>
            </a:p>
          </p:txBody>
        </p:sp>
      </p:grpSp>
      <p:sp>
        <p:nvSpPr>
          <p:cNvPr id="6" name="TextBox 5"/>
          <p:cNvSpPr txBox="1"/>
          <p:nvPr/>
        </p:nvSpPr>
        <p:spPr>
          <a:xfrm>
            <a:off x="368300" y="341620"/>
            <a:ext cx="4013200" cy="2308324"/>
          </a:xfrm>
          <a:prstGeom prst="rect">
            <a:avLst/>
          </a:prstGeom>
          <a:noFill/>
        </p:spPr>
        <p:txBody>
          <a:bodyPr wrap="square" rtlCol="0">
            <a:spAutoFit/>
          </a:bodyPr>
          <a:lstStyle/>
          <a:p>
            <a:pPr algn="ctr"/>
            <a:r>
              <a:rPr lang="en-US" sz="2400" dirty="0" smtClean="0">
                <a:solidFill>
                  <a:srgbClr val="FFFF00"/>
                </a:solidFill>
                <a:latin typeface="Comic Sans MS"/>
                <a:cs typeface="Comic Sans MS"/>
              </a:rPr>
              <a:t>What are the main foraging regions?</a:t>
            </a:r>
          </a:p>
          <a:p>
            <a:pPr algn="ctr"/>
            <a:endParaRPr lang="en-US" sz="2400" dirty="0" smtClean="0">
              <a:solidFill>
                <a:srgbClr val="FFFF00"/>
              </a:solidFill>
              <a:latin typeface="Comic Sans MS"/>
              <a:cs typeface="Comic Sans MS"/>
            </a:endParaRPr>
          </a:p>
          <a:p>
            <a:pPr algn="ctr"/>
            <a:r>
              <a:rPr lang="en-US" dirty="0" smtClean="0">
                <a:solidFill>
                  <a:srgbClr val="FFFF00"/>
                </a:solidFill>
                <a:latin typeface="Comic Sans MS"/>
                <a:cs typeface="Comic Sans MS"/>
              </a:rPr>
              <a:t>To determine that we take advantage of the ecology/evolution which has determined the prime locations to be. How?? glue stick…..</a:t>
            </a:r>
            <a:endParaRPr lang="en-US" dirty="0">
              <a:solidFill>
                <a:srgbClr val="FFFF00"/>
              </a:solidFill>
              <a:latin typeface="Comic Sans MS"/>
              <a:cs typeface="Comic Sans MS"/>
            </a:endParaRPr>
          </a:p>
        </p:txBody>
      </p:sp>
      <p:pic>
        <p:nvPicPr>
          <p:cNvPr id="7" name="Picture 6"/>
          <p:cNvPicPr>
            <a:picLocks noChangeAspect="1"/>
          </p:cNvPicPr>
          <p:nvPr/>
        </p:nvPicPr>
        <p:blipFill>
          <a:blip r:embed="rId3"/>
          <a:stretch>
            <a:fillRect/>
          </a:stretch>
        </p:blipFill>
        <p:spPr>
          <a:xfrm>
            <a:off x="228600" y="2916644"/>
            <a:ext cx="4368637" cy="371275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7057858"/>
          </a:xfrm>
          <a:prstGeom prst="rect">
            <a:avLst/>
          </a:prstGeom>
        </p:spPr>
      </p:pic>
      <p:sp>
        <p:nvSpPr>
          <p:cNvPr id="3" name="TextBox 2"/>
          <p:cNvSpPr txBox="1"/>
          <p:nvPr/>
        </p:nvSpPr>
        <p:spPr>
          <a:xfrm>
            <a:off x="2768600" y="5380672"/>
            <a:ext cx="5901037" cy="1477328"/>
          </a:xfrm>
          <a:prstGeom prst="rect">
            <a:avLst/>
          </a:prstGeom>
          <a:noFill/>
        </p:spPr>
        <p:txBody>
          <a:bodyPr wrap="none" rtlCol="0">
            <a:spAutoFit/>
          </a:bodyPr>
          <a:lstStyle/>
          <a:p>
            <a:r>
              <a:rPr lang="en-US" b="1" dirty="0" smtClean="0"/>
              <a:t>                           Anvers Island</a:t>
            </a:r>
          </a:p>
          <a:p>
            <a:endParaRPr lang="en-US" dirty="0" smtClean="0"/>
          </a:p>
          <a:p>
            <a:r>
              <a:rPr lang="en-US" dirty="0" smtClean="0"/>
              <a:t>Hot spots along the peninsula are associated with </a:t>
            </a:r>
          </a:p>
          <a:p>
            <a:r>
              <a:rPr lang="en-US" dirty="0" smtClean="0"/>
              <a:t>deep undersea canyons located near suitable breeding areas, </a:t>
            </a:r>
          </a:p>
          <a:p>
            <a:r>
              <a:rPr lang="en-US" dirty="0" smtClean="0"/>
              <a:t>which can be reached in a days foraging effort (~30 km).          </a:t>
            </a: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228601" y="945971"/>
            <a:ext cx="8610600" cy="1477328"/>
          </a:xfrm>
          <a:prstGeom prst="rect">
            <a:avLst/>
          </a:prstGeom>
          <a:noFill/>
        </p:spPr>
        <p:txBody>
          <a:bodyPr wrap="square" rtlCol="0">
            <a:spAutoFit/>
          </a:bodyPr>
          <a:lstStyle/>
          <a:p>
            <a:pPr algn="ctr"/>
            <a:r>
              <a:rPr lang="en-US" dirty="0" smtClean="0">
                <a:solidFill>
                  <a:srgbClr val="FFFF00"/>
                </a:solidFill>
                <a:latin typeface="Comic Sans MS"/>
                <a:cs typeface="Comic Sans MS"/>
              </a:rPr>
              <a:t>Hypothesis 1: The location of the penguin colonies are linked to upwelling which transports UCDW water to coastal areas.  The UCDW water is warm, leading to ice free conditions.  These canyon zones should have relatively low ice &amp; high predictable food.</a:t>
            </a:r>
          </a:p>
          <a:p>
            <a:pPr algn="ctr"/>
            <a:endParaRPr lang="en-US" dirty="0">
              <a:solidFill>
                <a:srgbClr val="FFFF00"/>
              </a:solidFill>
              <a:latin typeface="Comic Sans MS"/>
              <a:cs typeface="Comic Sans MS"/>
            </a:endParaRPr>
          </a:p>
        </p:txBody>
      </p:sp>
      <p:sp>
        <p:nvSpPr>
          <p:cNvPr id="4" name="TextBox 3"/>
          <p:cNvSpPr txBox="1"/>
          <p:nvPr/>
        </p:nvSpPr>
        <p:spPr>
          <a:xfrm>
            <a:off x="228601" y="3035300"/>
            <a:ext cx="8610600" cy="1477328"/>
          </a:xfrm>
          <a:prstGeom prst="rect">
            <a:avLst/>
          </a:prstGeom>
          <a:noFill/>
        </p:spPr>
        <p:txBody>
          <a:bodyPr wrap="square" rtlCol="0">
            <a:spAutoFit/>
          </a:bodyPr>
          <a:lstStyle/>
          <a:p>
            <a:pPr algn="ctr"/>
            <a:r>
              <a:rPr lang="en-US" dirty="0" smtClean="0">
                <a:solidFill>
                  <a:srgbClr val="FFFF00"/>
                </a:solidFill>
                <a:latin typeface="Comic Sans MS"/>
                <a:cs typeface="Comic Sans MS"/>
              </a:rPr>
              <a:t>Quantitatively describing the trends in these zones is critical as these systems are exhibiting large changes in the last few decades.  Again as the penguins are at the higher </a:t>
            </a:r>
            <a:r>
              <a:rPr lang="en-US" dirty="0" err="1" smtClean="0">
                <a:solidFill>
                  <a:srgbClr val="FFFF00"/>
                </a:solidFill>
                <a:latin typeface="Comic Sans MS"/>
                <a:cs typeface="Comic Sans MS"/>
              </a:rPr>
              <a:t>trophic</a:t>
            </a:r>
            <a:r>
              <a:rPr lang="en-US" dirty="0" smtClean="0">
                <a:solidFill>
                  <a:srgbClr val="FFFF00"/>
                </a:solidFill>
                <a:latin typeface="Comic Sans MS"/>
                <a:cs typeface="Comic Sans MS"/>
              </a:rPr>
              <a:t> levels, they integrate over large space &amp; time scales.</a:t>
            </a:r>
          </a:p>
          <a:p>
            <a:pPr algn="ctr"/>
            <a:endParaRPr lang="en-US" dirty="0">
              <a:solidFill>
                <a:srgbClr val="FFFF00"/>
              </a:solidFill>
              <a:latin typeface="Comic Sans MS"/>
              <a:cs typeface="Comic Sans MS"/>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7" name="Group 6"/>
          <p:cNvGrpSpPr/>
          <p:nvPr/>
        </p:nvGrpSpPr>
        <p:grpSpPr>
          <a:xfrm>
            <a:off x="777926" y="196850"/>
            <a:ext cx="6667500" cy="6459141"/>
            <a:chOff x="1346200" y="398859"/>
            <a:chExt cx="6667500" cy="6459141"/>
          </a:xfrm>
        </p:grpSpPr>
        <p:pic>
          <p:nvPicPr>
            <p:cNvPr id="2" name="Picture 1"/>
            <p:cNvPicPr>
              <a:picLocks noChangeAspect="1"/>
            </p:cNvPicPr>
            <p:nvPr/>
          </p:nvPicPr>
          <p:blipFill>
            <a:blip r:embed="rId3"/>
            <a:stretch>
              <a:fillRect/>
            </a:stretch>
          </p:blipFill>
          <p:spPr>
            <a:xfrm>
              <a:off x="1346200" y="398859"/>
              <a:ext cx="6667500" cy="6459141"/>
            </a:xfrm>
            <a:prstGeom prst="rect">
              <a:avLst/>
            </a:prstGeom>
          </p:spPr>
        </p:pic>
        <p:sp>
          <p:nvSpPr>
            <p:cNvPr id="3" name="TextBox 2"/>
            <p:cNvSpPr txBox="1"/>
            <p:nvPr/>
          </p:nvSpPr>
          <p:spPr>
            <a:xfrm>
              <a:off x="2324100" y="5917168"/>
              <a:ext cx="620069" cy="369332"/>
            </a:xfrm>
            <a:prstGeom prst="rect">
              <a:avLst/>
            </a:prstGeom>
            <a:noFill/>
          </p:spPr>
          <p:txBody>
            <a:bodyPr wrap="none" rtlCol="0">
              <a:spAutoFit/>
            </a:bodyPr>
            <a:lstStyle/>
            <a:p>
              <a:r>
                <a:rPr lang="en-US" dirty="0" smtClean="0">
                  <a:solidFill>
                    <a:srgbClr val="FFFF00"/>
                  </a:solidFill>
                  <a:latin typeface="Comic Sans MS"/>
                  <a:cs typeface="Comic Sans MS"/>
                </a:rPr>
                <a:t>-0.2</a:t>
              </a:r>
              <a:endParaRPr lang="en-US" dirty="0">
                <a:solidFill>
                  <a:srgbClr val="FFFF00"/>
                </a:solidFill>
                <a:latin typeface="Comic Sans MS"/>
                <a:cs typeface="Comic Sans MS"/>
              </a:endParaRPr>
            </a:p>
          </p:txBody>
        </p:sp>
        <p:sp>
          <p:nvSpPr>
            <p:cNvPr id="4" name="TextBox 3"/>
            <p:cNvSpPr txBox="1"/>
            <p:nvPr/>
          </p:nvSpPr>
          <p:spPr>
            <a:xfrm>
              <a:off x="6248400" y="5904468"/>
              <a:ext cx="523926" cy="369332"/>
            </a:xfrm>
            <a:prstGeom prst="rect">
              <a:avLst/>
            </a:prstGeom>
            <a:noFill/>
          </p:spPr>
          <p:txBody>
            <a:bodyPr wrap="none" rtlCol="0">
              <a:spAutoFit/>
            </a:bodyPr>
            <a:lstStyle/>
            <a:p>
              <a:r>
                <a:rPr lang="en-US" dirty="0" smtClean="0">
                  <a:solidFill>
                    <a:srgbClr val="FFFF00"/>
                  </a:solidFill>
                  <a:latin typeface="Comic Sans MS"/>
                  <a:cs typeface="Comic Sans MS"/>
                </a:rPr>
                <a:t>0.2</a:t>
              </a:r>
              <a:endParaRPr lang="en-US" dirty="0">
                <a:solidFill>
                  <a:srgbClr val="FFFF00"/>
                </a:solidFill>
                <a:latin typeface="Comic Sans MS"/>
                <a:cs typeface="Comic Sans MS"/>
              </a:endParaRPr>
            </a:p>
          </p:txBody>
        </p:sp>
        <p:sp>
          <p:nvSpPr>
            <p:cNvPr id="5" name="TextBox 4"/>
            <p:cNvSpPr txBox="1"/>
            <p:nvPr/>
          </p:nvSpPr>
          <p:spPr>
            <a:xfrm>
              <a:off x="2893369" y="5752068"/>
              <a:ext cx="3350722" cy="369332"/>
            </a:xfrm>
            <a:prstGeom prst="rect">
              <a:avLst/>
            </a:prstGeom>
            <a:noFill/>
          </p:spPr>
          <p:txBody>
            <a:bodyPr wrap="none" rtlCol="0">
              <a:spAutoFit/>
            </a:bodyPr>
            <a:lstStyle/>
            <a:p>
              <a:r>
                <a:rPr lang="en-US" dirty="0" smtClean="0">
                  <a:solidFill>
                    <a:srgbClr val="FFFF00"/>
                  </a:solidFill>
                  <a:latin typeface="Comic Sans MS"/>
                  <a:cs typeface="Comic Sans MS"/>
                </a:rPr>
                <a:t>Temperature trends per year</a:t>
              </a:r>
              <a:endParaRPr lang="en-US" dirty="0">
                <a:solidFill>
                  <a:srgbClr val="FFFF00"/>
                </a:solidFill>
                <a:latin typeface="Comic Sans MS"/>
                <a:cs typeface="Comic Sans MS"/>
              </a:endParaRPr>
            </a:p>
          </p:txBody>
        </p:sp>
      </p:grpSp>
      <p:grpSp>
        <p:nvGrpSpPr>
          <p:cNvPr id="8" name="Group 7"/>
          <p:cNvGrpSpPr/>
          <p:nvPr/>
        </p:nvGrpSpPr>
        <p:grpSpPr>
          <a:xfrm>
            <a:off x="5397500" y="844550"/>
            <a:ext cx="3095676" cy="3435350"/>
            <a:chOff x="1911350" y="1085850"/>
            <a:chExt cx="5645150" cy="5170526"/>
          </a:xfrm>
        </p:grpSpPr>
        <p:sp>
          <p:nvSpPr>
            <p:cNvPr id="9" name="Rectangle 8"/>
            <p:cNvSpPr/>
            <p:nvPr/>
          </p:nvSpPr>
          <p:spPr>
            <a:xfrm>
              <a:off x="1911350" y="1085850"/>
              <a:ext cx="5645150" cy="5170526"/>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4"/>
            <a:stretch>
              <a:fillRect/>
            </a:stretch>
          </p:blipFill>
          <p:spPr>
            <a:xfrm>
              <a:off x="1911350" y="1085850"/>
              <a:ext cx="5645150" cy="5170526"/>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1118</TotalTime>
  <Words>842</Words>
  <Application>Microsoft Macintosh PowerPoint</Application>
  <PresentationFormat>On-screen Show (4:3)</PresentationFormat>
  <Paragraphs>124</Paragraphs>
  <Slides>30</Slides>
  <Notes>3</Notes>
  <HiddenSlides>0</HiddenSlides>
  <MMClips>0</MMClips>
  <ScaleCrop>false</ScaleCrop>
  <HeadingPairs>
    <vt:vector size="6" baseType="variant">
      <vt:variant>
        <vt:lpstr>Design Template</vt:lpstr>
      </vt:variant>
      <vt:variant>
        <vt:i4>1</vt:i4>
      </vt:variant>
      <vt:variant>
        <vt:lpstr>Embedded OLE Servers</vt:lpstr>
      </vt:variant>
      <vt:variant>
        <vt:i4>2</vt:i4>
      </vt:variant>
      <vt:variant>
        <vt:lpstr>Slide Titles</vt:lpstr>
      </vt:variant>
      <vt:variant>
        <vt:i4>30</vt:i4>
      </vt:variant>
    </vt:vector>
  </HeadingPairs>
  <TitlesOfParts>
    <vt:vector size="33" baseType="lpstr">
      <vt:lpstr>Office Theme</vt:lpstr>
      <vt:lpstr>Microsoft Excel Chart</vt:lpstr>
      <vt:lpstr>Microsoft Word 97 - 2004 Document</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vector>
  </TitlesOfParts>
  <Company>Rutgers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Oscar Schofield</dc:creator>
  <cp:lastModifiedBy>Oscar Schofield</cp:lastModifiedBy>
  <cp:revision>12</cp:revision>
  <dcterms:created xsi:type="dcterms:W3CDTF">2010-02-25T07:33:48Z</dcterms:created>
  <dcterms:modified xsi:type="dcterms:W3CDTF">2010-02-25T13:48:49Z</dcterms:modified>
</cp:coreProperties>
</file>