
<file path=[Content_Types].xml><?xml version="1.0" encoding="utf-8"?>
<Types xmlns="http://schemas.openxmlformats.org/package/2006/content-types">
  <Override PartName="/ppt/slideLayouts/slideLayout8.xml" ContentType="application/vnd.openxmlformats-officedocument.presentationml.slideLayout+xml"/>
  <Default Extension="xls" ContentType="application/vnd.ms-excel"/>
  <Override PartName="/ppt/slides/slide22.xml" ContentType="application/vnd.openxmlformats-officedocument.presentationml.slide+xml"/>
  <Override PartName="/ppt/theme/theme2.xml" ContentType="application/vnd.openxmlformats-officedocument.theme+xml"/>
  <Override PartName="/ppt/slides/slide2.xml" ContentType="application/vnd.openxmlformats-officedocument.presentationml.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1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1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3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Default Extension="xml" ContentType="application/xml"/>
  <Override PartName="/ppt/slides/slide7.xml" ContentType="application/vnd.openxmlformats-officedocument.presentationml.slide+xml"/>
  <Override PartName="/ppt/slides/slide26.xml" ContentType="application/vnd.openxmlformats-officedocument.presentationml.slide+xml"/>
  <Override PartName="/ppt/slideMasters/slideMaster1.xml" ContentType="application/vnd.openxmlformats-officedocument.presentationml.slideMaster+xml"/>
  <Override PartName="/ppt/viewProps.xml" ContentType="application/vnd.openxmlformats-officedocument.presentationml.viewProps+xml"/>
  <Default Extension="wmf" ContentType="image/x-wmf"/>
  <Override PartName="/ppt/slides/slide25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Default Extension="pict" ContentType="image/pict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theme/theme1.xml" ContentType="application/vnd.openxmlformats-officedocument.theme+xml"/>
  <Override PartName="/ppt/slideLayouts/slideLayout6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5.xml" ContentType="application/vnd.openxmlformats-officedocument.presentationml.slide+xml"/>
  <Override PartName="/ppt/slides/slide10.xml" ContentType="application/vnd.openxmlformats-officedocument.presentationml.slide+xml"/>
  <Override PartName="/ppt/slideLayouts/slideLayout7.xml" ContentType="application/vnd.openxmlformats-officedocument.presentationml.slideLayout+xml"/>
  <Override PartName="/ppt/presProps.xml" ContentType="application/vnd.openxmlformats-officedocument.presentationml.presProps+xml"/>
  <Default Extension="jpeg" ContentType="image/jpeg"/>
  <Default Extension="vml" ContentType="application/vnd.openxmlformats-officedocument.vmlDrawing"/>
  <Default Extension="png" ContentType="image/png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27.xml" ContentType="application/vnd.openxmlformats-officedocument.presentationml.slide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ppt/slides/slide8.xml" ContentType="application/vnd.openxmlformats-officedocument.presentationml.slide+xml"/>
  <Override PartName="/ppt/slides/slide15.xml" ContentType="application/vnd.openxmlformats-officedocument.presentationml.slide+xml"/>
  <Default Extension="bin" ContentType="application/vnd.openxmlformats-officedocument.presentationml.printerSettings"/>
  <Default Extension="rels" ContentType="application/vnd.openxmlformats-package.relationships+xml"/>
  <Override PartName="/ppt/slides/slide9.xml" ContentType="application/vnd.openxmlformats-officedocument.presentationml.slide+xml"/>
  <Override PartName="/ppt/slides/slide24.xml" ContentType="application/vnd.openxmlformats-officedocument.presentationml.slide+xml"/>
  <Override PartName="/ppt/slides/slide6.xml" ContentType="application/vnd.openxmlformats-officedocument.presentationml.slide+xml"/>
  <Override PartName="/ppt/slides/slide16.xml" ContentType="application/vnd.openxmlformats-officedocument.presentationml.slide+xml"/>
  <Default Extension="gif" ContentType="image/gif"/>
  <Override PartName="/ppt/slides/slide19.xml" ContentType="application/vnd.openxmlformats-officedocument.presentationml.slide+xml"/>
  <Override PartName="/ppt/slides/slide12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29"/>
  </p:notesMasterIdLst>
  <p:sldIdLst>
    <p:sldId id="296" r:id="rId2"/>
    <p:sldId id="297" r:id="rId3"/>
    <p:sldId id="303" r:id="rId4"/>
    <p:sldId id="298" r:id="rId5"/>
    <p:sldId id="306" r:id="rId6"/>
    <p:sldId id="301" r:id="rId7"/>
    <p:sldId id="256" r:id="rId8"/>
    <p:sldId id="260" r:id="rId9"/>
    <p:sldId id="299" r:id="rId10"/>
    <p:sldId id="257" r:id="rId11"/>
    <p:sldId id="282" r:id="rId12"/>
    <p:sldId id="280" r:id="rId13"/>
    <p:sldId id="300" r:id="rId14"/>
    <p:sldId id="285" r:id="rId15"/>
    <p:sldId id="261" r:id="rId16"/>
    <p:sldId id="262" r:id="rId17"/>
    <p:sldId id="258" r:id="rId18"/>
    <p:sldId id="283" r:id="rId19"/>
    <p:sldId id="291" r:id="rId20"/>
    <p:sldId id="287" r:id="rId21"/>
    <p:sldId id="302" r:id="rId22"/>
    <p:sldId id="289" r:id="rId23"/>
    <p:sldId id="288" r:id="rId24"/>
    <p:sldId id="290" r:id="rId25"/>
    <p:sldId id="304" r:id="rId26"/>
    <p:sldId id="305" r:id="rId27"/>
    <p:sldId id="284" r:id="rId2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2395" autoAdjust="0"/>
    <p:restoredTop sz="94660"/>
  </p:normalViewPr>
  <p:slideViewPr>
    <p:cSldViewPr snapToGrid="0" snapToObjects="1">
      <p:cViewPr>
        <p:scale>
          <a:sx n="150" d="100"/>
          <a:sy n="150" d="100"/>
        </p:scale>
        <p:origin x="-1472" y="-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1" Type="http://schemas.openxmlformats.org/officeDocument/2006/relationships/presProps" Target="presProps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" Type="http://schemas.openxmlformats.org/officeDocument/2006/relationships/slideMaster" Target="slideMasters/slideMaster1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0" Type="http://schemas.openxmlformats.org/officeDocument/2006/relationships/slide" Target="slides/slide9.xml"/><Relationship Id="rId32" Type="http://schemas.openxmlformats.org/officeDocument/2006/relationships/viewProps" Target="viewProp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9" Type="http://schemas.openxmlformats.org/officeDocument/2006/relationships/slide" Target="slides/slide8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7" Type="http://schemas.openxmlformats.org/officeDocument/2006/relationships/slide" Target="slides/slide26.xml"/><Relationship Id="rId14" Type="http://schemas.openxmlformats.org/officeDocument/2006/relationships/slide" Target="slides/slide13.xml"/><Relationship Id="rId23" Type="http://schemas.openxmlformats.org/officeDocument/2006/relationships/slide" Target="slides/slide22.xml"/><Relationship Id="rId4" Type="http://schemas.openxmlformats.org/officeDocument/2006/relationships/slide" Target="slides/slide3.xml"/><Relationship Id="rId28" Type="http://schemas.openxmlformats.org/officeDocument/2006/relationships/slide" Target="slides/slide27.xml"/><Relationship Id="rId26" Type="http://schemas.openxmlformats.org/officeDocument/2006/relationships/slide" Target="slides/slide25.xml"/><Relationship Id="rId30" Type="http://schemas.openxmlformats.org/officeDocument/2006/relationships/printerSettings" Target="printerSettings/printerSettings1.bin"/><Relationship Id="rId11" Type="http://schemas.openxmlformats.org/officeDocument/2006/relationships/slide" Target="slides/slide10.xml"/><Relationship Id="rId29" Type="http://schemas.openxmlformats.org/officeDocument/2006/relationships/notesMaster" Target="notesMasters/notesMaster1.xml"/><Relationship Id="rId6" Type="http://schemas.openxmlformats.org/officeDocument/2006/relationships/slide" Target="slides/slide5.xml"/><Relationship Id="rId16" Type="http://schemas.openxmlformats.org/officeDocument/2006/relationships/slide" Target="slides/slide15.xml"/><Relationship Id="rId3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9" Type="http://schemas.openxmlformats.org/officeDocument/2006/relationships/slide" Target="slides/slide18.xml"/><Relationship Id="rId20" Type="http://schemas.openxmlformats.org/officeDocument/2006/relationships/slide" Target="slides/slide19.xml"/><Relationship Id="rId22" Type="http://schemas.openxmlformats.org/officeDocument/2006/relationships/slide" Target="slides/slide21.xml"/><Relationship Id="rId21" Type="http://schemas.openxmlformats.org/officeDocument/2006/relationships/slide" Target="slides/slide20.xml"/><Relationship Id="rId2" Type="http://schemas.openxmlformats.org/officeDocument/2006/relationships/slide" Target="slides/slid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ict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58EFFF-5D80-8942-89F8-E256CA87069E}" type="datetimeFigureOut">
              <a:rPr lang="en-US" smtClean="0"/>
              <a:t>2/20/10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DEE086-5D61-154E-AF47-86F81FF5672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2A0932F-99F6-6340-A3D6-75BBE5C3351B}" type="slidenum">
              <a:rPr lang="en-US">
                <a:latin typeface="Arial" pitchFamily="-106" charset="0"/>
              </a:rPr>
              <a:pPr/>
              <a:t>5</a:t>
            </a:fld>
            <a:endParaRPr lang="en-US">
              <a:latin typeface="Arial" pitchFamily="-106" charset="0"/>
            </a:endParaRPr>
          </a:p>
        </p:txBody>
      </p:sp>
      <p:sp>
        <p:nvSpPr>
          <p:cNvPr id="7987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6" charset="0"/>
              <a:ea typeface="ＭＳ Ｐゴシック" pitchFamily="-106" charset="-128"/>
              <a:cs typeface="ＭＳ Ｐゴシック" pitchFamily="-106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13B54-ADDF-7040-8C98-CF16071B4100}" type="datetimeFigureOut">
              <a:rPr lang="en-US" smtClean="0"/>
              <a:pPr/>
              <a:t>2/20/10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6F520-BF9B-B649-A098-C1CB969CD2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13B54-ADDF-7040-8C98-CF16071B4100}" type="datetimeFigureOut">
              <a:rPr lang="en-US" smtClean="0"/>
              <a:pPr/>
              <a:t>2/20/10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6F520-BF9B-B649-A098-C1CB969CD2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13B54-ADDF-7040-8C98-CF16071B4100}" type="datetimeFigureOut">
              <a:rPr lang="en-US" smtClean="0"/>
              <a:pPr/>
              <a:t>2/20/10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6F520-BF9B-B649-A098-C1CB969CD2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13B54-ADDF-7040-8C98-CF16071B4100}" type="datetimeFigureOut">
              <a:rPr lang="en-US" smtClean="0"/>
              <a:pPr/>
              <a:t>2/20/10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6F520-BF9B-B649-A098-C1CB969CD2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13B54-ADDF-7040-8C98-CF16071B4100}" type="datetimeFigureOut">
              <a:rPr lang="en-US" smtClean="0"/>
              <a:pPr/>
              <a:t>2/20/10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6F520-BF9B-B649-A098-C1CB969CD2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13B54-ADDF-7040-8C98-CF16071B4100}" type="datetimeFigureOut">
              <a:rPr lang="en-US" smtClean="0"/>
              <a:pPr/>
              <a:t>2/20/10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6F520-BF9B-B649-A098-C1CB969CD2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13B54-ADDF-7040-8C98-CF16071B4100}" type="datetimeFigureOut">
              <a:rPr lang="en-US" smtClean="0"/>
              <a:pPr/>
              <a:t>2/20/10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6F520-BF9B-B649-A098-C1CB969CD2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13B54-ADDF-7040-8C98-CF16071B4100}" type="datetimeFigureOut">
              <a:rPr lang="en-US" smtClean="0"/>
              <a:pPr/>
              <a:t>2/20/10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6F520-BF9B-B649-A098-C1CB969CD2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13B54-ADDF-7040-8C98-CF16071B4100}" type="datetimeFigureOut">
              <a:rPr lang="en-US" smtClean="0"/>
              <a:pPr/>
              <a:t>2/20/10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6F520-BF9B-B649-A098-C1CB969CD2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13B54-ADDF-7040-8C98-CF16071B4100}" type="datetimeFigureOut">
              <a:rPr lang="en-US" smtClean="0"/>
              <a:pPr/>
              <a:t>2/20/10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6F520-BF9B-B649-A098-C1CB969CD2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13B54-ADDF-7040-8C98-CF16071B4100}" type="datetimeFigureOut">
              <a:rPr lang="en-US" smtClean="0"/>
              <a:pPr/>
              <a:t>2/20/10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6F520-BF9B-B649-A098-C1CB969CD2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4" Type="http://schemas.openxmlformats.org/officeDocument/2006/relationships/slideLayout" Target="../slideLayouts/slideLayout4.xml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flip="none" rotWithShape="1">
          <a:gsLst>
            <a:gs pos="0">
              <a:srgbClr val="0000FF"/>
            </a:gs>
            <a:gs pos="100000">
              <a:srgbClr val="000000"/>
            </a:gs>
          </a:gsLst>
          <a:lin ang="576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013B54-ADDF-7040-8C98-CF16071B4100}" type="datetimeFigureOut">
              <a:rPr lang="en-US" smtClean="0"/>
              <a:pPr/>
              <a:t>2/20/10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56F520-BF9B-B649-A098-C1CB969CD25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3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Relationship Id="rId5" Type="http://schemas.openxmlformats.org/officeDocument/2006/relationships/image" Target="../media/image22.gif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Relationship Id="rId3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image" Target="../media/image46.w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4.wmf"/><Relationship Id="rId3" Type="http://schemas.openxmlformats.org/officeDocument/2006/relationships/image" Target="../media/image45.wmf"/></Relationships>
</file>

<file path=ppt/slides/_rels/slide15.xml.rels><?xml version="1.0" encoding="UTF-8" standalone="yes"?>
<Relationships xmlns="http://schemas.openxmlformats.org/package/2006/relationships"><Relationship Id="rId7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24" Type="http://schemas.openxmlformats.org/officeDocument/2006/relationships/image" Target="../media/image69.png"/><Relationship Id="rId25" Type="http://schemas.openxmlformats.org/officeDocument/2006/relationships/image" Target="../media/image70.png"/><Relationship Id="rId8" Type="http://schemas.openxmlformats.org/officeDocument/2006/relationships/image" Target="../media/image53.png"/><Relationship Id="rId13" Type="http://schemas.openxmlformats.org/officeDocument/2006/relationships/image" Target="../media/image58.png"/><Relationship Id="rId10" Type="http://schemas.openxmlformats.org/officeDocument/2006/relationships/image" Target="../media/image55.png"/><Relationship Id="rId12" Type="http://schemas.openxmlformats.org/officeDocument/2006/relationships/image" Target="../media/image57.png"/><Relationship Id="rId17" Type="http://schemas.openxmlformats.org/officeDocument/2006/relationships/image" Target="../media/image62.png"/><Relationship Id="rId9" Type="http://schemas.openxmlformats.org/officeDocument/2006/relationships/image" Target="../media/image54.png"/><Relationship Id="rId18" Type="http://schemas.openxmlformats.org/officeDocument/2006/relationships/image" Target="../media/image63.png"/><Relationship Id="rId3" Type="http://schemas.openxmlformats.org/officeDocument/2006/relationships/image" Target="../media/image48.png"/><Relationship Id="rId27" Type="http://schemas.openxmlformats.org/officeDocument/2006/relationships/image" Target="../media/image72.png"/><Relationship Id="rId14" Type="http://schemas.openxmlformats.org/officeDocument/2006/relationships/image" Target="../media/image59.png"/><Relationship Id="rId23" Type="http://schemas.openxmlformats.org/officeDocument/2006/relationships/image" Target="../media/image68.png"/><Relationship Id="rId4" Type="http://schemas.openxmlformats.org/officeDocument/2006/relationships/image" Target="../media/image49.png"/><Relationship Id="rId28" Type="http://schemas.openxmlformats.org/officeDocument/2006/relationships/image" Target="../media/image73.png"/><Relationship Id="rId26" Type="http://schemas.openxmlformats.org/officeDocument/2006/relationships/image" Target="../media/image71.png"/><Relationship Id="rId30" Type="http://schemas.openxmlformats.org/officeDocument/2006/relationships/image" Target="../media/image75.png"/><Relationship Id="rId11" Type="http://schemas.openxmlformats.org/officeDocument/2006/relationships/image" Target="../media/image56.png"/><Relationship Id="rId29" Type="http://schemas.openxmlformats.org/officeDocument/2006/relationships/image" Target="../media/image74.png"/><Relationship Id="rId6" Type="http://schemas.openxmlformats.org/officeDocument/2006/relationships/image" Target="../media/image51.png"/><Relationship Id="rId16" Type="http://schemas.openxmlformats.org/officeDocument/2006/relationships/image" Target="../media/image61.png"/><Relationship Id="rId5" Type="http://schemas.openxmlformats.org/officeDocument/2006/relationships/image" Target="../media/image50.png"/><Relationship Id="rId15" Type="http://schemas.openxmlformats.org/officeDocument/2006/relationships/image" Target="../media/image60.png"/><Relationship Id="rId19" Type="http://schemas.openxmlformats.org/officeDocument/2006/relationships/image" Target="../media/image64.png"/><Relationship Id="rId20" Type="http://schemas.openxmlformats.org/officeDocument/2006/relationships/image" Target="../media/image65.png"/><Relationship Id="rId22" Type="http://schemas.openxmlformats.org/officeDocument/2006/relationships/image" Target="../media/image67.png"/><Relationship Id="rId21" Type="http://schemas.openxmlformats.org/officeDocument/2006/relationships/image" Target="../media/image66.png"/><Relationship Id="rId2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7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24" Type="http://schemas.openxmlformats.org/officeDocument/2006/relationships/image" Target="../media/image98.png"/><Relationship Id="rId25" Type="http://schemas.openxmlformats.org/officeDocument/2006/relationships/image" Target="../media/image99.png"/><Relationship Id="rId8" Type="http://schemas.openxmlformats.org/officeDocument/2006/relationships/image" Target="../media/image82.png"/><Relationship Id="rId13" Type="http://schemas.openxmlformats.org/officeDocument/2006/relationships/image" Target="../media/image87.png"/><Relationship Id="rId10" Type="http://schemas.openxmlformats.org/officeDocument/2006/relationships/image" Target="../media/image84.png"/><Relationship Id="rId12" Type="http://schemas.openxmlformats.org/officeDocument/2006/relationships/image" Target="../media/image86.png"/><Relationship Id="rId17" Type="http://schemas.openxmlformats.org/officeDocument/2006/relationships/image" Target="../media/image91.png"/><Relationship Id="rId9" Type="http://schemas.openxmlformats.org/officeDocument/2006/relationships/image" Target="../media/image83.png"/><Relationship Id="rId18" Type="http://schemas.openxmlformats.org/officeDocument/2006/relationships/image" Target="../media/image92.png"/><Relationship Id="rId3" Type="http://schemas.openxmlformats.org/officeDocument/2006/relationships/image" Target="../media/image77.png"/><Relationship Id="rId27" Type="http://schemas.openxmlformats.org/officeDocument/2006/relationships/image" Target="../media/image101.png"/><Relationship Id="rId14" Type="http://schemas.openxmlformats.org/officeDocument/2006/relationships/image" Target="../media/image88.png"/><Relationship Id="rId23" Type="http://schemas.openxmlformats.org/officeDocument/2006/relationships/image" Target="../media/image97.png"/><Relationship Id="rId4" Type="http://schemas.openxmlformats.org/officeDocument/2006/relationships/image" Target="../media/image78.png"/><Relationship Id="rId28" Type="http://schemas.openxmlformats.org/officeDocument/2006/relationships/image" Target="../media/image102.png"/><Relationship Id="rId26" Type="http://schemas.openxmlformats.org/officeDocument/2006/relationships/image" Target="../media/image100.png"/><Relationship Id="rId30" Type="http://schemas.openxmlformats.org/officeDocument/2006/relationships/image" Target="../media/image104.png"/><Relationship Id="rId11" Type="http://schemas.openxmlformats.org/officeDocument/2006/relationships/image" Target="../media/image85.png"/><Relationship Id="rId29" Type="http://schemas.openxmlformats.org/officeDocument/2006/relationships/image" Target="../media/image103.png"/><Relationship Id="rId6" Type="http://schemas.openxmlformats.org/officeDocument/2006/relationships/image" Target="../media/image80.png"/><Relationship Id="rId16" Type="http://schemas.openxmlformats.org/officeDocument/2006/relationships/image" Target="../media/image90.png"/><Relationship Id="rId5" Type="http://schemas.openxmlformats.org/officeDocument/2006/relationships/image" Target="../media/image79.png"/><Relationship Id="rId15" Type="http://schemas.openxmlformats.org/officeDocument/2006/relationships/image" Target="../media/image89.png"/><Relationship Id="rId19" Type="http://schemas.openxmlformats.org/officeDocument/2006/relationships/image" Target="../media/image93.png"/><Relationship Id="rId20" Type="http://schemas.openxmlformats.org/officeDocument/2006/relationships/image" Target="../media/image94.png"/><Relationship Id="rId22" Type="http://schemas.openxmlformats.org/officeDocument/2006/relationships/image" Target="../media/image96.png"/><Relationship Id="rId21" Type="http://schemas.openxmlformats.org/officeDocument/2006/relationships/image" Target="../media/image95.png"/><Relationship Id="rId2" Type="http://schemas.openxmlformats.org/officeDocument/2006/relationships/image" Target="../media/image76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image" Target="../media/image10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5.png"/><Relationship Id="rId3" Type="http://schemas.openxmlformats.org/officeDocument/2006/relationships/image" Target="../media/image106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image" Target="../media/image10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6.png"/><Relationship Id="rId3" Type="http://schemas.openxmlformats.org/officeDocument/2006/relationships/image" Target="../media/image107.png"/><Relationship Id="rId5" Type="http://schemas.openxmlformats.org/officeDocument/2006/relationships/image" Target="../media/image109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image" Target="../media/image112.jpeg"/><Relationship Id="rId5" Type="http://schemas.openxmlformats.org/officeDocument/2006/relationships/image" Target="../media/image113.png"/><Relationship Id="rId7" Type="http://schemas.openxmlformats.org/officeDocument/2006/relationships/image" Target="../media/image115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0.jpeg"/><Relationship Id="rId3" Type="http://schemas.openxmlformats.org/officeDocument/2006/relationships/image" Target="../media/image111.png"/><Relationship Id="rId6" Type="http://schemas.openxmlformats.org/officeDocument/2006/relationships/image" Target="../media/image11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6" Type="http://schemas.openxmlformats.org/officeDocument/2006/relationships/image" Target="../media/image120.png"/><Relationship Id="rId4" Type="http://schemas.openxmlformats.org/officeDocument/2006/relationships/image" Target="../media/image118.gi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6.gif"/><Relationship Id="rId3" Type="http://schemas.openxmlformats.org/officeDocument/2006/relationships/image" Target="../media/image117.gif"/><Relationship Id="rId5" Type="http://schemas.openxmlformats.org/officeDocument/2006/relationships/image" Target="../media/image119.jpe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image" Target="../media/image12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1.png"/><Relationship Id="rId3" Type="http://schemas.openxmlformats.org/officeDocument/2006/relationships/image" Target="../media/image122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image" Target="../media/image12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4.png"/><Relationship Id="rId3" Type="http://schemas.openxmlformats.org/officeDocument/2006/relationships/image" Target="../media/image125.pn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image" Target="../media/image12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7.png"/><Relationship Id="rId3" Type="http://schemas.openxmlformats.org/officeDocument/2006/relationships/image" Target="../media/image128.pn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image" Target="../media/image13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0.png"/><Relationship Id="rId3" Type="http://schemas.openxmlformats.org/officeDocument/2006/relationships/image" Target="../media/image13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png"/><Relationship Id="rId4" Type="http://schemas.openxmlformats.org/officeDocument/2006/relationships/image" Target="../media/image135.png"/><Relationship Id="rId5" Type="http://schemas.openxmlformats.org/officeDocument/2006/relationships/image" Target="../media/image136.png"/><Relationship Id="rId7" Type="http://schemas.openxmlformats.org/officeDocument/2006/relationships/image" Target="../media/image13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3.png"/><Relationship Id="rId3" Type="http://schemas.openxmlformats.org/officeDocument/2006/relationships/image" Target="../media/image134.png"/><Relationship Id="rId6" Type="http://schemas.openxmlformats.org/officeDocument/2006/relationships/image" Target="../media/image137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4" Type="http://schemas.openxmlformats.org/officeDocument/2006/relationships/image" Target="../media/image7.jpeg"/><Relationship Id="rId10" Type="http://schemas.openxmlformats.org/officeDocument/2006/relationships/image" Target="../media/image13.jpeg"/><Relationship Id="rId5" Type="http://schemas.openxmlformats.org/officeDocument/2006/relationships/image" Target="../media/image8.jpeg"/><Relationship Id="rId7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Relationship Id="rId9" Type="http://schemas.openxmlformats.org/officeDocument/2006/relationships/image" Target="../media/image12.jpeg"/><Relationship Id="rId3" Type="http://schemas.openxmlformats.org/officeDocument/2006/relationships/image" Target="../media/image6.jpeg"/><Relationship Id="rId6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4" Type="http://schemas.openxmlformats.org/officeDocument/2006/relationships/oleObject" Target="../embeddings/Microsoft_Excel_97_-_2004_Worksheet1.xls"/><Relationship Id="rId5" Type="http://schemas.openxmlformats.org/officeDocument/2006/relationships/image" Target="../media/image15.png"/><Relationship Id="rId7" Type="http://schemas.openxmlformats.org/officeDocument/2006/relationships/image" Target="../media/image17.jpe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1.xml"/><Relationship Id="rId6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3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3" Type="http://schemas.openxmlformats.org/officeDocument/2006/relationships/image" Target="../media/image22.gi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gif"/><Relationship Id="rId4" Type="http://schemas.openxmlformats.org/officeDocument/2006/relationships/image" Target="../media/image25.gif"/><Relationship Id="rId10" Type="http://schemas.openxmlformats.org/officeDocument/2006/relationships/image" Target="../media/image31.gif"/><Relationship Id="rId5" Type="http://schemas.openxmlformats.org/officeDocument/2006/relationships/image" Target="../media/image26.gif"/><Relationship Id="rId7" Type="http://schemas.openxmlformats.org/officeDocument/2006/relationships/image" Target="../media/image28.gi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gif"/><Relationship Id="rId9" Type="http://schemas.openxmlformats.org/officeDocument/2006/relationships/image" Target="../media/image30.gif"/><Relationship Id="rId3" Type="http://schemas.openxmlformats.org/officeDocument/2006/relationships/image" Target="../media/image24.gif"/><Relationship Id="rId6" Type="http://schemas.openxmlformats.org/officeDocument/2006/relationships/image" Target="../media/image27.gi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3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img_546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76200" y="-76200"/>
            <a:ext cx="9372600" cy="702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524933" y="1896533"/>
            <a:ext cx="8619067" cy="3539431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solidFill>
                  <a:srgbClr val="FFFF00"/>
                </a:solidFill>
                <a:latin typeface="Gill Sans"/>
                <a:cs typeface="Gill Sans"/>
              </a:rPr>
              <a:t>Using gliders to characterize</a:t>
            </a:r>
            <a:r>
              <a:rPr lang="en-US" sz="2800" dirty="0" smtClean="0">
                <a:solidFill>
                  <a:srgbClr val="FFFF00"/>
                </a:solidFill>
                <a:latin typeface="Gill Sans"/>
                <a:cs typeface="Gill Sans"/>
              </a:rPr>
              <a:t> storm </a:t>
            </a:r>
            <a:r>
              <a:rPr lang="en-US" sz="2800" dirty="0" err="1" smtClean="0">
                <a:solidFill>
                  <a:srgbClr val="FFFF00"/>
                </a:solidFill>
                <a:latin typeface="Gill Sans"/>
                <a:cs typeface="Gill Sans"/>
              </a:rPr>
              <a:t>resuspension</a:t>
            </a:r>
            <a:r>
              <a:rPr lang="en-US" sz="2800" dirty="0" smtClean="0">
                <a:solidFill>
                  <a:srgbClr val="FFFF00"/>
                </a:solidFill>
                <a:latin typeface="Gill Sans"/>
                <a:cs typeface="Gill Sans"/>
              </a:rPr>
              <a:t> </a:t>
            </a:r>
            <a:r>
              <a:rPr lang="en-US" sz="2800" dirty="0" smtClean="0">
                <a:solidFill>
                  <a:srgbClr val="FFFF00"/>
                </a:solidFill>
                <a:latin typeface="Gill Sans"/>
                <a:cs typeface="Gill Sans"/>
              </a:rPr>
              <a:t>processes on continental </a:t>
            </a:r>
            <a:r>
              <a:rPr lang="en-US" sz="2800" dirty="0" smtClean="0">
                <a:solidFill>
                  <a:srgbClr val="FFFF00"/>
                </a:solidFill>
                <a:latin typeface="Gill Sans"/>
                <a:cs typeface="Gill Sans"/>
              </a:rPr>
              <a:t>shelves</a:t>
            </a:r>
          </a:p>
          <a:p>
            <a:pPr algn="ctr"/>
            <a:endParaRPr lang="en-US" sz="2800" dirty="0" smtClean="0">
              <a:solidFill>
                <a:srgbClr val="FFFF00"/>
              </a:solidFill>
              <a:latin typeface="Gill Sans"/>
              <a:cs typeface="Gill Sans"/>
            </a:endParaRPr>
          </a:p>
          <a:p>
            <a:pPr algn="ctr"/>
            <a:r>
              <a:rPr lang="en-US" sz="2800" dirty="0" smtClean="0">
                <a:solidFill>
                  <a:srgbClr val="FFFF00"/>
                </a:solidFill>
                <a:latin typeface="Gill Sans"/>
                <a:cs typeface="Gill Sans"/>
              </a:rPr>
              <a:t>Oscar Schofield, Travis Miles, Scott Glenn</a:t>
            </a:r>
          </a:p>
          <a:p>
            <a:pPr algn="ctr"/>
            <a:r>
              <a:rPr lang="en-US" sz="2800" dirty="0" smtClean="0">
                <a:solidFill>
                  <a:srgbClr val="FFFF00"/>
                </a:solidFill>
                <a:latin typeface="Gill Sans"/>
                <a:cs typeface="Gill Sans"/>
              </a:rPr>
              <a:t>Rutgers University Costal Ocean Observation Lab</a:t>
            </a:r>
          </a:p>
          <a:p>
            <a:pPr algn="ctr"/>
            <a:r>
              <a:rPr lang="en-US" sz="2800" dirty="0" smtClean="0">
                <a:solidFill>
                  <a:srgbClr val="FFFF00"/>
                </a:solidFill>
                <a:latin typeface="Gill Sans"/>
                <a:cs typeface="Gill Sans"/>
              </a:rPr>
              <a:t>&amp;</a:t>
            </a:r>
            <a:endParaRPr lang="en-US" sz="2800" dirty="0" smtClean="0">
              <a:solidFill>
                <a:srgbClr val="FFFF00"/>
              </a:solidFill>
              <a:latin typeface="Gill Sans"/>
              <a:cs typeface="Gill Sans"/>
            </a:endParaRPr>
          </a:p>
          <a:p>
            <a:pPr algn="ctr"/>
            <a:r>
              <a:rPr lang="en-US" sz="2800" dirty="0" smtClean="0">
                <a:solidFill>
                  <a:srgbClr val="FFFF00"/>
                </a:solidFill>
                <a:latin typeface="Gill Sans"/>
                <a:cs typeface="Gill Sans"/>
              </a:rPr>
              <a:t>Michael </a:t>
            </a:r>
            <a:r>
              <a:rPr lang="en-US" sz="2800" dirty="0" err="1" smtClean="0">
                <a:solidFill>
                  <a:srgbClr val="FFFF00"/>
                </a:solidFill>
                <a:latin typeface="Gill Sans"/>
                <a:cs typeface="Gill Sans"/>
              </a:rPr>
              <a:t>Twardowski</a:t>
            </a:r>
            <a:endParaRPr lang="en-US" sz="2800" dirty="0" smtClean="0">
              <a:solidFill>
                <a:srgbClr val="FFFF00"/>
              </a:solidFill>
              <a:latin typeface="Gill Sans"/>
              <a:cs typeface="Gill Sans"/>
            </a:endParaRPr>
          </a:p>
          <a:p>
            <a:pPr algn="ctr"/>
            <a:r>
              <a:rPr lang="en-US" sz="2800" dirty="0" err="1" smtClean="0">
                <a:solidFill>
                  <a:srgbClr val="FFFF00"/>
                </a:solidFill>
                <a:latin typeface="Gill Sans"/>
                <a:cs typeface="Gill Sans"/>
              </a:rPr>
              <a:t>WetLabs</a:t>
            </a:r>
            <a:endParaRPr lang="en-US" sz="2800" dirty="0">
              <a:solidFill>
                <a:srgbClr val="FFFF00"/>
              </a:solidFill>
              <a:latin typeface="Gill Sans"/>
              <a:cs typeface="Gill Sans"/>
            </a:endParaRP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/>
          <a:srcRect l="3488" b="11086"/>
          <a:stretch>
            <a:fillRect/>
          </a:stretch>
        </p:blipFill>
        <p:spPr bwMode="auto">
          <a:xfrm>
            <a:off x="115364" y="5990529"/>
            <a:ext cx="1857370" cy="71652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VCO_CBLAST_orbital_velociti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734" y="4868695"/>
            <a:ext cx="8229600" cy="1803042"/>
          </a:xfrm>
          <a:prstGeom prst="rect">
            <a:avLst/>
          </a:prstGeom>
        </p:spPr>
      </p:pic>
      <p:pic>
        <p:nvPicPr>
          <p:cNvPr id="5" name="Picture 4" descr="MVCO_CBLAST_waveheigh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734" y="1011639"/>
            <a:ext cx="8229600" cy="1806812"/>
          </a:xfrm>
          <a:prstGeom prst="rect">
            <a:avLst/>
          </a:prstGeom>
        </p:spPr>
      </p:pic>
      <p:pic>
        <p:nvPicPr>
          <p:cNvPr id="6" name="Picture 5" descr="MVCO_CBLAST_waveperio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734" y="2952527"/>
            <a:ext cx="8229600" cy="1808703"/>
          </a:xfrm>
          <a:prstGeom prst="rect">
            <a:avLst/>
          </a:prstGeom>
        </p:spPr>
      </p:pic>
      <p:pic>
        <p:nvPicPr>
          <p:cNvPr id="7" name="Picture 6" descr="jollyroger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70813" y="1473200"/>
            <a:ext cx="682986" cy="409313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flipV="1">
            <a:off x="3776133" y="928136"/>
            <a:ext cx="778934" cy="18533"/>
          </a:xfrm>
          <a:prstGeom prst="straightConnector1">
            <a:avLst/>
          </a:prstGeom>
          <a:ln>
            <a:solidFill>
              <a:srgbClr val="FFFF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5875880" y="931330"/>
            <a:ext cx="1794933" cy="1588"/>
          </a:xfrm>
          <a:prstGeom prst="straightConnector1">
            <a:avLst/>
          </a:prstGeom>
          <a:ln>
            <a:solidFill>
              <a:srgbClr val="FFFF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691451" y="541871"/>
            <a:ext cx="9435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  <a:latin typeface="Gill Sans"/>
                <a:cs typeface="Gill Sans"/>
              </a:rPr>
              <a:t>Storm 1</a:t>
            </a:r>
            <a:endParaRPr lang="en-US" dirty="0">
              <a:solidFill>
                <a:srgbClr val="FFFF00"/>
              </a:solidFill>
              <a:latin typeface="Gill Sans"/>
              <a:cs typeface="Gill San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337783" y="577337"/>
            <a:ext cx="9435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  <a:latin typeface="Gill Sans"/>
                <a:cs typeface="Gill Sans"/>
              </a:rPr>
              <a:t>Storm 2</a:t>
            </a:r>
            <a:endParaRPr lang="en-US" dirty="0">
              <a:solidFill>
                <a:srgbClr val="FFFF00"/>
              </a:solidFill>
              <a:latin typeface="Gill Sans"/>
              <a:cs typeface="Gill San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447835" y="114072"/>
            <a:ext cx="50889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00"/>
                </a:solidFill>
                <a:latin typeface="Gill Sans"/>
              </a:rPr>
              <a:t>MVCO data from storms during OASIS</a:t>
            </a:r>
            <a:endParaRPr lang="en-US" sz="2400" dirty="0">
              <a:solidFill>
                <a:srgbClr val="FFFF00"/>
              </a:solidFill>
              <a:latin typeface="Gill Sa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u08_den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130" y="5023676"/>
            <a:ext cx="7789333" cy="1709258"/>
          </a:xfrm>
          <a:prstGeom prst="rect">
            <a:avLst/>
          </a:prstGeom>
        </p:spPr>
      </p:pic>
      <p:pic>
        <p:nvPicPr>
          <p:cNvPr id="3" name="Picture 2" descr="ru08_sal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130" y="3280792"/>
            <a:ext cx="7789333" cy="1709258"/>
          </a:xfrm>
          <a:prstGeom prst="rect">
            <a:avLst/>
          </a:prstGeom>
        </p:spPr>
      </p:pic>
      <p:pic>
        <p:nvPicPr>
          <p:cNvPr id="4" name="Picture 3" descr="ru08_temp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130" y="1537668"/>
            <a:ext cx="7789333" cy="170925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33914" y="12474"/>
            <a:ext cx="8502640" cy="1200328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00"/>
                </a:solidFill>
                <a:latin typeface="Gill Sans"/>
              </a:rPr>
              <a:t>The glider showed a transition in the </a:t>
            </a:r>
            <a:r>
              <a:rPr lang="en-US" sz="2400" dirty="0" err="1" smtClean="0">
                <a:solidFill>
                  <a:srgbClr val="FFFF00"/>
                </a:solidFill>
                <a:latin typeface="Gill Sans"/>
              </a:rPr>
              <a:t>hydrography</a:t>
            </a:r>
            <a:r>
              <a:rPr lang="en-US" sz="2400" dirty="0" smtClean="0">
                <a:solidFill>
                  <a:srgbClr val="FFFF00"/>
                </a:solidFill>
                <a:latin typeface="Gill Sans"/>
              </a:rPr>
              <a:t> between the storms.  During storm 1, system was stratified.  This stratification was eroded by the second storm.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3820583" y="1466760"/>
            <a:ext cx="954617" cy="1588"/>
          </a:xfrm>
          <a:prstGeom prst="straightConnector1">
            <a:avLst/>
          </a:prstGeom>
          <a:ln>
            <a:solidFill>
              <a:srgbClr val="FFFF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6189133" y="1465262"/>
            <a:ext cx="1329267" cy="3086"/>
          </a:xfrm>
          <a:prstGeom prst="straightConnector1">
            <a:avLst/>
          </a:prstGeom>
          <a:ln>
            <a:solidFill>
              <a:srgbClr val="FFFF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852333" y="1111186"/>
            <a:ext cx="921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Storm 1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424083" y="1111186"/>
            <a:ext cx="921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Storm 2</a:t>
            </a:r>
            <a:endParaRPr lang="en-US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ru08_bb47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7830" y="4877399"/>
            <a:ext cx="7789333" cy="1709258"/>
          </a:xfrm>
          <a:prstGeom prst="rect">
            <a:avLst/>
          </a:prstGeom>
        </p:spPr>
      </p:pic>
      <p:pic>
        <p:nvPicPr>
          <p:cNvPr id="10" name="Picture 9" descr="ru08_bb66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830" y="1333420"/>
            <a:ext cx="7789333" cy="1710151"/>
          </a:xfrm>
          <a:prstGeom prst="rect">
            <a:avLst/>
          </a:prstGeom>
        </p:spPr>
      </p:pic>
      <p:pic>
        <p:nvPicPr>
          <p:cNvPr id="11" name="Picture 10" descr="ru08_chl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7830" y="3107071"/>
            <a:ext cx="7789333" cy="170925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7785100" y="4896449"/>
            <a:ext cx="338670" cy="1904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ru08_bb660.png"/>
          <p:cNvPicPr>
            <a:picLocks noChangeAspect="1"/>
          </p:cNvPicPr>
          <p:nvPr/>
        </p:nvPicPr>
        <p:blipFill>
          <a:blip r:embed="rId3"/>
          <a:srcRect l="87907" r="7446"/>
          <a:stretch>
            <a:fillRect/>
          </a:stretch>
        </p:blipFill>
        <p:spPr>
          <a:xfrm>
            <a:off x="7711020" y="4873479"/>
            <a:ext cx="361950" cy="171015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53529" y="-12700"/>
            <a:ext cx="81428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00"/>
                </a:solidFill>
                <a:latin typeface="Gill Sans"/>
                <a:cs typeface="Gill Sans"/>
              </a:rPr>
              <a:t>Storm 1, </a:t>
            </a:r>
            <a:r>
              <a:rPr lang="en-US" dirty="0" err="1" smtClean="0">
                <a:solidFill>
                  <a:srgbClr val="FFFF00"/>
                </a:solidFill>
                <a:latin typeface="Gill Sans"/>
                <a:cs typeface="Gill Sans"/>
              </a:rPr>
              <a:t>resuspension</a:t>
            </a:r>
            <a:r>
              <a:rPr lang="en-US" dirty="0" smtClean="0">
                <a:solidFill>
                  <a:srgbClr val="FFFF00"/>
                </a:solidFill>
                <a:latin typeface="Gill Sans"/>
                <a:cs typeface="Gill Sans"/>
              </a:rPr>
              <a:t>, none of the material penetrates through the weak stratification.  Long period waves keep matter suspended.</a:t>
            </a:r>
            <a:endParaRPr lang="en-US" dirty="0">
              <a:solidFill>
                <a:srgbClr val="FFFF00"/>
              </a:solidFill>
              <a:latin typeface="Gill Sans"/>
              <a:cs typeface="Gill San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66229" y="520700"/>
            <a:ext cx="81428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00"/>
                </a:solidFill>
                <a:latin typeface="Gill Sans"/>
                <a:cs typeface="Gill Sans"/>
              </a:rPr>
              <a:t>Storm 2, </a:t>
            </a:r>
            <a:r>
              <a:rPr lang="en-US" dirty="0" err="1" smtClean="0">
                <a:solidFill>
                  <a:srgbClr val="FFFF00"/>
                </a:solidFill>
                <a:latin typeface="Gill Sans"/>
                <a:cs typeface="Gill Sans"/>
              </a:rPr>
              <a:t>resuspension</a:t>
            </a:r>
            <a:r>
              <a:rPr lang="en-US" dirty="0" smtClean="0">
                <a:solidFill>
                  <a:srgbClr val="FFFF00"/>
                </a:solidFill>
                <a:latin typeface="Gill Sans"/>
                <a:cs typeface="Gill Sans"/>
              </a:rPr>
              <a:t>, throughout the water column, during </a:t>
            </a:r>
            <a:r>
              <a:rPr lang="en-US" dirty="0" smtClean="0">
                <a:solidFill>
                  <a:srgbClr val="FFFF00"/>
                </a:solidFill>
                <a:latin typeface="Gill Sans"/>
                <a:cs typeface="Gill Sans"/>
              </a:rPr>
              <a:t>both storms chlorophyll is not a major constituent.</a:t>
            </a:r>
          </a:p>
          <a:p>
            <a:pPr algn="ctr"/>
            <a:endParaRPr lang="en-US" dirty="0">
              <a:solidFill>
                <a:srgbClr val="FFFF00"/>
              </a:solidFill>
              <a:latin typeface="Gill Sans"/>
              <a:cs typeface="Gill Sans"/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3746500" y="1244520"/>
            <a:ext cx="977900" cy="1588"/>
          </a:xfrm>
          <a:prstGeom prst="straightConnector1">
            <a:avLst/>
          </a:prstGeom>
          <a:ln>
            <a:solidFill>
              <a:srgbClr val="FFFF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6451600" y="1242932"/>
            <a:ext cx="1181100" cy="1588"/>
          </a:xfrm>
          <a:prstGeom prst="straightConnector1">
            <a:avLst/>
          </a:prstGeom>
          <a:ln>
            <a:solidFill>
              <a:srgbClr val="FFFF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u08_bbratio.png"/>
          <p:cNvPicPr>
            <a:picLocks noChangeAspect="1"/>
          </p:cNvPicPr>
          <p:nvPr/>
        </p:nvPicPr>
        <p:blipFill>
          <a:blip r:embed="rId2"/>
          <a:srcRect l="8148" r="6667"/>
          <a:stretch>
            <a:fillRect/>
          </a:stretch>
        </p:blipFill>
        <p:spPr>
          <a:xfrm>
            <a:off x="745067" y="2890881"/>
            <a:ext cx="7789333" cy="200756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189656" y="2904066"/>
            <a:ext cx="326735" cy="1981200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             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189656" y="4385733"/>
            <a:ext cx="2886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Gill Sans"/>
                <a:cs typeface="Gill Sans"/>
              </a:rPr>
              <a:t>0</a:t>
            </a:r>
            <a:endParaRPr lang="en-US" sz="1600" dirty="0">
              <a:latin typeface="Gill Sans"/>
              <a:cs typeface="Gill San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076515" y="2929467"/>
            <a:ext cx="4348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Gill Sans"/>
                <a:cs typeface="Gill Sans"/>
              </a:rPr>
              <a:t>1.5</a:t>
            </a:r>
            <a:endParaRPr lang="en-US" sz="1600" dirty="0">
              <a:latin typeface="Gill Sans"/>
              <a:cs typeface="Gill Sans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3515783" y="2793974"/>
            <a:ext cx="954617" cy="1588"/>
          </a:xfrm>
          <a:prstGeom prst="straightConnector1">
            <a:avLst/>
          </a:prstGeom>
          <a:ln>
            <a:solidFill>
              <a:srgbClr val="FFFF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5884333" y="2792476"/>
            <a:ext cx="1329267" cy="3086"/>
          </a:xfrm>
          <a:prstGeom prst="straightConnector1">
            <a:avLst/>
          </a:prstGeom>
          <a:ln>
            <a:solidFill>
              <a:srgbClr val="FFFF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547533" y="2438400"/>
            <a:ext cx="921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Storm 1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119283" y="2438400"/>
            <a:ext cx="921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Storm 2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5514" y="916339"/>
            <a:ext cx="8502640" cy="1200328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solidFill>
                  <a:srgbClr val="FFFF00"/>
                </a:solidFill>
                <a:latin typeface="Gill Sans"/>
              </a:rPr>
              <a:t>Resuspension</a:t>
            </a:r>
            <a:r>
              <a:rPr lang="en-US" sz="2400" dirty="0" smtClean="0">
                <a:solidFill>
                  <a:srgbClr val="FFFF00"/>
                </a:solidFill>
                <a:latin typeface="Gill Sans"/>
              </a:rPr>
              <a:t> has unique and detectable optical properties.</a:t>
            </a:r>
          </a:p>
          <a:p>
            <a:pPr algn="ctr"/>
            <a:r>
              <a:rPr lang="en-US" sz="2400" dirty="0" smtClean="0">
                <a:solidFill>
                  <a:srgbClr val="FFFF00"/>
                </a:solidFill>
                <a:latin typeface="Gill Sans"/>
              </a:rPr>
              <a:t>Distinct differences between the two storms.  The long period wave storm shows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1371600"/>
            <a:ext cx="6019800" cy="13049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168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3505200"/>
            <a:ext cx="7326313" cy="59531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1684" name="Text Box 4"/>
          <p:cNvSpPr txBox="1">
            <a:spLocks noChangeArrowheads="1"/>
          </p:cNvSpPr>
          <p:nvPr/>
        </p:nvSpPr>
        <p:spPr bwMode="auto">
          <a:xfrm>
            <a:off x="381000" y="914400"/>
            <a:ext cx="64627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chemeClr val="bg1"/>
                </a:solidFill>
              </a:rPr>
              <a:t>Suspended Sediment Concentration Profile</a:t>
            </a:r>
          </a:p>
        </p:txBody>
      </p:sp>
      <p:sp>
        <p:nvSpPr>
          <p:cNvPr id="71685" name="Text Box 5"/>
          <p:cNvSpPr txBox="1">
            <a:spLocks noChangeArrowheads="1"/>
          </p:cNvSpPr>
          <p:nvPr/>
        </p:nvSpPr>
        <p:spPr bwMode="auto">
          <a:xfrm>
            <a:off x="457200" y="2895600"/>
            <a:ext cx="51593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chemeClr val="bg1"/>
                </a:solidFill>
              </a:rPr>
              <a:t>Fall Velocity / Shear Velocity Ratio</a:t>
            </a:r>
          </a:p>
        </p:txBody>
      </p:sp>
      <p:pic>
        <p:nvPicPr>
          <p:cNvPr id="71686" name="Picture 9"/>
          <p:cNvPicPr>
            <a:picLocks noChangeAspect="1" noChangeArrowheads="1"/>
          </p:cNvPicPr>
          <p:nvPr/>
        </p:nvPicPr>
        <p:blipFill>
          <a:blip r:embed="rId3"/>
          <a:srcRect l="79047" t="-25600"/>
          <a:stretch>
            <a:fillRect/>
          </a:stretch>
        </p:blipFill>
        <p:spPr bwMode="auto">
          <a:xfrm>
            <a:off x="5029200" y="5791200"/>
            <a:ext cx="1535113" cy="74771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1687" name="Picture 1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1000" y="4876800"/>
            <a:ext cx="7315200" cy="62706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1688" name="Text Box 12"/>
          <p:cNvSpPr txBox="1">
            <a:spLocks noChangeArrowheads="1"/>
          </p:cNvSpPr>
          <p:nvPr/>
        </p:nvSpPr>
        <p:spPr bwMode="auto">
          <a:xfrm>
            <a:off x="0" y="0"/>
            <a:ext cx="759936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rgbClr val="FFFF00"/>
                </a:solidFill>
              </a:rPr>
              <a:t>Conservation of Sediment Mass </a:t>
            </a:r>
          </a:p>
          <a:p>
            <a:r>
              <a:rPr lang="en-US" sz="2400" b="1">
                <a:solidFill>
                  <a:srgbClr val="FFFF00"/>
                </a:solidFill>
              </a:rPr>
              <a:t>   Closure - Constant Stress Layer, No Stratification</a:t>
            </a:r>
          </a:p>
        </p:txBody>
      </p:sp>
      <p:sp>
        <p:nvSpPr>
          <p:cNvPr id="71689" name="Text Box 13"/>
          <p:cNvSpPr txBox="1">
            <a:spLocks noChangeArrowheads="1"/>
          </p:cNvSpPr>
          <p:nvPr/>
        </p:nvSpPr>
        <p:spPr bwMode="auto">
          <a:xfrm>
            <a:off x="533400" y="4267200"/>
            <a:ext cx="5826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chemeClr val="bg1"/>
                </a:solidFill>
              </a:rPr>
              <a:t>In terms of the Normalized Backscatter</a:t>
            </a:r>
          </a:p>
        </p:txBody>
      </p:sp>
      <p:pic>
        <p:nvPicPr>
          <p:cNvPr id="71690" name="Picture 14"/>
          <p:cNvPicPr>
            <a:picLocks noChangeAspect="1" noChangeArrowheads="1"/>
          </p:cNvPicPr>
          <p:nvPr/>
        </p:nvPicPr>
        <p:blipFill>
          <a:blip r:embed="rId4"/>
          <a:srcRect l="39583" r="21875" b="-9367"/>
          <a:stretch>
            <a:fillRect/>
          </a:stretch>
        </p:blipFill>
        <p:spPr bwMode="auto">
          <a:xfrm>
            <a:off x="1447800" y="5867400"/>
            <a:ext cx="2819400" cy="685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1691" name="Text Box 16"/>
          <p:cNvSpPr txBox="1">
            <a:spLocks noChangeArrowheads="1"/>
          </p:cNvSpPr>
          <p:nvPr/>
        </p:nvSpPr>
        <p:spPr bwMode="auto">
          <a:xfrm>
            <a:off x="735539" y="5943600"/>
            <a:ext cx="773511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Plot                              </a:t>
            </a:r>
            <a:r>
              <a:rPr lang="en-US" sz="2400" b="1" dirty="0" smtClean="0">
                <a:solidFill>
                  <a:schemeClr val="bg1"/>
                </a:solidFill>
              </a:rPr>
              <a:t>                 vs</a:t>
            </a:r>
            <a:r>
              <a:rPr lang="en-US" sz="2400" b="1" dirty="0">
                <a:solidFill>
                  <a:schemeClr val="bg1"/>
                </a:solidFill>
              </a:rPr>
              <a:t>.                      </a:t>
            </a:r>
            <a:r>
              <a:rPr lang="en-US" sz="2400" b="1" dirty="0" smtClean="0">
                <a:solidFill>
                  <a:schemeClr val="bg1"/>
                </a:solidFill>
              </a:rPr>
              <a:t>   &amp; </a:t>
            </a:r>
            <a:r>
              <a:rPr lang="en-US" sz="2400" b="1" dirty="0">
                <a:solidFill>
                  <a:schemeClr val="bg1"/>
                </a:solidFill>
              </a:rPr>
              <a:t>Find Slope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ru08_log_dens_bb660_storm1_20051008T19570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1695" y="0"/>
            <a:ext cx="4800610" cy="6629413"/>
          </a:xfrm>
          <a:prstGeom prst="rect">
            <a:avLst/>
          </a:prstGeom>
        </p:spPr>
      </p:pic>
      <p:pic>
        <p:nvPicPr>
          <p:cNvPr id="23" name="Picture 22" descr="ru08_log_dens_bb660_storm1_20051008T20291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1695" y="0"/>
            <a:ext cx="4800610" cy="6629413"/>
          </a:xfrm>
          <a:prstGeom prst="rect">
            <a:avLst/>
          </a:prstGeom>
        </p:spPr>
      </p:pic>
      <p:pic>
        <p:nvPicPr>
          <p:cNvPr id="24" name="Picture 23" descr="ru08_log_dens_bb660_storm1_20051008T210247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1695" y="0"/>
            <a:ext cx="4800610" cy="6629413"/>
          </a:xfrm>
          <a:prstGeom prst="rect">
            <a:avLst/>
          </a:prstGeom>
        </p:spPr>
      </p:pic>
      <p:pic>
        <p:nvPicPr>
          <p:cNvPr id="25" name="Picture 24" descr="ru08_log_dens_bb660_storm1_20051008T213749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71695" y="0"/>
            <a:ext cx="4800610" cy="6629413"/>
          </a:xfrm>
          <a:prstGeom prst="rect">
            <a:avLst/>
          </a:prstGeom>
        </p:spPr>
      </p:pic>
      <p:pic>
        <p:nvPicPr>
          <p:cNvPr id="26" name="Picture 25" descr="ru08_log_dens_bb660_storm1_20051008T221354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71695" y="0"/>
            <a:ext cx="4800610" cy="6629413"/>
          </a:xfrm>
          <a:prstGeom prst="rect">
            <a:avLst/>
          </a:prstGeom>
        </p:spPr>
      </p:pic>
      <p:pic>
        <p:nvPicPr>
          <p:cNvPr id="27" name="Picture 26" descr="ru08_log_dens_bb660_storm1_20051008T22504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71695" y="0"/>
            <a:ext cx="4800610" cy="6629413"/>
          </a:xfrm>
          <a:prstGeom prst="rect">
            <a:avLst/>
          </a:prstGeom>
        </p:spPr>
      </p:pic>
      <p:pic>
        <p:nvPicPr>
          <p:cNvPr id="28" name="Picture 27" descr="ru08_log_dens_bb660_storm1_20051008T232843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71695" y="0"/>
            <a:ext cx="4800610" cy="6629413"/>
          </a:xfrm>
          <a:prstGeom prst="rect">
            <a:avLst/>
          </a:prstGeom>
        </p:spPr>
      </p:pic>
      <p:pic>
        <p:nvPicPr>
          <p:cNvPr id="29" name="Picture 28" descr="ru08_log_dens_bb660_storm1_20051009T000528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71695" y="0"/>
            <a:ext cx="4800610" cy="6629413"/>
          </a:xfrm>
          <a:prstGeom prst="rect">
            <a:avLst/>
          </a:prstGeom>
        </p:spPr>
      </p:pic>
      <p:pic>
        <p:nvPicPr>
          <p:cNvPr id="10" name="Picture 9" descr="ru08_log_dens_bb660_storm1_20051009T004154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71695" y="0"/>
            <a:ext cx="4800610" cy="6629413"/>
          </a:xfrm>
          <a:prstGeom prst="rect">
            <a:avLst/>
          </a:prstGeom>
        </p:spPr>
      </p:pic>
      <p:pic>
        <p:nvPicPr>
          <p:cNvPr id="11" name="Picture 10" descr="ru08_log_dens_bb660_storm1_20051009T011629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71695" y="0"/>
            <a:ext cx="4800610" cy="6629413"/>
          </a:xfrm>
          <a:prstGeom prst="rect">
            <a:avLst/>
          </a:prstGeom>
        </p:spPr>
      </p:pic>
      <p:pic>
        <p:nvPicPr>
          <p:cNvPr id="12" name="Picture 11" descr="ru08_log_dens_bb660_storm1_20051009T021258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171695" y="0"/>
            <a:ext cx="4800610" cy="6629413"/>
          </a:xfrm>
          <a:prstGeom prst="rect">
            <a:avLst/>
          </a:prstGeom>
        </p:spPr>
      </p:pic>
      <p:pic>
        <p:nvPicPr>
          <p:cNvPr id="13" name="Picture 12" descr="ru08_log_dens_bb660_storm1_20051009T024827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171695" y="0"/>
            <a:ext cx="4800610" cy="6629413"/>
          </a:xfrm>
          <a:prstGeom prst="rect">
            <a:avLst/>
          </a:prstGeom>
        </p:spPr>
      </p:pic>
      <p:pic>
        <p:nvPicPr>
          <p:cNvPr id="14" name="Picture 13" descr="ru08_log_dens_bb660_storm1_20051009T032608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171695" y="0"/>
            <a:ext cx="4800610" cy="6629413"/>
          </a:xfrm>
          <a:prstGeom prst="rect">
            <a:avLst/>
          </a:prstGeom>
        </p:spPr>
      </p:pic>
      <p:pic>
        <p:nvPicPr>
          <p:cNvPr id="15" name="Picture 14" descr="ru08_log_dens_bb660_storm1_20051009T040306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171695" y="0"/>
            <a:ext cx="4800610" cy="6629413"/>
          </a:xfrm>
          <a:prstGeom prst="rect">
            <a:avLst/>
          </a:prstGeom>
        </p:spPr>
      </p:pic>
      <p:pic>
        <p:nvPicPr>
          <p:cNvPr id="16" name="Picture 15" descr="ru08_log_dens_bb660_storm1_20051009T04391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171695" y="0"/>
            <a:ext cx="4800610" cy="6629413"/>
          </a:xfrm>
          <a:prstGeom prst="rect">
            <a:avLst/>
          </a:prstGeom>
        </p:spPr>
      </p:pic>
      <p:pic>
        <p:nvPicPr>
          <p:cNvPr id="17" name="Picture 16" descr="ru08_log_dens_bb660_storm1_20051009T05164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171695" y="0"/>
            <a:ext cx="4800610" cy="6629413"/>
          </a:xfrm>
          <a:prstGeom prst="rect">
            <a:avLst/>
          </a:prstGeom>
        </p:spPr>
      </p:pic>
      <p:pic>
        <p:nvPicPr>
          <p:cNvPr id="18" name="Picture 17" descr="ru08_log_dens_bb660_storm1_20051009T055839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171695" y="0"/>
            <a:ext cx="4800610" cy="6629413"/>
          </a:xfrm>
          <a:prstGeom prst="rect">
            <a:avLst/>
          </a:prstGeom>
        </p:spPr>
      </p:pic>
      <p:pic>
        <p:nvPicPr>
          <p:cNvPr id="19" name="Picture 18" descr="ru08_log_dens_bb660_storm1_20051009T064223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171695" y="0"/>
            <a:ext cx="4800610" cy="6629413"/>
          </a:xfrm>
          <a:prstGeom prst="rect">
            <a:avLst/>
          </a:prstGeom>
        </p:spPr>
      </p:pic>
      <p:pic>
        <p:nvPicPr>
          <p:cNvPr id="20" name="Picture 19" descr="ru08_log_dens_bb660_storm1_20051009T07264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171695" y="0"/>
            <a:ext cx="4800610" cy="6629413"/>
          </a:xfrm>
          <a:prstGeom prst="rect">
            <a:avLst/>
          </a:prstGeom>
        </p:spPr>
      </p:pic>
      <p:pic>
        <p:nvPicPr>
          <p:cNvPr id="21" name="Picture 20" descr="ru08_log_dens_bb660_storm1_20051009T080953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71695" y="0"/>
            <a:ext cx="4800610" cy="6629413"/>
          </a:xfrm>
          <a:prstGeom prst="rect">
            <a:avLst/>
          </a:prstGeom>
        </p:spPr>
      </p:pic>
      <p:pic>
        <p:nvPicPr>
          <p:cNvPr id="30" name="Picture 29" descr="ru08_log_dens_bb660_storm1_20051009T085436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71695" y="0"/>
            <a:ext cx="4800610" cy="6629413"/>
          </a:xfrm>
          <a:prstGeom prst="rect">
            <a:avLst/>
          </a:prstGeom>
        </p:spPr>
      </p:pic>
      <p:pic>
        <p:nvPicPr>
          <p:cNvPr id="31" name="Picture 30" descr="ru08_log_dens_bb660_storm1_20051009T191632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171695" y="0"/>
            <a:ext cx="4800610" cy="6629413"/>
          </a:xfrm>
          <a:prstGeom prst="rect">
            <a:avLst/>
          </a:prstGeom>
        </p:spPr>
      </p:pic>
      <p:pic>
        <p:nvPicPr>
          <p:cNvPr id="32" name="Picture 31" descr="ru08_log_dens_bb660_storm1_20051009T200209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171695" y="0"/>
            <a:ext cx="4800610" cy="6629413"/>
          </a:xfrm>
          <a:prstGeom prst="rect">
            <a:avLst/>
          </a:prstGeom>
        </p:spPr>
      </p:pic>
      <p:pic>
        <p:nvPicPr>
          <p:cNvPr id="33" name="Picture 32" descr="ru08_log_dens_bb660_storm1_20051009T204658.png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2171695" y="0"/>
            <a:ext cx="4800610" cy="6629413"/>
          </a:xfrm>
          <a:prstGeom prst="rect">
            <a:avLst/>
          </a:prstGeom>
        </p:spPr>
      </p:pic>
      <p:pic>
        <p:nvPicPr>
          <p:cNvPr id="34" name="Picture 33" descr="ru08_log_dens_bb660_storm1_20051009T213524.png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2171695" y="0"/>
            <a:ext cx="4800610" cy="6629413"/>
          </a:xfrm>
          <a:prstGeom prst="rect">
            <a:avLst/>
          </a:prstGeom>
        </p:spPr>
      </p:pic>
      <p:pic>
        <p:nvPicPr>
          <p:cNvPr id="35" name="Picture 34" descr="ru08_log_dens_bb660_storm1_20051009T222316.png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2171695" y="0"/>
            <a:ext cx="4800610" cy="6629413"/>
          </a:xfrm>
          <a:prstGeom prst="rect">
            <a:avLst/>
          </a:prstGeom>
        </p:spPr>
      </p:pic>
      <p:pic>
        <p:nvPicPr>
          <p:cNvPr id="36" name="Picture 35" descr="ru08_log_dens_bb660_storm1_20051009T231202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2171695" y="0"/>
            <a:ext cx="4800610" cy="6629413"/>
          </a:xfrm>
          <a:prstGeom prst="rect">
            <a:avLst/>
          </a:prstGeom>
        </p:spPr>
      </p:pic>
      <p:pic>
        <p:nvPicPr>
          <p:cNvPr id="38" name="Picture 37" descr="ru08_log_dens_bb660_storm1_20051010T004843.png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2171695" y="0"/>
            <a:ext cx="4800610" cy="6629413"/>
          </a:xfrm>
          <a:prstGeom prst="rect">
            <a:avLst/>
          </a:prstGeom>
        </p:spPr>
      </p:pic>
      <p:pic>
        <p:nvPicPr>
          <p:cNvPr id="39" name="Picture 38" descr="ru08_log_dens_bb660_storm1_20051010T000011.png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2171695" y="0"/>
            <a:ext cx="4800610" cy="66294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5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5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5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5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950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500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1000"/>
                            </p:stCondLst>
                            <p:childTnLst>
                              <p:par>
                                <p:cTn id="7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1500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000"/>
                            </p:stCondLst>
                            <p:childTnLst>
                              <p:par>
                                <p:cTn id="7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2500"/>
                            </p:stCondLst>
                            <p:childTnLst>
                              <p:par>
                                <p:cTn id="8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3000"/>
                            </p:stCondLst>
                            <p:childTnLst>
                              <p:par>
                                <p:cTn id="8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3500"/>
                            </p:stCondLst>
                            <p:childTnLst>
                              <p:par>
                                <p:cTn id="8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u08_log_dens_bb660_storm2_20051012T01503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5445" y="0"/>
            <a:ext cx="4800610" cy="6629413"/>
          </a:xfrm>
          <a:prstGeom prst="rect">
            <a:avLst/>
          </a:prstGeom>
        </p:spPr>
      </p:pic>
      <p:pic>
        <p:nvPicPr>
          <p:cNvPr id="3" name="Picture 2" descr="ru08_log_dens_bb660_storm2_20051012T02400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5445" y="0"/>
            <a:ext cx="4800610" cy="6629413"/>
          </a:xfrm>
          <a:prstGeom prst="rect">
            <a:avLst/>
          </a:prstGeom>
        </p:spPr>
      </p:pic>
      <p:pic>
        <p:nvPicPr>
          <p:cNvPr id="4" name="Picture 3" descr="ru08_log_dens_bb660_storm2_20051012T03310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5445" y="0"/>
            <a:ext cx="4800610" cy="6629413"/>
          </a:xfrm>
          <a:prstGeom prst="rect">
            <a:avLst/>
          </a:prstGeom>
        </p:spPr>
      </p:pic>
      <p:pic>
        <p:nvPicPr>
          <p:cNvPr id="5" name="Picture 4" descr="ru08_log_dens_bb660_storm2_20051012T042035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5445" y="0"/>
            <a:ext cx="4800610" cy="6629413"/>
          </a:xfrm>
          <a:prstGeom prst="rect">
            <a:avLst/>
          </a:prstGeom>
        </p:spPr>
      </p:pic>
      <p:pic>
        <p:nvPicPr>
          <p:cNvPr id="6" name="Picture 5" descr="ru08_log_dens_bb660_storm2_20051012T042035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5445" y="0"/>
            <a:ext cx="4800610" cy="6629413"/>
          </a:xfrm>
          <a:prstGeom prst="rect">
            <a:avLst/>
          </a:prstGeom>
        </p:spPr>
      </p:pic>
      <p:pic>
        <p:nvPicPr>
          <p:cNvPr id="7" name="Picture 6" descr="ru08_log_dens_bb660_storm2_20051012T051015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95445" y="0"/>
            <a:ext cx="4800610" cy="6629413"/>
          </a:xfrm>
          <a:prstGeom prst="rect">
            <a:avLst/>
          </a:prstGeom>
        </p:spPr>
      </p:pic>
      <p:pic>
        <p:nvPicPr>
          <p:cNvPr id="8" name="Picture 7" descr="ru08_log_dens_bb660_storm2_20051012T060118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95445" y="0"/>
            <a:ext cx="4800610" cy="6629413"/>
          </a:xfrm>
          <a:prstGeom prst="rect">
            <a:avLst/>
          </a:prstGeom>
        </p:spPr>
      </p:pic>
      <p:pic>
        <p:nvPicPr>
          <p:cNvPr id="9" name="Picture 8" descr="ru08_log_dens_bb660_storm2_20051012T065202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95445" y="0"/>
            <a:ext cx="4800610" cy="6629413"/>
          </a:xfrm>
          <a:prstGeom prst="rect">
            <a:avLst/>
          </a:prstGeom>
        </p:spPr>
      </p:pic>
      <p:pic>
        <p:nvPicPr>
          <p:cNvPr id="10" name="Picture 9" descr="ru08_log_dens_bb660_storm2_20051012T075125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95445" y="0"/>
            <a:ext cx="4800610" cy="6629413"/>
          </a:xfrm>
          <a:prstGeom prst="rect">
            <a:avLst/>
          </a:prstGeom>
        </p:spPr>
      </p:pic>
      <p:pic>
        <p:nvPicPr>
          <p:cNvPr id="11" name="Picture 10" descr="ru08_log_dens_bb660_storm2_20051012T084248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95445" y="0"/>
            <a:ext cx="4800610" cy="6629413"/>
          </a:xfrm>
          <a:prstGeom prst="rect">
            <a:avLst/>
          </a:prstGeom>
        </p:spPr>
      </p:pic>
      <p:pic>
        <p:nvPicPr>
          <p:cNvPr id="12" name="Picture 11" descr="ru08_log_dens_bb660_storm2_20051012T09354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95445" y="0"/>
            <a:ext cx="4800610" cy="6629413"/>
          </a:xfrm>
          <a:prstGeom prst="rect">
            <a:avLst/>
          </a:prstGeom>
        </p:spPr>
      </p:pic>
      <p:pic>
        <p:nvPicPr>
          <p:cNvPr id="13" name="Picture 12" descr="ru08_log_dens_bb660_storm2_20051012T1027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095445" y="0"/>
            <a:ext cx="4800610" cy="6629413"/>
          </a:xfrm>
          <a:prstGeom prst="rect">
            <a:avLst/>
          </a:prstGeom>
        </p:spPr>
      </p:pic>
      <p:pic>
        <p:nvPicPr>
          <p:cNvPr id="14" name="Picture 13" descr="ru08_log_dens_bb660_storm2_20051012T111724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095445" y="0"/>
            <a:ext cx="4800610" cy="6629413"/>
          </a:xfrm>
          <a:prstGeom prst="rect">
            <a:avLst/>
          </a:prstGeom>
        </p:spPr>
      </p:pic>
      <p:pic>
        <p:nvPicPr>
          <p:cNvPr id="15" name="Picture 14" descr="ru08_log_dens_bb660_storm2_20051012T122509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095445" y="0"/>
            <a:ext cx="4800610" cy="6629413"/>
          </a:xfrm>
          <a:prstGeom prst="rect">
            <a:avLst/>
          </a:prstGeom>
        </p:spPr>
      </p:pic>
      <p:pic>
        <p:nvPicPr>
          <p:cNvPr id="16" name="Picture 15" descr="ru08_log_dens_bb660_storm2_20051012T131402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095445" y="0"/>
            <a:ext cx="4800610" cy="6629413"/>
          </a:xfrm>
          <a:prstGeom prst="rect">
            <a:avLst/>
          </a:prstGeom>
        </p:spPr>
      </p:pic>
      <p:pic>
        <p:nvPicPr>
          <p:cNvPr id="17" name="Picture 16" descr="ru08_log_dens_bb660_storm2_20051012T134933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095445" y="0"/>
            <a:ext cx="4800610" cy="6629413"/>
          </a:xfrm>
          <a:prstGeom prst="rect">
            <a:avLst/>
          </a:prstGeom>
        </p:spPr>
      </p:pic>
      <p:pic>
        <p:nvPicPr>
          <p:cNvPr id="18" name="Picture 17" descr="ru08_log_dens_bb660_storm2_20051012T143830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095445" y="0"/>
            <a:ext cx="4800610" cy="6629413"/>
          </a:xfrm>
          <a:prstGeom prst="rect">
            <a:avLst/>
          </a:prstGeom>
        </p:spPr>
      </p:pic>
      <p:pic>
        <p:nvPicPr>
          <p:cNvPr id="19" name="Picture 18" descr="ru08_log_dens_bb660_storm2_20051012T175107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095445" y="0"/>
            <a:ext cx="4800610" cy="6629413"/>
          </a:xfrm>
          <a:prstGeom prst="rect">
            <a:avLst/>
          </a:prstGeom>
        </p:spPr>
      </p:pic>
      <p:pic>
        <p:nvPicPr>
          <p:cNvPr id="20" name="Picture 19" descr="ru08_log_dens_bb660_storm2_20051012T183939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095445" y="0"/>
            <a:ext cx="4800610" cy="6629413"/>
          </a:xfrm>
          <a:prstGeom prst="rect">
            <a:avLst/>
          </a:prstGeom>
        </p:spPr>
      </p:pic>
      <p:pic>
        <p:nvPicPr>
          <p:cNvPr id="21" name="Picture 20" descr="ru08_log_dens_bb660_storm2_20051012T191907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095445" y="0"/>
            <a:ext cx="4800610" cy="6629413"/>
          </a:xfrm>
          <a:prstGeom prst="rect">
            <a:avLst/>
          </a:prstGeom>
        </p:spPr>
      </p:pic>
      <p:pic>
        <p:nvPicPr>
          <p:cNvPr id="22" name="Picture 21" descr="ru08_log_dens_bb660_storm2_20051012T194756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095445" y="0"/>
            <a:ext cx="4800610" cy="6629413"/>
          </a:xfrm>
          <a:prstGeom prst="rect">
            <a:avLst/>
          </a:prstGeom>
        </p:spPr>
      </p:pic>
      <p:pic>
        <p:nvPicPr>
          <p:cNvPr id="23" name="Picture 22" descr="ru08_log_dens_bb660_storm2_20051012T203144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095445" y="0"/>
            <a:ext cx="4800610" cy="6629413"/>
          </a:xfrm>
          <a:prstGeom prst="rect">
            <a:avLst/>
          </a:prstGeom>
        </p:spPr>
      </p:pic>
      <p:pic>
        <p:nvPicPr>
          <p:cNvPr id="24" name="Picture 23" descr="ru08_log_dens_bb660_storm2_20051012T211501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095445" y="0"/>
            <a:ext cx="4800610" cy="6629413"/>
          </a:xfrm>
          <a:prstGeom prst="rect">
            <a:avLst/>
          </a:prstGeom>
        </p:spPr>
      </p:pic>
      <p:pic>
        <p:nvPicPr>
          <p:cNvPr id="25" name="Picture 24" descr="ru08_log_dens_bb660_storm2_20051012T215941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095445" y="0"/>
            <a:ext cx="4800610" cy="6629413"/>
          </a:xfrm>
          <a:prstGeom prst="rect">
            <a:avLst/>
          </a:prstGeom>
        </p:spPr>
      </p:pic>
      <p:pic>
        <p:nvPicPr>
          <p:cNvPr id="26" name="Picture 25" descr="ru08_log_dens_bb660_storm2_20051012T224424.png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2095445" y="0"/>
            <a:ext cx="4800610" cy="6629413"/>
          </a:xfrm>
          <a:prstGeom prst="rect">
            <a:avLst/>
          </a:prstGeom>
        </p:spPr>
      </p:pic>
      <p:pic>
        <p:nvPicPr>
          <p:cNvPr id="27" name="Picture 26" descr="ru08_log_dens_bb660_storm2_20051012T232817.png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2095445" y="0"/>
            <a:ext cx="4800610" cy="6629413"/>
          </a:xfrm>
          <a:prstGeom prst="rect">
            <a:avLst/>
          </a:prstGeom>
        </p:spPr>
      </p:pic>
      <p:pic>
        <p:nvPicPr>
          <p:cNvPr id="28" name="Picture 27" descr="ru08_log_dens_bb660_storm2_20051013T000947.png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2095445" y="0"/>
            <a:ext cx="4800610" cy="6629413"/>
          </a:xfrm>
          <a:prstGeom prst="rect">
            <a:avLst/>
          </a:prstGeom>
        </p:spPr>
      </p:pic>
      <p:pic>
        <p:nvPicPr>
          <p:cNvPr id="29" name="Picture 28" descr="ru08_log_dens_bb660_storm2_20051013T005234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2095445" y="0"/>
            <a:ext cx="4800610" cy="6629413"/>
          </a:xfrm>
          <a:prstGeom prst="rect">
            <a:avLst/>
          </a:prstGeom>
        </p:spPr>
      </p:pic>
      <p:pic>
        <p:nvPicPr>
          <p:cNvPr id="30" name="Picture 29" descr="ru08_log_dens_bb660_storm2_20051013T015557.png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2095445" y="0"/>
            <a:ext cx="4800610" cy="6629413"/>
          </a:xfrm>
          <a:prstGeom prst="rect">
            <a:avLst/>
          </a:prstGeom>
        </p:spPr>
      </p:pic>
      <p:pic>
        <p:nvPicPr>
          <p:cNvPr id="31" name="Picture 30" descr="ru08_log_dens_bb660_storm2_20051013T020042.png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2095445" y="0"/>
            <a:ext cx="4800610" cy="66294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5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5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00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50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50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700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50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8000"/>
                            </p:stCondLst>
                            <p:childTnLst>
                              <p:par>
                                <p:cTn id="5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8500"/>
                            </p:stCondLst>
                            <p:childTnLst>
                              <p:par>
                                <p:cTn id="5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9000"/>
                            </p:stCondLst>
                            <p:childTnLst>
                              <p:par>
                                <p:cTn id="6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9500"/>
                            </p:stCondLst>
                            <p:childTnLst>
                              <p:par>
                                <p:cTn id="6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0"/>
                            </p:stCondLst>
                            <p:childTnLst>
                              <p:par>
                                <p:cTn id="6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500"/>
                            </p:stCondLst>
                            <p:childTnLst>
                              <p:par>
                                <p:cTn id="6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1000"/>
                            </p:stCondLst>
                            <p:childTnLst>
                              <p:par>
                                <p:cTn id="7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1500"/>
                            </p:stCondLst>
                            <p:childTnLst>
                              <p:par>
                                <p:cTn id="7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2000"/>
                            </p:stCondLst>
                            <p:childTnLst>
                              <p:par>
                                <p:cTn id="7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2500"/>
                            </p:stCondLst>
                            <p:childTnLst>
                              <p:par>
                                <p:cTn id="8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300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3500"/>
                            </p:stCondLst>
                            <p:childTnLst>
                              <p:par>
                                <p:cTn id="8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4000"/>
                            </p:stCondLst>
                            <p:childTnLst>
                              <p:par>
                                <p:cTn id="9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4500"/>
                            </p:stCondLst>
                            <p:childTnLst>
                              <p:par>
                                <p:cTn id="9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u08_magnitude_of_depth_av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606" y="964843"/>
            <a:ext cx="8449733" cy="1857084"/>
          </a:xfrm>
          <a:prstGeom prst="rect">
            <a:avLst/>
          </a:prstGeom>
        </p:spPr>
      </p:pic>
      <p:pic>
        <p:nvPicPr>
          <p:cNvPr id="3" name="Picture 2" descr="ru08_downcast_mea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073" y="2900932"/>
            <a:ext cx="8449733" cy="1852238"/>
          </a:xfrm>
          <a:prstGeom prst="rect">
            <a:avLst/>
          </a:prstGeom>
        </p:spPr>
      </p:pic>
      <p:pic>
        <p:nvPicPr>
          <p:cNvPr id="5" name="Picture 4" descr="ru08_downcast_residual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606" y="4820688"/>
            <a:ext cx="8449733" cy="185417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03762" y="270122"/>
            <a:ext cx="81428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00"/>
                </a:solidFill>
                <a:latin typeface="Gill Sans"/>
                <a:cs typeface="Gill Sans"/>
              </a:rPr>
              <a:t>Derived currents from glider.  </a:t>
            </a:r>
          </a:p>
          <a:p>
            <a:pPr algn="ctr"/>
            <a:endParaRPr lang="en-US" dirty="0">
              <a:solidFill>
                <a:srgbClr val="FFFF00"/>
              </a:solidFill>
              <a:latin typeface="Gill Sans"/>
              <a:cs typeface="Gill Sa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u08_downcast_mea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26787"/>
            <a:ext cx="9144000" cy="2004426"/>
          </a:xfrm>
          <a:prstGeom prst="rect">
            <a:avLst/>
          </a:prstGeom>
        </p:spPr>
      </p:pic>
      <p:pic>
        <p:nvPicPr>
          <p:cNvPr id="3" name="Picture 2" descr="ru08_downcast_residual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603647"/>
            <a:ext cx="9144000" cy="2006520"/>
          </a:xfrm>
          <a:prstGeom prst="rect">
            <a:avLst/>
          </a:prstGeom>
        </p:spPr>
      </p:pic>
      <p:pic>
        <p:nvPicPr>
          <p:cNvPr id="4" name="Picture 3" descr="ru08_Downcast_residual_above17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86130"/>
            <a:ext cx="9144000" cy="2006520"/>
          </a:xfrm>
          <a:prstGeom prst="rect">
            <a:avLst/>
          </a:prstGeom>
        </p:spPr>
      </p:pic>
      <p:pic>
        <p:nvPicPr>
          <p:cNvPr id="5" name="Picture 4" descr="ru08_Downcast_residual_under17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569679"/>
            <a:ext cx="9144000" cy="200652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6544733" y="2887133"/>
            <a:ext cx="1769534" cy="1337734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90332" y="6544736"/>
            <a:ext cx="2895600" cy="244475"/>
          </a:xfrm>
          <a:noFill/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  <a:latin typeface="Arial" pitchFamily="-106" charset="0"/>
                <a:ea typeface="Arial" pitchFamily="-106" charset="0"/>
                <a:cs typeface="Arial" pitchFamily="-106" charset="0"/>
              </a:rPr>
              <a:t>Model/Observation </a:t>
            </a:r>
            <a:r>
              <a:rPr lang="en-US" dirty="0" err="1" smtClean="0">
                <a:solidFill>
                  <a:srgbClr val="FFFF00"/>
                </a:solidFill>
                <a:latin typeface="Arial" pitchFamily="-106" charset="0"/>
                <a:ea typeface="Arial" pitchFamily="-106" charset="0"/>
                <a:cs typeface="Arial" pitchFamily="-106" charset="0"/>
              </a:rPr>
              <a:t>agreeement</a:t>
            </a:r>
            <a:endParaRPr lang="en-US" dirty="0" smtClean="0">
              <a:solidFill>
                <a:srgbClr val="FFFF00"/>
              </a:solidFill>
              <a:latin typeface="Arial" pitchFamily="-106" charset="0"/>
              <a:ea typeface="Arial" pitchFamily="-106" charset="0"/>
              <a:cs typeface="Arial" pitchFamily="-106" charset="0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685800" y="228600"/>
            <a:ext cx="7772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MURI,</a:t>
            </a:r>
            <a:r>
              <a:rPr kumimoji="0" lang="en-US" sz="2400" b="1" i="0" u="none" strike="noStrike" kern="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IOOS, ONR, 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OOI Observing System Experiment (OSE)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Text Box 46"/>
          <p:cNvSpPr txBox="1">
            <a:spLocks noChangeArrowheads="1"/>
          </p:cNvSpPr>
          <p:nvPr/>
        </p:nvSpPr>
        <p:spPr bwMode="auto">
          <a:xfrm>
            <a:off x="5486400" y="1273175"/>
            <a:ext cx="231061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>
                <a:solidFill>
                  <a:srgbClr val="FFFF00"/>
                </a:solidFill>
              </a:rPr>
              <a:t>Observatory (simulated) data</a:t>
            </a:r>
          </a:p>
        </p:txBody>
      </p:sp>
      <p:sp>
        <p:nvSpPr>
          <p:cNvPr id="7" name="Text Box 48"/>
          <p:cNvSpPr txBox="1">
            <a:spLocks noChangeArrowheads="1"/>
          </p:cNvSpPr>
          <p:nvPr/>
        </p:nvSpPr>
        <p:spPr bwMode="auto">
          <a:xfrm>
            <a:off x="1295400" y="3635375"/>
            <a:ext cx="117702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>
                <a:solidFill>
                  <a:srgbClr val="FFFF00"/>
                </a:solidFill>
              </a:rPr>
              <a:t>Virtual Ocean</a:t>
            </a:r>
          </a:p>
        </p:txBody>
      </p:sp>
      <p:sp>
        <p:nvSpPr>
          <p:cNvPr id="8" name="Text Box 49"/>
          <p:cNvSpPr txBox="1">
            <a:spLocks noChangeArrowheads="1"/>
          </p:cNvSpPr>
          <p:nvPr/>
        </p:nvSpPr>
        <p:spPr bwMode="auto">
          <a:xfrm>
            <a:off x="1219200" y="1196975"/>
            <a:ext cx="213615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>
                <a:solidFill>
                  <a:srgbClr val="FFFF00"/>
                </a:solidFill>
              </a:rPr>
              <a:t>Design, Testing and Deploy</a:t>
            </a:r>
          </a:p>
        </p:txBody>
      </p:sp>
      <p:cxnSp>
        <p:nvCxnSpPr>
          <p:cNvPr id="9" name="AutoShape 52"/>
          <p:cNvCxnSpPr>
            <a:cxnSpLocks noChangeShapeType="1"/>
          </p:cNvCxnSpPr>
          <p:nvPr/>
        </p:nvCxnSpPr>
        <p:spPr bwMode="auto">
          <a:xfrm>
            <a:off x="5410200" y="1620838"/>
            <a:ext cx="2400300" cy="479425"/>
          </a:xfrm>
          <a:prstGeom prst="bentConnector2">
            <a:avLst/>
          </a:prstGeom>
          <a:noFill/>
          <a:ln w="28575">
            <a:solidFill>
              <a:srgbClr val="FFFF00"/>
            </a:solidFill>
            <a:miter lim="800000"/>
            <a:headEnd/>
            <a:tailEnd type="triangle" w="med" len="med"/>
          </a:ln>
        </p:spPr>
      </p:cxnSp>
      <p:sp>
        <p:nvSpPr>
          <p:cNvPr id="10" name="Text Box 53"/>
          <p:cNvSpPr txBox="1">
            <a:spLocks noChangeArrowheads="1"/>
          </p:cNvSpPr>
          <p:nvPr/>
        </p:nvSpPr>
        <p:spPr bwMode="auto">
          <a:xfrm>
            <a:off x="7848600" y="1676400"/>
            <a:ext cx="7556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>
                <a:solidFill>
                  <a:srgbClr val="FFFF00"/>
                </a:solidFill>
              </a:rPr>
              <a:t>Models</a:t>
            </a:r>
          </a:p>
        </p:txBody>
      </p:sp>
      <p:sp>
        <p:nvSpPr>
          <p:cNvPr id="11" name="Text Box 54"/>
          <p:cNvSpPr txBox="1">
            <a:spLocks noChangeArrowheads="1"/>
          </p:cNvSpPr>
          <p:nvPr/>
        </p:nvSpPr>
        <p:spPr bwMode="auto">
          <a:xfrm>
            <a:off x="7620000" y="3665538"/>
            <a:ext cx="145036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>
                <a:solidFill>
                  <a:srgbClr val="FFFF00"/>
                </a:solidFill>
              </a:rPr>
              <a:t>Data Assimilation</a:t>
            </a:r>
          </a:p>
        </p:txBody>
      </p:sp>
      <p:cxnSp>
        <p:nvCxnSpPr>
          <p:cNvPr id="12" name="AutoShape 55"/>
          <p:cNvCxnSpPr>
            <a:cxnSpLocks noChangeShapeType="1"/>
          </p:cNvCxnSpPr>
          <p:nvPr/>
        </p:nvCxnSpPr>
        <p:spPr bwMode="auto">
          <a:xfrm rot="5400000">
            <a:off x="6542087" y="4649788"/>
            <a:ext cx="365125" cy="2171700"/>
          </a:xfrm>
          <a:prstGeom prst="bentConnector2">
            <a:avLst/>
          </a:prstGeom>
          <a:noFill/>
          <a:ln w="28575">
            <a:solidFill>
              <a:srgbClr val="FFFF00"/>
            </a:solidFill>
            <a:miter lim="800000"/>
            <a:headEnd/>
            <a:tailEnd type="triangle" w="med" len="med"/>
          </a:ln>
        </p:spPr>
      </p:cxnSp>
      <p:sp>
        <p:nvSpPr>
          <p:cNvPr id="13" name="Text Box 56"/>
          <p:cNvSpPr txBox="1">
            <a:spLocks noChangeArrowheads="1"/>
          </p:cNvSpPr>
          <p:nvPr/>
        </p:nvSpPr>
        <p:spPr bwMode="auto">
          <a:xfrm>
            <a:off x="5828611" y="5334000"/>
            <a:ext cx="77131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>
                <a:solidFill>
                  <a:srgbClr val="FFFF00"/>
                </a:solidFill>
              </a:rPr>
              <a:t>Data</a:t>
            </a:r>
          </a:p>
          <a:p>
            <a:pPr algn="ctr"/>
            <a:r>
              <a:rPr lang="en-US" sz="1400">
                <a:solidFill>
                  <a:srgbClr val="FFFF00"/>
                </a:solidFill>
              </a:rPr>
              <a:t>Analysis</a:t>
            </a:r>
          </a:p>
        </p:txBody>
      </p:sp>
      <p:sp>
        <p:nvSpPr>
          <p:cNvPr id="14" name="Text Box 59"/>
          <p:cNvSpPr txBox="1">
            <a:spLocks noChangeArrowheads="1"/>
          </p:cNvSpPr>
          <p:nvPr/>
        </p:nvSpPr>
        <p:spPr bwMode="auto">
          <a:xfrm>
            <a:off x="1066800" y="5997575"/>
            <a:ext cx="222399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solidFill>
                  <a:srgbClr val="FFFF00"/>
                </a:solidFill>
              </a:rPr>
              <a:t>Science Questions &amp; Drivers</a:t>
            </a:r>
          </a:p>
        </p:txBody>
      </p:sp>
      <p:sp>
        <p:nvSpPr>
          <p:cNvPr id="15" name="Line 60"/>
          <p:cNvSpPr>
            <a:spLocks noChangeShapeType="1"/>
          </p:cNvSpPr>
          <p:nvPr/>
        </p:nvSpPr>
        <p:spPr bwMode="auto">
          <a:xfrm>
            <a:off x="7696200" y="3352800"/>
            <a:ext cx="0" cy="76200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>
              <a:solidFill>
                <a:srgbClr val="FFFF00"/>
              </a:solidFill>
            </a:endParaRPr>
          </a:p>
        </p:txBody>
      </p:sp>
      <p:cxnSp>
        <p:nvCxnSpPr>
          <p:cNvPr id="16" name="AutoShape 62"/>
          <p:cNvCxnSpPr>
            <a:cxnSpLocks noChangeShapeType="1"/>
          </p:cNvCxnSpPr>
          <p:nvPr/>
        </p:nvCxnSpPr>
        <p:spPr bwMode="auto">
          <a:xfrm rot="10800000">
            <a:off x="1257300" y="5562600"/>
            <a:ext cx="2247900" cy="355600"/>
          </a:xfrm>
          <a:prstGeom prst="bentConnector2">
            <a:avLst/>
          </a:prstGeom>
          <a:noFill/>
          <a:ln w="28575">
            <a:solidFill>
              <a:srgbClr val="FFFF00"/>
            </a:solidFill>
            <a:miter lim="800000"/>
            <a:headEnd/>
            <a:tailEnd type="triangle" w="med" len="med"/>
          </a:ln>
        </p:spPr>
      </p:cxnSp>
      <p:sp>
        <p:nvSpPr>
          <p:cNvPr id="18" name="Line 65"/>
          <p:cNvSpPr>
            <a:spLocks noChangeShapeType="1"/>
          </p:cNvSpPr>
          <p:nvPr/>
        </p:nvSpPr>
        <p:spPr bwMode="auto">
          <a:xfrm>
            <a:off x="605659" y="2346960"/>
            <a:ext cx="631108" cy="100584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stealth" w="lg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>
              <a:solidFill>
                <a:srgbClr val="FFFF00"/>
              </a:solidFill>
            </a:endParaRPr>
          </a:p>
        </p:txBody>
      </p:sp>
      <p:sp>
        <p:nvSpPr>
          <p:cNvPr id="19" name="Line 66"/>
          <p:cNvSpPr>
            <a:spLocks noChangeShapeType="1"/>
          </p:cNvSpPr>
          <p:nvPr/>
        </p:nvSpPr>
        <p:spPr bwMode="auto">
          <a:xfrm flipV="1">
            <a:off x="1236768" y="2346960"/>
            <a:ext cx="668232" cy="100584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stealth" w="lg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>
              <a:solidFill>
                <a:srgbClr val="FFFF00"/>
              </a:solidFill>
            </a:endParaRPr>
          </a:p>
        </p:txBody>
      </p:sp>
      <p:sp>
        <p:nvSpPr>
          <p:cNvPr id="20" name="Line 67"/>
          <p:cNvSpPr>
            <a:spLocks noChangeShapeType="1"/>
          </p:cNvSpPr>
          <p:nvPr/>
        </p:nvSpPr>
        <p:spPr bwMode="auto">
          <a:xfrm flipH="1">
            <a:off x="457163" y="3352800"/>
            <a:ext cx="853852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>
              <a:solidFill>
                <a:srgbClr val="FFFF00"/>
              </a:solidFill>
            </a:endParaRPr>
          </a:p>
        </p:txBody>
      </p:sp>
      <p:sp>
        <p:nvSpPr>
          <p:cNvPr id="21" name="Line 68"/>
          <p:cNvSpPr>
            <a:spLocks noChangeShapeType="1"/>
          </p:cNvSpPr>
          <p:nvPr/>
        </p:nvSpPr>
        <p:spPr bwMode="auto">
          <a:xfrm flipV="1">
            <a:off x="568535" y="2346960"/>
            <a:ext cx="0" cy="4572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>
              <a:solidFill>
                <a:srgbClr val="FFFF00"/>
              </a:solidFill>
            </a:endParaRPr>
          </a:p>
        </p:txBody>
      </p:sp>
      <p:sp>
        <p:nvSpPr>
          <p:cNvPr id="22" name="Line 69"/>
          <p:cNvSpPr>
            <a:spLocks noChangeShapeType="1"/>
          </p:cNvSpPr>
          <p:nvPr/>
        </p:nvSpPr>
        <p:spPr bwMode="auto">
          <a:xfrm>
            <a:off x="568535" y="2956560"/>
            <a:ext cx="0" cy="39624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>
              <a:solidFill>
                <a:srgbClr val="FFFF00"/>
              </a:solidFill>
            </a:endParaRPr>
          </a:p>
        </p:txBody>
      </p:sp>
      <p:sp>
        <p:nvSpPr>
          <p:cNvPr id="23" name="Text Box 70"/>
          <p:cNvSpPr txBox="1">
            <a:spLocks noChangeArrowheads="1"/>
          </p:cNvSpPr>
          <p:nvPr/>
        </p:nvSpPr>
        <p:spPr bwMode="auto">
          <a:xfrm>
            <a:off x="304800" y="2743200"/>
            <a:ext cx="60945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dirty="0">
                <a:solidFill>
                  <a:srgbClr val="FFFF00"/>
                </a:solidFill>
              </a:rPr>
              <a:t>~100 </a:t>
            </a:r>
            <a:r>
              <a:rPr lang="en-US" sz="1400" dirty="0" err="1">
                <a:solidFill>
                  <a:srgbClr val="FFFF00"/>
                </a:solidFill>
              </a:rPr>
              <a:t>m</a:t>
            </a:r>
            <a:endParaRPr lang="en-US" sz="1400" dirty="0">
              <a:solidFill>
                <a:srgbClr val="FFFF00"/>
              </a:solidFill>
            </a:endParaRPr>
          </a:p>
        </p:txBody>
      </p:sp>
      <p:sp>
        <p:nvSpPr>
          <p:cNvPr id="24" name="Line 71"/>
          <p:cNvSpPr>
            <a:spLocks noChangeShapeType="1"/>
          </p:cNvSpPr>
          <p:nvPr/>
        </p:nvSpPr>
        <p:spPr bwMode="auto">
          <a:xfrm flipH="1">
            <a:off x="605659" y="2346960"/>
            <a:ext cx="408364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>
              <a:solidFill>
                <a:srgbClr val="FFFF00"/>
              </a:solidFill>
            </a:endParaRPr>
          </a:p>
        </p:txBody>
      </p:sp>
      <p:sp>
        <p:nvSpPr>
          <p:cNvPr id="25" name="Line 72"/>
          <p:cNvSpPr>
            <a:spLocks noChangeShapeType="1"/>
          </p:cNvSpPr>
          <p:nvPr/>
        </p:nvSpPr>
        <p:spPr bwMode="auto">
          <a:xfrm>
            <a:off x="1385264" y="2346960"/>
            <a:ext cx="519736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>
              <a:solidFill>
                <a:srgbClr val="FFFF00"/>
              </a:solidFill>
            </a:endParaRPr>
          </a:p>
        </p:txBody>
      </p:sp>
      <p:sp>
        <p:nvSpPr>
          <p:cNvPr id="26" name="Text Box 73"/>
          <p:cNvSpPr txBox="1">
            <a:spLocks noChangeArrowheads="1"/>
          </p:cNvSpPr>
          <p:nvPr/>
        </p:nvSpPr>
        <p:spPr bwMode="auto">
          <a:xfrm>
            <a:off x="838458" y="2286000"/>
            <a:ext cx="54603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dirty="0">
                <a:solidFill>
                  <a:srgbClr val="FFFF00"/>
                </a:solidFill>
              </a:rPr>
              <a:t>~3 km</a:t>
            </a:r>
          </a:p>
        </p:txBody>
      </p:sp>
      <p:sp>
        <p:nvSpPr>
          <p:cNvPr id="27" name="Line 74"/>
          <p:cNvSpPr>
            <a:spLocks noChangeShapeType="1"/>
          </p:cNvSpPr>
          <p:nvPr/>
        </p:nvSpPr>
        <p:spPr bwMode="auto">
          <a:xfrm flipV="1">
            <a:off x="1219200" y="3352800"/>
            <a:ext cx="0" cy="68580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>
              <a:solidFill>
                <a:srgbClr val="FFFF00"/>
              </a:solidFill>
            </a:endParaRPr>
          </a:p>
        </p:txBody>
      </p:sp>
      <p:cxnSp>
        <p:nvCxnSpPr>
          <p:cNvPr id="28" name="AutoShape 75"/>
          <p:cNvCxnSpPr>
            <a:cxnSpLocks noChangeShapeType="1"/>
          </p:cNvCxnSpPr>
          <p:nvPr/>
        </p:nvCxnSpPr>
        <p:spPr bwMode="auto">
          <a:xfrm rot="16200000">
            <a:off x="2315369" y="562769"/>
            <a:ext cx="284162" cy="2400300"/>
          </a:xfrm>
          <a:prstGeom prst="bentConnector2">
            <a:avLst/>
          </a:prstGeom>
          <a:noFill/>
          <a:ln w="28575">
            <a:solidFill>
              <a:srgbClr val="FFFF00"/>
            </a:solidFill>
            <a:miter lim="800000"/>
            <a:headEnd/>
            <a:tailEnd type="triangle" w="med" len="med"/>
          </a:ln>
        </p:spPr>
      </p:cxnSp>
      <p:sp>
        <p:nvSpPr>
          <p:cNvPr id="29" name="Text Box 86"/>
          <p:cNvSpPr txBox="1">
            <a:spLocks noChangeArrowheads="1"/>
          </p:cNvSpPr>
          <p:nvPr/>
        </p:nvSpPr>
        <p:spPr bwMode="auto">
          <a:xfrm>
            <a:off x="2133600" y="2057400"/>
            <a:ext cx="84135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>
                <a:solidFill>
                  <a:srgbClr val="FFFF00"/>
                </a:solidFill>
              </a:rPr>
              <a:t>Sensor &amp;</a:t>
            </a:r>
          </a:p>
          <a:p>
            <a:r>
              <a:rPr lang="en-US" sz="1400">
                <a:solidFill>
                  <a:srgbClr val="FFFF00"/>
                </a:solidFill>
              </a:rPr>
              <a:t>Platform</a:t>
            </a:r>
          </a:p>
        </p:txBody>
      </p:sp>
      <p:cxnSp>
        <p:nvCxnSpPr>
          <p:cNvPr id="30" name="AutoShape 87"/>
          <p:cNvCxnSpPr>
            <a:cxnSpLocks noChangeShapeType="1"/>
          </p:cNvCxnSpPr>
          <p:nvPr/>
        </p:nvCxnSpPr>
        <p:spPr bwMode="auto">
          <a:xfrm>
            <a:off x="5410200" y="1620838"/>
            <a:ext cx="228600" cy="4297362"/>
          </a:xfrm>
          <a:prstGeom prst="bentConnector3">
            <a:avLst>
              <a:gd name="adj1" fmla="val 580556"/>
            </a:avLst>
          </a:prstGeom>
          <a:noFill/>
          <a:ln w="28575">
            <a:solidFill>
              <a:srgbClr val="FFFF00"/>
            </a:solidFill>
            <a:prstDash val="dash"/>
            <a:miter lim="800000"/>
            <a:headEnd/>
            <a:tailEnd type="triangle" w="med" len="med"/>
          </a:ln>
        </p:spPr>
      </p:cxnSp>
      <p:sp>
        <p:nvSpPr>
          <p:cNvPr id="31" name="Text Box 88"/>
          <p:cNvSpPr txBox="1">
            <a:spLocks noChangeArrowheads="1"/>
          </p:cNvSpPr>
          <p:nvPr/>
        </p:nvSpPr>
        <p:spPr bwMode="auto">
          <a:xfrm>
            <a:off x="5638800" y="6019800"/>
            <a:ext cx="30455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>
                <a:solidFill>
                  <a:srgbClr val="FFFF00"/>
                </a:solidFill>
              </a:rPr>
              <a:t>Data Synthesis: Nowcast &amp; Data Impact</a:t>
            </a:r>
          </a:p>
        </p:txBody>
      </p:sp>
      <p:pic>
        <p:nvPicPr>
          <p:cNvPr id="32" name="Picture 34" descr="glider-surface.jpg"/>
          <p:cNvPicPr>
            <a:picLocks noChangeAspect="1"/>
          </p:cNvPicPr>
          <p:nvPr/>
        </p:nvPicPr>
        <p:blipFill>
          <a:blip r:embed="rId2"/>
          <a:srcRect l="11905" t="25322" r="7143" b="29660"/>
          <a:stretch>
            <a:fillRect/>
          </a:stretch>
        </p:blipFill>
        <p:spPr bwMode="auto">
          <a:xfrm>
            <a:off x="381000" y="1752600"/>
            <a:ext cx="1676400" cy="5508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3" name="Picture 7" descr="hf_nyhops_1108124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4038600"/>
            <a:ext cx="2057400" cy="161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10" descr="ru05_ensemble1_20091110.jpg"/>
          <p:cNvPicPr>
            <a:picLocks noChangeAspect="1"/>
          </p:cNvPicPr>
          <p:nvPr/>
        </p:nvPicPr>
        <p:blipFill>
          <a:blip r:embed="rId4"/>
          <a:srcRect l="40556" t="56667" r="29395" b="3333"/>
          <a:stretch>
            <a:fillRect/>
          </a:stretch>
        </p:blipFill>
        <p:spPr bwMode="auto">
          <a:xfrm>
            <a:off x="3505200" y="4724400"/>
            <a:ext cx="21336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Picture 6" descr="CM Capture 1.png"/>
          <p:cNvPicPr>
            <a:picLocks noChangeAspect="1"/>
          </p:cNvPicPr>
          <p:nvPr/>
        </p:nvPicPr>
        <p:blipFill>
          <a:blip r:embed="rId5"/>
          <a:srcRect l="22501" t="17261" r="11667" b="18135"/>
          <a:stretch>
            <a:fillRect/>
          </a:stretch>
        </p:blipFill>
        <p:spPr bwMode="auto">
          <a:xfrm>
            <a:off x="3657600" y="1020763"/>
            <a:ext cx="1752600" cy="1265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Picture 7" descr="curve_fitti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934200" y="4114800"/>
            <a:ext cx="1941513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Picture 8" descr="NYHOPS_1109.jpg"/>
          <p:cNvPicPr>
            <a:picLocks noChangeAspect="1"/>
          </p:cNvPicPr>
          <p:nvPr/>
        </p:nvPicPr>
        <p:blipFill>
          <a:blip r:embed="rId7"/>
          <a:srcRect l="15625" t="9721" r="14583" b="19444"/>
          <a:stretch>
            <a:fillRect/>
          </a:stretch>
        </p:blipFill>
        <p:spPr bwMode="auto">
          <a:xfrm>
            <a:off x="7086600" y="2146300"/>
            <a:ext cx="1685925" cy="128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07796" y="3063781"/>
            <a:ext cx="7024078" cy="584776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  <a:latin typeface="Gill Sans"/>
                <a:cs typeface="Gill Sans"/>
              </a:rPr>
              <a:t>Our teams goals for ONR OASIS efforts:</a:t>
            </a:r>
            <a:endParaRPr lang="en-US" sz="3200" dirty="0">
              <a:solidFill>
                <a:srgbClr val="FFFF00"/>
              </a:solidFill>
              <a:latin typeface="Gill Sans"/>
              <a:cs typeface="Gill San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13543" y="3940945"/>
            <a:ext cx="7621535" cy="2462212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200" dirty="0" err="1" smtClean="0">
                <a:solidFill>
                  <a:srgbClr val="FFFF00"/>
                </a:solidFill>
                <a:latin typeface="Wingdings" charset="2"/>
                <a:cs typeface="Wingdings" charset="2"/>
              </a:rPr>
              <a:t>l</a:t>
            </a:r>
            <a:r>
              <a:rPr lang="en-US" sz="2200" dirty="0" smtClean="0">
                <a:solidFill>
                  <a:srgbClr val="FFFF00"/>
                </a:solidFill>
                <a:latin typeface="Gill Sans"/>
                <a:cs typeface="Gill Sans"/>
              </a:rPr>
              <a:t> Implementing optical sensors onto Web gliders.</a:t>
            </a:r>
          </a:p>
          <a:p>
            <a:endParaRPr lang="en-US" sz="2200" dirty="0" smtClean="0">
              <a:solidFill>
                <a:srgbClr val="FFFF00"/>
              </a:solidFill>
              <a:latin typeface="Gill Sans"/>
              <a:cs typeface="Gill Sans"/>
            </a:endParaRPr>
          </a:p>
          <a:p>
            <a:r>
              <a:rPr lang="en-US" sz="2200" dirty="0" err="1" smtClean="0">
                <a:solidFill>
                  <a:srgbClr val="FFFF00"/>
                </a:solidFill>
                <a:latin typeface="Wingdings" charset="2"/>
                <a:cs typeface="Wingdings" charset="2"/>
              </a:rPr>
              <a:t>l</a:t>
            </a:r>
            <a:r>
              <a:rPr lang="en-US" sz="2200" dirty="0" smtClean="0">
                <a:solidFill>
                  <a:srgbClr val="FFFF00"/>
                </a:solidFill>
                <a:latin typeface="Gill Sans"/>
                <a:cs typeface="Gill Sans"/>
              </a:rPr>
              <a:t> Deploy gliders during coastal storms to study storm induced</a:t>
            </a:r>
          </a:p>
          <a:p>
            <a:r>
              <a:rPr lang="en-US" sz="2200" dirty="0" smtClean="0">
                <a:solidFill>
                  <a:srgbClr val="FFFF00"/>
                </a:solidFill>
                <a:latin typeface="Gill Sans"/>
                <a:cs typeface="Gill Sans"/>
              </a:rPr>
              <a:t>bottom </a:t>
            </a:r>
            <a:r>
              <a:rPr lang="en-US" sz="2200" dirty="0" err="1" smtClean="0">
                <a:solidFill>
                  <a:srgbClr val="FFFF00"/>
                </a:solidFill>
                <a:latin typeface="Gill Sans"/>
                <a:cs typeface="Gill Sans"/>
              </a:rPr>
              <a:t>resuspension</a:t>
            </a:r>
            <a:endParaRPr lang="en-US" sz="2200" dirty="0" smtClean="0">
              <a:solidFill>
                <a:srgbClr val="FFFF00"/>
              </a:solidFill>
              <a:latin typeface="Gill Sans"/>
              <a:cs typeface="Gill Sans"/>
            </a:endParaRPr>
          </a:p>
          <a:p>
            <a:endParaRPr lang="en-US" sz="2200" dirty="0" smtClean="0">
              <a:solidFill>
                <a:srgbClr val="FFFF00"/>
              </a:solidFill>
              <a:latin typeface="Gill Sans"/>
              <a:cs typeface="Gill Sans"/>
            </a:endParaRPr>
          </a:p>
          <a:p>
            <a:r>
              <a:rPr lang="en-US" sz="2200" dirty="0" err="1" smtClean="0">
                <a:solidFill>
                  <a:srgbClr val="FFFF00"/>
                </a:solidFill>
                <a:latin typeface="Wingdings" charset="2"/>
                <a:cs typeface="Wingdings" charset="2"/>
              </a:rPr>
              <a:t>l</a:t>
            </a:r>
            <a:r>
              <a:rPr lang="en-US" sz="2200" dirty="0" smtClean="0">
                <a:solidFill>
                  <a:srgbClr val="FFFF00"/>
                </a:solidFill>
                <a:latin typeface="Gill Sans"/>
                <a:cs typeface="Gill Sans"/>
              </a:rPr>
              <a:t> Assess the variability between storms </a:t>
            </a:r>
            <a:r>
              <a:rPr lang="en-US" sz="2200" dirty="0" err="1" smtClean="0">
                <a:solidFill>
                  <a:srgbClr val="FFFF00"/>
                </a:solidFill>
                <a:latin typeface="Gill Sans"/>
                <a:cs typeface="Gill Sans"/>
              </a:rPr>
              <a:t>resuspension</a:t>
            </a:r>
            <a:r>
              <a:rPr lang="en-US" sz="2200" dirty="0" smtClean="0">
                <a:solidFill>
                  <a:srgbClr val="FFFF00"/>
                </a:solidFill>
                <a:latin typeface="Gill Sans"/>
                <a:cs typeface="Gill Sans"/>
              </a:rPr>
              <a:t> efficiencies</a:t>
            </a:r>
          </a:p>
          <a:p>
            <a:endParaRPr lang="en-US" sz="2200" dirty="0">
              <a:solidFill>
                <a:srgbClr val="FFFF00"/>
              </a:solidFill>
              <a:latin typeface="Gill Sans"/>
              <a:cs typeface="Gill San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66067" y="574006"/>
            <a:ext cx="4669011" cy="1754327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00"/>
                </a:solidFill>
                <a:latin typeface="Gill Sans"/>
                <a:cs typeface="Gill Sans"/>
              </a:rPr>
              <a:t>Our ultimate goal is to provide a complete environmental monitoring system for physics and  optics for sustained operations.  From Navy perspective, these integrated platforms need to be flexible to fulfill a variety of needs (such as ASW and  MCM).</a:t>
            </a:r>
            <a:endParaRPr lang="en-US" dirty="0">
              <a:solidFill>
                <a:srgbClr val="FFFF00"/>
              </a:solidFill>
              <a:latin typeface="Gill Sans"/>
              <a:cs typeface="Gill Sans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/>
          <a:srcRect l="10814" t="5260" r="12453" b="-1753"/>
          <a:stretch>
            <a:fillRect/>
          </a:stretch>
        </p:blipFill>
        <p:spPr bwMode="auto">
          <a:xfrm>
            <a:off x="262467" y="208204"/>
            <a:ext cx="3200396" cy="2684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0911120800rawhfrwstdmed-1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886" y="651933"/>
            <a:ext cx="2799834" cy="2548467"/>
          </a:xfrm>
          <a:prstGeom prst="rect">
            <a:avLst/>
          </a:prstGeom>
        </p:spPr>
      </p:pic>
      <p:pic>
        <p:nvPicPr>
          <p:cNvPr id="11" name="Picture 10" descr="0911121700rawhfrwstdmed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7720" y="651933"/>
            <a:ext cx="2799834" cy="2548467"/>
          </a:xfrm>
          <a:prstGeom prst="rect">
            <a:avLst/>
          </a:prstGeom>
        </p:spPr>
      </p:pic>
      <p:pic>
        <p:nvPicPr>
          <p:cNvPr id="12" name="Picture 11" descr="0911121800rawhfrwstdmed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7554" y="651933"/>
            <a:ext cx="2799834" cy="2548467"/>
          </a:xfrm>
          <a:prstGeom prst="rect">
            <a:avLst/>
          </a:prstGeom>
        </p:spPr>
      </p:pic>
      <p:pic>
        <p:nvPicPr>
          <p:cNvPr id="13" name="Picture 12" descr="ru21_091030t1632_091112t2232_osse_zcur_map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619" y="3414443"/>
            <a:ext cx="3848235" cy="288874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516085" y="103201"/>
            <a:ext cx="3838874" cy="369332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  <a:latin typeface="Gill Sans"/>
                <a:cs typeface="Gill Sans"/>
              </a:rPr>
              <a:t>Nor’ Easter during the exercise</a:t>
            </a:r>
            <a:endParaRPr lang="en-US" b="1" dirty="0">
              <a:solidFill>
                <a:srgbClr val="FFFF00"/>
              </a:solidFill>
              <a:latin typeface="Gill Sans"/>
              <a:cs typeface="Gill Sans"/>
            </a:endParaRPr>
          </a:p>
        </p:txBody>
      </p:sp>
      <p:pic>
        <p:nvPicPr>
          <p:cNvPr id="16" name="Picture 15" descr="OSSE_track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64258" y="3414443"/>
            <a:ext cx="3683005" cy="2888742"/>
          </a:xfrm>
          <a:prstGeom prst="rect">
            <a:avLst/>
          </a:prstGeom>
        </p:spPr>
      </p:pic>
      <p:cxnSp>
        <p:nvCxnSpPr>
          <p:cNvPr id="17" name="Straight Arrow Connector 16"/>
          <p:cNvCxnSpPr/>
          <p:nvPr/>
        </p:nvCxnSpPr>
        <p:spPr>
          <a:xfrm rot="16200000" flipV="1">
            <a:off x="6172862" y="5631083"/>
            <a:ext cx="240728" cy="6821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5872067" y="5662075"/>
            <a:ext cx="14346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NOAA buoy</a:t>
            </a:r>
            <a:endParaRPr lang="en-US" dirty="0">
              <a:solidFill>
                <a:srgbClr val="0000FF"/>
              </a:solidFill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 flipV="1">
            <a:off x="6794522" y="4631460"/>
            <a:ext cx="736600" cy="648629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7050111" y="4888086"/>
            <a:ext cx="806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Storm</a:t>
            </a:r>
            <a:endParaRPr lang="en-US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4009_PR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800" y="1062088"/>
            <a:ext cx="8165919" cy="1792831"/>
          </a:xfrm>
          <a:prstGeom prst="rect">
            <a:avLst/>
          </a:prstGeom>
        </p:spPr>
      </p:pic>
      <p:pic>
        <p:nvPicPr>
          <p:cNvPr id="3" name="Picture 2" descr="44009_u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800" y="2918380"/>
            <a:ext cx="8165919" cy="1789090"/>
          </a:xfrm>
          <a:prstGeom prst="rect">
            <a:avLst/>
          </a:prstGeom>
        </p:spPr>
      </p:pic>
      <p:pic>
        <p:nvPicPr>
          <p:cNvPr id="4" name="Picture 3" descr="44009_WVHT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800" y="4762015"/>
            <a:ext cx="8165919" cy="179283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87589" y="467271"/>
            <a:ext cx="4532010" cy="369332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Nice big storm, with 6m waves with 7s periods </a:t>
            </a:r>
            <a:endParaRPr lang="en-US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u05_den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266" y="4783673"/>
            <a:ext cx="7933267" cy="1741752"/>
          </a:xfrm>
          <a:prstGeom prst="rect">
            <a:avLst/>
          </a:prstGeom>
        </p:spPr>
      </p:pic>
      <p:pic>
        <p:nvPicPr>
          <p:cNvPr id="4" name="Picture 3" descr="ru05_sal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266" y="2958179"/>
            <a:ext cx="7933267" cy="1741752"/>
          </a:xfrm>
          <a:prstGeom prst="rect">
            <a:avLst/>
          </a:prstGeom>
        </p:spPr>
      </p:pic>
      <p:pic>
        <p:nvPicPr>
          <p:cNvPr id="5" name="Picture 4" descr="ru05_temp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266" y="1143533"/>
            <a:ext cx="7933267" cy="1740842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V="1">
            <a:off x="4199467" y="1016001"/>
            <a:ext cx="3420533" cy="25400"/>
          </a:xfrm>
          <a:prstGeom prst="straightConnector1">
            <a:avLst/>
          </a:prstGeom>
          <a:ln>
            <a:solidFill>
              <a:srgbClr val="FFFF00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469477" y="672069"/>
            <a:ext cx="8359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  <a:latin typeface="Gill Sans"/>
                <a:cs typeface="Gill Sans"/>
              </a:rPr>
              <a:t>storms</a:t>
            </a:r>
            <a:endParaRPr lang="en-US" dirty="0">
              <a:solidFill>
                <a:srgbClr val="FFFF00"/>
              </a:solidFill>
              <a:latin typeface="Gill Sans"/>
              <a:cs typeface="Gill San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95860" y="74128"/>
            <a:ext cx="7975600" cy="646331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00"/>
                </a:solidFill>
                <a:latin typeface="Gill Sans"/>
                <a:cs typeface="Gill Sans"/>
              </a:rPr>
              <a:t>Large storm erodes stratification rapidly as the water column had already been “preconditioned” with seasonal cooling</a:t>
            </a:r>
            <a:endParaRPr lang="en-US" dirty="0">
              <a:solidFill>
                <a:srgbClr val="FFFF00"/>
              </a:solidFill>
              <a:latin typeface="Gill Sans"/>
              <a:cs typeface="Gill Sa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u05_bb47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1" y="817076"/>
            <a:ext cx="8542867" cy="1874610"/>
          </a:xfrm>
          <a:prstGeom prst="rect">
            <a:avLst/>
          </a:prstGeom>
        </p:spPr>
      </p:pic>
      <p:pic>
        <p:nvPicPr>
          <p:cNvPr id="3" name="Picture 2" descr="ru05_bbrati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1" y="2764410"/>
            <a:ext cx="8542867" cy="1874610"/>
          </a:xfrm>
          <a:prstGeom prst="rect">
            <a:avLst/>
          </a:prstGeom>
        </p:spPr>
      </p:pic>
      <p:pic>
        <p:nvPicPr>
          <p:cNvPr id="4" name="Picture 3" descr="ru05_chl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1" y="4711662"/>
            <a:ext cx="8542867" cy="187559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55132" y="137067"/>
            <a:ext cx="7420947" cy="646331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00"/>
                </a:solidFill>
              </a:rPr>
              <a:t>The storm lifts material throughout the water column as stratification erodes, </a:t>
            </a:r>
          </a:p>
          <a:p>
            <a:pPr algn="ctr"/>
            <a:r>
              <a:rPr lang="en-US" dirty="0" smtClean="0">
                <a:solidFill>
                  <a:srgbClr val="FFFF00"/>
                </a:solidFill>
              </a:rPr>
              <a:t>c</a:t>
            </a:r>
            <a:r>
              <a:rPr lang="en-US" dirty="0" smtClean="0">
                <a:solidFill>
                  <a:srgbClr val="FFFF00"/>
                </a:solidFill>
              </a:rPr>
              <a:t>hlorophyll contributes significantly to the </a:t>
            </a:r>
            <a:r>
              <a:rPr lang="en-US" dirty="0" err="1" smtClean="0">
                <a:solidFill>
                  <a:srgbClr val="FFFF00"/>
                </a:solidFill>
              </a:rPr>
              <a:t>resuspension</a:t>
            </a:r>
            <a:r>
              <a:rPr lang="en-US" dirty="0" smtClean="0">
                <a:solidFill>
                  <a:srgbClr val="FFFF00"/>
                </a:solidFill>
              </a:rPr>
              <a:t> signal</a:t>
            </a:r>
            <a:endParaRPr lang="en-US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/>
          <p:cNvSpPr/>
          <p:nvPr/>
        </p:nvSpPr>
        <p:spPr>
          <a:xfrm>
            <a:off x="7920563" y="2298702"/>
            <a:ext cx="266704" cy="2135133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4368800" y="2298702"/>
            <a:ext cx="3632200" cy="125463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7535333" y="149422"/>
            <a:ext cx="651934" cy="2106906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4368800" y="149421"/>
            <a:ext cx="3162302" cy="2823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ru05_downcast_mean.png"/>
          <p:cNvPicPr>
            <a:picLocks noChangeAspect="1"/>
          </p:cNvPicPr>
          <p:nvPr/>
        </p:nvPicPr>
        <p:blipFill>
          <a:blip r:embed="rId2"/>
          <a:srcRect t="8648" r="12821"/>
          <a:stretch>
            <a:fillRect/>
          </a:stretch>
        </p:blipFill>
        <p:spPr>
          <a:xfrm>
            <a:off x="4368800" y="431800"/>
            <a:ext cx="3166533" cy="1832994"/>
          </a:xfrm>
          <a:prstGeom prst="rect">
            <a:avLst/>
          </a:prstGeom>
        </p:spPr>
      </p:pic>
      <p:pic>
        <p:nvPicPr>
          <p:cNvPr id="3" name="Picture 2" descr="ru05_downcast_residual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8800" y="2424165"/>
            <a:ext cx="3632200" cy="2009670"/>
          </a:xfrm>
          <a:prstGeom prst="rect">
            <a:avLst/>
          </a:prstGeom>
        </p:spPr>
      </p:pic>
      <p:pic>
        <p:nvPicPr>
          <p:cNvPr id="4" name="Picture 3" descr="ru05_downcast_residual_timeseries.png"/>
          <p:cNvPicPr>
            <a:picLocks noChangeAspect="1"/>
          </p:cNvPicPr>
          <p:nvPr/>
        </p:nvPicPr>
        <p:blipFill>
          <a:blip r:embed="rId4"/>
          <a:srcRect l="7685" r="8241"/>
          <a:stretch>
            <a:fillRect/>
          </a:stretch>
        </p:blipFill>
        <p:spPr>
          <a:xfrm>
            <a:off x="626533" y="4458185"/>
            <a:ext cx="7687734" cy="2007569"/>
          </a:xfrm>
          <a:prstGeom prst="rect">
            <a:avLst/>
          </a:prstGeom>
        </p:spPr>
      </p:pic>
      <p:pic>
        <p:nvPicPr>
          <p:cNvPr id="7" name="Picture 6" descr="ru05_downcast_mean.png"/>
          <p:cNvPicPr>
            <a:picLocks noChangeAspect="1"/>
          </p:cNvPicPr>
          <p:nvPr/>
        </p:nvPicPr>
        <p:blipFill>
          <a:blip r:embed="rId2"/>
          <a:srcRect l="87686" r="7870" b="14134"/>
          <a:stretch>
            <a:fillRect/>
          </a:stretch>
        </p:blipFill>
        <p:spPr>
          <a:xfrm>
            <a:off x="7594600" y="258274"/>
            <a:ext cx="406400" cy="1722927"/>
          </a:xfrm>
          <a:prstGeom prst="rect">
            <a:avLst/>
          </a:prstGeom>
        </p:spPr>
      </p:pic>
      <p:pic>
        <p:nvPicPr>
          <p:cNvPr id="8" name="Picture 7" descr="ru05_downcast_mean.png"/>
          <p:cNvPicPr>
            <a:picLocks noChangeAspect="1"/>
          </p:cNvPicPr>
          <p:nvPr/>
        </p:nvPicPr>
        <p:blipFill>
          <a:blip r:embed="rId2"/>
          <a:srcRect l="7778" r="86852" b="19197"/>
          <a:stretch>
            <a:fillRect/>
          </a:stretch>
        </p:blipFill>
        <p:spPr>
          <a:xfrm>
            <a:off x="4368800" y="258270"/>
            <a:ext cx="491068" cy="1621327"/>
          </a:xfrm>
          <a:prstGeom prst="rect">
            <a:avLst/>
          </a:prstGeom>
        </p:spPr>
      </p:pic>
      <p:pic>
        <p:nvPicPr>
          <p:cNvPr id="9" name="Picture 8" descr="ru05_downcast_mean.png"/>
          <p:cNvPicPr>
            <a:picLocks noChangeAspect="1"/>
          </p:cNvPicPr>
          <p:nvPr/>
        </p:nvPicPr>
        <p:blipFill>
          <a:blip r:embed="rId2"/>
          <a:srcRect l="9815" t="86710" r="83426"/>
          <a:stretch>
            <a:fillRect/>
          </a:stretch>
        </p:blipFill>
        <p:spPr>
          <a:xfrm>
            <a:off x="4525434" y="1989667"/>
            <a:ext cx="618066" cy="266660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7167029" y="1981201"/>
            <a:ext cx="753534" cy="143933"/>
            <a:chOff x="7116233" y="2112394"/>
            <a:chExt cx="753534" cy="143933"/>
          </a:xfrm>
        </p:grpSpPr>
        <p:pic>
          <p:nvPicPr>
            <p:cNvPr id="10" name="Picture 9" descr="ru05_downcast_mean.png"/>
            <p:cNvPicPr>
              <a:picLocks noChangeAspect="1"/>
            </p:cNvPicPr>
            <p:nvPr/>
          </p:nvPicPr>
          <p:blipFill>
            <a:blip r:embed="rId2"/>
            <a:srcRect l="83056" t="85235" r="10000" b="7592"/>
            <a:stretch>
              <a:fillRect/>
            </a:stretch>
          </p:blipFill>
          <p:spPr>
            <a:xfrm>
              <a:off x="7116233" y="2112394"/>
              <a:ext cx="635000" cy="143933"/>
            </a:xfrm>
            <a:prstGeom prst="rect">
              <a:avLst/>
            </a:prstGeom>
          </p:spPr>
        </p:pic>
        <p:cxnSp>
          <p:nvCxnSpPr>
            <p:cNvPr id="12" name="Straight Connector 11"/>
            <p:cNvCxnSpPr>
              <a:endCxn id="10" idx="0"/>
            </p:cNvCxnSpPr>
            <p:nvPr/>
          </p:nvCxnSpPr>
          <p:spPr>
            <a:xfrm rot="10800000">
              <a:off x="7433733" y="2112394"/>
              <a:ext cx="436034" cy="1588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V="1">
              <a:off x="7704693" y="2158984"/>
              <a:ext cx="76160" cy="8467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Rectangle 17"/>
          <p:cNvSpPr/>
          <p:nvPr/>
        </p:nvSpPr>
        <p:spPr>
          <a:xfrm>
            <a:off x="7768170" y="1879597"/>
            <a:ext cx="232830" cy="1016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5143500" y="1989711"/>
            <a:ext cx="2023529" cy="1311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4720167" y="1921937"/>
            <a:ext cx="110067" cy="592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5271188" y="149421"/>
            <a:ext cx="19595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/>
                <a:cs typeface="Times New Roman"/>
              </a:rPr>
              <a:t>Downcast mean velocity</a:t>
            </a:r>
            <a:endParaRPr lang="en-US" sz="1400" dirty="0">
              <a:latin typeface="Times New Roman"/>
              <a:cs typeface="Times New Roman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715934" y="4144435"/>
            <a:ext cx="2933700" cy="1306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 descr="ru05_downcast_mean.png"/>
          <p:cNvPicPr>
            <a:picLocks noChangeAspect="1"/>
          </p:cNvPicPr>
          <p:nvPr/>
        </p:nvPicPr>
        <p:blipFill>
          <a:blip r:embed="rId2"/>
          <a:srcRect l="9815" t="86710" r="83426"/>
          <a:stretch>
            <a:fillRect/>
          </a:stretch>
        </p:blipFill>
        <p:spPr>
          <a:xfrm>
            <a:off x="4525434" y="4169282"/>
            <a:ext cx="618066" cy="266660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7167029" y="4160816"/>
            <a:ext cx="753534" cy="143933"/>
            <a:chOff x="7116233" y="2112394"/>
            <a:chExt cx="753534" cy="143933"/>
          </a:xfrm>
        </p:grpSpPr>
        <p:pic>
          <p:nvPicPr>
            <p:cNvPr id="24" name="Picture 23" descr="ru05_downcast_mean.png"/>
            <p:cNvPicPr>
              <a:picLocks noChangeAspect="1"/>
            </p:cNvPicPr>
            <p:nvPr/>
          </p:nvPicPr>
          <p:blipFill>
            <a:blip r:embed="rId2"/>
            <a:srcRect l="83056" t="85235" r="10000" b="7592"/>
            <a:stretch>
              <a:fillRect/>
            </a:stretch>
          </p:blipFill>
          <p:spPr>
            <a:xfrm>
              <a:off x="7116233" y="2112394"/>
              <a:ext cx="635000" cy="143933"/>
            </a:xfrm>
            <a:prstGeom prst="rect">
              <a:avLst/>
            </a:prstGeom>
          </p:spPr>
        </p:pic>
        <p:cxnSp>
          <p:nvCxnSpPr>
            <p:cNvPr id="25" name="Straight Connector 24"/>
            <p:cNvCxnSpPr>
              <a:endCxn id="24" idx="0"/>
            </p:cNvCxnSpPr>
            <p:nvPr/>
          </p:nvCxnSpPr>
          <p:spPr>
            <a:xfrm rot="10800000">
              <a:off x="7433733" y="2112394"/>
              <a:ext cx="436034" cy="1588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16200000" flipV="1">
              <a:off x="7704693" y="2158984"/>
              <a:ext cx="76160" cy="8467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Rectangle 28"/>
          <p:cNvSpPr/>
          <p:nvPr/>
        </p:nvSpPr>
        <p:spPr>
          <a:xfrm>
            <a:off x="4660900" y="2569634"/>
            <a:ext cx="169334" cy="15748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 descr="ru05_downcast_mean.png"/>
          <p:cNvPicPr>
            <a:picLocks noChangeAspect="1"/>
          </p:cNvPicPr>
          <p:nvPr/>
        </p:nvPicPr>
        <p:blipFill>
          <a:blip r:embed="rId2"/>
          <a:srcRect l="7870" r="86852" b="19197"/>
          <a:stretch>
            <a:fillRect/>
          </a:stretch>
        </p:blipFill>
        <p:spPr>
          <a:xfrm>
            <a:off x="4368800" y="2424165"/>
            <a:ext cx="482602" cy="1621327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4962606" y="2298702"/>
            <a:ext cx="2572727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/>
                <a:cs typeface="Times New Roman"/>
              </a:rPr>
              <a:t>Downcast mean velocity residual</a:t>
            </a:r>
            <a:endParaRPr lang="en-US" sz="1400" dirty="0">
              <a:latin typeface="Times New Roman"/>
              <a:cs typeface="Times New Roman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7531102" y="2424165"/>
            <a:ext cx="448733" cy="1749394"/>
            <a:chOff x="8001000" y="2424165"/>
            <a:chExt cx="448733" cy="1749394"/>
          </a:xfrm>
        </p:grpSpPr>
        <p:pic>
          <p:nvPicPr>
            <p:cNvPr id="32" name="Picture 31" descr="ru05_downcast_residual.png"/>
            <p:cNvPicPr>
              <a:picLocks noChangeAspect="1"/>
            </p:cNvPicPr>
            <p:nvPr/>
          </p:nvPicPr>
          <p:blipFill>
            <a:blip r:embed="rId3"/>
            <a:srcRect l="87500" r="7593" b="13585"/>
            <a:stretch>
              <a:fillRect/>
            </a:stretch>
          </p:blipFill>
          <p:spPr>
            <a:xfrm>
              <a:off x="8001000" y="2424165"/>
              <a:ext cx="448733" cy="1736651"/>
            </a:xfrm>
            <a:prstGeom prst="rect">
              <a:avLst/>
            </a:prstGeom>
          </p:spPr>
        </p:pic>
        <p:sp>
          <p:nvSpPr>
            <p:cNvPr id="33" name="Rectangle 32"/>
            <p:cNvSpPr/>
            <p:nvPr/>
          </p:nvSpPr>
          <p:spPr>
            <a:xfrm>
              <a:off x="8191510" y="4045492"/>
              <a:ext cx="232834" cy="12806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8" name="TextBox 37"/>
          <p:cNvSpPr txBox="1"/>
          <p:nvPr/>
        </p:nvSpPr>
        <p:spPr>
          <a:xfrm>
            <a:off x="626533" y="2070105"/>
            <a:ext cx="3564467" cy="923330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00"/>
                </a:solidFill>
                <a:latin typeface="Gill Sans"/>
                <a:cs typeface="Gill Sans"/>
              </a:rPr>
              <a:t>Extremely strong currents, currents also strong in the vertical, which is detectable in the gliders motion!</a:t>
            </a:r>
            <a:endParaRPr lang="en-US" dirty="0">
              <a:solidFill>
                <a:srgbClr val="FFFF00"/>
              </a:solidFill>
              <a:latin typeface="Gill Sans"/>
              <a:cs typeface="Gill Sa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 descr="metrics_final_5R"/>
          <p:cNvPicPr>
            <a:picLocks noChangeAspect="1" noChangeArrowheads="1"/>
          </p:cNvPicPr>
          <p:nvPr/>
        </p:nvPicPr>
        <p:blipFill>
          <a:blip r:embed="rId2"/>
          <a:srcRect l="5882" t="6944" r="5882" b="59093"/>
          <a:stretch>
            <a:fillRect/>
          </a:stretch>
        </p:blipFill>
        <p:spPr bwMode="auto">
          <a:xfrm>
            <a:off x="685800" y="2644775"/>
            <a:ext cx="8458200" cy="421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9091" name="Text Box 3"/>
          <p:cNvSpPr txBox="1">
            <a:spLocks noChangeArrowheads="1"/>
          </p:cNvSpPr>
          <p:nvPr/>
        </p:nvSpPr>
        <p:spPr bwMode="auto">
          <a:xfrm>
            <a:off x="2590800" y="2797175"/>
            <a:ext cx="5645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1                         2               3                 4                   5</a:t>
            </a:r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1752600" y="685800"/>
            <a:ext cx="1600200" cy="1828800"/>
            <a:chOff x="144" y="144"/>
            <a:chExt cx="3456" cy="3456"/>
          </a:xfrm>
        </p:grpSpPr>
        <p:pic>
          <p:nvPicPr>
            <p:cNvPr id="89108" name="Picture 12" descr="ru03-2003-300-10-70-dbd_avg_regression_large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44" y="144"/>
              <a:ext cx="3456" cy="34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9109" name="Picture 13" descr="ru03-2003-300-10-70-dbd_sigma_large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44" y="144"/>
              <a:ext cx="3456" cy="34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Group 14"/>
          <p:cNvGrpSpPr>
            <a:grpSpLocks/>
          </p:cNvGrpSpPr>
          <p:nvPr/>
        </p:nvGrpSpPr>
        <p:grpSpPr bwMode="auto">
          <a:xfrm>
            <a:off x="4267200" y="685800"/>
            <a:ext cx="1524000" cy="1905000"/>
            <a:chOff x="144" y="144"/>
            <a:chExt cx="3456" cy="3456"/>
          </a:xfrm>
        </p:grpSpPr>
        <p:pic>
          <p:nvPicPr>
            <p:cNvPr id="89106" name="Picture 15" descr="ru03-2003-300-10-72-dbd_avg_regression_large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44" y="144"/>
              <a:ext cx="3456" cy="34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9107" name="Picture 16" descr="ru03-2003-300-10-72-dbd_sigma_large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44" y="144"/>
              <a:ext cx="3456" cy="34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89094" name="Text Box 17"/>
          <p:cNvSpPr txBox="1">
            <a:spLocks noChangeArrowheads="1"/>
          </p:cNvSpPr>
          <p:nvPr/>
        </p:nvSpPr>
        <p:spPr bwMode="auto">
          <a:xfrm>
            <a:off x="288925" y="39688"/>
            <a:ext cx="72278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rgbClr val="FFFF00"/>
                </a:solidFill>
              </a:rPr>
              <a:t>October 2003 Fall Transition Storm - Northeaster</a:t>
            </a:r>
          </a:p>
        </p:txBody>
      </p:sp>
      <p:sp>
        <p:nvSpPr>
          <p:cNvPr id="89095" name="Text Box 18"/>
          <p:cNvSpPr txBox="1">
            <a:spLocks noChangeArrowheads="1"/>
          </p:cNvSpPr>
          <p:nvPr/>
        </p:nvSpPr>
        <p:spPr bwMode="auto">
          <a:xfrm>
            <a:off x="6229350" y="838200"/>
            <a:ext cx="2762250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Fall Transition</a:t>
            </a:r>
          </a:p>
          <a:p>
            <a:pPr>
              <a:buFontTx/>
              <a:buChar char="•"/>
            </a:pPr>
            <a:r>
              <a:rPr lang="en-US" b="1">
                <a:solidFill>
                  <a:schemeClr val="bg1"/>
                </a:solidFill>
              </a:rPr>
              <a:t>  BBL Growth</a:t>
            </a:r>
          </a:p>
          <a:p>
            <a:pPr>
              <a:buFontTx/>
              <a:buChar char="•"/>
            </a:pPr>
            <a:r>
              <a:rPr lang="en-US" b="1">
                <a:solidFill>
                  <a:schemeClr val="bg1"/>
                </a:solidFill>
              </a:rPr>
              <a:t>  Rapid Increase in u*     as stratification is lost</a:t>
            </a:r>
          </a:p>
          <a:p>
            <a:pPr>
              <a:buFontTx/>
              <a:buChar char="•"/>
            </a:pPr>
            <a:r>
              <a:rPr lang="en-US" b="1">
                <a:solidFill>
                  <a:schemeClr val="bg1"/>
                </a:solidFill>
              </a:rPr>
              <a:t> Mixing throughout watercolumn</a:t>
            </a:r>
            <a:endParaRPr lang="en-US" b="1" baseline="-25000">
              <a:solidFill>
                <a:schemeClr val="bg1"/>
              </a:solidFill>
            </a:endParaRPr>
          </a:p>
        </p:txBody>
      </p:sp>
      <p:sp>
        <p:nvSpPr>
          <p:cNvPr id="89096" name="Text Box 19"/>
          <p:cNvSpPr txBox="1">
            <a:spLocks noChangeArrowheads="1"/>
          </p:cNvSpPr>
          <p:nvPr/>
        </p:nvSpPr>
        <p:spPr bwMode="auto">
          <a:xfrm>
            <a:off x="0" y="3276600"/>
            <a:ext cx="692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RMS</a:t>
            </a:r>
          </a:p>
        </p:txBody>
      </p:sp>
      <p:sp>
        <p:nvSpPr>
          <p:cNvPr id="89097" name="Text Box 20"/>
          <p:cNvSpPr txBox="1">
            <a:spLocks noChangeArrowheads="1"/>
          </p:cNvSpPr>
          <p:nvPr/>
        </p:nvSpPr>
        <p:spPr bwMode="auto">
          <a:xfrm>
            <a:off x="0" y="5334000"/>
            <a:ext cx="730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wf/u*</a:t>
            </a:r>
          </a:p>
        </p:txBody>
      </p:sp>
      <p:grpSp>
        <p:nvGrpSpPr>
          <p:cNvPr id="4" name="Group 21"/>
          <p:cNvGrpSpPr>
            <a:grpSpLocks/>
          </p:cNvGrpSpPr>
          <p:nvPr/>
        </p:nvGrpSpPr>
        <p:grpSpPr bwMode="auto">
          <a:xfrm>
            <a:off x="0" y="685800"/>
            <a:ext cx="1524000" cy="1831975"/>
            <a:chOff x="191" y="191"/>
            <a:chExt cx="3457" cy="3457"/>
          </a:xfrm>
        </p:grpSpPr>
        <p:pic>
          <p:nvPicPr>
            <p:cNvPr id="89104" name="Picture 22" descr="ru03-2003-300-10-64-dbd_avg_regression_large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192" y="192"/>
              <a:ext cx="3456" cy="34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9105" name="Picture 23" descr="ru03-2003-300-10-64-dbd_sigma_large"/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91" y="191"/>
              <a:ext cx="3456" cy="34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89099" name="Text Box 24"/>
          <p:cNvSpPr txBox="1">
            <a:spLocks noChangeArrowheads="1"/>
          </p:cNvSpPr>
          <p:nvPr/>
        </p:nvSpPr>
        <p:spPr bwMode="auto">
          <a:xfrm>
            <a:off x="2743200" y="6491288"/>
            <a:ext cx="20129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/>
              <a:t>October 30, 2003</a:t>
            </a:r>
          </a:p>
        </p:txBody>
      </p:sp>
      <p:sp>
        <p:nvSpPr>
          <p:cNvPr id="89100" name="Line 25"/>
          <p:cNvSpPr>
            <a:spLocks noChangeShapeType="1"/>
          </p:cNvSpPr>
          <p:nvPr/>
        </p:nvSpPr>
        <p:spPr bwMode="auto">
          <a:xfrm flipV="1">
            <a:off x="3810000" y="762000"/>
            <a:ext cx="0" cy="1752600"/>
          </a:xfrm>
          <a:prstGeom prst="line">
            <a:avLst/>
          </a:prstGeom>
          <a:noFill/>
          <a:ln w="19050">
            <a:solidFill>
              <a:schemeClr val="bg1"/>
            </a:solidFill>
            <a:prstDash val="sysDot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9101" name="Text Box 26"/>
          <p:cNvSpPr txBox="1">
            <a:spLocks noChangeArrowheads="1"/>
          </p:cNvSpPr>
          <p:nvPr/>
        </p:nvSpPr>
        <p:spPr bwMode="auto">
          <a:xfrm>
            <a:off x="1676400" y="4343400"/>
            <a:ext cx="1924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Before Transition</a:t>
            </a:r>
          </a:p>
        </p:txBody>
      </p:sp>
      <p:sp>
        <p:nvSpPr>
          <p:cNvPr id="89102" name="Text Box 27"/>
          <p:cNvSpPr txBox="1">
            <a:spLocks noChangeArrowheads="1"/>
          </p:cNvSpPr>
          <p:nvPr/>
        </p:nvSpPr>
        <p:spPr bwMode="auto">
          <a:xfrm>
            <a:off x="4648200" y="4343400"/>
            <a:ext cx="1733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After Transition</a:t>
            </a:r>
          </a:p>
        </p:txBody>
      </p:sp>
      <p:sp>
        <p:nvSpPr>
          <p:cNvPr id="89103" name="Line 30"/>
          <p:cNvSpPr>
            <a:spLocks noChangeShapeType="1"/>
          </p:cNvSpPr>
          <p:nvPr/>
        </p:nvSpPr>
        <p:spPr bwMode="auto">
          <a:xfrm>
            <a:off x="3841750" y="4267200"/>
            <a:ext cx="0" cy="457200"/>
          </a:xfrm>
          <a:prstGeom prst="line">
            <a:avLst/>
          </a:prstGeom>
          <a:noFill/>
          <a:ln w="19050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 descr="metrics_final_5R"/>
          <p:cNvPicPr>
            <a:picLocks noChangeAspect="1" noChangeArrowheads="1"/>
          </p:cNvPicPr>
          <p:nvPr/>
        </p:nvPicPr>
        <p:blipFill>
          <a:blip r:embed="rId2"/>
          <a:srcRect l="4509" t="38785" r="5882" b="8081"/>
          <a:stretch>
            <a:fillRect/>
          </a:stretch>
        </p:blipFill>
        <p:spPr bwMode="auto">
          <a:xfrm>
            <a:off x="990600" y="601663"/>
            <a:ext cx="8153400" cy="6256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0115" name="Text Box 5"/>
          <p:cNvSpPr txBox="1">
            <a:spLocks noChangeArrowheads="1"/>
          </p:cNvSpPr>
          <p:nvPr/>
        </p:nvSpPr>
        <p:spPr bwMode="auto">
          <a:xfrm>
            <a:off x="2590800" y="1066800"/>
            <a:ext cx="5645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1                         2               3                 4                   5</a:t>
            </a:r>
          </a:p>
        </p:txBody>
      </p:sp>
      <p:sp>
        <p:nvSpPr>
          <p:cNvPr id="90116" name="Text Box 6"/>
          <p:cNvSpPr txBox="1">
            <a:spLocks noChangeArrowheads="1"/>
          </p:cNvSpPr>
          <p:nvPr/>
        </p:nvSpPr>
        <p:spPr bwMode="auto">
          <a:xfrm>
            <a:off x="288925" y="39688"/>
            <a:ext cx="72278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rgbClr val="FFFF00"/>
                </a:solidFill>
              </a:rPr>
              <a:t>October 2003 Fall Transition Storm - Northeaster</a:t>
            </a:r>
          </a:p>
        </p:txBody>
      </p:sp>
      <p:sp>
        <p:nvSpPr>
          <p:cNvPr id="90117" name="Text Box 7"/>
          <p:cNvSpPr txBox="1">
            <a:spLocks noChangeArrowheads="1"/>
          </p:cNvSpPr>
          <p:nvPr/>
        </p:nvSpPr>
        <p:spPr bwMode="auto">
          <a:xfrm>
            <a:off x="136525" y="1484313"/>
            <a:ext cx="7302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Total</a:t>
            </a:r>
          </a:p>
          <a:p>
            <a:r>
              <a:rPr lang="en-US" b="1">
                <a:solidFill>
                  <a:schemeClr val="bg1"/>
                </a:solidFill>
              </a:rPr>
              <a:t>Load</a:t>
            </a:r>
          </a:p>
        </p:txBody>
      </p:sp>
      <p:sp>
        <p:nvSpPr>
          <p:cNvPr id="90118" name="Text Box 8"/>
          <p:cNvSpPr txBox="1">
            <a:spLocks noChangeArrowheads="1"/>
          </p:cNvSpPr>
          <p:nvPr/>
        </p:nvSpPr>
        <p:spPr bwMode="auto">
          <a:xfrm>
            <a:off x="0" y="3429000"/>
            <a:ext cx="10096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Current</a:t>
            </a:r>
          </a:p>
          <a:p>
            <a:r>
              <a:rPr lang="en-US" b="1">
                <a:solidFill>
                  <a:schemeClr val="bg1"/>
                </a:solidFill>
              </a:rPr>
              <a:t>Speed</a:t>
            </a:r>
          </a:p>
        </p:txBody>
      </p:sp>
      <p:sp>
        <p:nvSpPr>
          <p:cNvPr id="90119" name="Text Box 9"/>
          <p:cNvSpPr txBox="1">
            <a:spLocks noChangeArrowheads="1"/>
          </p:cNvSpPr>
          <p:nvPr/>
        </p:nvSpPr>
        <p:spPr bwMode="auto">
          <a:xfrm>
            <a:off x="0" y="5410200"/>
            <a:ext cx="88265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Net</a:t>
            </a:r>
          </a:p>
          <a:p>
            <a:r>
              <a:rPr lang="en-US" b="1">
                <a:solidFill>
                  <a:schemeClr val="bg1"/>
                </a:solidFill>
              </a:rPr>
              <a:t>Trans-</a:t>
            </a:r>
          </a:p>
          <a:p>
            <a:r>
              <a:rPr lang="en-US" b="1">
                <a:solidFill>
                  <a:schemeClr val="bg1"/>
                </a:solidFill>
              </a:rPr>
              <a:t>    port</a:t>
            </a:r>
          </a:p>
        </p:txBody>
      </p:sp>
      <p:sp>
        <p:nvSpPr>
          <p:cNvPr id="90120" name="Text Box 10"/>
          <p:cNvSpPr txBox="1">
            <a:spLocks noChangeArrowheads="1"/>
          </p:cNvSpPr>
          <p:nvPr/>
        </p:nvSpPr>
        <p:spPr bwMode="auto">
          <a:xfrm>
            <a:off x="2743200" y="6491288"/>
            <a:ext cx="20129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/>
              <a:t>October 30, 2003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4" descr="googlehanna0906fclou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439400" cy="689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3187" name="Text Box 5"/>
          <p:cNvSpPr txBox="1">
            <a:spLocks noChangeArrowheads="1"/>
          </p:cNvSpPr>
          <p:nvPr/>
        </p:nvSpPr>
        <p:spPr bwMode="auto">
          <a:xfrm>
            <a:off x="5257800" y="2971800"/>
            <a:ext cx="4648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93188" name="Text Box 6"/>
          <p:cNvSpPr txBox="1">
            <a:spLocks noChangeArrowheads="1"/>
          </p:cNvSpPr>
          <p:nvPr/>
        </p:nvSpPr>
        <p:spPr bwMode="auto">
          <a:xfrm>
            <a:off x="4487356" y="3600450"/>
            <a:ext cx="4419600" cy="3295650"/>
          </a:xfrm>
          <a:prstGeom prst="rect">
            <a:avLst/>
          </a:prstGeom>
          <a:solidFill>
            <a:srgbClr val="000066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/>
            <a:r>
              <a:rPr lang="en-US" sz="2400" b="1" dirty="0">
                <a:solidFill>
                  <a:srgbClr val="FFFF00"/>
                </a:solidFill>
              </a:rPr>
              <a:t>Regional-Scale Conclusions</a:t>
            </a:r>
          </a:p>
          <a:p>
            <a:pPr marL="342900" indent="-342900"/>
            <a:endParaRPr lang="en-US" sz="800" b="1" dirty="0">
              <a:solidFill>
                <a:srgbClr val="FFFF00"/>
              </a:solidFill>
            </a:endParaRPr>
          </a:p>
          <a:p>
            <a:pPr marL="342900" indent="-342900">
              <a:buFontTx/>
              <a:buAutoNum type="arabicParenR"/>
            </a:pPr>
            <a:r>
              <a:rPr lang="en-US" b="1" dirty="0">
                <a:solidFill>
                  <a:schemeClr val="bg1"/>
                </a:solidFill>
              </a:rPr>
              <a:t>Gliders are Proven Storm Sampling Platforms</a:t>
            </a:r>
          </a:p>
          <a:p>
            <a:pPr marL="342900" indent="-342900">
              <a:buFontTx/>
              <a:buAutoNum type="arabicParenR"/>
            </a:pPr>
            <a:endParaRPr lang="en-US" sz="800" b="1" dirty="0">
              <a:solidFill>
                <a:schemeClr val="bg1"/>
              </a:solidFill>
            </a:endParaRPr>
          </a:p>
          <a:p>
            <a:pPr marL="342900" indent="-342900"/>
            <a:r>
              <a:rPr lang="en-US" b="1" dirty="0">
                <a:solidFill>
                  <a:schemeClr val="bg1"/>
                </a:solidFill>
              </a:rPr>
              <a:t>2) Existing Optical Sensors Produce Unique Sediment Transport Results – Regionally Distributed Fleets Possible Now – Spatial Patterns</a:t>
            </a:r>
          </a:p>
          <a:p>
            <a:pPr marL="342900" indent="-342900"/>
            <a:endParaRPr lang="en-US" sz="800" b="1" dirty="0">
              <a:solidFill>
                <a:schemeClr val="bg1"/>
              </a:solidFill>
            </a:endParaRPr>
          </a:p>
          <a:p>
            <a:pPr marL="342900" indent="-342900"/>
            <a:r>
              <a:rPr lang="en-US" b="1" dirty="0">
                <a:solidFill>
                  <a:schemeClr val="bg1"/>
                </a:solidFill>
              </a:rPr>
              <a:t>3) New Sensors Will Further Enable New Storm Science </a:t>
            </a:r>
          </a:p>
          <a:p>
            <a:pPr marL="342900" indent="-342900"/>
            <a:r>
              <a:rPr lang="en-US" b="1" dirty="0">
                <a:solidFill>
                  <a:schemeClr val="bg1"/>
                </a:solidFill>
              </a:rPr>
              <a:t>     - Turbulent Closure &amp; Mixing</a:t>
            </a:r>
          </a:p>
        </p:txBody>
      </p:sp>
      <p:sp>
        <p:nvSpPr>
          <p:cNvPr id="93189" name="Rectangle 7"/>
          <p:cNvSpPr>
            <a:spLocks noChangeArrowheads="1"/>
          </p:cNvSpPr>
          <p:nvPr/>
        </p:nvSpPr>
        <p:spPr bwMode="auto">
          <a:xfrm>
            <a:off x="11876088" y="4103688"/>
            <a:ext cx="819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torms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0" y="1207558"/>
            <a:ext cx="7105650" cy="477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6"/>
          <p:cNvSpPr txBox="1">
            <a:spLocks noChangeArrowheads="1"/>
          </p:cNvSpPr>
          <p:nvPr/>
        </p:nvSpPr>
        <p:spPr bwMode="auto">
          <a:xfrm>
            <a:off x="6187016" y="6443662"/>
            <a:ext cx="3270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solidFill>
                  <a:srgbClr val="FFFF00"/>
                </a:solidFill>
              </a:rPr>
              <a:t>Moline &amp; Schofield 2009 J. </a:t>
            </a:r>
            <a:r>
              <a:rPr lang="en-US" sz="1200" dirty="0" err="1">
                <a:solidFill>
                  <a:srgbClr val="FFFF00"/>
                </a:solidFill>
              </a:rPr>
              <a:t>Atm</a:t>
            </a:r>
            <a:r>
              <a:rPr lang="en-US" sz="1200" dirty="0">
                <a:solidFill>
                  <a:srgbClr val="FFFF00"/>
                </a:solidFill>
              </a:rPr>
              <a:t> </a:t>
            </a:r>
            <a:r>
              <a:rPr lang="en-US" sz="1200" dirty="0" err="1">
                <a:solidFill>
                  <a:srgbClr val="FFFF00"/>
                </a:solidFill>
              </a:rPr>
              <a:t>Oce</a:t>
            </a:r>
            <a:r>
              <a:rPr lang="en-US" sz="1200" dirty="0">
                <a:solidFill>
                  <a:srgbClr val="FFFF00"/>
                </a:solidFill>
              </a:rPr>
              <a:t> Tech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108201" y="234834"/>
            <a:ext cx="5186035" cy="461665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  <a:latin typeface="Gill Sans"/>
                <a:cs typeface="Gill Sans"/>
              </a:rPr>
              <a:t>Sustained presence in oceans is a reality</a:t>
            </a:r>
            <a:endParaRPr lang="en-US" sz="2400" dirty="0">
              <a:solidFill>
                <a:srgbClr val="FFFF00"/>
              </a:solidFill>
              <a:latin typeface="Gill Sans"/>
              <a:cs typeface="Gill San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715793" y="1080554"/>
            <a:ext cx="3125787" cy="5507038"/>
            <a:chOff x="5910263" y="1317625"/>
            <a:chExt cx="3125787" cy="5507038"/>
          </a:xfrm>
        </p:grpSpPr>
        <p:pic>
          <p:nvPicPr>
            <p:cNvPr id="12" name="Picture 21" descr="sensor1"/>
            <p:cNvPicPr>
              <a:picLocks noChangeAspect="1" noChangeArrowheads="1"/>
            </p:cNvPicPr>
            <p:nvPr/>
          </p:nvPicPr>
          <p:blipFill>
            <a:blip r:embed="rId2"/>
            <a:srcRect l="42650" t="32321" r="37674" b="23061"/>
            <a:stretch>
              <a:fillRect/>
            </a:stretch>
          </p:blipFill>
          <p:spPr bwMode="auto">
            <a:xfrm>
              <a:off x="6678612" y="1317625"/>
              <a:ext cx="600075" cy="16843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16" descr="sensor4"/>
            <p:cNvPicPr>
              <a:picLocks noChangeAspect="1" noChangeArrowheads="1"/>
            </p:cNvPicPr>
            <p:nvPr/>
          </p:nvPicPr>
          <p:blipFill>
            <a:blip r:embed="rId3"/>
            <a:srcRect l="21736" r="16879"/>
            <a:stretch>
              <a:fillRect/>
            </a:stretch>
          </p:blipFill>
          <p:spPr bwMode="auto">
            <a:xfrm>
              <a:off x="7781925" y="2868085"/>
              <a:ext cx="1223962" cy="1993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17" descr="sensor6"/>
            <p:cNvPicPr>
              <a:picLocks noChangeAspect="1" noChangeArrowheads="1"/>
            </p:cNvPicPr>
            <p:nvPr/>
          </p:nvPicPr>
          <p:blipFill>
            <a:blip r:embed="rId4"/>
            <a:srcRect t="18073" b="13297"/>
            <a:stretch>
              <a:fillRect/>
            </a:stretch>
          </p:blipFill>
          <p:spPr bwMode="auto">
            <a:xfrm>
              <a:off x="5910263" y="2879725"/>
              <a:ext cx="1993900" cy="1368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18" descr="sensor9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7278687" y="1317625"/>
              <a:ext cx="1727200" cy="1562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19" descr="sensor7"/>
            <p:cNvPicPr>
              <a:picLocks noChangeAspect="1" noChangeArrowheads="1"/>
            </p:cNvPicPr>
            <p:nvPr/>
          </p:nvPicPr>
          <p:blipFill>
            <a:blip r:embed="rId6"/>
            <a:srcRect l="28902" r="24124"/>
            <a:stretch>
              <a:fillRect/>
            </a:stretch>
          </p:blipFill>
          <p:spPr bwMode="auto">
            <a:xfrm>
              <a:off x="5945224" y="1317625"/>
              <a:ext cx="733389" cy="1562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Picture 22" descr="sensor3"/>
            <p:cNvPicPr>
              <a:picLocks noChangeAspect="1" noChangeArrowheads="1"/>
            </p:cNvPicPr>
            <p:nvPr/>
          </p:nvPicPr>
          <p:blipFill>
            <a:blip r:embed="rId7"/>
            <a:srcRect t="18073" b="9714"/>
            <a:stretch>
              <a:fillRect/>
            </a:stretch>
          </p:blipFill>
          <p:spPr bwMode="auto">
            <a:xfrm>
              <a:off x="5910263" y="4248150"/>
              <a:ext cx="1993900" cy="1439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Picture 23" descr="100_3647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5910263" y="5614988"/>
              <a:ext cx="1800225" cy="11985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" name="Picture 24" descr="DSC00197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7427913" y="5618163"/>
              <a:ext cx="1584325" cy="11953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25" descr="Glider Documentation 629"/>
            <p:cNvPicPr>
              <a:picLocks noChangeAspect="1" noChangeArrowheads="1"/>
            </p:cNvPicPr>
            <p:nvPr/>
          </p:nvPicPr>
          <p:blipFill>
            <a:blip r:embed="rId10">
              <a:lum contrast="18000"/>
            </a:blip>
            <a:srcRect l="10001" r="11360"/>
            <a:stretch>
              <a:fillRect/>
            </a:stretch>
          </p:blipFill>
          <p:spPr bwMode="auto">
            <a:xfrm>
              <a:off x="7853363" y="4824413"/>
              <a:ext cx="1152525" cy="792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" name="Rectangle 26"/>
            <p:cNvSpPr>
              <a:spLocks noChangeArrowheads="1"/>
            </p:cNvSpPr>
            <p:nvPr/>
          </p:nvSpPr>
          <p:spPr bwMode="auto">
            <a:xfrm>
              <a:off x="5921375" y="1317625"/>
              <a:ext cx="3114675" cy="5507038"/>
            </a:xfrm>
            <a:prstGeom prst="rect">
              <a:avLst/>
            </a:prstGeom>
            <a:noFill/>
            <a:ln w="57150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214162" y="0"/>
            <a:ext cx="8627417" cy="954107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FF00"/>
                </a:solidFill>
                <a:latin typeface="Gill Sans"/>
                <a:cs typeface="Gill Sans"/>
              </a:rPr>
              <a:t>Sensor integration is accelerating as close collaborations with </a:t>
            </a:r>
            <a:r>
              <a:rPr lang="en-US" sz="2800" dirty="0" err="1" smtClean="0">
                <a:solidFill>
                  <a:srgbClr val="FFFF00"/>
                </a:solidFill>
                <a:latin typeface="Gill Sans"/>
                <a:cs typeface="Gill Sans"/>
              </a:rPr>
              <a:t>WetLabs</a:t>
            </a:r>
            <a:r>
              <a:rPr lang="en-US" sz="2800" dirty="0" smtClean="0">
                <a:solidFill>
                  <a:srgbClr val="FFFF00"/>
                </a:solidFill>
                <a:latin typeface="Gill Sans"/>
                <a:cs typeface="Gill Sans"/>
              </a:rPr>
              <a:t>, </a:t>
            </a:r>
            <a:r>
              <a:rPr lang="en-US" sz="2800" dirty="0" err="1" smtClean="0">
                <a:solidFill>
                  <a:srgbClr val="FFFF00"/>
                </a:solidFill>
                <a:latin typeface="Gill Sans"/>
                <a:cs typeface="Gill Sans"/>
              </a:rPr>
              <a:t>Satlantic</a:t>
            </a:r>
            <a:r>
              <a:rPr lang="en-US" sz="2800" dirty="0" smtClean="0">
                <a:solidFill>
                  <a:srgbClr val="FFFF00"/>
                </a:solidFill>
                <a:latin typeface="Gill Sans"/>
                <a:cs typeface="Gill Sans"/>
              </a:rPr>
              <a:t>  and Teledyne Webb Research</a:t>
            </a:r>
            <a:endParaRPr lang="en-US" sz="2800" dirty="0">
              <a:solidFill>
                <a:srgbClr val="FFFF00"/>
              </a:solidFill>
              <a:latin typeface="Gill Sans"/>
              <a:cs typeface="Gill San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79831" y="2980267"/>
            <a:ext cx="4442502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00"/>
                </a:solidFill>
                <a:latin typeface="Gill Sans"/>
                <a:cs typeface="Gill Sans"/>
              </a:rPr>
              <a:t>ONR Optics and OASIS facilitated the integration sensors to measure:</a:t>
            </a:r>
          </a:p>
          <a:p>
            <a:pPr algn="ctr"/>
            <a:r>
              <a:rPr lang="en-US" dirty="0" smtClean="0">
                <a:solidFill>
                  <a:srgbClr val="FFFF00"/>
                </a:solidFill>
                <a:latin typeface="Gill Sans"/>
                <a:cs typeface="Gill Sans"/>
              </a:rPr>
              <a:t>spectral irradiance, spectral backscatter,</a:t>
            </a:r>
          </a:p>
          <a:p>
            <a:pPr algn="ctr"/>
            <a:r>
              <a:rPr lang="en-US" dirty="0" smtClean="0">
                <a:solidFill>
                  <a:srgbClr val="FFFF00"/>
                </a:solidFill>
                <a:latin typeface="Gill Sans"/>
                <a:cs typeface="Gill Sans"/>
              </a:rPr>
              <a:t>spectral attenuation, spectral scatter</a:t>
            </a:r>
          </a:p>
          <a:p>
            <a:pPr algn="ctr"/>
            <a:r>
              <a:rPr lang="en-US" dirty="0" smtClean="0">
                <a:solidFill>
                  <a:srgbClr val="FFFF00"/>
                </a:solidFill>
                <a:latin typeface="Gill Sans"/>
                <a:cs typeface="Gill Sans"/>
              </a:rPr>
              <a:t>c</a:t>
            </a:r>
            <a:r>
              <a:rPr lang="en-US" dirty="0" smtClean="0">
                <a:solidFill>
                  <a:srgbClr val="FFFF00"/>
                </a:solidFill>
                <a:latin typeface="Gill Sans"/>
                <a:cs typeface="Gill Sans"/>
              </a:rPr>
              <a:t>amera, spectral absorption, chlorophyll fluorescence, and fast repetition </a:t>
            </a:r>
            <a:r>
              <a:rPr lang="en-US" dirty="0" err="1" smtClean="0">
                <a:solidFill>
                  <a:srgbClr val="FFFF00"/>
                </a:solidFill>
                <a:latin typeface="Gill Sans"/>
                <a:cs typeface="Gill Sans"/>
              </a:rPr>
              <a:t>fluorometry</a:t>
            </a:r>
            <a:r>
              <a:rPr lang="en-US" dirty="0" smtClean="0">
                <a:solidFill>
                  <a:srgbClr val="FFFF00"/>
                </a:solidFill>
                <a:latin typeface="Gill Sans"/>
                <a:cs typeface="Gill Sans"/>
              </a:rPr>
              <a:t>  </a:t>
            </a:r>
            <a:endParaRPr lang="en-US" dirty="0">
              <a:solidFill>
                <a:srgbClr val="FFFF00"/>
              </a:solidFill>
              <a:latin typeface="Gill Sans"/>
              <a:cs typeface="Gill Sa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1" name="Rectangle 28"/>
          <p:cNvSpPr>
            <a:spLocks noChangeArrowheads="1"/>
          </p:cNvSpPr>
          <p:nvPr/>
        </p:nvSpPr>
        <p:spPr bwMode="auto">
          <a:xfrm>
            <a:off x="0" y="0"/>
            <a:ext cx="9140825" cy="8382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1800">
              <a:latin typeface="Arial" pitchFamily="-106" charset="0"/>
            </a:endParaRPr>
          </a:p>
        </p:txBody>
      </p:sp>
      <p:grpSp>
        <p:nvGrpSpPr>
          <p:cNvPr id="2" name="Group 34"/>
          <p:cNvGrpSpPr>
            <a:grpSpLocks/>
          </p:cNvGrpSpPr>
          <p:nvPr/>
        </p:nvGrpSpPr>
        <p:grpSpPr bwMode="auto">
          <a:xfrm>
            <a:off x="3048000" y="1295400"/>
            <a:ext cx="5878513" cy="4741863"/>
            <a:chOff x="1158" y="576"/>
            <a:chExt cx="3703" cy="2987"/>
          </a:xfrm>
        </p:grpSpPr>
        <p:grpSp>
          <p:nvGrpSpPr>
            <p:cNvPr id="3" name="Group 29"/>
            <p:cNvGrpSpPr>
              <a:grpSpLocks/>
            </p:cNvGrpSpPr>
            <p:nvPr/>
          </p:nvGrpSpPr>
          <p:grpSpPr bwMode="auto">
            <a:xfrm>
              <a:off x="1158" y="576"/>
              <a:ext cx="3703" cy="2972"/>
              <a:chOff x="1305" y="240"/>
              <a:chExt cx="3703" cy="2972"/>
            </a:xfrm>
          </p:grpSpPr>
          <p:sp>
            <p:nvSpPr>
              <p:cNvPr id="78859" name="Rectangle 23"/>
              <p:cNvSpPr>
                <a:spLocks noChangeArrowheads="1"/>
              </p:cNvSpPr>
              <p:nvPr/>
            </p:nvSpPr>
            <p:spPr bwMode="auto">
              <a:xfrm>
                <a:off x="1344" y="2016"/>
                <a:ext cx="3632" cy="119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aphicFrame>
            <p:nvGraphicFramePr>
              <p:cNvPr id="78850" name="Object 2"/>
              <p:cNvGraphicFramePr>
                <a:graphicFrameLocks noChangeAspect="1"/>
              </p:cNvGraphicFramePr>
              <p:nvPr/>
            </p:nvGraphicFramePr>
            <p:xfrm>
              <a:off x="1428" y="2020"/>
              <a:ext cx="3560" cy="1163"/>
            </p:xfrm>
            <a:graphic>
              <a:graphicData uri="http://schemas.openxmlformats.org/presentationml/2006/ole">
                <p:oleObj spid="_x0000_s49154" name="Worksheet" r:id="rId4" imgW="8851392" imgH="2843784" progId="Excel.Sheet.8">
                  <p:embed/>
                </p:oleObj>
              </a:graphicData>
            </a:graphic>
          </p:graphicFrame>
          <p:grpSp>
            <p:nvGrpSpPr>
              <p:cNvPr id="4" name="Group 19"/>
              <p:cNvGrpSpPr>
                <a:grpSpLocks/>
              </p:cNvGrpSpPr>
              <p:nvPr/>
            </p:nvGrpSpPr>
            <p:grpSpPr bwMode="auto">
              <a:xfrm>
                <a:off x="1305" y="240"/>
                <a:ext cx="3674" cy="1785"/>
                <a:chOff x="313" y="1095"/>
                <a:chExt cx="3674" cy="1785"/>
              </a:xfrm>
            </p:grpSpPr>
            <p:sp>
              <p:nvSpPr>
                <p:cNvPr id="78868" name="Rectangle 6"/>
                <p:cNvSpPr>
                  <a:spLocks noChangeArrowheads="1"/>
                </p:cNvSpPr>
                <p:nvPr/>
              </p:nvSpPr>
              <p:spPr bwMode="auto">
                <a:xfrm>
                  <a:off x="352" y="1104"/>
                  <a:ext cx="3632" cy="1776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en-US" sz="1800">
                    <a:latin typeface="Arial" pitchFamily="-106" charset="0"/>
                  </a:endParaRPr>
                </a:p>
              </p:txBody>
            </p:sp>
            <p:pic>
              <p:nvPicPr>
                <p:cNvPr id="78869" name="Picture 4"/>
                <p:cNvPicPr>
                  <a:picLocks noChangeAspect="1" noChangeArrowheads="1"/>
                </p:cNvPicPr>
                <p:nvPr/>
              </p:nvPicPr>
              <p:blipFill>
                <a:blip r:embed="rId5"/>
                <a:srcRect l="1274" t="2499" r="563" b="1448"/>
                <a:stretch>
                  <a:fillRect/>
                </a:stretch>
              </p:blipFill>
              <p:spPr bwMode="auto">
                <a:xfrm>
                  <a:off x="667" y="1142"/>
                  <a:ext cx="3314" cy="7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78870" name="Picture 5"/>
                <p:cNvPicPr>
                  <a:picLocks noChangeAspect="1" noChangeArrowheads="1"/>
                </p:cNvPicPr>
                <p:nvPr/>
              </p:nvPicPr>
              <p:blipFill>
                <a:blip r:embed="rId6"/>
                <a:srcRect l="859" t="4750" r="949" b="2054"/>
                <a:stretch>
                  <a:fillRect/>
                </a:stretch>
              </p:blipFill>
              <p:spPr bwMode="auto">
                <a:xfrm>
                  <a:off x="672" y="2016"/>
                  <a:ext cx="3315" cy="72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78871" name="Line 7"/>
                <p:cNvSpPr>
                  <a:spLocks noChangeShapeType="1"/>
                </p:cNvSpPr>
                <p:nvPr/>
              </p:nvSpPr>
              <p:spPr bwMode="auto">
                <a:xfrm>
                  <a:off x="663" y="1872"/>
                  <a:ext cx="3312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8872" name="Line 8"/>
                <p:cNvSpPr>
                  <a:spLocks noChangeShapeType="1"/>
                </p:cNvSpPr>
                <p:nvPr/>
              </p:nvSpPr>
              <p:spPr bwMode="auto">
                <a:xfrm>
                  <a:off x="657" y="2736"/>
                  <a:ext cx="3312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8873" name="Line 9"/>
                <p:cNvSpPr>
                  <a:spLocks noChangeShapeType="1"/>
                </p:cNvSpPr>
                <p:nvPr/>
              </p:nvSpPr>
              <p:spPr bwMode="auto">
                <a:xfrm flipV="1">
                  <a:off x="660" y="2016"/>
                  <a:ext cx="0" cy="72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8874" name="Line 10"/>
                <p:cNvSpPr>
                  <a:spLocks noChangeShapeType="1"/>
                </p:cNvSpPr>
                <p:nvPr/>
              </p:nvSpPr>
              <p:spPr bwMode="auto">
                <a:xfrm flipV="1">
                  <a:off x="660" y="1155"/>
                  <a:ext cx="0" cy="72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8875" name="Rectangle 11"/>
                <p:cNvSpPr>
                  <a:spLocks noChangeArrowheads="1"/>
                </p:cNvSpPr>
                <p:nvPr/>
              </p:nvSpPr>
              <p:spPr bwMode="auto">
                <a:xfrm>
                  <a:off x="2271" y="2007"/>
                  <a:ext cx="96" cy="48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8876" name="Text Box 13"/>
                <p:cNvSpPr txBox="1">
                  <a:spLocks noChangeArrowheads="1"/>
                </p:cNvSpPr>
                <p:nvPr/>
              </p:nvSpPr>
              <p:spPr bwMode="auto">
                <a:xfrm>
                  <a:off x="411" y="1095"/>
                  <a:ext cx="294" cy="1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US" sz="1000" b="1">
                      <a:latin typeface="Arial" pitchFamily="-106" charset="0"/>
                    </a:rPr>
                    <a:t>2000</a:t>
                  </a:r>
                </a:p>
              </p:txBody>
            </p:sp>
            <p:sp>
              <p:nvSpPr>
                <p:cNvPr id="78877" name="Text Box 14"/>
                <p:cNvSpPr txBox="1">
                  <a:spLocks noChangeArrowheads="1"/>
                </p:cNvSpPr>
                <p:nvPr/>
              </p:nvSpPr>
              <p:spPr bwMode="auto">
                <a:xfrm>
                  <a:off x="542" y="1791"/>
                  <a:ext cx="160" cy="1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US" sz="1000" b="1">
                      <a:latin typeface="Arial" pitchFamily="-106" charset="0"/>
                    </a:rPr>
                    <a:t>0</a:t>
                  </a:r>
                </a:p>
              </p:txBody>
            </p:sp>
            <p:sp>
              <p:nvSpPr>
                <p:cNvPr id="78878" name="Text Box 15"/>
                <p:cNvSpPr txBox="1">
                  <a:spLocks noChangeArrowheads="1"/>
                </p:cNvSpPr>
                <p:nvPr/>
              </p:nvSpPr>
              <p:spPr bwMode="auto">
                <a:xfrm>
                  <a:off x="477" y="1953"/>
                  <a:ext cx="227" cy="1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US" sz="1000" b="1">
                      <a:latin typeface="Arial" pitchFamily="-106" charset="0"/>
                    </a:rPr>
                    <a:t>0.8</a:t>
                  </a:r>
                </a:p>
              </p:txBody>
            </p:sp>
            <p:sp>
              <p:nvSpPr>
                <p:cNvPr id="78879" name="Text Box 16"/>
                <p:cNvSpPr txBox="1">
                  <a:spLocks noChangeArrowheads="1"/>
                </p:cNvSpPr>
                <p:nvPr/>
              </p:nvSpPr>
              <p:spPr bwMode="auto">
                <a:xfrm>
                  <a:off x="548" y="2663"/>
                  <a:ext cx="160" cy="1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US" sz="1000" b="1">
                      <a:latin typeface="Arial" pitchFamily="-106" charset="0"/>
                    </a:rPr>
                    <a:t>0</a:t>
                  </a:r>
                </a:p>
              </p:txBody>
            </p:sp>
            <p:sp>
              <p:nvSpPr>
                <p:cNvPr id="78880" name="Text Box 17"/>
                <p:cNvSpPr txBox="1">
                  <a:spLocks noChangeArrowheads="1"/>
                </p:cNvSpPr>
                <p:nvPr/>
              </p:nvSpPr>
              <p:spPr bwMode="auto">
                <a:xfrm rot="-5400000">
                  <a:off x="90" y="1379"/>
                  <a:ext cx="763" cy="31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800">
                      <a:latin typeface="Times New Roman" pitchFamily="-106" charset="0"/>
                    </a:rPr>
                    <a:t>Light </a:t>
                  </a:r>
                </a:p>
                <a:p>
                  <a:pPr algn="ctr"/>
                  <a:r>
                    <a:rPr lang="en-US" sz="900">
                      <a:latin typeface="Times New Roman" pitchFamily="-106" charset="0"/>
                    </a:rPr>
                    <a:t>(</a:t>
                  </a:r>
                  <a:r>
                    <a:rPr lang="en-US" sz="900">
                      <a:latin typeface="Symbol" pitchFamily="-106" charset="2"/>
                      <a:sym typeface="Symbol" pitchFamily="-106" charset="2"/>
                    </a:rPr>
                    <a:t></a:t>
                  </a:r>
                  <a:r>
                    <a:rPr lang="en-US" sz="900">
                      <a:latin typeface="Times New Roman" pitchFamily="-106" charset="0"/>
                    </a:rPr>
                    <a:t>mol photons m</a:t>
                  </a:r>
                  <a:r>
                    <a:rPr lang="en-US" sz="900" baseline="30000">
                      <a:latin typeface="Times New Roman" pitchFamily="-106" charset="0"/>
                    </a:rPr>
                    <a:t>-2</a:t>
                  </a:r>
                  <a:r>
                    <a:rPr lang="en-US" sz="900">
                      <a:latin typeface="Times New Roman" pitchFamily="-106" charset="0"/>
                    </a:rPr>
                    <a:t> s</a:t>
                  </a:r>
                  <a:r>
                    <a:rPr lang="en-US" sz="900" baseline="30000">
                      <a:latin typeface="Times New Roman" pitchFamily="-106" charset="0"/>
                    </a:rPr>
                    <a:t>-1</a:t>
                  </a:r>
                  <a:r>
                    <a:rPr lang="en-US" sz="900">
                      <a:latin typeface="Times New Roman" pitchFamily="-106" charset="0"/>
                    </a:rPr>
                    <a:t>)</a:t>
                  </a:r>
                  <a:endParaRPr lang="en-US" sz="1000">
                    <a:latin typeface="Times New Roman" pitchFamily="-106" charset="0"/>
                  </a:endParaRPr>
                </a:p>
              </p:txBody>
            </p:sp>
            <p:sp>
              <p:nvSpPr>
                <p:cNvPr id="78881" name="Text Box 18"/>
                <p:cNvSpPr txBox="1">
                  <a:spLocks noChangeArrowheads="1"/>
                </p:cNvSpPr>
                <p:nvPr/>
              </p:nvSpPr>
              <p:spPr bwMode="auto">
                <a:xfrm rot="-5400000">
                  <a:off x="118" y="2264"/>
                  <a:ext cx="724" cy="31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pPr algn="ctr"/>
                  <a:r>
                    <a:rPr lang="en-US" sz="1800">
                      <a:latin typeface="Times New Roman" pitchFamily="-106" charset="0"/>
                    </a:rPr>
                    <a:t>Fv/Fm</a:t>
                  </a:r>
                </a:p>
                <a:p>
                  <a:pPr algn="ctr"/>
                  <a:r>
                    <a:rPr lang="en-US" sz="900">
                      <a:latin typeface="Times New Roman" pitchFamily="-106" charset="0"/>
                    </a:rPr>
                    <a:t>(PSII quantum yield)</a:t>
                  </a:r>
                  <a:endParaRPr lang="en-US" sz="1000">
                    <a:latin typeface="Times New Roman" pitchFamily="-106" charset="0"/>
                  </a:endParaRPr>
                </a:p>
              </p:txBody>
            </p:sp>
          </p:grpSp>
          <p:sp>
            <p:nvSpPr>
              <p:cNvPr id="78861" name="Rectangle 20"/>
              <p:cNvSpPr>
                <a:spLocks noChangeArrowheads="1"/>
              </p:cNvSpPr>
              <p:nvPr/>
            </p:nvSpPr>
            <p:spPr bwMode="auto">
              <a:xfrm>
                <a:off x="1584" y="1872"/>
                <a:ext cx="160" cy="1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000" b="1">
                    <a:latin typeface="Arial" pitchFamily="-106" charset="0"/>
                  </a:rPr>
                  <a:t>0</a:t>
                </a:r>
              </a:p>
            </p:txBody>
          </p:sp>
          <p:sp>
            <p:nvSpPr>
              <p:cNvPr id="78862" name="Rectangle 21"/>
              <p:cNvSpPr>
                <a:spLocks noChangeArrowheads="1"/>
              </p:cNvSpPr>
              <p:nvPr/>
            </p:nvSpPr>
            <p:spPr bwMode="auto">
              <a:xfrm>
                <a:off x="4848" y="1872"/>
                <a:ext cx="160" cy="1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000" b="1">
                    <a:latin typeface="Arial" pitchFamily="-106" charset="0"/>
                  </a:rPr>
                  <a:t>9</a:t>
                </a:r>
              </a:p>
            </p:txBody>
          </p:sp>
          <p:sp>
            <p:nvSpPr>
              <p:cNvPr id="78863" name="Rectangle 25"/>
              <p:cNvSpPr>
                <a:spLocks noChangeArrowheads="1"/>
              </p:cNvSpPr>
              <p:nvPr/>
            </p:nvSpPr>
            <p:spPr bwMode="auto">
              <a:xfrm>
                <a:off x="1440" y="2016"/>
                <a:ext cx="47" cy="117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864" name="Rectangle 26"/>
              <p:cNvSpPr>
                <a:spLocks noChangeArrowheads="1"/>
              </p:cNvSpPr>
              <p:nvPr/>
            </p:nvSpPr>
            <p:spPr bwMode="auto">
              <a:xfrm>
                <a:off x="1488" y="2016"/>
                <a:ext cx="3488" cy="5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865" name="Rectangle 24"/>
              <p:cNvSpPr>
                <a:spLocks noChangeArrowheads="1"/>
              </p:cNvSpPr>
              <p:nvPr/>
            </p:nvSpPr>
            <p:spPr bwMode="auto">
              <a:xfrm rot="-5400000">
                <a:off x="1210" y="2438"/>
                <a:ext cx="500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800">
                    <a:latin typeface="Times New Roman" pitchFamily="-106" charset="0"/>
                  </a:rPr>
                  <a:t>Fv/Fm</a:t>
                </a:r>
              </a:p>
            </p:txBody>
          </p:sp>
          <p:sp>
            <p:nvSpPr>
              <p:cNvPr id="78866" name="Rectangle 27"/>
              <p:cNvSpPr>
                <a:spLocks noChangeArrowheads="1"/>
              </p:cNvSpPr>
              <p:nvPr/>
            </p:nvSpPr>
            <p:spPr bwMode="auto">
              <a:xfrm>
                <a:off x="1460" y="3120"/>
                <a:ext cx="3488" cy="5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867" name="Rectangle 22"/>
              <p:cNvSpPr>
                <a:spLocks noChangeArrowheads="1"/>
              </p:cNvSpPr>
              <p:nvPr/>
            </p:nvSpPr>
            <p:spPr bwMode="auto">
              <a:xfrm>
                <a:off x="3036" y="1872"/>
                <a:ext cx="412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800">
                    <a:latin typeface="Times New Roman" pitchFamily="-106" charset="0"/>
                  </a:rPr>
                  <a:t>Days</a:t>
                </a:r>
              </a:p>
            </p:txBody>
          </p:sp>
        </p:grpSp>
        <p:sp>
          <p:nvSpPr>
            <p:cNvPr id="78858" name="Rectangle 30"/>
            <p:cNvSpPr>
              <a:spLocks noChangeArrowheads="1"/>
            </p:cNvSpPr>
            <p:nvPr/>
          </p:nvSpPr>
          <p:spPr bwMode="auto">
            <a:xfrm>
              <a:off x="2880" y="3332"/>
              <a:ext cx="42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800">
                  <a:latin typeface="Times New Roman" pitchFamily="-106" charset="0"/>
                </a:rPr>
                <a:t>Light</a:t>
              </a:r>
            </a:p>
          </p:txBody>
        </p:sp>
      </p:grpSp>
      <p:sp>
        <p:nvSpPr>
          <p:cNvPr id="78853" name="Text Box 32"/>
          <p:cNvSpPr txBox="1">
            <a:spLocks noChangeArrowheads="1"/>
          </p:cNvSpPr>
          <p:nvPr/>
        </p:nvSpPr>
        <p:spPr bwMode="auto">
          <a:xfrm>
            <a:off x="111125" y="90488"/>
            <a:ext cx="88804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 i="1">
                <a:solidFill>
                  <a:srgbClr val="FFFF00"/>
                </a:solidFill>
              </a:rPr>
              <a:t>Going after biological rates</a:t>
            </a:r>
            <a:r>
              <a:rPr lang="en-US" sz="1800">
                <a:solidFill>
                  <a:srgbClr val="FFFF00"/>
                </a:solidFill>
              </a:rPr>
              <a:t>: Phytoplankton photosynthesis and physiological state</a:t>
            </a:r>
          </a:p>
          <a:p>
            <a:pPr algn="ctr"/>
            <a:r>
              <a:rPr lang="en-US" sz="1800">
                <a:solidFill>
                  <a:srgbClr val="FFFF00"/>
                </a:solidFill>
              </a:rPr>
              <a:t>Week of July 10, 2009  FIRe glider demonstrated in NJ test bed</a:t>
            </a:r>
          </a:p>
        </p:txBody>
      </p:sp>
      <p:grpSp>
        <p:nvGrpSpPr>
          <p:cNvPr id="5" name="Group 36"/>
          <p:cNvGrpSpPr>
            <a:grpSpLocks/>
          </p:cNvGrpSpPr>
          <p:nvPr/>
        </p:nvGrpSpPr>
        <p:grpSpPr bwMode="auto">
          <a:xfrm>
            <a:off x="454025" y="1447800"/>
            <a:ext cx="2551113" cy="4427538"/>
            <a:chOff x="240" y="720"/>
            <a:chExt cx="1607" cy="2789"/>
          </a:xfrm>
        </p:grpSpPr>
        <p:pic>
          <p:nvPicPr>
            <p:cNvPr id="78855" name="Picture 33" descr="2965403542_248075ea0e"/>
            <p:cNvPicPr>
              <a:picLocks noChangeAspect="1" noChangeArrowheads="1"/>
            </p:cNvPicPr>
            <p:nvPr/>
          </p:nvPicPr>
          <p:blipFill>
            <a:blip r:embed="rId7"/>
            <a:srcRect l="25000" r="14063"/>
            <a:stretch>
              <a:fillRect/>
            </a:stretch>
          </p:blipFill>
          <p:spPr bwMode="auto">
            <a:xfrm>
              <a:off x="240" y="1536"/>
              <a:ext cx="1603" cy="19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8856" name="Picture 35" descr="project_fluorescence_lg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240" y="720"/>
              <a:ext cx="1607" cy="8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ru15_2009_287_008_318_sbd_bbam01_lvl0_lor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9350" y="1993966"/>
            <a:ext cx="5144599" cy="459600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786508" y="1298267"/>
            <a:ext cx="5070619" cy="646331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00"/>
                </a:solidFill>
                <a:latin typeface="Gill Sans"/>
                <a:cs typeface="Gill Sans"/>
              </a:rPr>
              <a:t>First in situ  glider BAM data, part of the LBSFG buy, </a:t>
            </a:r>
          </a:p>
          <a:p>
            <a:pPr algn="ctr"/>
            <a:r>
              <a:rPr lang="en-US" dirty="0" smtClean="0">
                <a:solidFill>
                  <a:srgbClr val="FFFF00"/>
                </a:solidFill>
                <a:latin typeface="Gill Sans"/>
                <a:cs typeface="Gill Sans"/>
              </a:rPr>
              <a:t>growing out the OASIS/RIMPAC ONR efforts. </a:t>
            </a:r>
            <a:endParaRPr lang="en-US" dirty="0">
              <a:solidFill>
                <a:srgbClr val="FFFF00"/>
              </a:solidFill>
              <a:latin typeface="Gill Sans"/>
              <a:cs typeface="Gill Sans"/>
            </a:endParaRPr>
          </a:p>
        </p:txBody>
      </p:sp>
      <p:pic>
        <p:nvPicPr>
          <p:cNvPr id="7" name="Picture 6" descr="ru15_091015T1346_091106T1708_muri_zcur_map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466" y="211667"/>
            <a:ext cx="3485169" cy="26162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35466" y="2827867"/>
            <a:ext cx="14686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October 2009</a:t>
            </a:r>
            <a:endParaRPr lang="en-US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BLAST_track.png"/>
          <p:cNvPicPr>
            <a:picLocks noChangeAspect="1"/>
          </p:cNvPicPr>
          <p:nvPr/>
        </p:nvPicPr>
        <p:blipFill>
          <a:blip r:embed="rId2"/>
          <a:srcRect l="9721" r="6432" b="4199"/>
          <a:stretch>
            <a:fillRect/>
          </a:stretch>
        </p:blipFill>
        <p:spPr>
          <a:xfrm>
            <a:off x="1473200" y="971447"/>
            <a:ext cx="6180667" cy="564948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2986" y="72718"/>
            <a:ext cx="773811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00"/>
                </a:solidFill>
                <a:latin typeface="Gill Sans"/>
              </a:rPr>
              <a:t>Gliders deployed as part of OASIS during late summer/ early </a:t>
            </a:r>
          </a:p>
          <a:p>
            <a:pPr algn="ctr"/>
            <a:r>
              <a:rPr lang="en-US" sz="2400" dirty="0" smtClean="0">
                <a:solidFill>
                  <a:srgbClr val="FFFF00"/>
                </a:solidFill>
                <a:latin typeface="Gill Sans"/>
              </a:rPr>
              <a:t>Fall as part of OASIS at MVCO</a:t>
            </a:r>
            <a:endParaRPr lang="en-US" sz="2400" dirty="0">
              <a:solidFill>
                <a:srgbClr val="FFFF00"/>
              </a:solidFill>
              <a:latin typeface="Gill Sans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rot="10800000">
            <a:off x="4402668" y="3725334"/>
            <a:ext cx="728133" cy="389467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063069" y="3996271"/>
            <a:ext cx="784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MVCO</a:t>
            </a:r>
            <a:endParaRPr lang="en-US" dirty="0">
              <a:solidFill>
                <a:srgbClr val="00009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rot="10800000">
            <a:off x="4334936" y="4571999"/>
            <a:ext cx="728133" cy="389467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063069" y="4859869"/>
            <a:ext cx="921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Storm 1</a:t>
            </a:r>
            <a:endParaRPr lang="en-US" dirty="0">
              <a:solidFill>
                <a:srgbClr val="000090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rot="5400000" flipH="1" flipV="1">
            <a:off x="3049600" y="4976800"/>
            <a:ext cx="504801" cy="2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841216" y="5229202"/>
            <a:ext cx="921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Storm 1</a:t>
            </a:r>
            <a:endParaRPr lang="en-US" dirty="0">
              <a:solidFill>
                <a:srgbClr val="008000"/>
              </a:solidFill>
            </a:endParaRPr>
          </a:p>
        </p:txBody>
      </p:sp>
      <p:pic>
        <p:nvPicPr>
          <p:cNvPr id="15" name="Picture 14" descr="jollyroger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9801" y="3910145"/>
            <a:ext cx="682986" cy="4093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nplot_20051006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1467" y="1456982"/>
            <a:ext cx="6714067" cy="4831907"/>
          </a:xfrm>
          <a:prstGeom prst="rect">
            <a:avLst/>
          </a:prstGeom>
        </p:spPr>
      </p:pic>
      <p:pic>
        <p:nvPicPr>
          <p:cNvPr id="3" name="Picture 2" descr="stnplot_20051007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1467" y="1456982"/>
            <a:ext cx="6714067" cy="4831907"/>
          </a:xfrm>
          <a:prstGeom prst="rect">
            <a:avLst/>
          </a:prstGeom>
        </p:spPr>
      </p:pic>
      <p:pic>
        <p:nvPicPr>
          <p:cNvPr id="4" name="Picture 3" descr="stnplot_20051008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1467" y="1456982"/>
            <a:ext cx="6714067" cy="4831907"/>
          </a:xfrm>
          <a:prstGeom prst="rect">
            <a:avLst/>
          </a:prstGeom>
        </p:spPr>
      </p:pic>
      <p:pic>
        <p:nvPicPr>
          <p:cNvPr id="5" name="Picture 4" descr="stnplot_20051009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1467" y="1456982"/>
            <a:ext cx="6714067" cy="4831907"/>
          </a:xfrm>
          <a:prstGeom prst="rect">
            <a:avLst/>
          </a:prstGeom>
        </p:spPr>
      </p:pic>
      <p:pic>
        <p:nvPicPr>
          <p:cNvPr id="6" name="Picture 5" descr="stnplot_20051010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1467" y="1456982"/>
            <a:ext cx="6714067" cy="4831907"/>
          </a:xfrm>
          <a:prstGeom prst="rect">
            <a:avLst/>
          </a:prstGeom>
        </p:spPr>
      </p:pic>
      <p:pic>
        <p:nvPicPr>
          <p:cNvPr id="7" name="Picture 6" descr="stnplot_20051011.gi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51467" y="1456982"/>
            <a:ext cx="6714067" cy="4831907"/>
          </a:xfrm>
          <a:prstGeom prst="rect">
            <a:avLst/>
          </a:prstGeom>
        </p:spPr>
      </p:pic>
      <p:pic>
        <p:nvPicPr>
          <p:cNvPr id="8" name="Picture 7" descr="stnplot_20051012.gi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51467" y="1406182"/>
            <a:ext cx="6714067" cy="4831907"/>
          </a:xfrm>
          <a:prstGeom prst="rect">
            <a:avLst/>
          </a:prstGeom>
        </p:spPr>
      </p:pic>
      <p:pic>
        <p:nvPicPr>
          <p:cNvPr id="9" name="Picture 8" descr="stnplot_20051013.gif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51467" y="1406182"/>
            <a:ext cx="6714067" cy="4831907"/>
          </a:xfrm>
          <a:prstGeom prst="rect">
            <a:avLst/>
          </a:prstGeom>
        </p:spPr>
      </p:pic>
      <p:pic>
        <p:nvPicPr>
          <p:cNvPr id="10" name="Picture 9" descr="stnplot_20051014.gif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51467" y="1456982"/>
            <a:ext cx="6714067" cy="483190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26913" y="719048"/>
            <a:ext cx="82502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00"/>
                </a:solidFill>
                <a:latin typeface="Gill Sans"/>
              </a:rPr>
              <a:t>Storms systems during the OASIS deployment in 2005 at MVCO</a:t>
            </a:r>
            <a:endParaRPr lang="en-US" sz="2400" dirty="0">
              <a:solidFill>
                <a:srgbClr val="FFFF00"/>
              </a:solidFill>
              <a:latin typeface="Gill Sa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4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v_2005_pressur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664" y="2179628"/>
            <a:ext cx="8195733" cy="1798436"/>
          </a:xfrm>
          <a:prstGeom prst="rect">
            <a:avLst/>
          </a:prstGeom>
        </p:spPr>
      </p:pic>
      <p:pic>
        <p:nvPicPr>
          <p:cNvPr id="7" name="Picture 6" descr="mv_2005_wind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731" y="4118421"/>
            <a:ext cx="8195733" cy="179843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75447" y="158641"/>
            <a:ext cx="50889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00"/>
                </a:solidFill>
                <a:latin typeface="Gill Sans"/>
              </a:rPr>
              <a:t>MVCO data from storms during OASIS</a:t>
            </a:r>
            <a:endParaRPr lang="en-US" sz="2400" dirty="0">
              <a:solidFill>
                <a:srgbClr val="FFFF00"/>
              </a:solidFill>
              <a:latin typeface="Gill Sans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2743203" y="2061097"/>
            <a:ext cx="759636" cy="3194"/>
          </a:xfrm>
          <a:prstGeom prst="straightConnector1">
            <a:avLst/>
          </a:prstGeom>
          <a:ln>
            <a:solidFill>
              <a:srgbClr val="FFFF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5858947" y="2047108"/>
            <a:ext cx="1794933" cy="1588"/>
          </a:xfrm>
          <a:prstGeom prst="straightConnector1">
            <a:avLst/>
          </a:prstGeom>
          <a:ln>
            <a:solidFill>
              <a:srgbClr val="FFFF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692404" y="1671388"/>
            <a:ext cx="9435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  <a:latin typeface="Gill Sans"/>
                <a:cs typeface="Gill Sans"/>
              </a:rPr>
              <a:t>Storm 1</a:t>
            </a:r>
            <a:endParaRPr lang="en-US" dirty="0">
              <a:solidFill>
                <a:srgbClr val="FFFF00"/>
              </a:solidFill>
              <a:latin typeface="Gill Sans"/>
              <a:cs typeface="Gill San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320850" y="1693115"/>
            <a:ext cx="9435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  <a:latin typeface="Gill Sans"/>
                <a:cs typeface="Gill Sans"/>
              </a:rPr>
              <a:t>Storm 2</a:t>
            </a:r>
            <a:endParaRPr lang="en-US" dirty="0">
              <a:solidFill>
                <a:srgbClr val="FFFF00"/>
              </a:solidFill>
              <a:latin typeface="Gill Sans"/>
              <a:cs typeface="Gill Sa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540</TotalTime>
  <Words>700</Words>
  <Application>Microsoft Macintosh PowerPoint</Application>
  <PresentationFormat>On-screen Show (4:3)</PresentationFormat>
  <Paragraphs>128</Paragraphs>
  <Slides>27</Slides>
  <Notes>1</Notes>
  <HiddenSlides>0</HiddenSlides>
  <MMClips>0</MMClips>
  <ScaleCrop>false</ScaleCrop>
  <HeadingPairs>
    <vt:vector size="6" baseType="variant">
      <vt:variant>
        <vt:lpstr>Design Template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9" baseType="lpstr">
      <vt:lpstr>Office Theme</vt:lpstr>
      <vt:lpstr>Microsoft Excel 97 - 2004 Worksheet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</vt:vector>
  </TitlesOfParts>
  <Company>Rutgers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Oscar Schofield</dc:creator>
  <cp:lastModifiedBy>Oscar Schofield</cp:lastModifiedBy>
  <cp:revision>49</cp:revision>
  <dcterms:created xsi:type="dcterms:W3CDTF">2010-02-20T13:16:19Z</dcterms:created>
  <dcterms:modified xsi:type="dcterms:W3CDTF">2010-02-20T19:49:26Z</dcterms:modified>
</cp:coreProperties>
</file>