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64" r:id="rId2"/>
    <p:sldId id="289" r:id="rId3"/>
    <p:sldId id="265" r:id="rId4"/>
    <p:sldId id="268" r:id="rId5"/>
    <p:sldId id="269" r:id="rId6"/>
    <p:sldId id="271" r:id="rId7"/>
    <p:sldId id="274" r:id="rId8"/>
    <p:sldId id="272" r:id="rId9"/>
    <p:sldId id="275" r:id="rId10"/>
    <p:sldId id="273" r:id="rId11"/>
    <p:sldId id="288" r:id="rId12"/>
    <p:sldId id="276" r:id="rId13"/>
    <p:sldId id="270" r:id="rId14"/>
    <p:sldId id="286" r:id="rId15"/>
    <p:sldId id="277" r:id="rId16"/>
    <p:sldId id="284" r:id="rId17"/>
    <p:sldId id="285" r:id="rId18"/>
    <p:sldId id="280" r:id="rId19"/>
    <p:sldId id="279" r:id="rId20"/>
    <p:sldId id="281" r:id="rId21"/>
    <p:sldId id="282" r:id="rId22"/>
    <p:sldId id="283" r:id="rId23"/>
    <p:sldId id="287" r:id="rId24"/>
    <p:sldId id="278" r:id="rId25"/>
    <p:sldId id="29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>
        <p:scale>
          <a:sx n="66" d="100"/>
          <a:sy n="66" d="100"/>
        </p:scale>
        <p:origin x="-1056" y="-792"/>
      </p:cViewPr>
      <p:guideLst>
        <p:guide orient="horz" pos="225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lenn:Desktop:OceanObservatoryResearchCourseChart.xlsx" TargetMode="External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oscar:Library:Containers:com.apple.mail:Data:Library:Mail%20Downloads:2CAB7C86-221F-4559-AB43-0C4D61CEC3DC:Marine%20majors%202005-2015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oscar:Library:Containers:com.apple.mail:Data:Library:Mail%20Downloads:2867ED27-E2A6-4068-81AD-F36E4965B4AB:Marine%20Major%20Race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oscar:Library:Containers:com.apple.mail:Data:Library:Mail%20Downloads:79806274-8EB1-4679-9062-29FC529E2C1C:Problems%20in%20Mar%20Sci%202006-201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baseline="0" dirty="0" smtClean="0"/>
              <a:t>Glider Research Course </a:t>
            </a:r>
          </a:p>
        </c:rich>
      </c:tx>
      <c:layout>
        <c:manualLayout>
          <c:xMode val="edge"/>
          <c:yMode val="edge"/>
          <c:x val="0.115713302297069"/>
          <c:y val="0.05312485542781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518743530051"/>
          <c:y val="0.209032258064516"/>
          <c:w val="0.823033908387864"/>
          <c:h val="0.581609347218694"/>
        </c:manualLayout>
      </c:layout>
      <c:scatterChart>
        <c:scatterStyle val="lineMarker"/>
        <c:varyColors val="0"/>
        <c:ser>
          <c:idx val="1"/>
          <c:order val="1"/>
          <c:spPr>
            <a:ln w="28575">
              <a:solidFill>
                <a:schemeClr val="bg1"/>
              </a:solidFill>
            </a:ln>
          </c:spPr>
          <c:xVal>
            <c:numRef>
              <c:f>Sheet1!$A$1:$A$12</c:f>
            </c:numRef>
          </c:xVal>
          <c:yVal>
            <c:numRef>
              <c:f>Sheet1!$B$1:$B$12</c:f>
            </c:numRef>
          </c:yVal>
          <c:smooth val="0"/>
        </c:ser>
        <c:ser>
          <c:idx val="0"/>
          <c:order val="0"/>
          <c:spPr>
            <a:ln w="28575">
              <a:solidFill>
                <a:schemeClr val="bg1"/>
              </a:solidFill>
            </a:ln>
          </c:spPr>
          <c:marker>
            <c:symbol val="circle"/>
            <c:size val="8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</c:marker>
          <c:xVal>
            <c:numRef>
              <c:f>Sheet1!$A$1:$A$12</c:f>
              <c:numCache>
                <c:formatCode>General</c:formatCode>
                <c:ptCount val="12"/>
                <c:pt idx="0">
                  <c:v>2012.25</c:v>
                </c:pt>
                <c:pt idx="1">
                  <c:v>2011.75</c:v>
                </c:pt>
                <c:pt idx="2">
                  <c:v>2011.25</c:v>
                </c:pt>
                <c:pt idx="3">
                  <c:v>2010.75</c:v>
                </c:pt>
                <c:pt idx="4">
                  <c:v>2010.25</c:v>
                </c:pt>
                <c:pt idx="5">
                  <c:v>2009.75</c:v>
                </c:pt>
                <c:pt idx="6">
                  <c:v>2009.25</c:v>
                </c:pt>
                <c:pt idx="7">
                  <c:v>2008.75</c:v>
                </c:pt>
                <c:pt idx="8">
                  <c:v>2008.25</c:v>
                </c:pt>
                <c:pt idx="9">
                  <c:v>2007.75</c:v>
                </c:pt>
                <c:pt idx="10">
                  <c:v>2007.25</c:v>
                </c:pt>
                <c:pt idx="11">
                  <c:v>2006.75</c:v>
                </c:pt>
              </c:numCache>
            </c:numRef>
          </c:xVal>
          <c:yVal>
            <c:numRef>
              <c:f>Sheet1!$B$1:$B$12</c:f>
              <c:numCache>
                <c:formatCode>General</c:formatCode>
                <c:ptCount val="12"/>
                <c:pt idx="0">
                  <c:v>70.0</c:v>
                </c:pt>
                <c:pt idx="1">
                  <c:v>46.0</c:v>
                </c:pt>
                <c:pt idx="2">
                  <c:v>32.0</c:v>
                </c:pt>
                <c:pt idx="3">
                  <c:v>36.0</c:v>
                </c:pt>
                <c:pt idx="4">
                  <c:v>26.0</c:v>
                </c:pt>
                <c:pt idx="5">
                  <c:v>18.0</c:v>
                </c:pt>
                <c:pt idx="6">
                  <c:v>22.0</c:v>
                </c:pt>
                <c:pt idx="7">
                  <c:v>12.0</c:v>
                </c:pt>
                <c:pt idx="8">
                  <c:v>10.0</c:v>
                </c:pt>
                <c:pt idx="9">
                  <c:v>7.0</c:v>
                </c:pt>
                <c:pt idx="10">
                  <c:v>1.0</c:v>
                </c:pt>
                <c:pt idx="11">
                  <c:v>1.0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53512040"/>
        <c:axId val="2041963160"/>
      </c:scatterChart>
      <c:valAx>
        <c:axId val="18535120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600" dirty="0"/>
                  <a:t>Years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041963160"/>
        <c:crosses val="autoZero"/>
        <c:crossBetween val="midCat"/>
      </c:valAx>
      <c:valAx>
        <c:axId val="204196316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 smtClean="0"/>
                  <a:t># of </a:t>
                </a:r>
                <a:r>
                  <a:rPr lang="en-US" sz="1600" dirty="0"/>
                  <a:t>Students</a:t>
                </a:r>
              </a:p>
            </c:rich>
          </c:tx>
          <c:layout>
            <c:manualLayout>
              <c:xMode val="edge"/>
              <c:yMode val="edge"/>
              <c:x val="0.00317418245069245"/>
              <c:y val="0.29804165851592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853512040"/>
        <c:crosses val="autoZero"/>
        <c:crossBetween val="midCat"/>
      </c:valAx>
      <c:spPr>
        <a:gradFill>
          <a:gsLst>
            <a:gs pos="25000">
              <a:srgbClr val="1F497D">
                <a:lumMod val="40000"/>
                <a:lumOff val="60000"/>
              </a:srgbClr>
            </a:gs>
            <a:gs pos="100000">
              <a:schemeClr val="tx2"/>
            </a:gs>
          </a:gsLst>
          <a:lin ang="5400000" scaled="0"/>
        </a:gradFill>
        <a:ln>
          <a:solidFill>
            <a:schemeClr val="accent1"/>
          </a:solidFill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c:spPr>
          <c:marker>
            <c:symbol val="circle"/>
            <c:size val="12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c:spPr>
          </c:marker>
          <c:xVal>
            <c:numRef>
              <c:f>Sheet1!$A$2:$A$12</c:f>
              <c:numCache>
                <c:formatCode>General</c:formatCode>
                <c:ptCount val="11"/>
                <c:pt idx="0">
                  <c:v>2005.0</c:v>
                </c:pt>
                <c:pt idx="1">
                  <c:v>2006.0</c:v>
                </c:pt>
                <c:pt idx="2">
                  <c:v>2007.0</c:v>
                </c:pt>
                <c:pt idx="3">
                  <c:v>2008.0</c:v>
                </c:pt>
                <c:pt idx="4">
                  <c:v>2009.0</c:v>
                </c:pt>
                <c:pt idx="5">
                  <c:v>2010.0</c:v>
                </c:pt>
                <c:pt idx="6">
                  <c:v>2011.0</c:v>
                </c:pt>
                <c:pt idx="7">
                  <c:v>2012.0</c:v>
                </c:pt>
                <c:pt idx="8">
                  <c:v>2013.0</c:v>
                </c:pt>
                <c:pt idx="9">
                  <c:v>2014.0</c:v>
                </c:pt>
                <c:pt idx="10">
                  <c:v>2015.0</c:v>
                </c:pt>
              </c:numCache>
            </c:numRef>
          </c:xVal>
          <c:yVal>
            <c:numRef>
              <c:f>Sheet1!$B$2:$B$12</c:f>
              <c:numCache>
                <c:formatCode>General</c:formatCode>
                <c:ptCount val="11"/>
                <c:pt idx="0">
                  <c:v>60.0</c:v>
                </c:pt>
                <c:pt idx="1">
                  <c:v>58.0</c:v>
                </c:pt>
                <c:pt idx="2">
                  <c:v>57.0</c:v>
                </c:pt>
                <c:pt idx="3">
                  <c:v>62.0</c:v>
                </c:pt>
                <c:pt idx="4">
                  <c:v>83.0</c:v>
                </c:pt>
                <c:pt idx="5">
                  <c:v>94.0</c:v>
                </c:pt>
                <c:pt idx="6">
                  <c:v>104.0</c:v>
                </c:pt>
                <c:pt idx="7">
                  <c:v>105.0</c:v>
                </c:pt>
                <c:pt idx="8">
                  <c:v>100.0</c:v>
                </c:pt>
                <c:pt idx="9">
                  <c:v>82.0</c:v>
                </c:pt>
                <c:pt idx="10">
                  <c:v>74.0</c:v>
                </c:pt>
              </c:numCache>
            </c:numRef>
          </c:yVal>
          <c:smooth val="0"/>
        </c:ser>
        <c:ser>
          <c:idx val="1"/>
          <c:order val="1"/>
          <c:spPr>
            <a:ln w="47625">
              <a:noFill/>
            </a:ln>
          </c:spPr>
          <c:marker>
            <c:symbol val="circle"/>
            <c:size val="12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xVal>
            <c:numRef>
              <c:f>Sheet1!$A$2:$A$12</c:f>
              <c:numCache>
                <c:formatCode>General</c:formatCode>
                <c:ptCount val="11"/>
                <c:pt idx="0">
                  <c:v>2005.0</c:v>
                </c:pt>
                <c:pt idx="1">
                  <c:v>2006.0</c:v>
                </c:pt>
                <c:pt idx="2">
                  <c:v>2007.0</c:v>
                </c:pt>
                <c:pt idx="3">
                  <c:v>2008.0</c:v>
                </c:pt>
                <c:pt idx="4">
                  <c:v>2009.0</c:v>
                </c:pt>
                <c:pt idx="5">
                  <c:v>2010.0</c:v>
                </c:pt>
                <c:pt idx="6">
                  <c:v>2011.0</c:v>
                </c:pt>
                <c:pt idx="7">
                  <c:v>2012.0</c:v>
                </c:pt>
                <c:pt idx="8">
                  <c:v>2013.0</c:v>
                </c:pt>
                <c:pt idx="9">
                  <c:v>2014.0</c:v>
                </c:pt>
                <c:pt idx="10">
                  <c:v>2015.0</c:v>
                </c:pt>
              </c:numCache>
            </c:numRef>
          </c:xVal>
          <c:yVal>
            <c:numRef>
              <c:f>Sheet1!$C$2:$C$12</c:f>
              <c:numCache>
                <c:formatCode>General</c:formatCode>
                <c:ptCount val="11"/>
                <c:pt idx="0">
                  <c:v>25.0</c:v>
                </c:pt>
                <c:pt idx="1">
                  <c:v>29.0</c:v>
                </c:pt>
                <c:pt idx="2">
                  <c:v>30.0</c:v>
                </c:pt>
                <c:pt idx="3">
                  <c:v>37.0</c:v>
                </c:pt>
                <c:pt idx="4">
                  <c:v>44.0</c:v>
                </c:pt>
                <c:pt idx="5">
                  <c:v>52.0</c:v>
                </c:pt>
                <c:pt idx="6">
                  <c:v>52.0</c:v>
                </c:pt>
                <c:pt idx="7">
                  <c:v>53.0</c:v>
                </c:pt>
                <c:pt idx="8">
                  <c:v>51.0</c:v>
                </c:pt>
                <c:pt idx="9">
                  <c:v>41.0</c:v>
                </c:pt>
                <c:pt idx="10">
                  <c:v>37.0</c:v>
                </c:pt>
              </c:numCache>
            </c:numRef>
          </c:yVal>
          <c:smooth val="0"/>
        </c:ser>
        <c:ser>
          <c:idx val="2"/>
          <c:order val="2"/>
          <c:spPr>
            <a:ln w="47625">
              <a:noFill/>
            </a:ln>
          </c:spPr>
          <c:marker>
            <c:symbol val="circle"/>
            <c:size val="12"/>
            <c:spPr>
              <a:noFill/>
              <a:ln>
                <a:solidFill>
                  <a:srgbClr val="0000FF"/>
                </a:solidFill>
              </a:ln>
            </c:spPr>
          </c:marker>
          <c:xVal>
            <c:numRef>
              <c:f>Sheet1!$A$2:$A$12</c:f>
              <c:numCache>
                <c:formatCode>General</c:formatCode>
                <c:ptCount val="11"/>
                <c:pt idx="0">
                  <c:v>2005.0</c:v>
                </c:pt>
                <c:pt idx="1">
                  <c:v>2006.0</c:v>
                </c:pt>
                <c:pt idx="2">
                  <c:v>2007.0</c:v>
                </c:pt>
                <c:pt idx="3">
                  <c:v>2008.0</c:v>
                </c:pt>
                <c:pt idx="4">
                  <c:v>2009.0</c:v>
                </c:pt>
                <c:pt idx="5">
                  <c:v>2010.0</c:v>
                </c:pt>
                <c:pt idx="6">
                  <c:v>2011.0</c:v>
                </c:pt>
                <c:pt idx="7">
                  <c:v>2012.0</c:v>
                </c:pt>
                <c:pt idx="8">
                  <c:v>2013.0</c:v>
                </c:pt>
                <c:pt idx="9">
                  <c:v>2014.0</c:v>
                </c:pt>
                <c:pt idx="10">
                  <c:v>2015.0</c:v>
                </c:pt>
              </c:numCache>
            </c:numRef>
          </c:xVal>
          <c:yVal>
            <c:numRef>
              <c:f>Sheet1!$D$2:$D$12</c:f>
              <c:numCache>
                <c:formatCode>General</c:formatCode>
                <c:ptCount val="11"/>
                <c:pt idx="0">
                  <c:v>35.0</c:v>
                </c:pt>
                <c:pt idx="1">
                  <c:v>29.0</c:v>
                </c:pt>
                <c:pt idx="2">
                  <c:v>27.0</c:v>
                </c:pt>
                <c:pt idx="3">
                  <c:v>25.0</c:v>
                </c:pt>
                <c:pt idx="4">
                  <c:v>39.0</c:v>
                </c:pt>
                <c:pt idx="5">
                  <c:v>42.0</c:v>
                </c:pt>
                <c:pt idx="6">
                  <c:v>52.0</c:v>
                </c:pt>
                <c:pt idx="7">
                  <c:v>52.0</c:v>
                </c:pt>
                <c:pt idx="8">
                  <c:v>49.0</c:v>
                </c:pt>
                <c:pt idx="9">
                  <c:v>41.0</c:v>
                </c:pt>
                <c:pt idx="10">
                  <c:v>37.0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42787240"/>
        <c:axId val="1894059304"/>
      </c:scatterChart>
      <c:valAx>
        <c:axId val="2042787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894059304"/>
        <c:crosses val="autoZero"/>
        <c:crossBetween val="midCat"/>
      </c:valAx>
      <c:valAx>
        <c:axId val="18940593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042787240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marker>
            <c:symbol val="circle"/>
            <c:size val="13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Sheet1!$A$3:$A$13</c:f>
              <c:numCache>
                <c:formatCode>General</c:formatCode>
                <c:ptCount val="11"/>
                <c:pt idx="0">
                  <c:v>2005.0</c:v>
                </c:pt>
                <c:pt idx="1">
                  <c:v>2006.0</c:v>
                </c:pt>
                <c:pt idx="2">
                  <c:v>2007.0</c:v>
                </c:pt>
                <c:pt idx="3">
                  <c:v>2008.0</c:v>
                </c:pt>
                <c:pt idx="4">
                  <c:v>2009.0</c:v>
                </c:pt>
                <c:pt idx="5">
                  <c:v>2010.0</c:v>
                </c:pt>
                <c:pt idx="6">
                  <c:v>2011.0</c:v>
                </c:pt>
                <c:pt idx="7">
                  <c:v>2012.0</c:v>
                </c:pt>
                <c:pt idx="8">
                  <c:v>2013.0</c:v>
                </c:pt>
                <c:pt idx="9">
                  <c:v>2014.0</c:v>
                </c:pt>
                <c:pt idx="10">
                  <c:v>2015.0</c:v>
                </c:pt>
              </c:numCache>
            </c:numRef>
          </c:xVal>
          <c:yVal>
            <c:numRef>
              <c:f>Sheet1!$R$3:$R$13</c:f>
              <c:numCache>
                <c:formatCode>General</c:formatCode>
                <c:ptCount val="11"/>
                <c:pt idx="0">
                  <c:v>10.0</c:v>
                </c:pt>
                <c:pt idx="1">
                  <c:v>8.0</c:v>
                </c:pt>
                <c:pt idx="2">
                  <c:v>9.803921568627451</c:v>
                </c:pt>
                <c:pt idx="3">
                  <c:v>22.22222222222222</c:v>
                </c:pt>
                <c:pt idx="4">
                  <c:v>17.04545454545454</c:v>
                </c:pt>
                <c:pt idx="5">
                  <c:v>17.64705882352941</c:v>
                </c:pt>
                <c:pt idx="6">
                  <c:v>18.91891891891892</c:v>
                </c:pt>
                <c:pt idx="7">
                  <c:v>19.78021978021978</c:v>
                </c:pt>
                <c:pt idx="8">
                  <c:v>21.33333333333334</c:v>
                </c:pt>
                <c:pt idx="9">
                  <c:v>21.91780821917808</c:v>
                </c:pt>
                <c:pt idx="10">
                  <c:v>20.83333333333334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2482168"/>
        <c:axId val="-2031429048"/>
      </c:scatterChart>
      <c:valAx>
        <c:axId val="2112482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031429048"/>
        <c:crosses val="autoZero"/>
        <c:crossBetween val="midCat"/>
      </c:valAx>
      <c:valAx>
        <c:axId val="-20314290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112482168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614256112722752"/>
          <c:y val="0.0489793240130698"/>
          <c:w val="0.8722111893908"/>
          <c:h val="0.843243344581927"/>
        </c:manualLayout>
      </c:layout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marker>
            <c:symbol val="circle"/>
            <c:size val="12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Sheet1!$A$3:$A$12</c:f>
              <c:numCache>
                <c:formatCode>General</c:formatCode>
                <c:ptCount val="10"/>
                <c:pt idx="0">
                  <c:v>2006.0</c:v>
                </c:pt>
                <c:pt idx="1">
                  <c:v>2007.0</c:v>
                </c:pt>
                <c:pt idx="2">
                  <c:v>2008.0</c:v>
                </c:pt>
                <c:pt idx="3">
                  <c:v>2009.0</c:v>
                </c:pt>
                <c:pt idx="4">
                  <c:v>2010.0</c:v>
                </c:pt>
                <c:pt idx="5">
                  <c:v>2011.0</c:v>
                </c:pt>
                <c:pt idx="6">
                  <c:v>2012.0</c:v>
                </c:pt>
                <c:pt idx="7">
                  <c:v>2013.0</c:v>
                </c:pt>
                <c:pt idx="8">
                  <c:v>2014.0</c:v>
                </c:pt>
                <c:pt idx="9">
                  <c:v>2015.0</c:v>
                </c:pt>
              </c:numCache>
            </c:numRef>
          </c:xVal>
          <c:yVal>
            <c:numRef>
              <c:f>Sheet1!$E$3:$E$12</c:f>
              <c:numCache>
                <c:formatCode>General</c:formatCode>
                <c:ptCount val="10"/>
                <c:pt idx="0">
                  <c:v>2.0</c:v>
                </c:pt>
                <c:pt idx="1">
                  <c:v>1.0</c:v>
                </c:pt>
                <c:pt idx="2">
                  <c:v>1.0</c:v>
                </c:pt>
                <c:pt idx="3">
                  <c:v>24.0</c:v>
                </c:pt>
                <c:pt idx="4">
                  <c:v>32.0</c:v>
                </c:pt>
                <c:pt idx="5">
                  <c:v>30.0</c:v>
                </c:pt>
                <c:pt idx="6">
                  <c:v>28.0</c:v>
                </c:pt>
                <c:pt idx="7">
                  <c:v>22.0</c:v>
                </c:pt>
                <c:pt idx="8">
                  <c:v>24.0</c:v>
                </c:pt>
                <c:pt idx="9">
                  <c:v>26.0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24656648"/>
        <c:axId val="-2024655032"/>
      </c:scatterChart>
      <c:valAx>
        <c:axId val="-2024656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24655032"/>
        <c:crosses val="autoZero"/>
        <c:crossBetween val="midCat"/>
      </c:valAx>
      <c:valAx>
        <c:axId val="-20246550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2465664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0.1809</cdr:x>
      <cdr:y>0.5</cdr:y>
    </cdr:from>
    <cdr:to>
      <cdr:x>0.21024</cdr:x>
      <cdr:y>0.76891</cdr:y>
    </cdr:to>
    <cdr:sp macro="" textlink="">
      <cdr:nvSpPr>
        <cdr:cNvPr id="3" name="Straight Arrow Connector 2"/>
        <cdr:cNvSpPr/>
      </cdr:nvSpPr>
      <cdr:spPr>
        <a:xfrm xmlns:a="http://schemas.openxmlformats.org/drawingml/2006/main" flipH="1">
          <a:off x="965502" y="1476375"/>
          <a:ext cx="156567" cy="79402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70859E-1353-1B4C-83EB-581D0EA40A90}" type="datetimeFigureOut">
              <a:rPr lang="en-US" smtClean="0"/>
              <a:t>2/20/16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B1477-19C5-144D-A84A-EAC444C99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163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Letters from students to Spanish schools</a:t>
            </a:r>
          </a:p>
          <a:p>
            <a:endParaRPr lang="en-US" dirty="0" smtClean="0"/>
          </a:p>
          <a:p>
            <a:r>
              <a:rPr lang="en-US" dirty="0" smtClean="0"/>
              <a:t>Watch one, do one teach one. Borrowed best practices from COSEE, used data</a:t>
            </a:r>
            <a:r>
              <a:rPr lang="en-US" baseline="0" dirty="0" smtClean="0"/>
              <a:t> from ocean observatories. Increased students by over 400% with between 50 and 100 undergrads involved in the lab and research on a consistent basis. Reached carrying capacity.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76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2/19/16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53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2/19/16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566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2/19/16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79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2/19/16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64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2/19/16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46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2/19/16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3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2/19/16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12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2/19/16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30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2/19/16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39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2/19/16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9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2/19/16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67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2861C-1F2F-FE41-AF0D-ABF6F1A271B6}" type="datetimeFigureOut">
              <a:rPr lang="en-US" smtClean="0"/>
              <a:t>2/19/16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RU_banner_COOL.jp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64" b="13345"/>
          <a:stretch/>
        </p:blipFill>
        <p:spPr>
          <a:xfrm>
            <a:off x="0" y="6237100"/>
            <a:ext cx="9144000" cy="6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3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g"/><Relationship Id="rId6" Type="http://schemas.openxmlformats.org/officeDocument/2006/relationships/image" Target="../media/image42.jpe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png"/><Relationship Id="rId5" Type="http://schemas.openxmlformats.org/officeDocument/2006/relationships/hyperlink" Target="http://epe.marine.rutgers.edu/r3ui/llb_view_hurricane.php" TargetMode="External"/><Relationship Id="rId6" Type="http://schemas.openxmlformats.org/officeDocument/2006/relationships/image" Target="../media/image52.png"/><Relationship Id="rId7" Type="http://schemas.openxmlformats.org/officeDocument/2006/relationships/image" Target="../media/image53.jpeg"/><Relationship Id="rId8" Type="http://schemas.openxmlformats.org/officeDocument/2006/relationships/image" Target="../media/image54.jpeg"/><Relationship Id="rId9" Type="http://schemas.openxmlformats.org/officeDocument/2006/relationships/image" Target="../media/image55.png"/><Relationship Id="rId10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7.png"/><Relationship Id="rId5" Type="http://schemas.openxmlformats.org/officeDocument/2006/relationships/image" Target="../media/image6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4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2.jpeg"/><Relationship Id="rId6" Type="http://schemas.openxmlformats.org/officeDocument/2006/relationships/image" Target="../media/image17.png"/><Relationship Id="rId7" Type="http://schemas.openxmlformats.org/officeDocument/2006/relationships/image" Target="../media/image18.jpeg"/><Relationship Id="rId8" Type="http://schemas.openxmlformats.org/officeDocument/2006/relationships/image" Target="../media/image19.jpeg"/><Relationship Id="rId9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5" Type="http://schemas.openxmlformats.org/officeDocument/2006/relationships/image" Target="../media/image24.jpe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chart" Target="../charts/chart1.xml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GliderIma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1799" y="0"/>
            <a:ext cx="9155799" cy="624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8991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RU COOL’s scalable focus on immersing society in the ocean through observing systems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3664565"/>
            <a:ext cx="4724400" cy="24314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Oscar </a:t>
            </a:r>
            <a:r>
              <a:rPr lang="en-US" sz="2400" dirty="0" smtClean="0">
                <a:solidFill>
                  <a:schemeClr val="bg1"/>
                </a:solidFill>
              </a:rPr>
              <a:t>Schofield</a:t>
            </a:r>
            <a:r>
              <a:rPr lang="en-US" sz="2400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sz="2400" dirty="0">
                <a:solidFill>
                  <a:schemeClr val="bg1"/>
                </a:solidFill>
              </a:rPr>
              <a:t>Scott Glenn</a:t>
            </a:r>
            <a:r>
              <a:rPr lang="en-US" sz="2400" dirty="0" smtClean="0">
                <a:solidFill>
                  <a:schemeClr val="bg1"/>
                </a:solidFill>
              </a:rPr>
              <a:t>,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Josh </a:t>
            </a:r>
            <a:r>
              <a:rPr lang="en-US" sz="2400" dirty="0" err="1" smtClean="0">
                <a:solidFill>
                  <a:schemeClr val="bg1"/>
                </a:solidFill>
              </a:rPr>
              <a:t>Kohut</a:t>
            </a:r>
            <a:r>
              <a:rPr lang="en-US" sz="2400" dirty="0" smtClean="0">
                <a:solidFill>
                  <a:schemeClr val="bg1"/>
                </a:solidFill>
              </a:rPr>
              <a:t> &amp;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Janice McDonnell</a:t>
            </a:r>
          </a:p>
          <a:p>
            <a:r>
              <a:rPr lang="en-US" sz="800" dirty="0" smtClean="0">
                <a:solidFill>
                  <a:schemeClr val="bg1"/>
                </a:solidFill>
              </a:rPr>
              <a:t> </a:t>
            </a:r>
            <a:endParaRPr lang="en-US" sz="800" u="sng" dirty="0" smtClean="0">
              <a:solidFill>
                <a:schemeClr val="bg1"/>
              </a:solidFill>
            </a:endParaRPr>
          </a:p>
          <a:p>
            <a:r>
              <a:rPr lang="en-US" sz="2400" i="1" dirty="0" smtClean="0">
                <a:solidFill>
                  <a:schemeClr val="bg1"/>
                </a:solidFill>
              </a:rPr>
              <a:t>Rutgers University</a:t>
            </a:r>
          </a:p>
          <a:p>
            <a:r>
              <a:rPr lang="en-US" sz="2400" b="1" i="1" dirty="0" smtClean="0">
                <a:solidFill>
                  <a:schemeClr val="bg1"/>
                </a:solidFill>
              </a:rPr>
              <a:t>“The Ocean is Our Classroom”</a:t>
            </a:r>
            <a:r>
              <a:rPr lang="en-US" sz="2400" i="1" dirty="0" smtClean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8232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4033142"/>
              </p:ext>
            </p:extLst>
          </p:nvPr>
        </p:nvGraphicFramePr>
        <p:xfrm>
          <a:off x="762000" y="533400"/>
          <a:ext cx="7721600" cy="5270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 rot="16200000">
            <a:off x="-2332229" y="2438578"/>
            <a:ext cx="5643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Number of Marine Science Majors at Rutgers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343400" y="5715000"/>
            <a:ext cx="847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Year</a:t>
            </a:r>
            <a:endParaRPr lang="en-US" sz="2400" b="1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657600" y="1828800"/>
            <a:ext cx="381000" cy="2286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52400"/>
            <a:ext cx="2133600" cy="16002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078247" y="304800"/>
            <a:ext cx="2246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Public Experiment</a:t>
            </a:r>
          </a:p>
          <a:p>
            <a:pPr algn="ctr"/>
            <a:r>
              <a:rPr lang="en-US" dirty="0" smtClean="0"/>
              <a:t>Vicarious Adventure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676400" y="2743200"/>
            <a:ext cx="1752600" cy="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95400" y="2286000"/>
            <a:ext cx="2305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Traditional Research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162800" y="1905000"/>
            <a:ext cx="838200" cy="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934200" y="1066800"/>
            <a:ext cx="1253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Traditional </a:t>
            </a:r>
          </a:p>
          <a:p>
            <a:r>
              <a:rPr lang="en-US" dirty="0" smtClean="0"/>
              <a:t>Research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934200" y="4724400"/>
            <a:ext cx="1219200" cy="6096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010400" y="4800600"/>
            <a:ext cx="152400" cy="1524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010400" y="5105400"/>
            <a:ext cx="152400" cy="152400"/>
          </a:xfrm>
          <a:prstGeom prst="ellipse">
            <a:avLst/>
          </a:prstGeom>
          <a:solidFill>
            <a:srgbClr val="3366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167824" y="4648200"/>
            <a:ext cx="1061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female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162800" y="4964668"/>
            <a:ext cx="684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male</a:t>
            </a:r>
            <a:endParaRPr lang="en-US" dirty="0"/>
          </a:p>
        </p:txBody>
      </p:sp>
      <p:pic>
        <p:nvPicPr>
          <p:cNvPr id="17" name="Picture 1" descr="RU27_route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1295400"/>
            <a:ext cx="1796562" cy="8763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8410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5456752"/>
              </p:ext>
            </p:extLst>
          </p:nvPr>
        </p:nvGraphicFramePr>
        <p:xfrm>
          <a:off x="1714500" y="1230738"/>
          <a:ext cx="5715000" cy="416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367568" y="5272790"/>
            <a:ext cx="869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Year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-553962" y="2961988"/>
            <a:ext cx="3590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Percent non-Caucasian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14025" y="350088"/>
            <a:ext cx="8161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Beyond the Increase in the Numbers, a Change in the Diversity</a:t>
            </a:r>
            <a:endParaRPr lang="en-US" sz="2400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507416" y="3294219"/>
            <a:ext cx="667751" cy="16934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160898" y="2616178"/>
            <a:ext cx="1492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Trans-Atlantic</a:t>
            </a:r>
          </a:p>
          <a:p>
            <a:pPr algn="ctr"/>
            <a:r>
              <a:rPr lang="en-US" dirty="0" smtClean="0"/>
              <a:t>Flight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863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0972762"/>
              </p:ext>
            </p:extLst>
          </p:nvPr>
        </p:nvGraphicFramePr>
        <p:xfrm>
          <a:off x="895359" y="1326404"/>
          <a:ext cx="6385983" cy="4329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7702" y="294172"/>
            <a:ext cx="89562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The Challenger Did Have a Lasting Impact For Those in the Major</a:t>
            </a:r>
          </a:p>
          <a:p>
            <a:pPr algn="ctr"/>
            <a:r>
              <a:rPr lang="en-US" sz="2000" i="1" dirty="0" smtClean="0"/>
              <a:t>(Improved Culture of Undergraduate Research, Many start in the Ocean </a:t>
            </a:r>
            <a:r>
              <a:rPr lang="en-US" sz="2000" i="1" dirty="0" err="1" smtClean="0"/>
              <a:t>Obs</a:t>
            </a:r>
            <a:r>
              <a:rPr lang="en-US" sz="2000" i="1" dirty="0" smtClean="0"/>
              <a:t> Class)</a:t>
            </a:r>
            <a:endParaRPr lang="en-US" sz="2000" i="1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-1873788" y="3046482"/>
            <a:ext cx="45495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Undergraduate Independent Research </a:t>
            </a:r>
          </a:p>
          <a:p>
            <a:pPr algn="ctr"/>
            <a:r>
              <a:rPr lang="en-US" sz="2000" b="1" dirty="0" smtClean="0"/>
              <a:t>Problem Enrollment (Research Intensive)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10869" y="5638795"/>
            <a:ext cx="664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Year</a:t>
            </a:r>
            <a:endParaRPr lang="en-US" sz="2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942" y="3246744"/>
            <a:ext cx="2471627" cy="18501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57284" y="1642533"/>
            <a:ext cx="16995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Works out to be </a:t>
            </a:r>
          </a:p>
          <a:p>
            <a:pPr algn="ctr"/>
            <a:r>
              <a:rPr lang="en-US" dirty="0" smtClean="0"/>
              <a:t>~1 student per</a:t>
            </a:r>
          </a:p>
          <a:p>
            <a:pPr algn="ctr"/>
            <a:r>
              <a:rPr lang="en-US" dirty="0" smtClean="0"/>
              <a:t>faculty per year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895611" y="4487333"/>
            <a:ext cx="915258" cy="16934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06813" y="3828536"/>
            <a:ext cx="1492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Trans-Atlantic</a:t>
            </a:r>
          </a:p>
          <a:p>
            <a:pPr algn="ctr"/>
            <a:r>
              <a:rPr lang="en-US" dirty="0" smtClean="0"/>
              <a:t>Flight</a:t>
            </a:r>
            <a:endParaRPr lang="en-US" dirty="0"/>
          </a:p>
        </p:txBody>
      </p:sp>
      <p:pic>
        <p:nvPicPr>
          <p:cNvPr id="11" name="Picture 10" descr="Screen Shot 2015-07-22 at 10.35.1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01" y="1125628"/>
            <a:ext cx="1772188" cy="2286000"/>
          </a:xfrm>
          <a:prstGeom prst="rect">
            <a:avLst/>
          </a:prstGeom>
          <a:solidFill>
            <a:srgbClr val="C0504D"/>
          </a:solidFill>
          <a:ln>
            <a:solidFill>
              <a:schemeClr val="tx1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7107767" y="1689100"/>
            <a:ext cx="728133" cy="1227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27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0692" y="1548629"/>
            <a:ext cx="3457029" cy="1897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0691" y="2827338"/>
            <a:ext cx="3457029" cy="23091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785"/>
          <a:stretch/>
        </p:blipFill>
        <p:spPr>
          <a:xfrm>
            <a:off x="5930691" y="4520624"/>
            <a:ext cx="3567524" cy="17447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470" y="-127947"/>
            <a:ext cx="5626295" cy="6401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Team-Based Research Projects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b="1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Course Mechanics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Marine Science Major requires 6 credits of Research.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Ocean Observatories course is 1.5 credits –one 80-minute class period per week.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Students can sign up multiple times.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What we (the teachers) do</a:t>
            </a: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1) </a:t>
            </a:r>
            <a:r>
              <a:rPr lang="en-US" sz="16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Mentorship Model – Cognitive Apprenticeship – Experiential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     </a:t>
            </a:r>
            <a:r>
              <a:rPr lang="en-US" sz="16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Watch One -&gt; Do One -&gt; Teach One  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	</a:t>
            </a:r>
            <a:r>
              <a:rPr lang="en-US" sz="16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(Observer -&gt; Worker -&gt; Mentor)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2) </a:t>
            </a:r>
            <a:r>
              <a:rPr lang="en-US" sz="16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Grand Challenges can only be achieved through sustained teamwork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– research now bridges semesters and summers.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3) </a:t>
            </a:r>
            <a:r>
              <a:rPr lang="en-US" sz="16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We do not fear failure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– Undergraduate Education is a time for exploration and risk-taking.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What the students do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r>
              <a:rPr lang="en-US" sz="16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Divide into research teams led by a mentor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(teach one), and consisting of a few workers (do one) and a few observers (watch one).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r>
              <a:rPr lang="en-US" sz="16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Propose and conduct a team research project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based on ocean observatory data.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r>
              <a:rPr lang="en-US" sz="16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Communicate results through blogs and presentations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0692" y="-423325"/>
            <a:ext cx="3213308" cy="214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46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3588101906_00b9e48523_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444" y="4537185"/>
            <a:ext cx="2895600" cy="1930400"/>
          </a:xfrm>
          <a:prstGeom prst="rect">
            <a:avLst/>
          </a:prstGeom>
        </p:spPr>
      </p:pic>
      <p:pic>
        <p:nvPicPr>
          <p:cNvPr id="6" name="Picture 5" descr="23505614692_e8039e8828_o(1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730" y="2927035"/>
            <a:ext cx="2944358" cy="1962905"/>
          </a:xfrm>
          <a:prstGeom prst="rect">
            <a:avLst/>
          </a:prstGeom>
        </p:spPr>
      </p:pic>
      <p:pic>
        <p:nvPicPr>
          <p:cNvPr id="7" name="Picture 6" descr="22987139513_5a5b0d9aac_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444" y="1043669"/>
            <a:ext cx="2895600" cy="1930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7695" y="0"/>
            <a:ext cx="86527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Student experience culminates in a range of projects presented in </a:t>
            </a:r>
          </a:p>
          <a:p>
            <a:pPr algn="ctr"/>
            <a:r>
              <a:rPr lang="en-US" sz="2400" b="1" dirty="0" smtClean="0"/>
              <a:t>a science symposium each semester</a:t>
            </a:r>
            <a:endParaRPr lang="en-US" sz="24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954" y="4613502"/>
            <a:ext cx="2017462" cy="15130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06648" y="4802343"/>
            <a:ext cx="1503207" cy="11274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098" y="1255322"/>
            <a:ext cx="2594516" cy="14462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695" y="2215980"/>
            <a:ext cx="2337440" cy="1216835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1243057" y="3336595"/>
            <a:ext cx="428430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Geneva" charset="-128"/>
                <a:cs typeface="Geneva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charset="-128"/>
                <a:cs typeface="Geneva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charset="-128"/>
                <a:cs typeface="Geneva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charset="-128"/>
                <a:cs typeface="Geneva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charset="-128"/>
                <a:cs typeface="Geneva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dobe Gothic Std B" pitchFamily="34" charset="-128"/>
                <a:cs typeface="Arial" panose="020B0604020202020204" pitchFamily="34" charset="0"/>
              </a:rPr>
              <a:t>HELPING COMPANIES OR LABS WITH NEW TECHNOLOGIES</a:t>
            </a:r>
          </a:p>
          <a:p>
            <a:r>
              <a:rPr lang="en-US" sz="14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dobe Gothic Std B" pitchFamily="34" charset="-128"/>
                <a:cs typeface="Arial" panose="020B0604020202020204" pitchFamily="34" charset="0"/>
              </a:rPr>
              <a:t>Smartphin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dobe Gothic Std B" pitchFamily="34" charset="-128"/>
                <a:cs typeface="Arial" panose="020B0604020202020204" pitchFamily="34" charset="0"/>
              </a:rPr>
              <a:t>: Testing Responsiveness and Accuracy to Temperature Change</a:t>
            </a:r>
            <a:br>
              <a:rPr lang="en-US" sz="1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dobe Gothic Std B" pitchFamily="34" charset="-128"/>
                <a:cs typeface="Arial" panose="020B0604020202020204" pitchFamily="34" charset="0"/>
              </a:rPr>
            </a:br>
            <a:r>
              <a:rPr lang="en-US" sz="1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dobe Gothic Std B" pitchFamily="34" charset="-128"/>
                <a:cs typeface="Arial" panose="020B0604020202020204" pitchFamily="34" charset="0"/>
              </a:rPr>
              <a:t>“Smart” surfboard fin created by </a:t>
            </a:r>
            <a:r>
              <a:rPr lang="en-US" sz="10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dobe Gothic Std B" pitchFamily="34" charset="-128"/>
                <a:cs typeface="Arial" panose="020B0604020202020204" pitchFamily="34" charset="0"/>
              </a:rPr>
              <a:t>Boardformula</a:t>
            </a:r>
            <a:endParaRPr lang="en-US" sz="10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Adobe Gothic Std B" pitchFamily="34" charset="-128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673516" y="79105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dobe Gothic Std B" pitchFamily="34" charset="-128"/>
                <a:cs typeface="Arial" panose="020B0604020202020204" pitchFamily="34" charset="0"/>
              </a:rPr>
              <a:t>RENANLYSIS OF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dobe Gothic Std B" pitchFamily="34" charset="-128"/>
                <a:cs typeface="Arial" panose="020B0604020202020204" pitchFamily="34" charset="0"/>
              </a:rPr>
              <a:t> OCEAN OBSERVATORY DATA</a:t>
            </a:r>
            <a:endParaRPr lang="en-US" sz="1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dobe Gothic Std B" pitchFamily="34" charset="-128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3909" y="1558747"/>
            <a:ext cx="2811318" cy="168163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190142" y="105891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dobe Gothic Std B" pitchFamily="34" charset="-128"/>
                <a:cs typeface="Arial" panose="020B0604020202020204" pitchFamily="34" charset="0"/>
              </a:rPr>
              <a:t>REAL-TIME GLIDER FLIGHT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dobe Gothic Std B" pitchFamily="34" charset="-128"/>
                <a:cs typeface="Arial" panose="020B0604020202020204" pitchFamily="34" charset="0"/>
              </a:rPr>
              <a:t>PLANNING</a:t>
            </a:r>
            <a:endParaRPr lang="en-US" sz="1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dobe Gothic Std B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35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46350" y="-93740"/>
            <a:ext cx="51090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Entraining the students early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85539" y="326418"/>
            <a:ext cx="83609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Oceanography House </a:t>
            </a:r>
          </a:p>
          <a:p>
            <a:pPr algn="ctr"/>
            <a:r>
              <a:rPr lang="en-US" sz="3600" dirty="0" smtClean="0"/>
              <a:t>(A first term freshmen learning community)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59" y="1639408"/>
            <a:ext cx="3458648" cy="25966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515" y="1644332"/>
            <a:ext cx="2488761" cy="3059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0763" y="2346722"/>
            <a:ext cx="3469356" cy="25966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4517" y="5032526"/>
            <a:ext cx="810506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First quarter on campus, introduce them to opportunities at a research University, how to collect data, how look at data, 2</a:t>
            </a:r>
            <a:r>
              <a:rPr lang="en-US" sz="2400" i="1" baseline="30000" dirty="0" smtClean="0"/>
              <a:t>nd</a:t>
            </a:r>
            <a:r>
              <a:rPr lang="en-US" sz="2400" i="1" dirty="0" smtClean="0"/>
              <a:t> term transition to the ocean observatory course</a:t>
            </a:r>
            <a:endParaRPr lang="en-US" sz="2400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539" y="3463841"/>
            <a:ext cx="2431105" cy="145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57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2854" y="-144033"/>
            <a:ext cx="5236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Hurdles to keeping it sustainable?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83208" y="191051"/>
            <a:ext cx="8774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Tools to visualize data and lower hurdles to doing data discovery</a:t>
            </a:r>
            <a:endParaRPr lang="en-US" sz="2400" b="1" i="1" dirty="0"/>
          </a:p>
        </p:txBody>
      </p:sp>
      <p:pic>
        <p:nvPicPr>
          <p:cNvPr id="19" name="Picture 18" descr="Screen Shot 2013-09-25 at 8.12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635" y="906553"/>
            <a:ext cx="1684310" cy="1570565"/>
          </a:xfrm>
          <a:prstGeom prst="rect">
            <a:avLst/>
          </a:prstGeom>
        </p:spPr>
      </p:pic>
      <p:pic>
        <p:nvPicPr>
          <p:cNvPr id="20" name="Picture 1" descr="pixels.php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4547220"/>
            <a:ext cx="1803771" cy="1636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C:\Users\crowley\Desktop\timeseries_january_comparison_09-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4623420"/>
            <a:ext cx="4223343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1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4547220"/>
            <a:ext cx="280097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934200" y="4250885"/>
            <a:ext cx="1762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Investigaton</a:t>
            </a:r>
            <a:r>
              <a:rPr lang="en-US" sz="1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Builder</a:t>
            </a:r>
            <a:endParaRPr lang="en-US" sz="1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1000" y="4225487"/>
            <a:ext cx="1342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Concept Maps</a:t>
            </a:r>
            <a:endParaRPr lang="en-US" sz="1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52800" y="4242420"/>
            <a:ext cx="2084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Data Visualization Tools</a:t>
            </a:r>
            <a:endParaRPr lang="en-US" sz="1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6" name="Picture 25" descr="6081119350_ee3c6b059b_o-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2236" y="1039177"/>
            <a:ext cx="4741364" cy="3160909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20134" y="1932973"/>
            <a:ext cx="1884720" cy="2182446"/>
            <a:chOff x="118533" y="1174865"/>
            <a:chExt cx="2319867" cy="2558934"/>
          </a:xfrm>
        </p:grpSpPr>
        <p:pic>
          <p:nvPicPr>
            <p:cNvPr id="28" name="Picture 5" descr="ooi_map_new00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533" y="1174865"/>
              <a:ext cx="2319867" cy="2558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134" y="2169584"/>
              <a:ext cx="533400" cy="533400"/>
            </a:xfrm>
            <a:prstGeom prst="rect">
              <a:avLst/>
            </a:prstGeom>
            <a:noFill/>
            <a:ln>
              <a:noFill/>
            </a:ln>
            <a:effectLst>
              <a:outerShdw blurRad="127000" dist="76199" dir="5400000" algn="ctr" rotWithShape="0">
                <a:srgbClr val="0E1417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4" y="2946401"/>
              <a:ext cx="702458" cy="439209"/>
            </a:xfrm>
            <a:prstGeom prst="rect">
              <a:avLst/>
            </a:prstGeom>
            <a:noFill/>
            <a:ln>
              <a:noFill/>
            </a:ln>
            <a:effectLst>
              <a:outerShdw blurRad="127000" dist="76199" dir="5400000" algn="ctr" rotWithShape="0">
                <a:srgbClr val="0E1417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Right Arrow 30"/>
          <p:cNvSpPr/>
          <p:nvPr/>
        </p:nvSpPr>
        <p:spPr>
          <a:xfrm>
            <a:off x="2269067" y="2549087"/>
            <a:ext cx="978408" cy="484632"/>
          </a:xfrm>
          <a:prstGeom prst="rightArrow">
            <a:avLst>
              <a:gd name="adj1" fmla="val 50000"/>
              <a:gd name="adj2" fmla="val 4301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  <a:ea typeface="ヒラギノ角ゴ ProN W3"/>
            </a:endParaRPr>
          </a:p>
        </p:txBody>
      </p:sp>
      <p:sp>
        <p:nvSpPr>
          <p:cNvPr id="32" name="Rectangle 2"/>
          <p:cNvSpPr txBox="1">
            <a:spLocks noChangeArrowheads="1"/>
          </p:cNvSpPr>
          <p:nvPr/>
        </p:nvSpPr>
        <p:spPr>
          <a:xfrm>
            <a:off x="304800" y="508620"/>
            <a:ext cx="8686800" cy="519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mtClean="0">
                <a:latin typeface="Arial" charset="0"/>
                <a:ea typeface="ヒラギノ角ゴ ProN W3" charset="0"/>
              </a:rPr>
              <a:t>OOI – Enabling the Undergraduate Classroom</a:t>
            </a:r>
            <a:endParaRPr lang="en-US" sz="2400" dirty="0">
              <a:latin typeface="Arial" charset="0"/>
              <a:ea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182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8766" y="-120516"/>
            <a:ext cx="5236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Hurdles to keeping it sustainable?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541956" y="308636"/>
            <a:ext cx="5721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   Content to complement the data streams</a:t>
            </a:r>
            <a:endParaRPr lang="en-US" sz="2400" b="1" i="1" dirty="0"/>
          </a:p>
        </p:txBody>
      </p:sp>
      <p:pic>
        <p:nvPicPr>
          <p:cNvPr id="7" name="Picture 6" descr="dataviz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1" y="770300"/>
            <a:ext cx="7080466" cy="549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79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19766"/>
            <a:ext cx="8305800" cy="53281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6800" y="685800"/>
            <a:ext cx="701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Unfortunately scientists are not always good communicators.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3931" y="4350549"/>
            <a:ext cx="2764924" cy="188724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6256731" y="4115384"/>
            <a:ext cx="1505379" cy="5173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28766" y="-120516"/>
            <a:ext cx="5236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Hurdles to keeping it sustainable?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223930" y="288041"/>
            <a:ext cx="6538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3) Communication beyond subject matter experts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694086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8684"/>
          <a:stretch/>
        </p:blipFill>
        <p:spPr>
          <a:xfrm>
            <a:off x="5751200" y="1447800"/>
            <a:ext cx="3547214" cy="487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720" y="1447800"/>
            <a:ext cx="3505200" cy="18350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3388" y="138499"/>
            <a:ext cx="832720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Entrain students from other Departments making them partners in capturing the story, let the Art, Music and English students help communicate the science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4074" t="33845" r="21898"/>
          <a:stretch/>
        </p:blipFill>
        <p:spPr>
          <a:xfrm>
            <a:off x="2246000" y="1447800"/>
            <a:ext cx="3581400" cy="20044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b="18674"/>
          <a:stretch/>
        </p:blipFill>
        <p:spPr>
          <a:xfrm>
            <a:off x="-57720" y="3128881"/>
            <a:ext cx="5885120" cy="319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629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GliderIma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1799" y="0"/>
            <a:ext cx="9155799" cy="624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36683" y="-1"/>
            <a:ext cx="49255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Conclusions:</a:t>
            </a:r>
          </a:p>
          <a:p>
            <a:pPr algn="ctr"/>
            <a:endParaRPr lang="en-US" b="1" dirty="0" smtClean="0">
              <a:solidFill>
                <a:srgbClr val="FFFF00"/>
              </a:solidFill>
            </a:endParaRPr>
          </a:p>
          <a:p>
            <a:pPr marL="342900" indent="-342900" algn="ctr">
              <a:buAutoNum type="arabicParenR"/>
            </a:pPr>
            <a:r>
              <a:rPr lang="en-US" b="1" dirty="0" smtClean="0">
                <a:solidFill>
                  <a:srgbClr val="FFFF00"/>
                </a:solidFill>
              </a:rPr>
              <a:t>Observatories a new  tool for education and engagement</a:t>
            </a:r>
          </a:p>
          <a:p>
            <a:pPr marL="342900" indent="-342900" algn="ctr">
              <a:buAutoNum type="arabicParenR"/>
            </a:pPr>
            <a:r>
              <a:rPr lang="en-US" b="1" dirty="0" smtClean="0">
                <a:solidFill>
                  <a:srgbClr val="FFFF00"/>
                </a:solidFill>
              </a:rPr>
              <a:t>Near-peer teams critical to the possible </a:t>
            </a:r>
            <a:r>
              <a:rPr lang="en-US" b="1" dirty="0">
                <a:solidFill>
                  <a:srgbClr val="FFFF00"/>
                </a:solidFill>
              </a:rPr>
              <a:t>scale and sustainability </a:t>
            </a:r>
            <a:r>
              <a:rPr lang="en-US" b="1" dirty="0" smtClean="0">
                <a:solidFill>
                  <a:srgbClr val="FFFF00"/>
                </a:solidFill>
              </a:rPr>
              <a:t>of teaching </a:t>
            </a:r>
          </a:p>
          <a:p>
            <a:pPr marL="342900" indent="-342900" algn="ctr">
              <a:buAutoNum type="arabicParenR"/>
            </a:pPr>
            <a:r>
              <a:rPr lang="en-US" b="1" dirty="0" smtClean="0">
                <a:solidFill>
                  <a:srgbClr val="FFFF00"/>
                </a:solidFill>
              </a:rPr>
              <a:t>Opportunity to break barriers between academic departments is critical </a:t>
            </a:r>
          </a:p>
        </p:txBody>
      </p:sp>
    </p:spTree>
    <p:extLst>
      <p:ext uri="{BB962C8B-B14F-4D97-AF65-F5344CB8AC3E}">
        <p14:creationId xmlns:p14="http://schemas.microsoft.com/office/powerpoint/2010/main" val="1612761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384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600" y="228600"/>
            <a:ext cx="518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6600"/>
                </a:solidFill>
              </a:rPr>
              <a:t>Lectures in Art, Music, and English Schools on Ocean sciences and then entrain the undergraduates to translate to be more compelling</a:t>
            </a:r>
            <a:endParaRPr 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682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908" y="759386"/>
            <a:ext cx="3448648" cy="5105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108" y="759386"/>
            <a:ext cx="2971800" cy="5107093"/>
          </a:xfrm>
          <a:prstGeom prst="rect">
            <a:avLst/>
          </a:prstGeom>
        </p:spPr>
      </p:pic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3077156" y="684879"/>
            <a:ext cx="3810000" cy="5644444"/>
            <a:chOff x="2590800" y="76200"/>
            <a:chExt cx="4305300" cy="637822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90800" y="76200"/>
              <a:ext cx="4305300" cy="637822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14800" y="1219200"/>
              <a:ext cx="838200" cy="116958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276600" y="304800"/>
              <a:ext cx="2819399" cy="66079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</a:rPr>
                <a:t>The Ocean’s are polluted</a:t>
              </a:r>
            </a:p>
            <a:p>
              <a:pPr algn="ctr"/>
              <a:r>
                <a:rPr lang="en-US" sz="1600" dirty="0" smtClean="0">
                  <a:solidFill>
                    <a:srgbClr val="FF0000"/>
                  </a:solidFill>
                </a:rPr>
                <a:t>and Josh </a:t>
              </a:r>
              <a:r>
                <a:rPr lang="en-US" sz="1600" dirty="0" err="1" smtClean="0">
                  <a:solidFill>
                    <a:srgbClr val="FF0000"/>
                  </a:solidFill>
                </a:rPr>
                <a:t>Kohut</a:t>
              </a:r>
              <a:r>
                <a:rPr lang="en-US" sz="1600" dirty="0" smtClean="0">
                  <a:solidFill>
                    <a:srgbClr val="FF0000"/>
                  </a:solidFill>
                </a:rPr>
                <a:t> is Angry!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05556" y="-921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Award winning documentaries, both with National Broadcasts.  </a:t>
            </a:r>
          </a:p>
          <a:p>
            <a:pPr algn="ctr"/>
            <a:r>
              <a:rPr lang="en-US" dirty="0" smtClean="0"/>
              <a:t>Available on Netflix and </a:t>
            </a:r>
            <a:r>
              <a:rPr lang="en-US" dirty="0" err="1" smtClean="0"/>
              <a:t>Itunes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5369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55" y="1272936"/>
            <a:ext cx="3866478" cy="21604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828" y="1288123"/>
            <a:ext cx="3704057" cy="21452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4828" y="3668573"/>
            <a:ext cx="3894657" cy="21870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555" y="3668573"/>
            <a:ext cx="3866478" cy="21746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3936" y="54952"/>
            <a:ext cx="67190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Beyond feature length movies </a:t>
            </a:r>
          </a:p>
          <a:p>
            <a:pPr algn="ctr"/>
            <a:r>
              <a:rPr lang="en-US" sz="2400" b="1" dirty="0" smtClean="0"/>
              <a:t>(Professional student created short 1-4 min videos)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07897" y="3064077"/>
            <a:ext cx="3865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Ocean Innovators (Doug Webb History)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02363" y="3031811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Why study at Rutgers?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7897" y="3668573"/>
            <a:ext cx="1931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Science of Glaciers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04828" y="3710489"/>
            <a:ext cx="2215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How do gliders work?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460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525" y="457200"/>
            <a:ext cx="9147901" cy="5024968"/>
            <a:chOff x="758099" y="2074333"/>
            <a:chExt cx="7818752" cy="40936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8099" y="2142067"/>
              <a:ext cx="3924183" cy="399626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5132" y="2074333"/>
              <a:ext cx="3911719" cy="4093635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-442521" y="-38488"/>
            <a:ext cx="10062729" cy="5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3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Going International with Challenger </a:t>
            </a:r>
            <a:r>
              <a:rPr lang="en-US" sz="3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Glider Mission</a:t>
            </a:r>
            <a:endParaRPr lang="en-US" sz="3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1130" y="583779"/>
            <a:ext cx="1782870" cy="133715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5334000"/>
            <a:ext cx="220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Challenger Society</a:t>
            </a:r>
          </a:p>
          <a:p>
            <a:r>
              <a:rPr lang="en-US" dirty="0" smtClean="0"/>
              <a:t>POGO</a:t>
            </a:r>
          </a:p>
          <a:p>
            <a:r>
              <a:rPr lang="en-US" dirty="0" smtClean="0"/>
              <a:t>U.S. IOOS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76600" y="5401270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Teledyne</a:t>
            </a:r>
          </a:p>
          <a:p>
            <a:r>
              <a:rPr lang="en-US" dirty="0" smtClean="0"/>
              <a:t>Rutgers</a:t>
            </a:r>
          </a:p>
          <a:p>
            <a:r>
              <a:rPr lang="en-US" dirty="0" err="1" smtClean="0"/>
              <a:t>Vetlesen</a:t>
            </a: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4648200" y="5378450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PLOCAN</a:t>
            </a:r>
          </a:p>
          <a:p>
            <a:r>
              <a:rPr lang="en-US" dirty="0" smtClean="0"/>
              <a:t>ANFOG</a:t>
            </a:r>
          </a:p>
          <a:p>
            <a:r>
              <a:rPr lang="en-US" dirty="0" smtClean="0"/>
              <a:t>KIOST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67400" y="537845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U. Las Palmas</a:t>
            </a:r>
          </a:p>
          <a:p>
            <a:r>
              <a:rPr lang="en-US" dirty="0" smtClean="0"/>
              <a:t>U. Cape Town</a:t>
            </a:r>
          </a:p>
          <a:p>
            <a:r>
              <a:rPr lang="en-US" dirty="0" smtClean="0"/>
              <a:t>U. Sao Paulo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15275" y="5385395"/>
            <a:ext cx="1076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USNA</a:t>
            </a:r>
          </a:p>
          <a:p>
            <a:r>
              <a:rPr lang="en-US" dirty="0" smtClean="0"/>
              <a:t>CLS</a:t>
            </a:r>
            <a:endParaRPr lang="en-US" dirty="0"/>
          </a:p>
          <a:p>
            <a:r>
              <a:rPr lang="en-US" dirty="0" smtClean="0"/>
              <a:t>Iridium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09800" y="5401270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NOAA</a:t>
            </a:r>
          </a:p>
          <a:p>
            <a:r>
              <a:rPr lang="en-US" dirty="0" smtClean="0"/>
              <a:t>ONR</a:t>
            </a:r>
          </a:p>
          <a:p>
            <a:r>
              <a:rPr lang="en-US" dirty="0" smtClean="0"/>
              <a:t>NSF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4953000"/>
            <a:ext cx="4027214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Active Participants Today: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22260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081119350_ee3c6b059b_o-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1376" y="3142184"/>
            <a:ext cx="4379463" cy="30351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Picture 3" descr="11311464024_7f3304db29_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93" y="1006746"/>
            <a:ext cx="8602766" cy="222630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-404041" y="-76976"/>
            <a:ext cx="10062729" cy="1049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</a:t>
            </a:r>
            <a:r>
              <a:rPr lang="en-US" sz="3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inking Classes Across Countries </a:t>
            </a:r>
          </a:p>
          <a:p>
            <a:pPr algn="ctr" eaLnBrk="1" hangingPunct="1"/>
            <a:r>
              <a:rPr lang="en-US" sz="3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Shared Expeditions </a:t>
            </a:r>
            <a:endParaRPr lang="en-US" sz="3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p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1755" y="3142184"/>
            <a:ext cx="4556702" cy="3037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3107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GliderIma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1799" y="0"/>
            <a:ext cx="9155799" cy="624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36683" y="-1"/>
            <a:ext cx="49255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Conclusions:</a:t>
            </a:r>
          </a:p>
          <a:p>
            <a:pPr algn="ctr"/>
            <a:endParaRPr lang="en-US" b="1" dirty="0" smtClean="0">
              <a:solidFill>
                <a:srgbClr val="FFFF00"/>
              </a:solidFill>
            </a:endParaRPr>
          </a:p>
          <a:p>
            <a:pPr marL="342900" indent="-342900" algn="ctr">
              <a:buAutoNum type="arabicParenR"/>
            </a:pPr>
            <a:r>
              <a:rPr lang="en-US" b="1" dirty="0" smtClean="0">
                <a:solidFill>
                  <a:srgbClr val="FFFF00"/>
                </a:solidFill>
              </a:rPr>
              <a:t>Observatories a new  tool for education and engagement</a:t>
            </a:r>
          </a:p>
          <a:p>
            <a:pPr marL="342900" indent="-342900" algn="ctr">
              <a:buAutoNum type="arabicParenR"/>
            </a:pPr>
            <a:r>
              <a:rPr lang="en-US" b="1" dirty="0" smtClean="0">
                <a:solidFill>
                  <a:srgbClr val="FFFF00"/>
                </a:solidFill>
              </a:rPr>
              <a:t>Near-peer teams critical to the possible </a:t>
            </a:r>
            <a:r>
              <a:rPr lang="en-US" b="1" dirty="0">
                <a:solidFill>
                  <a:srgbClr val="FFFF00"/>
                </a:solidFill>
              </a:rPr>
              <a:t>scale and sustainability </a:t>
            </a:r>
            <a:r>
              <a:rPr lang="en-US" b="1" dirty="0" smtClean="0">
                <a:solidFill>
                  <a:srgbClr val="FFFF00"/>
                </a:solidFill>
              </a:rPr>
              <a:t>of teaching </a:t>
            </a:r>
          </a:p>
          <a:p>
            <a:pPr marL="342900" indent="-342900" algn="ctr">
              <a:buAutoNum type="arabicParenR"/>
            </a:pPr>
            <a:r>
              <a:rPr lang="en-US" b="1" dirty="0" smtClean="0">
                <a:solidFill>
                  <a:srgbClr val="FFFF00"/>
                </a:solidFill>
              </a:rPr>
              <a:t>Opportunity to break barriers between academic departments is critical </a:t>
            </a:r>
          </a:p>
        </p:txBody>
      </p:sp>
    </p:spTree>
    <p:extLst>
      <p:ext uri="{BB962C8B-B14F-4D97-AF65-F5344CB8AC3E}">
        <p14:creationId xmlns:p14="http://schemas.microsoft.com/office/powerpoint/2010/main" val="898970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39266" y="389466"/>
            <a:ext cx="40047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Changes in the Earth system is impacting humanity today. These affects will increase in the future.  </a:t>
            </a:r>
          </a:p>
          <a:p>
            <a:pPr algn="ctr"/>
            <a:endParaRPr lang="en-US" sz="2000" b="1" dirty="0" smtClean="0"/>
          </a:p>
          <a:p>
            <a:pPr algn="ctr"/>
            <a:r>
              <a:rPr lang="en-US" sz="2000" b="1" dirty="0" smtClean="0"/>
              <a:t>The question is no longer if there will be change but on how to live with the change.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367866" y="3208866"/>
            <a:ext cx="36237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Living with the change will require a full societal response therefore there is an urgent need to entrain wide segments throughout society. 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000" b="1" dirty="0" smtClean="0"/>
              <a:t>So how do we entrain students throughout an entire University?</a:t>
            </a:r>
            <a:endParaRPr lang="en-US" sz="2000" b="1" dirty="0"/>
          </a:p>
        </p:txBody>
      </p:sp>
      <p:pic>
        <p:nvPicPr>
          <p:cNvPr id="6" name="Picture 5" descr="grafico_wfp229327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22"/>
          <a:stretch/>
        </p:blipFill>
        <p:spPr>
          <a:xfrm>
            <a:off x="152400" y="0"/>
            <a:ext cx="4915424" cy="3352800"/>
          </a:xfrm>
          <a:prstGeom prst="rect">
            <a:avLst/>
          </a:prstGeom>
        </p:spPr>
      </p:pic>
      <p:pic>
        <p:nvPicPr>
          <p:cNvPr id="7" name="Picture 6" descr="world-water-map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32" y="3208866"/>
            <a:ext cx="4995334" cy="299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50997" y="5887534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Water Scarcity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279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1618" y="1154793"/>
            <a:ext cx="3047557" cy="2002366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219" y="3471335"/>
            <a:ext cx="2263800" cy="2904067"/>
          </a:xfrm>
          <a:prstGeom prst="rect">
            <a:avLst/>
          </a:prstGeom>
          <a:effectLst>
            <a:softEdge rad="2794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68" y="1082825"/>
            <a:ext cx="5027379" cy="2074334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880" y="3577169"/>
            <a:ext cx="3683000" cy="2209800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7146" y="3708400"/>
            <a:ext cx="3492500" cy="2324100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10" name="TextBox 9"/>
          <p:cNvSpPr txBox="1"/>
          <p:nvPr/>
        </p:nvSpPr>
        <p:spPr>
          <a:xfrm>
            <a:off x="292880" y="155500"/>
            <a:ext cx="8451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But our Universities still largely remain full of ivory tower fiefdoms with limited integration across majors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601126" y="1044727"/>
            <a:ext cx="2934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Physics (we are the smartest)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75883" y="3729569"/>
            <a:ext cx="3142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History (we have the long view)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14501" y="4516973"/>
            <a:ext cx="1546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6600"/>
                </a:solidFill>
              </a:rPr>
              <a:t>Art</a:t>
            </a:r>
          </a:p>
          <a:p>
            <a:pPr algn="ctr"/>
            <a:r>
              <a:rPr lang="en-US" dirty="0" smtClean="0">
                <a:solidFill>
                  <a:srgbClr val="FF6600"/>
                </a:solidFill>
              </a:rPr>
              <a:t>(we have soul)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59191" y="986497"/>
            <a:ext cx="2455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Engineering (we matter)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2880" y="5786969"/>
            <a:ext cx="2849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Marine Science (we explore)</a:t>
            </a:r>
            <a:endParaRPr 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757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/>
          <p:cNvCxnSpPr/>
          <p:nvPr/>
        </p:nvCxnSpPr>
        <p:spPr>
          <a:xfrm flipV="1">
            <a:off x="533400" y="1032934"/>
            <a:ext cx="0" cy="390313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897964" y="600287"/>
            <a:ext cx="4223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Seniors (focused on completion)</a:t>
            </a:r>
            <a:endParaRPr lang="en-US" sz="2400" dirty="0"/>
          </a:p>
        </p:txBody>
      </p:sp>
      <p:pic>
        <p:nvPicPr>
          <p:cNvPr id="6" name="Picture 5" descr="52014aae912ae.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" y="4953000"/>
            <a:ext cx="1286934" cy="9842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93724" y="5280091"/>
            <a:ext cx="358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Freshmen (maybe focused)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2766240" y="4192552"/>
            <a:ext cx="39624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Intro Courses, Requirements across the ivory towers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39975" y="2820952"/>
            <a:ext cx="3581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Core Courses (Theory)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39975" y="1449352"/>
            <a:ext cx="35814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Advanced courses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592575" y="3735352"/>
            <a:ext cx="0" cy="3810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620435" y="2287552"/>
            <a:ext cx="0" cy="3810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873842" y="3735352"/>
            <a:ext cx="1814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Choose a major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840448" y="1440885"/>
            <a:ext cx="1600200" cy="1981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764248" y="1440885"/>
            <a:ext cx="16788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Research in Lab</a:t>
            </a:r>
            <a:endParaRPr lang="en-US" sz="1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248" y="1745685"/>
            <a:ext cx="1168400" cy="8627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9048" y="2507685"/>
            <a:ext cx="1295400" cy="879160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7619383" y="3422085"/>
            <a:ext cx="0" cy="635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973255" y="4006286"/>
            <a:ext cx="13252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Grad School</a:t>
            </a:r>
          </a:p>
          <a:p>
            <a:r>
              <a:rPr lang="en-US" sz="1600" dirty="0" smtClean="0"/>
              <a:t>(MS or PhD)</a:t>
            </a:r>
          </a:p>
          <a:p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937440" y="4268752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/>
              <a:t>English, Inorganic </a:t>
            </a:r>
            <a:r>
              <a:rPr lang="en-US" sz="1200" i="1" dirty="0" err="1" smtClean="0"/>
              <a:t>Chem</a:t>
            </a:r>
            <a:r>
              <a:rPr lang="en-US" sz="1200" i="1" dirty="0" smtClean="0"/>
              <a:t>, Calculus, Intro Oceanography ….</a:t>
            </a:r>
            <a:endParaRPr lang="en-US" sz="1200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1089840" y="1525552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/>
              <a:t>Earth Systems, PO, CO, BO ….</a:t>
            </a:r>
            <a:endParaRPr lang="en-US" sz="12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1089840" y="2897152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/>
              <a:t>Marine Dynamics, Oceanographic Methods and Data Analysis </a:t>
            </a:r>
            <a:endParaRPr lang="en-US" sz="12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2385252" y="138622"/>
            <a:ext cx="5708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LOOKING AT OUR MARINE SCIENCE MAJOR</a:t>
            </a:r>
            <a:endParaRPr lang="en-US" sz="2400" b="1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6421375" y="2861912"/>
            <a:ext cx="38100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425581" y="1682417"/>
            <a:ext cx="38100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/>
          <a:srcRect b="11806"/>
          <a:stretch/>
        </p:blipFill>
        <p:spPr>
          <a:xfrm>
            <a:off x="50799" y="184437"/>
            <a:ext cx="1443125" cy="84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20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311385685_21a7a0201d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4542"/>
            <a:ext cx="9144000" cy="21788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4274" y="35467"/>
            <a:ext cx="80393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What has changed that might evolve our approach?</a:t>
            </a:r>
          </a:p>
          <a:p>
            <a:pPr algn="ctr"/>
            <a:r>
              <a:rPr lang="en-US" sz="2800" b="1" dirty="0" smtClean="0"/>
              <a:t>We can take our classrooms into the ocean everyday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186265" y="2567469"/>
            <a:ext cx="3155158" cy="1751144"/>
          </a:xfrm>
          <a:prstGeom prst="rect">
            <a:avLst/>
          </a:prstGeom>
        </p:spPr>
      </p:pic>
      <p:pic>
        <p:nvPicPr>
          <p:cNvPr id="7" name="Picture 4" descr="avhrrsst-hfr5mhz_20111125T080000-20111126T080000_maracoos_std_lore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1423" y="3595553"/>
            <a:ext cx="2436516" cy="234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overGliderImag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19258" y="3391538"/>
            <a:ext cx="2242604" cy="1530471"/>
          </a:xfrm>
          <a:prstGeom prst="rect">
            <a:avLst/>
          </a:prstGeom>
        </p:spPr>
      </p:pic>
      <p:pic>
        <p:nvPicPr>
          <p:cNvPr id="9" name="Picture 8" descr="A20140802014171.L3m_SNSP_CHL_chlor_a_9k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90" y="4493901"/>
            <a:ext cx="2895600" cy="1447800"/>
          </a:xfrm>
          <a:prstGeom prst="rect">
            <a:avLst/>
          </a:prstGeom>
        </p:spPr>
      </p:pic>
      <p:pic>
        <p:nvPicPr>
          <p:cNvPr id="10" name="Picture 9" descr="Seaexplorer_diving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4807" y="4870390"/>
            <a:ext cx="1896203" cy="1319702"/>
          </a:xfrm>
          <a:prstGeom prst="rect">
            <a:avLst/>
          </a:prstGeom>
        </p:spPr>
      </p:pic>
      <p:pic>
        <p:nvPicPr>
          <p:cNvPr id="12" name="Picture 11" descr="Seaglider-underwater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7321" y="4870392"/>
            <a:ext cx="1268942" cy="1319700"/>
          </a:xfrm>
          <a:prstGeom prst="rect">
            <a:avLst/>
          </a:prstGeom>
        </p:spPr>
      </p:pic>
      <p:pic>
        <p:nvPicPr>
          <p:cNvPr id="14" name="Picture 13" descr="Screen Shot 2015-06-10 at 1.10.56 PM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0859" y="3391538"/>
            <a:ext cx="1555404" cy="158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711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1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/>
              <a:t>Trans-Atlantic Glider Challenge –</a:t>
            </a:r>
            <a:r>
              <a:rPr lang="en-US" sz="2800" b="1" dirty="0" smtClean="0"/>
              <a:t> May 24, 2006 </a:t>
            </a:r>
            <a:r>
              <a:rPr lang="en-US" sz="2800" b="1" dirty="0"/>
              <a:t>–</a:t>
            </a:r>
            <a:r>
              <a:rPr lang="en-US" sz="2400" b="1" dirty="0"/>
              <a:t> </a:t>
            </a:r>
          </a:p>
          <a:p>
            <a:pPr algn="ctr"/>
            <a:r>
              <a:rPr lang="en-US" sz="2400" b="1" dirty="0"/>
              <a:t>UNESCO E.U./U.S. Baltic Sea Conference in </a:t>
            </a:r>
            <a:r>
              <a:rPr lang="en-US" sz="2400" b="1" dirty="0" smtClean="0"/>
              <a:t>Lithuania</a:t>
            </a:r>
            <a:r>
              <a:rPr lang="en-US" dirty="0" smtClean="0">
                <a:solidFill>
                  <a:schemeClr val="bg1"/>
                </a:solidFill>
              </a:rPr>
              <a:t>                 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72" y="1905000"/>
            <a:ext cx="1645920" cy="2057400"/>
          </a:xfrm>
          <a:prstGeom prst="rect">
            <a:avLst/>
          </a:prstGeom>
        </p:spPr>
      </p:pic>
      <p:pic>
        <p:nvPicPr>
          <p:cNvPr id="4" name="Picture 3" descr="Screen shot 2011-03-25 at 5.00.3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72" y="990600"/>
            <a:ext cx="3810000" cy="7038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3962400"/>
            <a:ext cx="4114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“I have something you need to do for the good of your country.”</a:t>
            </a:r>
            <a:endParaRPr lang="en-US" b="1" i="1" dirty="0" smtClean="0"/>
          </a:p>
          <a:p>
            <a:endParaRPr lang="en-US" i="1" dirty="0" smtClean="0"/>
          </a:p>
          <a:p>
            <a:r>
              <a:rPr lang="en-US" i="1" dirty="0" smtClean="0"/>
              <a:t>“Take one of your gliders, modify it, and fly it across the Atlantic, inspiring students along the way.”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42306" y="2050143"/>
            <a:ext cx="26051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Dr. Rick </a:t>
            </a:r>
            <a:r>
              <a:rPr lang="en-US" sz="1600" b="1" dirty="0" err="1" smtClean="0"/>
              <a:t>Spinrad</a:t>
            </a:r>
            <a:endParaRPr lang="en-US" sz="1600" b="1" dirty="0" smtClean="0"/>
          </a:p>
          <a:p>
            <a:endParaRPr lang="en-US" sz="800" b="1" dirty="0" smtClean="0"/>
          </a:p>
          <a:p>
            <a:r>
              <a:rPr lang="en-US" sz="1600" b="1" dirty="0" smtClean="0"/>
              <a:t>Assistant  Administrator</a:t>
            </a:r>
          </a:p>
          <a:p>
            <a:endParaRPr lang="en-US" sz="800" b="1" dirty="0" smtClean="0"/>
          </a:p>
          <a:p>
            <a:r>
              <a:rPr lang="en-US" sz="1600" b="1" dirty="0" smtClean="0"/>
              <a:t>NOAA</a:t>
            </a:r>
          </a:p>
          <a:p>
            <a:r>
              <a:rPr lang="en-US" sz="1600" b="1" dirty="0" smtClean="0"/>
              <a:t>Office of Oceanic and Atmospheric Research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023555" y="2808111"/>
            <a:ext cx="3097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RU27: 7,400 km in 221 days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9200" y="2514600"/>
            <a:ext cx="3097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RU27: 7,400 km in 221 days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 descr="Screen Shot 2013-09-25 at 1.09.4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229" y="990600"/>
            <a:ext cx="4832704" cy="1784383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/>
          <a:srcRect l="25755" t="14532" r="24863" b="3348"/>
          <a:stretch>
            <a:fillRect/>
          </a:stretch>
        </p:blipFill>
        <p:spPr bwMode="auto">
          <a:xfrm>
            <a:off x="4343400" y="3200400"/>
            <a:ext cx="2286000" cy="27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Screen Shot 2014-03-09 at 3.36.49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264" y="3200400"/>
            <a:ext cx="2457736" cy="2133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05599" y="5334000"/>
            <a:ext cx="2454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Positive risk-taking is required for innovation in STEM careers!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481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RU27_route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876300"/>
            <a:ext cx="4815891" cy="234902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838200"/>
            <a:ext cx="3200401" cy="2400300"/>
          </a:xfrm>
          <a:prstGeom prst="rect">
            <a:avLst/>
          </a:prstGeom>
          <a:ln>
            <a:solidFill>
              <a:srgbClr val="000000"/>
            </a:solidFill>
          </a:ln>
        </p:spPr>
      </p:pic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2780128375"/>
              </p:ext>
            </p:extLst>
          </p:nvPr>
        </p:nvGraphicFramePr>
        <p:xfrm>
          <a:off x="4419600" y="3192691"/>
          <a:ext cx="4776348" cy="2766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435055" y="3946474"/>
            <a:ext cx="1524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Trans-Atlantic Glider Challenge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219200" y="2781300"/>
            <a:ext cx="3097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RU27: 7,400 km in 221 days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0" y="1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/>
              <a:t>The Trans-</a:t>
            </a:r>
            <a:r>
              <a:rPr lang="en-US" sz="2800" b="1" dirty="0"/>
              <a:t>A</a:t>
            </a:r>
            <a:r>
              <a:rPr lang="en-US" sz="2800" b="1" dirty="0" smtClean="0"/>
              <a:t>tlantic Glider Challenge</a:t>
            </a:r>
          </a:p>
          <a:p>
            <a:pPr algn="ctr"/>
            <a:r>
              <a:rPr lang="en-US" sz="2400" b="1" dirty="0" smtClean="0"/>
              <a:t>December 9, 2009 </a:t>
            </a:r>
            <a:r>
              <a:rPr lang="en-US" sz="2400" b="1" dirty="0"/>
              <a:t>–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Baiona</a:t>
            </a:r>
            <a:r>
              <a:rPr lang="en-US" sz="2400" b="1" dirty="0" smtClean="0"/>
              <a:t>, Spain</a:t>
            </a:r>
            <a:r>
              <a:rPr lang="en-US" dirty="0" smtClean="0">
                <a:solidFill>
                  <a:schemeClr val="bg1"/>
                </a:solidFill>
              </a:rPr>
              <a:t>                 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358" y="3503867"/>
            <a:ext cx="3828189" cy="214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221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6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6742113" cy="4494742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152400"/>
            <a:ext cx="8001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/>
              <a:t>The</a:t>
            </a:r>
            <a:r>
              <a:rPr lang="en-US" sz="2400" b="1" i="1" dirty="0" smtClean="0"/>
              <a:t> Scarlet Knight’s</a:t>
            </a:r>
            <a:r>
              <a:rPr lang="en-US" sz="2400" b="1" dirty="0" smtClean="0"/>
              <a:t> Ribbon Cutting Ceremony </a:t>
            </a:r>
          </a:p>
          <a:p>
            <a:pPr algn="ctr"/>
            <a:r>
              <a:rPr lang="en-US" sz="2400" b="1" dirty="0" smtClean="0"/>
              <a:t>at the </a:t>
            </a:r>
            <a:r>
              <a:rPr lang="en-US" sz="2400" b="1" dirty="0"/>
              <a:t>Smithsonian: Dec. 9</a:t>
            </a:r>
            <a:r>
              <a:rPr lang="en-US" sz="2400" b="1" baseline="30000" dirty="0"/>
              <a:t>th</a:t>
            </a:r>
            <a:r>
              <a:rPr lang="en-US" sz="2400" b="1" dirty="0"/>
              <a:t>, </a:t>
            </a:r>
            <a:r>
              <a:rPr lang="en-US" sz="2400" b="1" dirty="0" smtClean="0"/>
              <a:t>2010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 t="5556"/>
          <a:stretch>
            <a:fillRect/>
          </a:stretch>
        </p:blipFill>
        <p:spPr bwMode="auto">
          <a:xfrm>
            <a:off x="6248400" y="3733800"/>
            <a:ext cx="2756554" cy="173627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/>
          <a:srcRect t="5553"/>
          <a:stretch>
            <a:fillRect/>
          </a:stretch>
        </p:blipFill>
        <p:spPr bwMode="auto">
          <a:xfrm>
            <a:off x="6248400" y="1828800"/>
            <a:ext cx="2736114" cy="172379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732420" y="5486400"/>
            <a:ext cx="24115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Rutgers Students share Ocean Exploration stories with Fabien Cousteau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781800" y="838200"/>
            <a:ext cx="236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Rutgers Students are welcomed by White House Science &amp; Technology Advisor </a:t>
            </a:r>
            <a:r>
              <a:rPr lang="en-US" sz="1400" dirty="0" err="1" smtClean="0"/>
              <a:t>Shere</a:t>
            </a:r>
            <a:r>
              <a:rPr lang="en-US" sz="1400" dirty="0" smtClean="0"/>
              <a:t> Abbott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85239" y="5638800"/>
            <a:ext cx="646796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The </a:t>
            </a:r>
            <a:r>
              <a:rPr lang="en-US" sz="1600" b="1" i="1" dirty="0" smtClean="0"/>
              <a:t>Scarlet Knight</a:t>
            </a:r>
            <a:r>
              <a:rPr lang="en-US" sz="1600" b="1" dirty="0" smtClean="0"/>
              <a:t> in her display case at the Smithsonian’s</a:t>
            </a:r>
          </a:p>
          <a:p>
            <a:r>
              <a:rPr lang="en-US" sz="1600" b="1" dirty="0" smtClean="0"/>
              <a:t>National Museum of Natural History, Ocean Hall, Washington, DC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556800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4900</TotalTime>
  <Words>1024</Words>
  <Application>Microsoft Macintosh PowerPoint</Application>
  <PresentationFormat>On-screen Show (4:3)</PresentationFormat>
  <Paragraphs>177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Rutgers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Hugh Roarty</dc:creator>
  <cp:keywords/>
  <dc:description/>
  <cp:lastModifiedBy>Oscar Schofield</cp:lastModifiedBy>
  <cp:revision>54</cp:revision>
  <dcterms:created xsi:type="dcterms:W3CDTF">2014-10-13T15:22:17Z</dcterms:created>
  <dcterms:modified xsi:type="dcterms:W3CDTF">2016-02-23T04:16:03Z</dcterms:modified>
  <cp:category/>
</cp:coreProperties>
</file>