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75" r:id="rId2"/>
    <p:sldId id="261" r:id="rId3"/>
    <p:sldId id="263" r:id="rId4"/>
    <p:sldId id="264" r:id="rId5"/>
    <p:sldId id="262" r:id="rId6"/>
    <p:sldId id="260" r:id="rId7"/>
    <p:sldId id="267" r:id="rId8"/>
    <p:sldId id="276" r:id="rId9"/>
    <p:sldId id="274" r:id="rId10"/>
    <p:sldId id="265" r:id="rId11"/>
    <p:sldId id="269" r:id="rId12"/>
    <p:sldId id="266" r:id="rId13"/>
    <p:sldId id="270" r:id="rId14"/>
    <p:sldId id="268" r:id="rId15"/>
    <p:sldId id="278" r:id="rId16"/>
    <p:sldId id="279" r:id="rId17"/>
    <p:sldId id="271" r:id="rId18"/>
    <p:sldId id="272" r:id="rId19"/>
    <p:sldId id="273" r:id="rId20"/>
    <p:sldId id="277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44" d="100"/>
          <a:sy n="144" d="100"/>
        </p:scale>
        <p:origin x="-10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lenn:Desktop:OceanObservatoryResearchCourseChart.xlsx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Ocean</a:t>
            </a:r>
            <a:r>
              <a:rPr lang="en-US" baseline="0" dirty="0"/>
              <a:t> Observatories Course</a:t>
            </a:r>
            <a:endParaRPr lang="en-US" dirty="0"/>
          </a:p>
        </c:rich>
      </c:tx>
      <c:layout>
        <c:manualLayout>
          <c:xMode val="edge"/>
          <c:yMode val="edge"/>
          <c:x val="0.26973914102498"/>
          <c:y val="0.043944458555583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518743530051"/>
          <c:y val="0.209032258064516"/>
          <c:w val="0.823033908387864"/>
          <c:h val="0.581609347218694"/>
        </c:manualLayout>
      </c:layout>
      <c:scatterChart>
        <c:scatterStyle val="lineMarker"/>
        <c:varyColors val="0"/>
        <c:ser>
          <c:idx val="1"/>
          <c:order val="1"/>
          <c:spPr>
            <a:ln w="28575">
              <a:solidFill>
                <a:schemeClr val="bg1"/>
              </a:solidFill>
            </a:ln>
          </c:spPr>
          <c:xVal>
            <c:numRef>
              <c:f>Sheet1!$A$1:$A$12</c:f>
            </c:numRef>
          </c:xVal>
          <c:yVal>
            <c:numRef>
              <c:f>Sheet1!$B$1:$B$12</c:f>
            </c:numRef>
          </c:yVal>
          <c:smooth val="0"/>
        </c:ser>
        <c:ser>
          <c:idx val="0"/>
          <c:order val="0"/>
          <c:spPr>
            <a:ln w="28575">
              <a:solidFill>
                <a:schemeClr val="bg1"/>
              </a:solidFill>
            </a:ln>
          </c:spPr>
          <c:marker>
            <c:symbol val="circle"/>
            <c:size val="8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</c:marker>
          <c:xVal>
            <c:numRef>
              <c:f>Sheet1!$A$1:$A$12</c:f>
              <c:numCache>
                <c:formatCode>General</c:formatCode>
                <c:ptCount val="12"/>
                <c:pt idx="0">
                  <c:v>2012.25</c:v>
                </c:pt>
                <c:pt idx="1">
                  <c:v>2011.75</c:v>
                </c:pt>
                <c:pt idx="2">
                  <c:v>2011.25</c:v>
                </c:pt>
                <c:pt idx="3">
                  <c:v>2010.75</c:v>
                </c:pt>
                <c:pt idx="4">
                  <c:v>2010.25</c:v>
                </c:pt>
                <c:pt idx="5">
                  <c:v>2009.75</c:v>
                </c:pt>
                <c:pt idx="6">
                  <c:v>2009.25</c:v>
                </c:pt>
                <c:pt idx="7">
                  <c:v>2008.75</c:v>
                </c:pt>
                <c:pt idx="8">
                  <c:v>2008.25</c:v>
                </c:pt>
                <c:pt idx="9">
                  <c:v>2007.75</c:v>
                </c:pt>
                <c:pt idx="10">
                  <c:v>2007.25</c:v>
                </c:pt>
                <c:pt idx="11">
                  <c:v>2006.75</c:v>
                </c:pt>
              </c:numCache>
            </c:numRef>
          </c:xVal>
          <c:yVal>
            <c:numRef>
              <c:f>Sheet1!$B$1:$B$12</c:f>
              <c:numCache>
                <c:formatCode>General</c:formatCode>
                <c:ptCount val="12"/>
                <c:pt idx="0">
                  <c:v>70.0</c:v>
                </c:pt>
                <c:pt idx="1">
                  <c:v>46.0</c:v>
                </c:pt>
                <c:pt idx="2">
                  <c:v>32.0</c:v>
                </c:pt>
                <c:pt idx="3">
                  <c:v>36.0</c:v>
                </c:pt>
                <c:pt idx="4">
                  <c:v>26.0</c:v>
                </c:pt>
                <c:pt idx="5">
                  <c:v>18.0</c:v>
                </c:pt>
                <c:pt idx="6">
                  <c:v>22.0</c:v>
                </c:pt>
                <c:pt idx="7">
                  <c:v>12.0</c:v>
                </c:pt>
                <c:pt idx="8">
                  <c:v>10.0</c:v>
                </c:pt>
                <c:pt idx="9">
                  <c:v>7.0</c:v>
                </c:pt>
                <c:pt idx="10">
                  <c:v>1.0</c:v>
                </c:pt>
                <c:pt idx="11">
                  <c:v>1.0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45369752"/>
        <c:axId val="-2045371320"/>
      </c:scatterChart>
      <c:valAx>
        <c:axId val="-20453697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600" dirty="0"/>
                  <a:t>Years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45371320"/>
        <c:crosses val="autoZero"/>
        <c:crossBetween val="midCat"/>
      </c:valAx>
      <c:valAx>
        <c:axId val="-204537132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 smtClean="0"/>
                  <a:t># of </a:t>
                </a:r>
                <a:r>
                  <a:rPr lang="en-US" sz="1600" dirty="0"/>
                  <a:t>Students</a:t>
                </a:r>
              </a:p>
            </c:rich>
          </c:tx>
          <c:layout>
            <c:manualLayout>
              <c:xMode val="edge"/>
              <c:yMode val="edge"/>
              <c:x val="0.000128867301300727"/>
              <c:y val="0.2440775402154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45369752"/>
        <c:crosses val="autoZero"/>
        <c:crossBetween val="midCat"/>
      </c:valAx>
      <c:spPr>
        <a:gradFill>
          <a:gsLst>
            <a:gs pos="25000">
              <a:srgbClr val="1F497D">
                <a:lumMod val="40000"/>
                <a:lumOff val="60000"/>
              </a:srgbClr>
            </a:gs>
            <a:gs pos="100000">
              <a:schemeClr val="tx2"/>
            </a:gs>
          </a:gsLst>
          <a:lin ang="5400000" scaled="0"/>
        </a:gradFill>
        <a:ln>
          <a:solidFill>
            <a:schemeClr val="accent1"/>
          </a:solidFill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0.21527</cdr:x>
      <cdr:y>0.61216</cdr:y>
    </cdr:from>
    <cdr:to>
      <cdr:x>0.23795</cdr:x>
      <cdr:y>0.76891</cdr:y>
    </cdr:to>
    <cdr:sp macro="" textlink="">
      <cdr:nvSpPr>
        <cdr:cNvPr id="3" name="Straight Arrow Connector 2"/>
        <cdr:cNvSpPr/>
      </cdr:nvSpPr>
      <cdr:spPr>
        <a:xfrm xmlns:a="http://schemas.openxmlformats.org/drawingml/2006/main" flipH="1">
          <a:off x="1148940" y="1807549"/>
          <a:ext cx="121060" cy="46285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FFFF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07B0DB-8363-E940-B434-15159FCA705F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59CF2-32A4-294C-8518-A5E6C571F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0506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5B6E7-0232-0644-8A1F-FFA13CAA52BE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932D9C-CEBB-0C42-9A24-017A69D31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8566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8CC77-AD0B-764E-8611-B78188BD53B7}" type="datetime1">
              <a:rPr lang="en-US" smtClean="0"/>
              <a:t>11/12/13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?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3946-9039-9D4D-BC48-07A682880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18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8B1ED-45EB-5948-9D81-AF431D1C91BC}" type="datetime1">
              <a:rPr lang="en-US" smtClean="0"/>
              <a:t>11/12/13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?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3946-9039-9D4D-BC48-07A682880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30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11531-6A1B-364D-9FB8-C08E6DC1253C}" type="datetime1">
              <a:rPr lang="en-US" smtClean="0"/>
              <a:t>11/12/13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?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3946-9039-9D4D-BC48-07A682880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371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5233-23C6-6146-B256-15BCE1C68D14}" type="datetime1">
              <a:rPr lang="en-US" smtClean="0"/>
              <a:t>11/12/13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?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3946-9039-9D4D-BC48-07A682880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48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09A3F-784D-C543-94A1-CECC1663C9A1}" type="datetime1">
              <a:rPr lang="en-US" smtClean="0"/>
              <a:t>11/12/13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?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3946-9039-9D4D-BC48-07A682880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222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BF767-0368-FA41-8081-039F54F561BF}" type="datetime1">
              <a:rPr lang="en-US" smtClean="0"/>
              <a:t>11/12/13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?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3946-9039-9D4D-BC48-07A682880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417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2EDA2-B530-5F46-AB70-DF6395804DD3}" type="datetime1">
              <a:rPr lang="en-US" smtClean="0"/>
              <a:t>11/12/13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?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3946-9039-9D4D-BC48-07A682880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608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6A12-7EC2-6A40-822B-151CA453A780}" type="datetime1">
              <a:rPr lang="en-US" smtClean="0"/>
              <a:t>11/12/13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?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3946-9039-9D4D-BC48-07A682880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045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906-7554-8340-84FD-3C53E3824A90}" type="datetime1">
              <a:rPr lang="en-US" smtClean="0"/>
              <a:t>11/12/13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3946-9039-9D4D-BC48-07A682880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649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31A2A-A035-D543-88BE-77221A706BE5}" type="datetime1">
              <a:rPr lang="en-US" smtClean="0"/>
              <a:t>11/12/13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?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3946-9039-9D4D-BC48-07A682880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12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8A52-8649-614C-8D14-ABFDF4918159}" type="datetime1">
              <a:rPr lang="en-US" smtClean="0"/>
              <a:t>11/12/13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?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3946-9039-9D4D-BC48-07A682880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884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5827F-BE9B-E246-8B8D-0DED803FB458}" type="datetime1">
              <a:rPr lang="en-US" smtClean="0"/>
              <a:t>11/12/13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?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03946-9039-9D4D-BC48-07A682880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8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jpe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jpeg"/><Relationship Id="rId9" Type="http://schemas.openxmlformats.org/officeDocument/2006/relationships/image" Target="../media/image43.png"/><Relationship Id="rId10" Type="http://schemas.openxmlformats.org/officeDocument/2006/relationships/image" Target="../media/image44.gif"/><Relationship Id="rId11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6" Type="http://schemas.openxmlformats.org/officeDocument/2006/relationships/image" Target="../media/image50.png"/><Relationship Id="rId7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gif"/><Relationship Id="rId20" Type="http://schemas.openxmlformats.org/officeDocument/2006/relationships/image" Target="../media/image70.png"/><Relationship Id="rId21" Type="http://schemas.openxmlformats.org/officeDocument/2006/relationships/image" Target="../media/image71.jpg"/><Relationship Id="rId10" Type="http://schemas.openxmlformats.org/officeDocument/2006/relationships/image" Target="../media/image60.gif"/><Relationship Id="rId11" Type="http://schemas.openxmlformats.org/officeDocument/2006/relationships/image" Target="../media/image61.gif"/><Relationship Id="rId12" Type="http://schemas.openxmlformats.org/officeDocument/2006/relationships/image" Target="../media/image62.png"/><Relationship Id="rId13" Type="http://schemas.openxmlformats.org/officeDocument/2006/relationships/image" Target="../media/image63.png"/><Relationship Id="rId14" Type="http://schemas.openxmlformats.org/officeDocument/2006/relationships/image" Target="../media/image64.png"/><Relationship Id="rId15" Type="http://schemas.openxmlformats.org/officeDocument/2006/relationships/image" Target="../media/image65.gif"/><Relationship Id="rId16" Type="http://schemas.openxmlformats.org/officeDocument/2006/relationships/image" Target="../media/image66.gif"/><Relationship Id="rId17" Type="http://schemas.openxmlformats.org/officeDocument/2006/relationships/image" Target="../media/image67.gif"/><Relationship Id="rId18" Type="http://schemas.openxmlformats.org/officeDocument/2006/relationships/image" Target="../media/image68.gif"/><Relationship Id="rId19" Type="http://schemas.openxmlformats.org/officeDocument/2006/relationships/image" Target="../media/image6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gif"/><Relationship Id="rId4" Type="http://schemas.openxmlformats.org/officeDocument/2006/relationships/image" Target="../media/image54.gif"/><Relationship Id="rId5" Type="http://schemas.openxmlformats.org/officeDocument/2006/relationships/image" Target="../media/image55.gif"/><Relationship Id="rId6" Type="http://schemas.openxmlformats.org/officeDocument/2006/relationships/image" Target="../media/image56.gif"/><Relationship Id="rId7" Type="http://schemas.openxmlformats.org/officeDocument/2006/relationships/image" Target="../media/image57.gif"/><Relationship Id="rId8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jpeg"/><Relationship Id="rId5" Type="http://schemas.openxmlformats.org/officeDocument/2006/relationships/image" Target="../media/image76.png"/><Relationship Id="rId6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jpeg"/><Relationship Id="rId5" Type="http://schemas.openxmlformats.org/officeDocument/2006/relationships/image" Target="../media/image81.jpeg"/><Relationship Id="rId6" Type="http://schemas.openxmlformats.org/officeDocument/2006/relationships/image" Target="../media/image82.jpeg"/><Relationship Id="rId7" Type="http://schemas.openxmlformats.org/officeDocument/2006/relationships/image" Target="../media/image83.jpeg"/><Relationship Id="rId8" Type="http://schemas.openxmlformats.org/officeDocument/2006/relationships/image" Target="../media/image84.jpeg"/><Relationship Id="rId9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hyperlink" Target="http://epe.marine.rutgers.edu/r3ui/llb_view_hurricane.php" TargetMode="External"/><Relationship Id="rId5" Type="http://schemas.openxmlformats.org/officeDocument/2006/relationships/image" Target="../media/image96.png"/><Relationship Id="rId6" Type="http://schemas.openxmlformats.org/officeDocument/2006/relationships/image" Target="../media/image97.jpeg"/><Relationship Id="rId7" Type="http://schemas.openxmlformats.org/officeDocument/2006/relationships/image" Target="../media/image98.png"/><Relationship Id="rId8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png"/><Relationship Id="rId5" Type="http://schemas.openxmlformats.org/officeDocument/2006/relationships/image" Target="../media/image5.emf"/><Relationship Id="rId6" Type="http://schemas.openxmlformats.org/officeDocument/2006/relationships/image" Target="../media/image6.png"/><Relationship Id="rId7" Type="http://schemas.openxmlformats.org/officeDocument/2006/relationships/image" Target="../media/image7.emf"/><Relationship Id="rId8" Type="http://schemas.openxmlformats.org/officeDocument/2006/relationships/image" Target="../media/image8.emf"/><Relationship Id="rId9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906000" cy="739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3663" y="4518720"/>
            <a:ext cx="45739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B-Cubed Kick Off Meeting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Science needs, hurdles, status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-case examples of science problems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Climate and weather examples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-community maturation 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-blurring of the lines of education &amp; research missions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294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088" y="59130"/>
            <a:ext cx="90126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Science Requirements </a:t>
            </a:r>
            <a:r>
              <a:rPr lang="en-US" sz="2800" b="1" dirty="0" smtClean="0"/>
              <a:t>– issues and common practices</a:t>
            </a:r>
            <a:endParaRPr lang="en-US" sz="2800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78759" y="6400146"/>
            <a:ext cx="8331138" cy="36512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Earth Cube B-Cubed Kick Off Meeting: Science Requirements - status and issues, common practices, needs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8079" y="526935"/>
            <a:ext cx="8809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Maturation in community of practice, integrated research consortia</a:t>
            </a:r>
            <a:endParaRPr lang="en-US" sz="2400" b="1" i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98485" y="1118200"/>
            <a:ext cx="6623171" cy="5213449"/>
            <a:chOff x="533400" y="457200"/>
            <a:chExt cx="8264525" cy="6134098"/>
          </a:xfrm>
        </p:grpSpPr>
        <p:sp>
          <p:nvSpPr>
            <p:cNvPr id="14" name="Rectangle 13"/>
            <p:cNvSpPr/>
            <p:nvPr/>
          </p:nvSpPr>
          <p:spPr>
            <a:xfrm>
              <a:off x="533400" y="457200"/>
              <a:ext cx="8153400" cy="60198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pic>
          <p:nvPicPr>
            <p:cNvPr id="15" name="Picture 2" descr="C:\Documents and Settings\RUCool\Desktop\MARCOOS Years 5-9 Sept 2010\Figures\mab_triangles_grad_bkg1.jp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600200" y="2076450"/>
              <a:ext cx="6019799" cy="4514848"/>
            </a:xfrm>
            <a:prstGeom prst="rect">
              <a:avLst/>
            </a:prstGeom>
            <a:noFill/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6130924" y="2698750"/>
              <a:ext cx="2667001" cy="977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</a:rPr>
                <a:t>To seek, discover &amp; apply </a:t>
              </a:r>
              <a:br>
                <a:rPr lang="en-US" sz="1200" b="1" dirty="0" smtClean="0">
                  <a:solidFill>
                    <a:schemeClr val="bg1"/>
                  </a:solidFill>
                </a:rPr>
              </a:br>
              <a:r>
                <a:rPr lang="en-US" sz="1200" b="1" dirty="0" smtClean="0">
                  <a:solidFill>
                    <a:schemeClr val="bg1"/>
                  </a:solidFill>
                </a:rPr>
                <a:t>new knowledge &amp; understanding</a:t>
              </a:r>
            </a:p>
            <a:p>
              <a:pPr algn="ctr"/>
              <a:r>
                <a:rPr lang="en-US" sz="1200" b="1" dirty="0" smtClean="0">
                  <a:solidFill>
                    <a:schemeClr val="bg1"/>
                  </a:solidFill>
                </a:rPr>
                <a:t>of our coastal ocean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 descr="map_codar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67000" y="533400"/>
              <a:ext cx="1850725" cy="1965959"/>
            </a:xfrm>
            <a:prstGeom prst="rect">
              <a:avLst/>
            </a:prstGeom>
            <a:ln w="25400" cap="flat" cmpd="sng" algn="ctr">
              <a:solidFill>
                <a:schemeClr val="tx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8" name="Picture 17" descr="map_satellite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533400"/>
              <a:ext cx="1850726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/>
          </p:spPr>
        </p:pic>
        <p:sp>
          <p:nvSpPr>
            <p:cNvPr id="19" name="TextBox 18"/>
            <p:cNvSpPr txBox="1"/>
            <p:nvPr/>
          </p:nvSpPr>
          <p:spPr>
            <a:xfrm>
              <a:off x="609601" y="533400"/>
              <a:ext cx="1600201" cy="362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Satellites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667000" y="533400"/>
              <a:ext cx="1752601" cy="362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HF-Radar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21" name="Picture 20" descr="map_codar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59874" y="4419600"/>
              <a:ext cx="1850725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2" name="Picture 21" descr="map_codar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" y="4419600"/>
              <a:ext cx="1850726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3" name="TextBox 22"/>
            <p:cNvSpPr txBox="1"/>
            <p:nvPr/>
          </p:nvSpPr>
          <p:spPr>
            <a:xfrm>
              <a:off x="6781800" y="4444424"/>
              <a:ext cx="1752601" cy="615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Ocean Forecast Ensemble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9601" y="4419600"/>
              <a:ext cx="1828800" cy="615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effectLst/>
                </a:rPr>
                <a:t>Weather 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 Stations</a:t>
              </a:r>
              <a:endParaRPr lang="en-US" sz="1400" b="1" dirty="0">
                <a:solidFill>
                  <a:schemeClr val="bg1"/>
                </a:solidFill>
                <a:effectLst/>
              </a:endParaRPr>
            </a:p>
          </p:txBody>
        </p:sp>
        <p:pic>
          <p:nvPicPr>
            <p:cNvPr id="25" name="Picture 24" descr="MARACOOS_logo_300dpi_transparent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43200" y="5562600"/>
              <a:ext cx="3715074" cy="707442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3931757" y="2694801"/>
              <a:ext cx="1622610" cy="307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Population Density</a:t>
              </a:r>
              <a:endPara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27" name="Picture 2" descr="C:\Documents and Settings\RUCool\Desktop\marcoos_dot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724400" y="533400"/>
              <a:ext cx="1828800" cy="1981200"/>
            </a:xfrm>
            <a:prstGeom prst="rect">
              <a:avLst/>
            </a:prstGeom>
            <a:noFill/>
            <a:ln w="127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8" name="TextBox 27"/>
            <p:cNvSpPr txBox="1"/>
            <p:nvPr/>
          </p:nvSpPr>
          <p:spPr>
            <a:xfrm>
              <a:off x="4724401" y="533400"/>
              <a:ext cx="914400" cy="362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Gliders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781800" y="546345"/>
              <a:ext cx="1793947" cy="1984437"/>
            </a:xfrm>
            <a:prstGeom prst="rect">
              <a:avLst/>
            </a:prstGeom>
            <a:ln w="127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0" name="TextBox 29"/>
            <p:cNvSpPr txBox="1"/>
            <p:nvPr/>
          </p:nvSpPr>
          <p:spPr>
            <a:xfrm>
              <a:off x="6781800" y="533400"/>
              <a:ext cx="914400" cy="362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Drifters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31" name="Picture 30" descr="IOOSlogoWhiteRGB.gif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5800" y="2743200"/>
              <a:ext cx="1648485" cy="661753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2" name="Picture 31" descr="map_codar.bmp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>
            <a:xfrm>
              <a:off x="1576387" y="5053013"/>
              <a:ext cx="133350" cy="102394"/>
            </a:xfrm>
            <a:prstGeom prst="rect">
              <a:avLst/>
            </a:prstGeom>
            <a:ln w="25400">
              <a:noFill/>
            </a:ln>
            <a:effectLst/>
          </p:spPr>
        </p:pic>
      </p:grpSp>
      <p:sp>
        <p:nvSpPr>
          <p:cNvPr id="2" name="TextBox 1"/>
          <p:cNvSpPr txBox="1"/>
          <p:nvPr/>
        </p:nvSpPr>
        <p:spPr>
          <a:xfrm>
            <a:off x="6678456" y="1730707"/>
            <a:ext cx="233640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-integrated data collection,</a:t>
            </a:r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/>
              <a:t>-diverse data,</a:t>
            </a:r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/>
              <a:t>-distributed repositories,</a:t>
            </a:r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/>
              <a:t>-data available via automation (</a:t>
            </a:r>
            <a:r>
              <a:rPr lang="en-US" sz="1600" dirty="0" err="1" smtClean="0"/>
              <a:t>Thredds</a:t>
            </a:r>
            <a:r>
              <a:rPr lang="en-US" sz="1600" dirty="0" smtClean="0"/>
              <a:t> servers),</a:t>
            </a:r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/>
              <a:t>-visualization capabilities for exploration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 smtClean="0"/>
              <a:t>-links into federal data management systems (GTS)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69580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?</a:t>
            </a:r>
            <a:endParaRPr lang="en-US"/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17280" y="38370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+mj-lt"/>
                <a:ea typeface="MS PGothic" pitchFamily="34" charset="-128"/>
                <a:cs typeface="MS PGothic" pitchFamily="34" charset="-128"/>
              </a:rPr>
              <a:t>MARACOOS REGIONAL 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MS PGothic" pitchFamily="34" charset="-128"/>
                <a:cs typeface="MS PGothic" pitchFamily="34" charset="-128"/>
              </a:rPr>
              <a:t>THEMES &amp; SUCCESS STORIES</a:t>
            </a:r>
          </a:p>
        </p:txBody>
      </p:sp>
      <p:pic>
        <p:nvPicPr>
          <p:cNvPr id="6" name="Picture 8" descr="Screen shot 2010-11-12 at 4.44.53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984" y="1169513"/>
            <a:ext cx="371316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280" y="3870378"/>
            <a:ext cx="38629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2) Ecosystem Decision Support - Fisheries</a:t>
            </a:r>
          </a:p>
        </p:txBody>
      </p:sp>
      <p:pic>
        <p:nvPicPr>
          <p:cNvPr id="8" name="Picture 7" descr="Screen shot 2011-02-14 at 9.58.30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068" y="4224391"/>
            <a:ext cx="3268662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05040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1643" y="1167396"/>
            <a:ext cx="1745720" cy="250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05040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7947" y="1192268"/>
            <a:ext cx="2455333" cy="248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670647" y="4181531"/>
            <a:ext cx="30458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4) Coastal Inundation - Flooding</a:t>
            </a:r>
          </a:p>
        </p:txBody>
      </p:sp>
      <p:pic>
        <p:nvPicPr>
          <p:cNvPr id="12" name="Picture 12" descr="Screen shot 2011-02-14 at 10.29.08 P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7135" y="4474030"/>
            <a:ext cx="3219978" cy="1967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6582123" y="3802117"/>
            <a:ext cx="24627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+mj-lt"/>
                <a:ea typeface="MS PGothic" pitchFamily="34" charset="-128"/>
                <a:cs typeface="MS PGothic" pitchFamily="34" charset="-128"/>
              </a:rPr>
              <a:t>5) Energy – Offshore Wind</a:t>
            </a:r>
          </a:p>
        </p:txBody>
      </p:sp>
      <p:pic>
        <p:nvPicPr>
          <p:cNvPr id="14" name="Picture 14" descr="Areas-Under-Consideration-for-Wind-Energy-Areas.pd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7072" y="4082046"/>
            <a:ext cx="2037292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92446" y="822905"/>
            <a:ext cx="34547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sz="1400" b="1" dirty="0">
                <a:solidFill>
                  <a:srgbClr val="000000"/>
                </a:solidFill>
              </a:rPr>
              <a:t>1) Maritime Operations – Safety at Sea</a:t>
            </a:r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4110913" y="822905"/>
            <a:ext cx="49566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sz="1400" b="1" dirty="0">
                <a:solidFill>
                  <a:srgbClr val="000000"/>
                </a:solidFill>
              </a:rPr>
              <a:t>3) Water Quality – a) Floatables, </a:t>
            </a:r>
            <a:r>
              <a:rPr lang="en-US" sz="1400" b="1" dirty="0" err="1">
                <a:solidFill>
                  <a:srgbClr val="000000"/>
                </a:solidFill>
              </a:rPr>
              <a:t>b</a:t>
            </a:r>
            <a:r>
              <a:rPr lang="en-US" sz="1400" b="1" dirty="0">
                <a:solidFill>
                  <a:srgbClr val="000000"/>
                </a:solidFill>
              </a:rPr>
              <a:t>) Hypoxia, </a:t>
            </a:r>
            <a:r>
              <a:rPr lang="en-US" sz="1400" b="1" dirty="0" err="1">
                <a:solidFill>
                  <a:srgbClr val="000000"/>
                </a:solidFill>
              </a:rPr>
              <a:t>c</a:t>
            </a:r>
            <a:r>
              <a:rPr lang="en-US" sz="1400" b="1" dirty="0">
                <a:solidFill>
                  <a:srgbClr val="000000"/>
                </a:solidFill>
              </a:rPr>
              <a:t>) Nutrients</a:t>
            </a:r>
          </a:p>
        </p:txBody>
      </p:sp>
    </p:spTree>
    <p:extLst>
      <p:ext uri="{BB962C8B-B14F-4D97-AF65-F5344CB8AC3E}">
        <p14:creationId xmlns:p14="http://schemas.microsoft.com/office/powerpoint/2010/main" val="3278602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5334000" y="3108056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Vessels - </a:t>
            </a:r>
          </a:p>
          <a:p>
            <a:pPr eaLnBrk="0" hangingPunct="0"/>
            <a:endParaRPr lang="en-US" sz="14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  <a:p>
            <a:pPr eaLnBrk="0" hangingPunct="0"/>
            <a:r>
              <a:rPr lang="en-US" sz="14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Satellite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6027738" y="3890688"/>
            <a:ext cx="14922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Satellite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6027738" y="4209775"/>
            <a:ext cx="11779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Ships/ Vessels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6027738" y="4528863"/>
            <a:ext cx="11001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REMUS</a:t>
            </a: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6027738" y="4847950"/>
            <a:ext cx="86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Modeling</a:t>
            </a: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6027738" y="5167038"/>
            <a:ext cx="10207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Leadership</a:t>
            </a: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7440613" y="3890688"/>
            <a:ext cx="7080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CODAR</a:t>
            </a: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7440613" y="4209775"/>
            <a:ext cx="7080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Glider</a:t>
            </a: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7440613" y="4528863"/>
            <a:ext cx="787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Data Vis.</a:t>
            </a:r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7440613" y="4847950"/>
            <a:ext cx="7080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Security</a:t>
            </a:r>
          </a:p>
        </p:txBody>
      </p:sp>
      <p:sp>
        <p:nvSpPr>
          <p:cNvPr id="15" name="TextBox 16"/>
          <p:cNvSpPr txBox="1">
            <a:spLocks noChangeArrowheads="1"/>
          </p:cNvSpPr>
          <p:nvPr/>
        </p:nvSpPr>
        <p:spPr bwMode="auto">
          <a:xfrm>
            <a:off x="7440613" y="5167038"/>
            <a:ext cx="8651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Education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791200" y="3731938"/>
            <a:ext cx="2436813" cy="18335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058" y="1029495"/>
            <a:ext cx="2702628" cy="10922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sp>
        <p:nvSpPr>
          <p:cNvPr id="18" name="TextBox 30"/>
          <p:cNvSpPr txBox="1">
            <a:spLocks noChangeArrowheads="1"/>
          </p:cNvSpPr>
          <p:nvPr/>
        </p:nvSpPr>
        <p:spPr bwMode="auto">
          <a:xfrm>
            <a:off x="2924175" y="1012560"/>
            <a:ext cx="210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Global 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Component</a:t>
            </a:r>
          </a:p>
        </p:txBody>
      </p:sp>
      <p:sp>
        <p:nvSpPr>
          <p:cNvPr id="19" name="TextBox 31"/>
          <p:cNvSpPr txBox="1">
            <a:spLocks noChangeArrowheads="1"/>
          </p:cNvSpPr>
          <p:nvPr/>
        </p:nvSpPr>
        <p:spPr bwMode="auto">
          <a:xfrm>
            <a:off x="2590800" y="2197413"/>
            <a:ext cx="2314575" cy="91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National Component</a:t>
            </a:r>
          </a:p>
        </p:txBody>
      </p:sp>
      <p:sp>
        <p:nvSpPr>
          <p:cNvPr id="20" name="TextBox 32"/>
          <p:cNvSpPr txBox="1">
            <a:spLocks noChangeArrowheads="1"/>
          </p:cNvSpPr>
          <p:nvPr/>
        </p:nvSpPr>
        <p:spPr bwMode="auto">
          <a:xfrm>
            <a:off x="825500" y="2460360"/>
            <a:ext cx="2070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Regional Component</a:t>
            </a:r>
          </a:p>
        </p:txBody>
      </p:sp>
      <p:sp>
        <p:nvSpPr>
          <p:cNvPr id="21" name="TextBox 33"/>
          <p:cNvSpPr txBox="1">
            <a:spLocks noChangeArrowheads="1"/>
          </p:cNvSpPr>
          <p:nvPr/>
        </p:nvSpPr>
        <p:spPr bwMode="auto">
          <a:xfrm>
            <a:off x="0" y="25056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8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U.S. Integrated Ocean Observing </a:t>
            </a:r>
            <a:r>
              <a:rPr lang="en-US" sz="28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System (IOOS)</a:t>
            </a:r>
            <a:endParaRPr lang="en-US" sz="2800" b="1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3040063" y="1803131"/>
            <a:ext cx="979487" cy="2825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3" name="Right Arrow 22"/>
          <p:cNvSpPr/>
          <p:nvPr/>
        </p:nvSpPr>
        <p:spPr>
          <a:xfrm rot="1837255">
            <a:off x="3530600" y="3133456"/>
            <a:ext cx="977900" cy="23971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" name="Right Arrow 23"/>
          <p:cNvSpPr/>
          <p:nvPr/>
        </p:nvSpPr>
        <p:spPr>
          <a:xfrm rot="5400000">
            <a:off x="196057" y="2769125"/>
            <a:ext cx="977900" cy="2809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" name="TextBox 38"/>
          <p:cNvSpPr txBox="1">
            <a:spLocks noChangeArrowheads="1"/>
          </p:cNvSpPr>
          <p:nvPr/>
        </p:nvSpPr>
        <p:spPr bwMode="auto">
          <a:xfrm>
            <a:off x="4953000" y="5965560"/>
            <a:ext cx="37565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17 U.S. Federal </a:t>
            </a:r>
            <a:r>
              <a:rPr lang="en-US" sz="2400" i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Agencies</a:t>
            </a:r>
          </a:p>
        </p:txBody>
      </p:sp>
      <p:sp>
        <p:nvSpPr>
          <p:cNvPr id="26" name="TextBox 39"/>
          <p:cNvSpPr txBox="1">
            <a:spLocks noChangeArrowheads="1"/>
          </p:cNvSpPr>
          <p:nvPr/>
        </p:nvSpPr>
        <p:spPr bwMode="auto">
          <a:xfrm>
            <a:off x="257175" y="5965560"/>
            <a:ext cx="36825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11 Regional Associations</a:t>
            </a:r>
          </a:p>
        </p:txBody>
      </p:sp>
      <p:pic>
        <p:nvPicPr>
          <p:cNvPr id="27" name="Picture 26" descr="BOEMR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556" y="4783609"/>
            <a:ext cx="597477" cy="597477"/>
          </a:xfrm>
          <a:prstGeom prst="rect">
            <a:avLst/>
          </a:prstGeom>
        </p:spPr>
      </p:pic>
      <p:pic>
        <p:nvPicPr>
          <p:cNvPr id="28" name="Picture 27" descr="CSREE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70" y="5445557"/>
            <a:ext cx="543598" cy="543598"/>
          </a:xfrm>
          <a:prstGeom prst="rect">
            <a:avLst/>
          </a:prstGeom>
        </p:spPr>
      </p:pic>
      <p:pic>
        <p:nvPicPr>
          <p:cNvPr id="29" name="Picture 28" descr="DOE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836" y="4033112"/>
            <a:ext cx="615757" cy="615757"/>
          </a:xfrm>
          <a:prstGeom prst="rect">
            <a:avLst/>
          </a:prstGeom>
        </p:spPr>
      </p:pic>
      <p:pic>
        <p:nvPicPr>
          <p:cNvPr id="30" name="Picture 29" descr="DOS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877" y="4781829"/>
            <a:ext cx="583045" cy="583045"/>
          </a:xfrm>
          <a:prstGeom prst="rect">
            <a:avLst/>
          </a:prstGeom>
        </p:spPr>
      </p:pic>
      <p:pic>
        <p:nvPicPr>
          <p:cNvPr id="31" name="Picture 30" descr="DOT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138" y="4777938"/>
            <a:ext cx="589779" cy="589779"/>
          </a:xfrm>
          <a:prstGeom prst="rect">
            <a:avLst/>
          </a:prstGeom>
        </p:spPr>
      </p:pic>
      <p:pic>
        <p:nvPicPr>
          <p:cNvPr id="32" name="Picture 31" descr="EPA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517" y="4751768"/>
            <a:ext cx="595552" cy="595552"/>
          </a:xfrm>
          <a:prstGeom prst="rect">
            <a:avLst/>
          </a:prstGeom>
        </p:spPr>
      </p:pic>
      <p:pic>
        <p:nvPicPr>
          <p:cNvPr id="33" name="Picture 32" descr="FDA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613" y="4847550"/>
            <a:ext cx="977013" cy="394469"/>
          </a:xfrm>
          <a:prstGeom prst="rect">
            <a:avLst/>
          </a:prstGeom>
        </p:spPr>
      </p:pic>
      <p:pic>
        <p:nvPicPr>
          <p:cNvPr id="34" name="Picture 33" descr="JCS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458" y="5430636"/>
            <a:ext cx="562845" cy="562845"/>
          </a:xfrm>
          <a:prstGeom prst="rect">
            <a:avLst/>
          </a:prstGeom>
        </p:spPr>
      </p:pic>
      <p:pic>
        <p:nvPicPr>
          <p:cNvPr id="35" name="Picture 34" descr="MMC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290" y="5418565"/>
            <a:ext cx="596516" cy="596516"/>
          </a:xfrm>
          <a:prstGeom prst="rect">
            <a:avLst/>
          </a:prstGeom>
        </p:spPr>
      </p:pic>
      <p:pic>
        <p:nvPicPr>
          <p:cNvPr id="36" name="Picture 35" descr="NASA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404" y="3326866"/>
            <a:ext cx="693690" cy="693690"/>
          </a:xfrm>
          <a:prstGeom prst="rect">
            <a:avLst/>
          </a:prstGeom>
        </p:spPr>
      </p:pic>
      <p:pic>
        <p:nvPicPr>
          <p:cNvPr id="37" name="Picture 36" descr="NOAA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849" y="3360542"/>
            <a:ext cx="626342" cy="626342"/>
          </a:xfrm>
          <a:prstGeom prst="rect">
            <a:avLst/>
          </a:prstGeom>
        </p:spPr>
      </p:pic>
      <p:pic>
        <p:nvPicPr>
          <p:cNvPr id="38" name="Picture 37" descr="NSF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439" y="3381133"/>
            <a:ext cx="593629" cy="593629"/>
          </a:xfrm>
          <a:prstGeom prst="rect">
            <a:avLst/>
          </a:prstGeom>
        </p:spPr>
      </p:pic>
      <p:pic>
        <p:nvPicPr>
          <p:cNvPr id="39" name="Picture 38" descr="ONR.gi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404" y="3390429"/>
            <a:ext cx="1234403" cy="554537"/>
          </a:xfrm>
          <a:prstGeom prst="rect">
            <a:avLst/>
          </a:prstGeom>
        </p:spPr>
      </p:pic>
      <p:pic>
        <p:nvPicPr>
          <p:cNvPr id="40" name="Picture 39" descr="USACE.g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594" y="4010448"/>
            <a:ext cx="691765" cy="691765"/>
          </a:xfrm>
          <a:prstGeom prst="rect">
            <a:avLst/>
          </a:prstGeom>
        </p:spPr>
      </p:pic>
      <p:pic>
        <p:nvPicPr>
          <p:cNvPr id="41" name="Picture 40" descr="USARC.gi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14" y="4067649"/>
            <a:ext cx="608063" cy="608063"/>
          </a:xfrm>
          <a:prstGeom prst="rect">
            <a:avLst/>
          </a:prstGeom>
        </p:spPr>
      </p:pic>
      <p:pic>
        <p:nvPicPr>
          <p:cNvPr id="42" name="Picture 41" descr="USCG.gi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913" y="4035614"/>
            <a:ext cx="623455" cy="623455"/>
          </a:xfrm>
          <a:prstGeom prst="rect">
            <a:avLst/>
          </a:prstGeom>
        </p:spPr>
      </p:pic>
      <p:pic>
        <p:nvPicPr>
          <p:cNvPr id="43" name="Picture 42" descr="USGS.gi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774" y="5516511"/>
            <a:ext cx="1250394" cy="459894"/>
          </a:xfrm>
          <a:prstGeom prst="rect">
            <a:avLst/>
          </a:prstGeom>
        </p:spPr>
      </p:pic>
      <p:sp>
        <p:nvSpPr>
          <p:cNvPr id="44" name="TextBox 37"/>
          <p:cNvSpPr txBox="1">
            <a:spLocks noChangeArrowheads="1"/>
          </p:cNvSpPr>
          <p:nvPr/>
        </p:nvSpPr>
        <p:spPr bwMode="auto">
          <a:xfrm>
            <a:off x="4648200" y="2758806"/>
            <a:ext cx="4454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1</a:t>
            </a:r>
            <a:r>
              <a:rPr lang="en-US" sz="2400" i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5</a:t>
            </a:r>
            <a:r>
              <a:rPr lang="en-US" sz="2400" i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Regional Alliances in GOOS</a:t>
            </a:r>
            <a:endParaRPr lang="en-US" sz="2400" i="1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45" name="Picture 44" descr="map_all_regions_text_500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9" y="3527160"/>
            <a:ext cx="3209851" cy="2484425"/>
          </a:xfrm>
          <a:prstGeom prst="rect">
            <a:avLst/>
          </a:prstGeom>
        </p:spPr>
      </p:pic>
      <p:pic>
        <p:nvPicPr>
          <p:cNvPr id="46" name="Picture 45" descr="gramap2013.jp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682" y="860160"/>
            <a:ext cx="409271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9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4"/>
          <a:stretch>
            <a:fillRect/>
          </a:stretch>
        </p:blipFill>
        <p:spPr bwMode="auto">
          <a:xfrm>
            <a:off x="577850" y="824907"/>
            <a:ext cx="791845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96429" y="4350749"/>
            <a:ext cx="449580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 dirty="0">
                <a:ea typeface="MS PGothic" charset="0"/>
                <a:cs typeface="MS PGothic" charset="0"/>
              </a:rPr>
              <a:t>Forcing and exchanges at the boundaries</a:t>
            </a:r>
          </a:p>
          <a:p>
            <a:pPr lvl="2" eaLnBrk="1" hangingPunct="1">
              <a:buFont typeface="Arial" charset="0"/>
              <a:buChar char="•"/>
            </a:pPr>
            <a:r>
              <a:rPr lang="en-US" dirty="0">
                <a:ea typeface="MS PGothic" charset="0"/>
                <a:cs typeface="MS PGothic" charset="0"/>
              </a:rPr>
              <a:t>   Ocean-atmosphere exchange</a:t>
            </a:r>
          </a:p>
          <a:p>
            <a:pPr lvl="2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dirty="0">
                <a:ea typeface="MS PGothic" charset="0"/>
                <a:cs typeface="MS PGothic" charset="0"/>
              </a:rPr>
              <a:t>   Fluid-rock interactions</a:t>
            </a:r>
          </a:p>
          <a:p>
            <a:pPr eaLnBrk="1" hangingPunct="1"/>
            <a:r>
              <a:rPr lang="en-US" i="1" dirty="0">
                <a:ea typeface="MS PGothic" charset="0"/>
                <a:cs typeface="MS PGothic" charset="0"/>
              </a:rPr>
              <a:t>Dynamics of the boundary regimes</a:t>
            </a:r>
          </a:p>
          <a:p>
            <a:pPr lvl="2" eaLnBrk="1" hangingPunct="1">
              <a:buFont typeface="Arial" charset="0"/>
              <a:buChar char="•"/>
            </a:pPr>
            <a:r>
              <a:rPr lang="en-US" dirty="0">
                <a:ea typeface="MS PGothic" charset="0"/>
                <a:cs typeface="MS PGothic" charset="0"/>
              </a:rPr>
              <a:t>  Coastal ocean dynamics and ecosystems</a:t>
            </a:r>
          </a:p>
          <a:p>
            <a:pPr lvl="2" eaLnBrk="1" hangingPunct="1">
              <a:buFont typeface="Arial" charset="0"/>
              <a:buChar char="•"/>
            </a:pPr>
            <a:r>
              <a:rPr lang="en-US" dirty="0">
                <a:ea typeface="MS PGothic" charset="0"/>
                <a:cs typeface="MS PGothic" charset="0"/>
              </a:rPr>
              <a:t>  The </a:t>
            </a:r>
            <a:r>
              <a:rPr lang="en-US" dirty="0" err="1">
                <a:ea typeface="MS PGothic" charset="0"/>
                <a:cs typeface="MS PGothic" charset="0"/>
              </a:rPr>
              <a:t>subseafloor</a:t>
            </a:r>
            <a:r>
              <a:rPr lang="en-US" dirty="0">
                <a:ea typeface="MS PGothic" charset="0"/>
                <a:cs typeface="MS PGothic" charset="0"/>
              </a:rPr>
              <a:t> biosphere</a:t>
            </a:r>
          </a:p>
          <a:p>
            <a:pPr lvl="2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dirty="0">
                <a:ea typeface="MS PGothic" charset="0"/>
                <a:cs typeface="MS PGothic" charset="0"/>
              </a:rPr>
              <a:t>  Plate-scale, ocean geodynamics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90186" y="3887318"/>
            <a:ext cx="437635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>
                <a:ea typeface="MS PGothic" charset="0"/>
                <a:cs typeface="MS PGothic" charset="0"/>
              </a:rPr>
              <a:t>Overarching Science </a:t>
            </a:r>
            <a:r>
              <a:rPr lang="en-US" sz="2400" dirty="0" smtClean="0">
                <a:ea typeface="MS PGothic" charset="0"/>
                <a:cs typeface="MS PGothic" charset="0"/>
              </a:rPr>
              <a:t>Themes</a:t>
            </a:r>
            <a:endParaRPr lang="en-US" sz="2400" dirty="0">
              <a:ea typeface="MS PGothic" charset="0"/>
              <a:cs typeface="MS PGothic" charset="0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4682762" y="4309104"/>
            <a:ext cx="45720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i="1" dirty="0">
                <a:latin typeface="Arial"/>
                <a:ea typeface="MS PGothic" charset="0"/>
                <a:cs typeface="Arial"/>
              </a:rPr>
              <a:t>Dynamics and variability of the ocean volume</a:t>
            </a:r>
          </a:p>
          <a:p>
            <a:pPr lvl="2">
              <a:buFont typeface="Arial" charset="0"/>
              <a:buChar char="•"/>
            </a:pPr>
            <a:r>
              <a:rPr lang="en-US" sz="1400" dirty="0">
                <a:latin typeface="Arial"/>
                <a:ea typeface="MS PGothic" charset="0"/>
                <a:cs typeface="Arial"/>
              </a:rPr>
              <a:t>  Climate variability</a:t>
            </a:r>
          </a:p>
          <a:p>
            <a:pPr lvl="2">
              <a:buFont typeface="Arial" charset="0"/>
              <a:buChar char="•"/>
            </a:pPr>
            <a:r>
              <a:rPr lang="en-US" sz="1400" dirty="0">
                <a:latin typeface="Arial"/>
                <a:ea typeface="MS PGothic" charset="0"/>
                <a:cs typeface="Arial"/>
              </a:rPr>
              <a:t>  Ocean circulation</a:t>
            </a:r>
          </a:p>
          <a:p>
            <a:pPr lvl="2">
              <a:buFont typeface="Arial" charset="0"/>
              <a:buChar char="•"/>
            </a:pPr>
            <a:r>
              <a:rPr lang="en-US" sz="1400" dirty="0">
                <a:latin typeface="Arial"/>
                <a:ea typeface="MS PGothic" charset="0"/>
                <a:cs typeface="Arial"/>
              </a:rPr>
              <a:t>  Turbulent mixing and biophysical interactions</a:t>
            </a:r>
          </a:p>
          <a:p>
            <a:pPr lvl="2">
              <a:buFont typeface="Arial" charset="0"/>
              <a:buChar char="•"/>
            </a:pPr>
            <a:r>
              <a:rPr lang="en-US" sz="1400" dirty="0">
                <a:latin typeface="Arial"/>
                <a:ea typeface="MS PGothic" charset="0"/>
                <a:cs typeface="Arial"/>
              </a:rPr>
              <a:t>  Ecosystems</a:t>
            </a:r>
          </a:p>
          <a:p>
            <a:r>
              <a:rPr lang="en-US" sz="1400" dirty="0">
                <a:latin typeface="Arial"/>
                <a:ea typeface="MS PGothic" charset="0"/>
                <a:cs typeface="Arial"/>
              </a:rPr>
              <a:t> </a:t>
            </a:r>
            <a:r>
              <a:rPr lang="en-US" sz="1400" i="1" dirty="0">
                <a:latin typeface="Arial"/>
                <a:ea typeface="MS PGothic" charset="0"/>
                <a:cs typeface="Arial"/>
              </a:rPr>
              <a:t>Across the boundaries and in the interior</a:t>
            </a:r>
          </a:p>
          <a:p>
            <a:pPr lvl="2">
              <a:buFont typeface="Arial" charset="0"/>
              <a:buChar char="•"/>
            </a:pPr>
            <a:r>
              <a:rPr lang="en-US" sz="1400" dirty="0">
                <a:latin typeface="Arial"/>
                <a:ea typeface="MS PGothic" charset="0"/>
                <a:cs typeface="Arial"/>
              </a:rPr>
              <a:t>  Carbon cycling, ocean acidification, ecosystem health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152400" y="-8640"/>
            <a:ext cx="90519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200" b="1" dirty="0" smtClean="0">
                <a:cs typeface="MS PGothic" charset="0"/>
              </a:rPr>
              <a:t>Maturing community of practice</a:t>
            </a:r>
          </a:p>
          <a:p>
            <a:pPr algn="ctr" eaLnBrk="1" hangingPunct="1"/>
            <a:r>
              <a:rPr lang="en-US" sz="2200" b="1" dirty="0" smtClean="0">
                <a:cs typeface="MS PGothic" charset="0"/>
              </a:rPr>
              <a:t>(National Science Foundation Ocean Observatory Initiative)</a:t>
            </a:r>
            <a:endParaRPr lang="en-US" sz="2200" b="1" dirty="0">
              <a:cs typeface="MS PGothic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4095" y="572640"/>
            <a:ext cx="8229600" cy="609600"/>
          </a:xfrm>
        </p:spPr>
        <p:txBody>
          <a:bodyPr/>
          <a:lstStyle/>
          <a:p>
            <a:r>
              <a:rPr lang="en-US" sz="2800" dirty="0">
                <a:solidFill>
                  <a:srgbClr val="085285"/>
                </a:solidFill>
              </a:rPr>
              <a:t>OOI </a:t>
            </a:r>
            <a:r>
              <a:rPr lang="en-US" sz="2800" dirty="0" smtClean="0">
                <a:solidFill>
                  <a:srgbClr val="085285"/>
                </a:solidFill>
              </a:rPr>
              <a:t>Science Requirements Community Defined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44184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3009900" y="1866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152400" y="0"/>
            <a:ext cx="90519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200" b="1" dirty="0" smtClean="0">
                <a:cs typeface="MS PGothic" charset="0"/>
              </a:rPr>
              <a:t>Maturing community of practice</a:t>
            </a:r>
          </a:p>
          <a:p>
            <a:pPr algn="ctr" eaLnBrk="1" hangingPunct="1"/>
            <a:r>
              <a:rPr lang="en-US" sz="2200" b="1" dirty="0" smtClean="0">
                <a:cs typeface="MS PGothic" charset="0"/>
              </a:rPr>
              <a:t>(National Science Foundation Ocean Observatory Initiative)</a:t>
            </a:r>
            <a:endParaRPr lang="en-US" sz="2200" b="1" dirty="0">
              <a:cs typeface="MS PGothic" charset="0"/>
            </a:endParaRPr>
          </a:p>
        </p:txBody>
      </p:sp>
      <p:pic>
        <p:nvPicPr>
          <p:cNvPr id="22" name="Picture 7" descr="OOI_map_new0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49" y="1201080"/>
            <a:ext cx="4158684" cy="457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152579" y="1218598"/>
            <a:ext cx="40177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-distributed fixed and mobile platforms carrying high diverse sensor arrays</a:t>
            </a:r>
          </a:p>
          <a:p>
            <a:endParaRPr lang="en-US" dirty="0" smtClean="0"/>
          </a:p>
          <a:p>
            <a:r>
              <a:rPr lang="en-US" dirty="0" smtClean="0"/>
              <a:t>-for some of the assets streaming data</a:t>
            </a:r>
          </a:p>
          <a:p>
            <a:endParaRPr lang="en-US" dirty="0"/>
          </a:p>
          <a:p>
            <a:r>
              <a:rPr lang="en-US" dirty="0" smtClean="0"/>
              <a:t>-to be delivered through a </a:t>
            </a:r>
            <a:r>
              <a:rPr lang="en-US" dirty="0" err="1" smtClean="0"/>
              <a:t>cyberinfrastructure</a:t>
            </a:r>
            <a:r>
              <a:rPr lang="en-US" dirty="0" smtClean="0"/>
              <a:t> capability providing:</a:t>
            </a:r>
          </a:p>
          <a:p>
            <a:endParaRPr lang="en-US" dirty="0"/>
          </a:p>
        </p:txBody>
      </p:sp>
      <p:grpSp>
        <p:nvGrpSpPr>
          <p:cNvPr id="24" name="Group 3"/>
          <p:cNvGrpSpPr>
            <a:grpSpLocks noChangeAspect="1"/>
          </p:cNvGrpSpPr>
          <p:nvPr/>
        </p:nvGrpSpPr>
        <p:grpSpPr bwMode="auto">
          <a:xfrm>
            <a:off x="4033565" y="3509404"/>
            <a:ext cx="5768968" cy="2796913"/>
            <a:chOff x="891" y="9111"/>
            <a:chExt cx="10506" cy="5093"/>
          </a:xfrm>
        </p:grpSpPr>
        <p:sp>
          <p:nvSpPr>
            <p:cNvPr id="25" name="AutoShape 4"/>
            <p:cNvSpPr>
              <a:spLocks noChangeAspect="1" noChangeArrowheads="1" noTextEdit="1"/>
            </p:cNvSpPr>
            <p:nvPr/>
          </p:nvSpPr>
          <p:spPr bwMode="auto">
            <a:xfrm>
              <a:off x="891" y="9111"/>
              <a:ext cx="10506" cy="5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6" name="Picture 5" descr="2940-00001_OV2_COI_Node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6" y="9298"/>
              <a:ext cx="7305" cy="4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" name="Picture 33" descr="CG_Global_3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"/>
          <a:stretch>
            <a:fillRect/>
          </a:stretch>
        </p:blipFill>
        <p:spPr bwMode="auto">
          <a:xfrm>
            <a:off x="867102" y="4426424"/>
            <a:ext cx="1523565" cy="1079946"/>
          </a:xfrm>
          <a:prstGeom prst="rect">
            <a:avLst/>
          </a:prstGeom>
          <a:noFill/>
          <a:ln w="28575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27"/>
          <p:cNvSpPr/>
          <p:nvPr/>
        </p:nvSpPr>
        <p:spPr>
          <a:xfrm>
            <a:off x="1068552" y="1770551"/>
            <a:ext cx="236482" cy="252686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098380" y="1371158"/>
            <a:ext cx="236482" cy="252686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033565" y="4711696"/>
            <a:ext cx="236482" cy="252686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847864" y="5362509"/>
            <a:ext cx="236482" cy="252686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4"/>
          <a:stretch>
            <a:fillRect/>
          </a:stretch>
        </p:blipFill>
        <p:spPr bwMode="auto">
          <a:xfrm>
            <a:off x="78827" y="2466032"/>
            <a:ext cx="2148874" cy="1146066"/>
          </a:xfrm>
          <a:prstGeom prst="rect">
            <a:avLst/>
          </a:prstGeom>
          <a:noFill/>
          <a:ln w="38100" cmpd="sng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1480207" y="1996960"/>
            <a:ext cx="394138" cy="212995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6" descr="PioneerArray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4" t="2849" r="-1347" b="2908"/>
          <a:stretch>
            <a:fillRect/>
          </a:stretch>
        </p:blipFill>
        <p:spPr bwMode="auto">
          <a:xfrm>
            <a:off x="3689131" y="2023237"/>
            <a:ext cx="1464408" cy="1236717"/>
          </a:xfrm>
          <a:prstGeom prst="rect">
            <a:avLst/>
          </a:prstGeom>
          <a:noFill/>
          <a:ln w="38100" cmpd="sng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3110623" y="2265295"/>
            <a:ext cx="331516" cy="200738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11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96" y="677842"/>
            <a:ext cx="5113918" cy="4191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2055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b="1" dirty="0" err="1" smtClean="0">
                <a:solidFill>
                  <a:srgbClr val="000000"/>
                </a:solidFill>
                <a:latin typeface="Calibri" charset="0"/>
              </a:rPr>
              <a:t>Gliderpalooza</a:t>
            </a:r>
            <a:r>
              <a:rPr lang="en-US" sz="3200" b="1" dirty="0" smtClean="0">
                <a:solidFill>
                  <a:srgbClr val="000000"/>
                </a:solidFill>
                <a:latin typeface="Calibri" charset="0"/>
              </a:rPr>
              <a:t> 2013</a:t>
            </a:r>
            <a:endParaRPr lang="en-US" sz="3200" b="1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7" name="Picture 3" descr="C:\Users\crowley\Desktop\MARACOOS\Gliders\Gliderpaloosa 2013\brandon.and.RU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4415" y="2760515"/>
            <a:ext cx="1087879" cy="1173531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  <p:pic>
        <p:nvPicPr>
          <p:cNvPr id="8" name="Picture 5" descr="http://maracoos.org/blogs/main/wp-content/uploads/2013/09/Slide1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6907" y="4981343"/>
            <a:ext cx="1435394" cy="1004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7" descr="http://maracoos.org/blogs/main/wp-content/uploads/2013/09/2-1024x6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134" y="2843563"/>
            <a:ext cx="1441213" cy="952552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  <p:pic>
        <p:nvPicPr>
          <p:cNvPr id="10" name="Picture 9" descr="http://maracoos.org/blogs/main/wp-content/uploads/2013/09/otisngan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422" y="5003243"/>
            <a:ext cx="1318382" cy="901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1" descr="http://maracoos.org/blogs/main/wp-content/uploads/2013/09/AustinandTravisdeployRU28-300x225.jpg"/>
          <p:cNvPicPr>
            <a:picLocks noChangeAspect="1" noChangeArrowheads="1"/>
          </p:cNvPicPr>
          <p:nvPr/>
        </p:nvPicPr>
        <p:blipFill>
          <a:blip r:embed="rId7" cstate="print"/>
          <a:srcRect t="17694"/>
          <a:stretch>
            <a:fillRect/>
          </a:stretch>
        </p:blipFill>
        <p:spPr bwMode="auto">
          <a:xfrm>
            <a:off x="3620838" y="4976313"/>
            <a:ext cx="1495804" cy="923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3" descr="http://maracoos.org/blogs/main/wp-content/uploads/2013/09/photo-21-1024x764.jpg"/>
          <p:cNvPicPr>
            <a:picLocks noChangeAspect="1" noChangeArrowheads="1"/>
          </p:cNvPicPr>
          <p:nvPr/>
        </p:nvPicPr>
        <p:blipFill>
          <a:blip r:embed="rId8" cstate="print">
            <a:lum bright="9000"/>
          </a:blip>
          <a:srcRect/>
          <a:stretch>
            <a:fillRect/>
          </a:stretch>
        </p:blipFill>
        <p:spPr bwMode="auto">
          <a:xfrm>
            <a:off x="3796933" y="1723771"/>
            <a:ext cx="1214650" cy="905294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  <p:sp>
        <p:nvSpPr>
          <p:cNvPr id="14" name="Text Box 2055"/>
          <p:cNvSpPr txBox="1">
            <a:spLocks noChangeArrowheads="1"/>
          </p:cNvSpPr>
          <p:nvPr/>
        </p:nvSpPr>
        <p:spPr bwMode="auto">
          <a:xfrm>
            <a:off x="5362576" y="3581400"/>
            <a:ext cx="378142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libri" charset="0"/>
              </a:rPr>
              <a:t>Oscar Schofield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alibri" charset="0"/>
              </a:rPr>
              <a:t>Professor Bio-Optical Oceanography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alibri" charset="0"/>
              </a:rPr>
              <a:t>Rutgers University</a:t>
            </a:r>
            <a:endParaRPr lang="en-US" sz="2000" b="1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058" y="704850"/>
            <a:ext cx="1815707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1203349"/>
              </p:ext>
            </p:extLst>
          </p:nvPr>
        </p:nvGraphicFramePr>
        <p:xfrm>
          <a:off x="5141184" y="1554350"/>
          <a:ext cx="4028733" cy="3471369"/>
        </p:xfrm>
        <a:graphic>
          <a:graphicData uri="http://schemas.openxmlformats.org/drawingml/2006/table">
            <a:tbl>
              <a:tblPr/>
              <a:tblGrid>
                <a:gridCol w="321181"/>
                <a:gridCol w="743605"/>
                <a:gridCol w="900705"/>
                <a:gridCol w="743605"/>
                <a:gridCol w="1319637"/>
              </a:tblGrid>
              <a:tr h="209190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5637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51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Group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Glider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Deploy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Funding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</a:tr>
              <a:tr h="1673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977C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Dalhousie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OTN200 (2)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10-Sep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OTN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</a:tr>
              <a:tr h="1673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977C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OTN201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16-Sep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OTN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</a:tr>
              <a:tr h="1673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UMaine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Penobscot (2)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10-Sep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Maine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</a:tr>
              <a:tr h="1673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WHOI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Saul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10-Sep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ONR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</a:tr>
              <a:tr h="1673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UMass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Blue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6-Sep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MARACOOS/IOOS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</a:tr>
              <a:tr h="1673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Rutgers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RU28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12-Sep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NJDEP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</a:tr>
              <a:tr h="1673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UMaryland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RU22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22-Sep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MARACOOS/IOOS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</a:tr>
              <a:tr h="19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Rutgers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RU23 (2)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10-Sep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MARACOOS/IOOS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</a:tr>
              <a:tr h="1673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 smtClean="0">
                          <a:solidFill>
                            <a:schemeClr val="bg1"/>
                          </a:solidFill>
                          <a:latin typeface="Calibri"/>
                        </a:rPr>
                        <a:t>UDelaware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Otis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12-Sep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Private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</a:tr>
              <a:tr h="1673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VIMS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Stewart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10-Oct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VIMS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</a:tr>
              <a:tr h="1673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NC State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Salacia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17-Sep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NASA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</a:tr>
              <a:tr h="1673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Skidaway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Modena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10-Sep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Skidaway/SECOORA/IOOS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</a:tr>
              <a:tr h="1673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T. Webb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Darwin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11-Sep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Self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</a:tr>
              <a:tr h="1673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Navy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Navy1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10-Oct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Navy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2791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?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9300"/>
            <a:ext cx="9144000" cy="533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876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685798" y="0"/>
            <a:ext cx="7924803" cy="6107560"/>
            <a:chOff x="0" y="-108342"/>
            <a:chExt cx="9039104" cy="6966341"/>
          </a:xfrm>
        </p:grpSpPr>
        <p:pic>
          <p:nvPicPr>
            <p:cNvPr id="4" name="Picture 3" descr="Screen shot 2012-02-19 at 2.31.08 PM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7176" y="3984099"/>
              <a:ext cx="3701928" cy="282081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356661" y="-108342"/>
              <a:ext cx="210632" cy="351053"/>
            </a:xfrm>
            <a:prstGeom prst="rect">
              <a:avLst/>
            </a:prstGeom>
            <a:noFill/>
            <a:effectLst>
              <a:outerShdw blurRad="63500" sx="102000" sy="102000" algn="ctr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endParaRPr lang="en-US" sz="1400" b="1" dirty="0"/>
            </a:p>
          </p:txBody>
        </p:sp>
        <p:graphicFrame>
          <p:nvGraphicFramePr>
            <p:cNvPr id="6" name="Chart 5"/>
            <p:cNvGraphicFramePr/>
            <p:nvPr>
              <p:extLst>
                <p:ext uri="{D42A27DB-BD31-4B8C-83A1-F6EECF244321}">
                  <p14:modId xmlns:p14="http://schemas.microsoft.com/office/powerpoint/2010/main" val="513902123"/>
                </p:ext>
              </p:extLst>
            </p:nvPr>
          </p:nvGraphicFramePr>
          <p:xfrm>
            <a:off x="0" y="478451"/>
            <a:ext cx="5337175" cy="29527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pic>
          <p:nvPicPr>
            <p:cNvPr id="7" name="Picture 6" descr="6761082895_db19bdef61_b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400" y="3800533"/>
              <a:ext cx="4583960" cy="305746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422028" y="3615867"/>
              <a:ext cx="3306242" cy="351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Number of Marine Science Majors</a:t>
              </a:r>
              <a:endParaRPr lang="en-US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22070" y="3431201"/>
              <a:ext cx="3415332" cy="351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Spring 2012 Course:  &gt;70 Students</a:t>
              </a:r>
              <a:endParaRPr lang="en-US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52364" y="1087362"/>
              <a:ext cx="3030172" cy="1685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u="sng" dirty="0" smtClean="0">
                  <a:solidFill>
                    <a:schemeClr val="accent2">
                      <a:lumMod val="75000"/>
                    </a:schemeClr>
                  </a:solidFill>
                </a:rPr>
                <a:t>Increase in Number &amp; Scope of Research Internships</a:t>
              </a:r>
              <a:endParaRPr lang="en-US" sz="1400" dirty="0" smtClean="0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lang="en-US" sz="600" dirty="0" smtClean="0">
                <a:solidFill>
                  <a:schemeClr val="accent2">
                    <a:lumMod val="75000"/>
                  </a:schemeClr>
                </a:solidFill>
              </a:endParaRPr>
            </a:p>
            <a:p>
              <a:r>
                <a:rPr lang="en-US" sz="1100" dirty="0" smtClean="0">
                  <a:solidFill>
                    <a:schemeClr val="accent2">
                      <a:lumMod val="75000"/>
                    </a:schemeClr>
                  </a:solidFill>
                </a:rPr>
                <a:t>Locations: Australia, Antarctica, Svalbard, Spain, Canaries, Azores, California, Florida, New Jersey</a:t>
              </a:r>
            </a:p>
            <a:p>
              <a:endParaRPr lang="en-US" sz="600" dirty="0" smtClean="0">
                <a:solidFill>
                  <a:schemeClr val="accent2">
                    <a:lumMod val="75000"/>
                  </a:schemeClr>
                </a:solidFill>
              </a:endParaRPr>
            </a:p>
            <a:p>
              <a:r>
                <a:rPr lang="en-US" sz="1100" dirty="0" smtClean="0">
                  <a:solidFill>
                    <a:schemeClr val="accent2">
                      <a:lumMod val="75000"/>
                    </a:schemeClr>
                  </a:solidFill>
                </a:rPr>
                <a:t>Sponsors: NSF, DHS, Alumni</a:t>
              </a:r>
              <a:r>
                <a:rPr lang="en-US" sz="1400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endParaRPr lang="en-US" sz="1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65503" y="1308495"/>
              <a:ext cx="1703084" cy="842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Trans-Atlantic Glider Challenge</a:t>
              </a:r>
              <a:endParaRPr lang="en-US" sz="1400" dirty="0"/>
            </a:p>
          </p:txBody>
        </p:sp>
      </p:grpSp>
      <p:sp>
        <p:nvSpPr>
          <p:cNvPr id="13" name="Title 19"/>
          <p:cNvSpPr txBox="1">
            <a:spLocks noChangeAspect="1"/>
          </p:cNvSpPr>
          <p:nvPr/>
        </p:nvSpPr>
        <p:spPr>
          <a:xfrm>
            <a:off x="-93718" y="236493"/>
            <a:ext cx="9375133" cy="62443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1600" dirty="0" smtClean="0">
                <a:solidFill>
                  <a:srgbClr val="222268"/>
                </a:solidFill>
              </a:rPr>
              <a:t>Integrated </a:t>
            </a:r>
            <a:r>
              <a:rPr lang="en-US" sz="1600" dirty="0">
                <a:solidFill>
                  <a:srgbClr val="222268"/>
                </a:solidFill>
              </a:rPr>
              <a:t>data networks </a:t>
            </a:r>
            <a:r>
              <a:rPr lang="en-US" sz="1600" dirty="0" smtClean="0">
                <a:solidFill>
                  <a:srgbClr val="222268"/>
                </a:solidFill>
              </a:rPr>
              <a:t>offering potential crowd sourcing and innovation for workforce development</a:t>
            </a:r>
            <a:endParaRPr lang="en-US" sz="1600" dirty="0">
              <a:solidFill>
                <a:srgbClr val="2222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386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4" y="2565396"/>
            <a:ext cx="3661428" cy="287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514600"/>
            <a:ext cx="3653670" cy="287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2400" y="5486400"/>
            <a:ext cx="425026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r>
              <a:rPr lang="en-US" sz="1400" b="1" i="1" dirty="0" smtClean="0"/>
              <a:t>RTOFS</a:t>
            </a:r>
            <a:r>
              <a:rPr lang="en-US" sz="1400" i="1" dirty="0" smtClean="0"/>
              <a:t> </a:t>
            </a:r>
            <a:r>
              <a:rPr lang="en-US" sz="1400" i="1" dirty="0"/>
              <a:t>200m temperature </a:t>
            </a:r>
            <a:r>
              <a:rPr lang="en-US" sz="1400" i="1" dirty="0" smtClean="0"/>
              <a:t>and currents </a:t>
            </a:r>
            <a:r>
              <a:rPr lang="en-US" sz="1400" i="1" dirty="0"/>
              <a:t>on April 18th, 2013. The glider position is marked by the red dot.</a:t>
            </a:r>
            <a:endParaRPr lang="en-US" sz="1400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572000" y="5486400"/>
            <a:ext cx="457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i="1" dirty="0" smtClean="0"/>
              <a:t> </a:t>
            </a:r>
            <a:r>
              <a:rPr lang="en-US" sz="1400" b="1" i="1" dirty="0" err="1"/>
              <a:t>MyOcean</a:t>
            </a:r>
            <a:r>
              <a:rPr lang="en-US" sz="1400" i="1" dirty="0"/>
              <a:t> 200m temperature and currents on April 18th, 2013. The Gliders position is marked by a red dot. 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6675" y="1273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RTOFS and MERCATOR </a:t>
            </a:r>
          </a:p>
          <a:p>
            <a:pPr algn="ctr"/>
            <a:r>
              <a:rPr lang="en-US" sz="2000" b="1" dirty="0" smtClean="0"/>
              <a:t>Temperature and Current Maps at 200 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52400"/>
            <a:ext cx="6239933" cy="234981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28800" y="1600200"/>
            <a:ext cx="1524000" cy="2286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071421" y="152400"/>
            <a:ext cx="5395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Undergraduates can do real research, with right tools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315200" y="1976735"/>
            <a:ext cx="1766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IEEE, MTS Oceans ‘13</a:t>
            </a:r>
          </a:p>
          <a:p>
            <a:pPr algn="ctr"/>
            <a:r>
              <a:rPr lang="en-US" sz="1200" dirty="0" smtClean="0"/>
              <a:t>(San Diego, USA)</a:t>
            </a:r>
            <a:endParaRPr lang="en-US" sz="1200" dirty="0"/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" t="21931"/>
          <a:stretch>
            <a:fillRect/>
          </a:stretch>
        </p:blipFill>
        <p:spPr bwMode="auto">
          <a:xfrm>
            <a:off x="76201" y="152401"/>
            <a:ext cx="1828799" cy="117195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116" y="76200"/>
            <a:ext cx="2004484" cy="141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743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914400" y="0"/>
            <a:ext cx="69342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+mj-lt"/>
                <a:ea typeface="Times New Roman" charset="0"/>
                <a:cs typeface="Times New Roman" charset="0"/>
              </a:rPr>
              <a:t>Expanding the model</a:t>
            </a:r>
          </a:p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+mj-lt"/>
                <a:ea typeface="Times New Roman" charset="0"/>
                <a:cs typeface="Times New Roman" charset="0"/>
              </a:rPr>
              <a:t>Developing tools to increase the crowd sourcing &amp; educational opportunities with OOI Education and Public Engagement team (EPE) </a:t>
            </a:r>
            <a:endParaRPr lang="en-US" sz="1600" b="1" dirty="0">
              <a:solidFill>
                <a:srgbClr val="000000"/>
              </a:solidFill>
              <a:latin typeface="+mj-lt"/>
              <a:ea typeface="Times New Roman" charset="0"/>
              <a:cs typeface="Times New Roman" charset="0"/>
            </a:endParaRPr>
          </a:p>
          <a:p>
            <a:pPr algn="ctr"/>
            <a:endParaRPr lang="en-US" sz="2000" b="1" dirty="0">
              <a:solidFill>
                <a:schemeClr val="accent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1" descr="pixels.php.jpeg"/>
          <p:cNvPicPr>
            <a:picLocks noChangeAspect="1"/>
          </p:cNvPicPr>
          <p:nvPr/>
        </p:nvPicPr>
        <p:blipFill>
          <a:blip r:embed="rId2"/>
          <a:srcRect l="11967" r="5385"/>
          <a:stretch>
            <a:fillRect/>
          </a:stretch>
        </p:blipFill>
        <p:spPr bwMode="auto">
          <a:xfrm>
            <a:off x="152400" y="4572000"/>
            <a:ext cx="1803771" cy="1636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C:\Users\crowley\Desktop\timeseries_january_comparison_09-12.jpg"/>
          <p:cNvPicPr>
            <a:picLocks noChangeAspect="1" noChangeArrowheads="1"/>
          </p:cNvPicPr>
          <p:nvPr/>
        </p:nvPicPr>
        <p:blipFill>
          <a:blip r:embed="rId3"/>
          <a:srcRect l="1969" t="29825" r="2543" b="8772"/>
          <a:stretch>
            <a:fillRect/>
          </a:stretch>
        </p:blipFill>
        <p:spPr bwMode="auto">
          <a:xfrm>
            <a:off x="2209800" y="4648200"/>
            <a:ext cx="4223343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572000"/>
            <a:ext cx="280097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34200" y="4191000"/>
            <a:ext cx="1723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Lab Lesson Builder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4267200"/>
            <a:ext cx="1342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Concept Maps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352800" y="4267200"/>
            <a:ext cx="2084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Data Visualization Tools</a:t>
            </a:r>
            <a:endParaRPr lang="en-US" sz="1400" dirty="0"/>
          </a:p>
        </p:txBody>
      </p:sp>
      <p:pic>
        <p:nvPicPr>
          <p:cNvPr id="12" name="Picture 11" descr="6081119350_ee3c6b059b_o-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990600"/>
            <a:ext cx="4876800" cy="3251200"/>
          </a:xfrm>
          <a:prstGeom prst="rect">
            <a:avLst/>
          </a:prstGeom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914400" cy="914400"/>
          </a:xfrm>
          <a:prstGeom prst="rect">
            <a:avLst/>
          </a:prstGeom>
          <a:noFill/>
          <a:ln>
            <a:noFill/>
          </a:ln>
          <a:effectLst>
            <a:outerShdw blurRad="127000" dist="76199" dir="5400000" algn="ctr" rotWithShape="0">
              <a:srgbClr val="0E1417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1388258" cy="868003"/>
          </a:xfrm>
          <a:prstGeom prst="rect">
            <a:avLst/>
          </a:prstGeom>
          <a:noFill/>
          <a:ln>
            <a:noFill/>
          </a:ln>
          <a:effectLst>
            <a:outerShdw blurRad="127000" dist="76199" dir="5400000" algn="ctr" rotWithShape="0">
              <a:srgbClr val="0E1417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566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2319" y="1645"/>
            <a:ext cx="90126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Science Requirements - status and issues, common practices, needs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22549" y="476532"/>
            <a:ext cx="65837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Science need is great and there is urgency to make progress</a:t>
            </a:r>
            <a:endParaRPr lang="en-US" sz="2000" b="1" i="1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16759" y="3012956"/>
            <a:ext cx="350344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867103" y="1664128"/>
            <a:ext cx="0" cy="1891863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142319" y="894402"/>
            <a:ext cx="9019202" cy="3253296"/>
            <a:chOff x="142319" y="894402"/>
            <a:chExt cx="9019202" cy="325329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2319" y="1417622"/>
              <a:ext cx="3089848" cy="2643415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42319" y="894402"/>
              <a:ext cx="316246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/>
                <a:t>The Southern Ocean takes up 51% </a:t>
              </a:r>
              <a:r>
                <a:rPr lang="en-US" sz="1400" b="1" dirty="0" smtClean="0"/>
                <a:t>of global anthropogenic </a:t>
              </a:r>
              <a:r>
                <a:rPr lang="en-US" sz="1400" b="1" dirty="0"/>
                <a:t>carbon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48381" y="1526079"/>
              <a:ext cx="2708918" cy="2621619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3176291" y="1048290"/>
              <a:ext cx="316246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/>
                <a:t>Temperature is changing</a:t>
              </a:r>
              <a:endParaRPr lang="en-US" sz="1400" b="1" dirty="0"/>
            </a:p>
          </p:txBody>
        </p:sp>
        <p:pic>
          <p:nvPicPr>
            <p:cNvPr id="24" name="Picture 2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6"/>
            <a:stretch/>
          </p:blipFill>
          <p:spPr>
            <a:xfrm>
              <a:off x="6329997" y="1431996"/>
              <a:ext cx="2743934" cy="2384993"/>
            </a:xfrm>
            <a:prstGeom prst="rect">
              <a:avLst/>
            </a:prstGeom>
            <a:noFill/>
            <a:ln/>
          </p:spPr>
        </p:pic>
        <p:sp>
          <p:nvSpPr>
            <p:cNvPr id="25" name="Rectangle 24"/>
            <p:cNvSpPr/>
            <p:nvPr/>
          </p:nvSpPr>
          <p:spPr>
            <a:xfrm>
              <a:off x="5999056" y="1048290"/>
              <a:ext cx="316246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/>
                <a:t>Altering ice dynamics</a:t>
              </a:r>
              <a:endParaRPr lang="en-US" sz="1400" b="1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97042" y="4107678"/>
            <a:ext cx="8862249" cy="2681046"/>
            <a:chOff x="397042" y="4107678"/>
            <a:chExt cx="8862249" cy="2681046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5"/>
            <a:srcRect t="3234" r="33411" b="18240"/>
            <a:stretch/>
          </p:blipFill>
          <p:spPr>
            <a:xfrm>
              <a:off x="762001" y="4500089"/>
              <a:ext cx="2180896" cy="2184772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397042" y="4151471"/>
              <a:ext cx="316246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/>
                <a:t>Altering phytoplankton dynamics</a:t>
              </a:r>
              <a:endParaRPr lang="en-US" sz="1400" b="1" dirty="0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85772" y="4415455"/>
              <a:ext cx="1756976" cy="2373269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3205890" y="4160230"/>
              <a:ext cx="316246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/>
                <a:t>Altering zooplankton dynamics</a:t>
              </a:r>
              <a:endParaRPr lang="en-US" sz="1400" b="1" dirty="0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14617" y="4433582"/>
              <a:ext cx="943522" cy="625919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34847" y="6115861"/>
              <a:ext cx="923292" cy="63306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9"/>
            <a:srcRect r="26689"/>
            <a:stretch/>
          </p:blipFill>
          <p:spPr>
            <a:xfrm>
              <a:off x="6157299" y="4413613"/>
              <a:ext cx="2916632" cy="2032334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6096826" y="4107678"/>
              <a:ext cx="316246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/>
                <a:t>Altering high trophic </a:t>
              </a:r>
            </a:p>
            <a:p>
              <a:pPr algn="ctr"/>
              <a:r>
                <a:rPr lang="en-US" sz="1400" b="1" dirty="0" smtClean="0"/>
                <a:t>level dynamics</a:t>
              </a:r>
              <a:endParaRPr lang="en-US" sz="1400" b="1" dirty="0"/>
            </a:p>
          </p:txBody>
        </p:sp>
      </p:grpSp>
      <p:cxnSp>
        <p:nvCxnSpPr>
          <p:cNvPr id="37" name="Straight Connector 36"/>
          <p:cNvCxnSpPr/>
          <p:nvPr/>
        </p:nvCxnSpPr>
        <p:spPr>
          <a:xfrm flipV="1">
            <a:off x="1207933" y="1664128"/>
            <a:ext cx="0" cy="1891863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483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?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30319" y="440640"/>
            <a:ext cx="4760400" cy="5078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HURDLES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b="1" dirty="0" smtClean="0"/>
              <a:t>Lone wolf</a:t>
            </a:r>
          </a:p>
          <a:p>
            <a:pPr algn="ctr"/>
            <a:r>
              <a:rPr lang="en-US" dirty="0" smtClean="0"/>
              <a:t>The majority probably start with </a:t>
            </a:r>
            <a:r>
              <a:rPr lang="en-US" dirty="0" err="1" smtClean="0"/>
              <a:t>google</a:t>
            </a:r>
            <a:r>
              <a:rPr lang="en-US" dirty="0" smtClean="0"/>
              <a:t> search</a:t>
            </a:r>
          </a:p>
          <a:p>
            <a:pPr algn="ctr"/>
            <a:r>
              <a:rPr lang="en-US" dirty="0" smtClean="0"/>
              <a:t>Mine the portals they know, many are not linked</a:t>
            </a:r>
          </a:p>
          <a:p>
            <a:pPr algn="ctr"/>
            <a:r>
              <a:rPr lang="en-US" dirty="0" smtClean="0"/>
              <a:t>Married to their analysis tools (excel, R, </a:t>
            </a:r>
            <a:r>
              <a:rPr lang="en-US" dirty="0" err="1" smtClean="0"/>
              <a:t>Matlab</a:t>
            </a:r>
            <a:r>
              <a:rPr lang="en-US" dirty="0" smtClean="0"/>
              <a:t>)</a:t>
            </a:r>
          </a:p>
          <a:p>
            <a:pPr algn="ctr"/>
            <a:endParaRPr lang="en-US" dirty="0"/>
          </a:p>
          <a:p>
            <a:pPr algn="ctr"/>
            <a:r>
              <a:rPr lang="en-US" b="1" dirty="0" smtClean="0"/>
              <a:t>Consortia</a:t>
            </a:r>
          </a:p>
          <a:p>
            <a:pPr algn="ctr"/>
            <a:r>
              <a:rPr lang="en-US" dirty="0" smtClean="0"/>
              <a:t>Linking distributed data bases</a:t>
            </a:r>
          </a:p>
          <a:p>
            <a:pPr algn="ctr"/>
            <a:r>
              <a:rPr lang="en-US" dirty="0" smtClean="0"/>
              <a:t>Incorporating new data and data portals</a:t>
            </a:r>
          </a:p>
          <a:p>
            <a:pPr algn="ctr"/>
            <a:r>
              <a:rPr lang="en-US" dirty="0" smtClean="0"/>
              <a:t>Linking to research that flows from the data</a:t>
            </a:r>
          </a:p>
          <a:p>
            <a:pPr algn="ctr"/>
            <a:endParaRPr lang="en-US" dirty="0"/>
          </a:p>
          <a:p>
            <a:pPr algn="ctr"/>
            <a:r>
              <a:rPr lang="en-US" b="1" dirty="0" smtClean="0"/>
              <a:t>Advanced networks</a:t>
            </a:r>
          </a:p>
          <a:p>
            <a:pPr algn="ctr"/>
            <a:r>
              <a:rPr lang="en-US" dirty="0" err="1" smtClean="0"/>
              <a:t>Incoporating</a:t>
            </a:r>
            <a:r>
              <a:rPr lang="en-US" dirty="0" smtClean="0"/>
              <a:t> increasingly diverse sensors</a:t>
            </a:r>
          </a:p>
          <a:p>
            <a:pPr algn="ctr"/>
            <a:r>
              <a:rPr lang="en-US" dirty="0" smtClean="0"/>
              <a:t>Search across theme and discipline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406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2391" y="-85945"/>
            <a:ext cx="90126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Science Requirements - status and issues, common practices, needs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48826" y="283839"/>
            <a:ext cx="65837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Science need is great and there is urgency to make progress</a:t>
            </a:r>
            <a:endParaRPr lang="en-US" sz="2000" b="1" i="1" dirty="0"/>
          </a:p>
        </p:txBody>
      </p:sp>
      <p:pic>
        <p:nvPicPr>
          <p:cNvPr id="7" name="Picture 3" descr="Screen Shot 2013-03-11 at 3.08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92" y="780298"/>
            <a:ext cx="3773198" cy="282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Screen Shot 2013-03-11 at 3.26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890" y="775063"/>
            <a:ext cx="3790212" cy="2826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1" descr="mab110826d_irenw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3" t="12251"/>
          <a:stretch/>
        </p:blipFill>
        <p:spPr bwMode="auto">
          <a:xfrm>
            <a:off x="702933" y="3643591"/>
            <a:ext cx="3774586" cy="272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5"/>
          <p:cNvSpPr txBox="1">
            <a:spLocks noChangeArrowheads="1"/>
          </p:cNvSpPr>
          <p:nvPr/>
        </p:nvSpPr>
        <p:spPr bwMode="auto">
          <a:xfrm>
            <a:off x="4738152" y="3731180"/>
            <a:ext cx="353695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0000FF"/>
                </a:solidFill>
              </a:rPr>
              <a:t>Hurricane Irene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August 26, 2011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NOAA/NHC Damage: 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#8 with &gt;$15 Billion.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Track Accurate;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Intensity Over-predicted.</a:t>
            </a:r>
          </a:p>
        </p:txBody>
      </p:sp>
    </p:spTree>
    <p:extLst>
      <p:ext uri="{BB962C8B-B14F-4D97-AF65-F5344CB8AC3E}">
        <p14:creationId xmlns:p14="http://schemas.microsoft.com/office/powerpoint/2010/main" val="4218260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72173" y="1388005"/>
            <a:ext cx="3778250" cy="5373713"/>
            <a:chOff x="4918130" y="505476"/>
            <a:chExt cx="3778207" cy="5374132"/>
          </a:xfrm>
        </p:grpSpPr>
        <p:pic>
          <p:nvPicPr>
            <p:cNvPr id="6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880" y="880128"/>
              <a:ext cx="3238500" cy="161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880" y="4093229"/>
              <a:ext cx="3238500" cy="160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880" y="2493029"/>
              <a:ext cx="3238500" cy="160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8283592" y="886506"/>
              <a:ext cx="330196" cy="480097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0" name="TextBox 8"/>
            <p:cNvSpPr txBox="1">
              <a:spLocks noChangeArrowheads="1"/>
            </p:cNvSpPr>
            <p:nvPr/>
          </p:nvSpPr>
          <p:spPr bwMode="auto">
            <a:xfrm>
              <a:off x="8188380" y="213742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14</a:t>
              </a:r>
            </a:p>
          </p:txBody>
        </p:sp>
        <p:sp>
          <p:nvSpPr>
            <p:cNvPr id="11" name="TextBox 9"/>
            <p:cNvSpPr txBox="1">
              <a:spLocks noChangeArrowheads="1"/>
            </p:cNvSpPr>
            <p:nvPr/>
          </p:nvSpPr>
          <p:spPr bwMode="auto">
            <a:xfrm>
              <a:off x="8201080" y="242952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33</a:t>
              </a:r>
            </a:p>
          </p:txBody>
        </p:sp>
        <p:sp>
          <p:nvSpPr>
            <p:cNvPr id="12" name="TextBox 10"/>
            <p:cNvSpPr txBox="1">
              <a:spLocks noChangeArrowheads="1"/>
            </p:cNvSpPr>
            <p:nvPr/>
          </p:nvSpPr>
          <p:spPr bwMode="auto">
            <a:xfrm>
              <a:off x="8207430" y="369317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29</a:t>
              </a:r>
            </a:p>
          </p:txBody>
        </p:sp>
        <p:sp>
          <p:nvSpPr>
            <p:cNvPr id="13" name="TextBox 11"/>
            <p:cNvSpPr txBox="1">
              <a:spLocks noChangeArrowheads="1"/>
            </p:cNvSpPr>
            <p:nvPr/>
          </p:nvSpPr>
          <p:spPr bwMode="auto">
            <a:xfrm>
              <a:off x="8169330" y="4048778"/>
              <a:ext cx="52700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105</a:t>
              </a:r>
            </a:p>
          </p:txBody>
        </p:sp>
        <p:sp>
          <p:nvSpPr>
            <p:cNvPr id="14" name="TextBox 12"/>
            <p:cNvSpPr txBox="1">
              <a:spLocks noChangeArrowheads="1"/>
            </p:cNvSpPr>
            <p:nvPr/>
          </p:nvSpPr>
          <p:spPr bwMode="auto">
            <a:xfrm>
              <a:off x="8201080" y="533147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60</a:t>
              </a:r>
            </a:p>
          </p:txBody>
        </p:sp>
        <p:sp>
          <p:nvSpPr>
            <p:cNvPr id="15" name="TextBox 13"/>
            <p:cNvSpPr txBox="1">
              <a:spLocks noChangeArrowheads="1"/>
            </p:cNvSpPr>
            <p:nvPr/>
          </p:nvSpPr>
          <p:spPr bwMode="auto">
            <a:xfrm>
              <a:off x="5400730" y="3553478"/>
              <a:ext cx="857416" cy="338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 b="1" dirty="0">
                  <a:solidFill>
                    <a:srgbClr val="FFFFFF"/>
                  </a:solidFill>
                  <a:latin typeface="Times New Roman"/>
                  <a:cs typeface="Times New Roman"/>
                </a:rPr>
                <a:t>S</a:t>
              </a:r>
              <a:r>
                <a:rPr lang="en-US" sz="1600" b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alinity</a:t>
              </a:r>
              <a:endParaRPr lang="en-US" sz="1600" b="1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6" name="TextBox 14"/>
            <p:cNvSpPr txBox="1">
              <a:spLocks noChangeArrowheads="1"/>
            </p:cNvSpPr>
            <p:nvPr/>
          </p:nvSpPr>
          <p:spPr bwMode="auto">
            <a:xfrm>
              <a:off x="5375330" y="4925421"/>
              <a:ext cx="1375982" cy="584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 b="1" dirty="0">
                  <a:solidFill>
                    <a:srgbClr val="FFFFFF"/>
                  </a:solidFill>
                  <a:latin typeface="Times New Roman"/>
                  <a:cs typeface="Times New Roman"/>
                </a:rPr>
                <a:t>% </a:t>
              </a:r>
              <a:r>
                <a:rPr lang="en-US" sz="1600" b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Saturation </a:t>
              </a:r>
            </a:p>
            <a:p>
              <a:pPr eaLnBrk="0" hangingPunct="0"/>
              <a:r>
                <a:rPr lang="en-US" sz="1600" b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(DO)</a:t>
              </a:r>
              <a:endParaRPr lang="en-US" sz="1600" b="1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7" name="TextBox 5"/>
            <p:cNvSpPr txBox="1">
              <a:spLocks noChangeArrowheads="1"/>
            </p:cNvSpPr>
            <p:nvPr/>
          </p:nvSpPr>
          <p:spPr bwMode="auto">
            <a:xfrm>
              <a:off x="5406372" y="1955967"/>
              <a:ext cx="1325989" cy="338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 b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Temperature</a:t>
              </a:r>
              <a:endParaRPr lang="en-US" sz="1600" b="1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918130" y="886506"/>
              <a:ext cx="425445" cy="480097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9" name="TextBox 16"/>
            <p:cNvSpPr txBox="1">
              <a:spLocks noChangeArrowheads="1"/>
            </p:cNvSpPr>
            <p:nvPr/>
          </p:nvSpPr>
          <p:spPr bwMode="auto">
            <a:xfrm>
              <a:off x="4962580" y="214377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55</a:t>
              </a:r>
            </a:p>
          </p:txBody>
        </p:sp>
        <p:sp>
          <p:nvSpPr>
            <p:cNvPr id="20" name="TextBox 18"/>
            <p:cNvSpPr txBox="1">
              <a:spLocks noChangeArrowheads="1"/>
            </p:cNvSpPr>
            <p:nvPr/>
          </p:nvSpPr>
          <p:spPr bwMode="auto">
            <a:xfrm>
              <a:off x="4981630" y="373127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55</a:t>
              </a:r>
            </a:p>
          </p:txBody>
        </p:sp>
        <p:sp>
          <p:nvSpPr>
            <p:cNvPr id="21" name="TextBox 15"/>
            <p:cNvSpPr txBox="1">
              <a:spLocks noChangeArrowheads="1"/>
            </p:cNvSpPr>
            <p:nvPr/>
          </p:nvSpPr>
          <p:spPr bwMode="auto">
            <a:xfrm>
              <a:off x="5095930" y="2410478"/>
              <a:ext cx="2987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22" name="TextBox 19"/>
            <p:cNvSpPr txBox="1">
              <a:spLocks noChangeArrowheads="1"/>
            </p:cNvSpPr>
            <p:nvPr/>
          </p:nvSpPr>
          <p:spPr bwMode="auto">
            <a:xfrm>
              <a:off x="5089580" y="4010678"/>
              <a:ext cx="2987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23" name="TextBox 20"/>
            <p:cNvSpPr txBox="1">
              <a:spLocks noChangeArrowheads="1"/>
            </p:cNvSpPr>
            <p:nvPr/>
          </p:nvSpPr>
          <p:spPr bwMode="auto">
            <a:xfrm>
              <a:off x="4956230" y="532512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55</a:t>
              </a:r>
            </a:p>
          </p:txBody>
        </p:sp>
        <p:sp>
          <p:nvSpPr>
            <p:cNvPr id="24" name="TextBox 22"/>
            <p:cNvSpPr txBox="1">
              <a:spLocks noChangeArrowheads="1"/>
            </p:cNvSpPr>
            <p:nvPr/>
          </p:nvSpPr>
          <p:spPr bwMode="auto">
            <a:xfrm rot="16200000">
              <a:off x="4763266" y="1423540"/>
              <a:ext cx="754542" cy="400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20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depth</a:t>
              </a:r>
            </a:p>
          </p:txBody>
        </p:sp>
        <p:sp>
          <p:nvSpPr>
            <p:cNvPr id="25" name="TextBox 23"/>
            <p:cNvSpPr txBox="1">
              <a:spLocks noChangeArrowheads="1"/>
            </p:cNvSpPr>
            <p:nvPr/>
          </p:nvSpPr>
          <p:spPr bwMode="auto">
            <a:xfrm rot="16200000">
              <a:off x="4769616" y="3030090"/>
              <a:ext cx="754542" cy="400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20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depth</a:t>
              </a:r>
            </a:p>
          </p:txBody>
        </p:sp>
        <p:sp>
          <p:nvSpPr>
            <p:cNvPr id="26" name="TextBox 24"/>
            <p:cNvSpPr txBox="1">
              <a:spLocks noChangeArrowheads="1"/>
            </p:cNvSpPr>
            <p:nvPr/>
          </p:nvSpPr>
          <p:spPr bwMode="auto">
            <a:xfrm rot="16200000">
              <a:off x="4775966" y="4636640"/>
              <a:ext cx="754542" cy="400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20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depth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918130" y="5585872"/>
              <a:ext cx="3702008" cy="27942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8" name="TextBox 25"/>
            <p:cNvSpPr txBox="1">
              <a:spLocks noChangeArrowheads="1"/>
            </p:cNvSpPr>
            <p:nvPr/>
          </p:nvSpPr>
          <p:spPr bwMode="auto">
            <a:xfrm>
              <a:off x="5254680" y="5541028"/>
              <a:ext cx="834974" cy="338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 dirty="0" smtClean="0">
                  <a:solidFill>
                    <a:srgbClr val="000000"/>
                  </a:solidFill>
                </a:rPr>
                <a:t>Aug 12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29" name="TextBox 26"/>
            <p:cNvSpPr txBox="1">
              <a:spLocks noChangeArrowheads="1"/>
            </p:cNvSpPr>
            <p:nvPr/>
          </p:nvSpPr>
          <p:spPr bwMode="auto">
            <a:xfrm>
              <a:off x="7477151" y="5541028"/>
              <a:ext cx="834974" cy="338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 dirty="0" smtClean="0">
                  <a:solidFill>
                    <a:srgbClr val="000000"/>
                  </a:solidFill>
                </a:rPr>
                <a:t>Sep 07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356275" y="3966496"/>
              <a:ext cx="2774918" cy="19051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368975" y="2366171"/>
              <a:ext cx="2774918" cy="19051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919718" y="592795"/>
              <a:ext cx="3698833" cy="33816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6967570" y="880155"/>
              <a:ext cx="273047" cy="15876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7"/>
            <p:cNvSpPr txBox="1">
              <a:spLocks noChangeArrowheads="1"/>
            </p:cNvSpPr>
            <p:nvPr/>
          </p:nvSpPr>
          <p:spPr bwMode="auto">
            <a:xfrm>
              <a:off x="8213780" y="81662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26</a:t>
              </a:r>
            </a:p>
          </p:txBody>
        </p:sp>
        <p:sp>
          <p:nvSpPr>
            <p:cNvPr id="35" name="TextBox 17"/>
            <p:cNvSpPr txBox="1">
              <a:spLocks noChangeArrowheads="1"/>
            </p:cNvSpPr>
            <p:nvPr/>
          </p:nvSpPr>
          <p:spPr bwMode="auto">
            <a:xfrm>
              <a:off x="5095930" y="816628"/>
              <a:ext cx="2987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36" name="TextBox 35"/>
            <p:cNvSpPr txBox="1">
              <a:spLocks noChangeArrowheads="1"/>
            </p:cNvSpPr>
            <p:nvPr/>
          </p:nvSpPr>
          <p:spPr bwMode="auto">
            <a:xfrm>
              <a:off x="6365932" y="505476"/>
              <a:ext cx="1967734" cy="400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2000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Hurricane Irene</a:t>
              </a:r>
            </a:p>
          </p:txBody>
        </p:sp>
      </p:grpSp>
      <p:pic>
        <p:nvPicPr>
          <p:cNvPr id="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112337" y="1039988"/>
            <a:ext cx="1447009" cy="5809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212391" y="-85945"/>
            <a:ext cx="90126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Science Requirements - status and issues, common practices, needs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348826" y="283839"/>
            <a:ext cx="65837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Science need is great and there is urgency to make progress</a:t>
            </a:r>
            <a:endParaRPr lang="en-US" sz="2000" b="1" i="1" dirty="0"/>
          </a:p>
        </p:txBody>
      </p:sp>
      <p:pic>
        <p:nvPicPr>
          <p:cNvPr id="40" name="Picture 39" descr="RUWRFwarm46_winds10m_201208281000_zoo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4" t="1445" r="26570" b="1431"/>
          <a:stretch/>
        </p:blipFill>
        <p:spPr>
          <a:xfrm>
            <a:off x="3946772" y="1336781"/>
            <a:ext cx="2282795" cy="301391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41" name="Picture 40" descr="RUWRFcold36_winds10m_201208281000_zoom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7" t="1606" r="19179" b="1556"/>
          <a:stretch/>
        </p:blipFill>
        <p:spPr>
          <a:xfrm>
            <a:off x="6322818" y="1336781"/>
            <a:ext cx="2572382" cy="3013910"/>
          </a:xfrm>
          <a:prstGeom prst="rect">
            <a:avLst/>
          </a:prstGeom>
          <a:ln w="28575" cmpd="sng">
            <a:solidFill>
              <a:srgbClr val="0000FF"/>
            </a:solidFill>
          </a:ln>
        </p:spPr>
      </p:pic>
      <p:sp>
        <p:nvSpPr>
          <p:cNvPr id="42" name="TextBox 41"/>
          <p:cNvSpPr txBox="1"/>
          <p:nvPr/>
        </p:nvSpPr>
        <p:spPr>
          <a:xfrm>
            <a:off x="4247820" y="1515062"/>
            <a:ext cx="895678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Warm SST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621407" y="1515062"/>
            <a:ext cx="79715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Cold SST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45" name="Picture 44" descr="wind_bias_box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" t="907" r="9107" b="10613"/>
          <a:stretch/>
        </p:blipFill>
        <p:spPr>
          <a:xfrm>
            <a:off x="3882751" y="4575458"/>
            <a:ext cx="4952310" cy="193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193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5119" y="105325"/>
            <a:ext cx="90126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Science Requirements </a:t>
            </a:r>
            <a:r>
              <a:rPr lang="en-US" sz="2400" b="1" dirty="0" smtClean="0"/>
              <a:t>– community practices evolving and diverse</a:t>
            </a:r>
            <a:endParaRPr lang="en-US" sz="2400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78759" y="6400146"/>
            <a:ext cx="8331138" cy="36512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Earth Cube B-Cubed Kick Off Meeting: Science Requirements - status and issues, common practices, needs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4"/>
          <a:stretch>
            <a:fillRect/>
          </a:stretch>
        </p:blipFill>
        <p:spPr bwMode="auto">
          <a:xfrm>
            <a:off x="637618" y="640568"/>
            <a:ext cx="3574502" cy="2472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212120" y="463310"/>
            <a:ext cx="4061798" cy="3791988"/>
            <a:chOff x="1880845" y="66342"/>
            <a:chExt cx="6504636" cy="6014330"/>
          </a:xfrm>
        </p:grpSpPr>
        <p:pic>
          <p:nvPicPr>
            <p:cNvPr id="9" name="Picture 4" descr="tasmania_27nov8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2141" y="347484"/>
              <a:ext cx="5783340" cy="573318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1880845" y="66342"/>
              <a:ext cx="3425539" cy="914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1200" b="1" i="1" dirty="0"/>
                <a:t>GSFC, NASA</a:t>
              </a:r>
            </a:p>
          </p:txBody>
        </p:sp>
      </p:grpSp>
      <p:pic>
        <p:nvPicPr>
          <p:cNvPr id="11" name="Picture 5" descr="marcoos_glider_sst_chla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5562"/>
          <a:stretch>
            <a:fillRect/>
          </a:stretch>
        </p:blipFill>
        <p:spPr bwMode="auto">
          <a:xfrm>
            <a:off x="165366" y="3112932"/>
            <a:ext cx="3938587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6" descr="20070928 093"/>
          <p:cNvPicPr>
            <a:picLocks noChangeAspect="1" noChangeArrowheads="1"/>
          </p:cNvPicPr>
          <p:nvPr/>
        </p:nvPicPr>
        <p:blipFill rotWithShape="1">
          <a:blip r:embed="rId5"/>
          <a:srcRect l="14240" r="14807"/>
          <a:stretch/>
        </p:blipFill>
        <p:spPr bwMode="auto">
          <a:xfrm>
            <a:off x="4103953" y="4169304"/>
            <a:ext cx="2110476" cy="2230842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3" name="Picture 6" descr="COAWST_110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8333" r="14583" b="19444"/>
          <a:stretch>
            <a:fillRect/>
          </a:stretch>
        </p:blipFill>
        <p:spPr bwMode="auto">
          <a:xfrm>
            <a:off x="6374616" y="4405303"/>
            <a:ext cx="2635281" cy="180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8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088" y="15335"/>
            <a:ext cx="90126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Science Requirements </a:t>
            </a:r>
            <a:r>
              <a:rPr lang="en-US" sz="2800" b="1" dirty="0" smtClean="0"/>
              <a:t>– issues and common practices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99546" y="842316"/>
            <a:ext cx="839681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b="1" i="1" dirty="0" smtClean="0"/>
              <a:t>Historically academic ocean science operated as single programs often defined by having dedicated access to ships for limited specified periods of time</a:t>
            </a:r>
          </a:p>
          <a:p>
            <a:endParaRPr lang="en-US" b="1" i="1" dirty="0" smtClean="0"/>
          </a:p>
          <a:p>
            <a:pPr lvl="1"/>
            <a:r>
              <a:rPr lang="en-US" sz="1600" i="1" dirty="0" smtClean="0"/>
              <a:t>-Community still in transition, many specialized individualized data sets</a:t>
            </a:r>
          </a:p>
          <a:p>
            <a:pPr lvl="1"/>
            <a:r>
              <a:rPr lang="en-US" sz="1600" i="1" dirty="0" smtClean="0"/>
              <a:t>-Proprietary ownership, despite required the data sharing but never enforced and never funded</a:t>
            </a:r>
          </a:p>
          <a:p>
            <a:pPr lvl="1"/>
            <a:r>
              <a:rPr lang="en-US" sz="1600" i="1" dirty="0" smtClean="0"/>
              <a:t>-Data standards and QA/QC guarded by the individual scientists </a:t>
            </a:r>
          </a:p>
          <a:p>
            <a:pPr lvl="1"/>
            <a:r>
              <a:rPr lang="en-US" sz="1600" i="1" dirty="0" smtClean="0"/>
              <a:t>-Diverse communities of a wide range of skill capabilities</a:t>
            </a:r>
            <a:endParaRPr lang="en-US" sz="1600" i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78759" y="6400146"/>
            <a:ext cx="8331138" cy="36512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Earth Cube B-Cubed Kick Off Meeting: Science Requirements - status and issues, common practices, needs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9183" y="416929"/>
            <a:ext cx="7215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 smtClean="0"/>
              <a:t>The classical ocean scientist: </a:t>
            </a:r>
            <a:r>
              <a:rPr lang="en-US" b="1" i="1" dirty="0" smtClean="0"/>
              <a:t>Looking Back (Lingering cultural hurdles)</a:t>
            </a:r>
            <a:endParaRPr lang="en-US" b="1" i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519" y="3323391"/>
            <a:ext cx="2120106" cy="272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540" y="3323391"/>
            <a:ext cx="1824736" cy="26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10" descr="IMG_131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0"/>
          <a:stretch/>
        </p:blipFill>
        <p:spPr>
          <a:xfrm>
            <a:off x="799183" y="3323391"/>
            <a:ext cx="3211230" cy="27289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03823" y="3255963"/>
            <a:ext cx="607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Eppley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655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7075" y="72413"/>
            <a:ext cx="377429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Distributed Databases</a:t>
            </a:r>
          </a:p>
          <a:p>
            <a:r>
              <a:rPr lang="en-US" sz="2400" b="1" dirty="0" smtClean="0"/>
              <a:t>Stratified often by discipline</a:t>
            </a:r>
          </a:p>
          <a:p>
            <a:r>
              <a:rPr lang="en-US" sz="2400" b="1" dirty="0" smtClean="0"/>
              <a:t>Too Many to keep up with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23" y="3175240"/>
            <a:ext cx="2165027" cy="19381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820" y="2171746"/>
            <a:ext cx="4449425" cy="20224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424" y="4034880"/>
            <a:ext cx="4335113" cy="27651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224" y="1376866"/>
            <a:ext cx="3828388" cy="17983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9895" y="72413"/>
            <a:ext cx="4008802" cy="20474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823" y="5117176"/>
            <a:ext cx="3492789" cy="174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0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50" y="427724"/>
            <a:ext cx="8922833" cy="65166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4782" y="8759"/>
            <a:ext cx="790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Data systems to tie international community often  together based on geography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40131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31658" y="361204"/>
            <a:ext cx="6263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ARGO NETWORK: Maturations of data standards and community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4101" y="0"/>
            <a:ext cx="8649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Maturation in community of practice, integrated research for a research theme</a:t>
            </a:r>
            <a:endParaRPr lang="en-US" sz="2000" b="1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0536"/>
            <a:ext cx="9144000" cy="52950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24416" y="5912220"/>
            <a:ext cx="46474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-agreed upon infrastructure and data standards</a:t>
            </a:r>
          </a:p>
          <a:p>
            <a:pPr algn="ctr"/>
            <a:r>
              <a:rPr lang="en-US" dirty="0" smtClean="0"/>
              <a:t>-QA/QC</a:t>
            </a:r>
          </a:p>
          <a:p>
            <a:pPr algn="ctr"/>
            <a:r>
              <a:rPr lang="en-US" dirty="0" smtClean="0"/>
              <a:t>-international in scope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4181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1090</Words>
  <Application>Microsoft Macintosh PowerPoint</Application>
  <PresentationFormat>On-screen Show (4:3)</PresentationFormat>
  <Paragraphs>268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OOI Science Requirements Community Defined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Oscar Schofield</dc:creator>
  <cp:lastModifiedBy>Oscar Schofield</cp:lastModifiedBy>
  <cp:revision>36</cp:revision>
  <dcterms:created xsi:type="dcterms:W3CDTF">2013-11-11T22:19:58Z</dcterms:created>
  <dcterms:modified xsi:type="dcterms:W3CDTF">2013-11-12T20:29:53Z</dcterms:modified>
</cp:coreProperties>
</file>