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44"/>
  </p:notesMasterIdLst>
  <p:sldIdLst>
    <p:sldId id="429" r:id="rId2"/>
    <p:sldId id="430" r:id="rId3"/>
    <p:sldId id="456" r:id="rId4"/>
    <p:sldId id="473" r:id="rId5"/>
    <p:sldId id="450" r:id="rId6"/>
    <p:sldId id="460" r:id="rId7"/>
    <p:sldId id="472" r:id="rId8"/>
    <p:sldId id="449" r:id="rId9"/>
    <p:sldId id="452" r:id="rId10"/>
    <p:sldId id="458" r:id="rId11"/>
    <p:sldId id="453" r:id="rId12"/>
    <p:sldId id="463" r:id="rId13"/>
    <p:sldId id="448" r:id="rId14"/>
    <p:sldId id="483" r:id="rId15"/>
    <p:sldId id="459" r:id="rId16"/>
    <p:sldId id="482" r:id="rId17"/>
    <p:sldId id="484" r:id="rId18"/>
    <p:sldId id="433" r:id="rId19"/>
    <p:sldId id="434" r:id="rId20"/>
    <p:sldId id="454" r:id="rId21"/>
    <p:sldId id="455" r:id="rId22"/>
    <p:sldId id="435" r:id="rId23"/>
    <p:sldId id="485" r:id="rId24"/>
    <p:sldId id="436" r:id="rId25"/>
    <p:sldId id="437" r:id="rId26"/>
    <p:sldId id="438" r:id="rId27"/>
    <p:sldId id="464" r:id="rId28"/>
    <p:sldId id="469" r:id="rId29"/>
    <p:sldId id="465" r:id="rId30"/>
    <p:sldId id="466" r:id="rId31"/>
    <p:sldId id="467" r:id="rId32"/>
    <p:sldId id="462" r:id="rId33"/>
    <p:sldId id="471" r:id="rId34"/>
    <p:sldId id="468" r:id="rId35"/>
    <p:sldId id="443" r:id="rId36"/>
    <p:sldId id="446" r:id="rId37"/>
    <p:sldId id="447" r:id="rId38"/>
    <p:sldId id="445" r:id="rId39"/>
    <p:sldId id="477" r:id="rId40"/>
    <p:sldId id="478" r:id="rId41"/>
    <p:sldId id="480" r:id="rId42"/>
    <p:sldId id="481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99"/>
    <a:srgbClr val="66FF33"/>
    <a:srgbClr val="66FF66"/>
    <a:srgbClr val="FFFF00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503" autoAdjust="0"/>
    <p:restoredTop sz="94660"/>
  </p:normalViewPr>
  <p:slideViewPr>
    <p:cSldViewPr snapToGrid="0">
      <p:cViewPr>
        <p:scale>
          <a:sx n="150" d="100"/>
          <a:sy n="150" d="100"/>
        </p:scale>
        <p:origin x="-96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</a:t>
            </a:r>
            <a:r>
              <a:rPr lang="en-US" baseline="0" dirty="0" smtClean="0"/>
              <a:t> Research Course</a:t>
            </a:r>
            <a:endParaRPr lang="en-US" dirty="0"/>
          </a:p>
        </c:rich>
      </c:tx>
      <c:layout>
        <c:manualLayout>
          <c:xMode val="edge"/>
          <c:yMode val="edge"/>
          <c:x val="0.171550942268026"/>
          <c:y val="0.0898461896555712"/>
        </c:manualLayout>
      </c:layout>
    </c:title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</c:ser>
        <c:axId val="626400920"/>
        <c:axId val="626919448"/>
      </c:scatterChart>
      <c:valAx>
        <c:axId val="6264009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26919448"/>
        <c:crosses val="autoZero"/>
        <c:crossBetween val="midCat"/>
      </c:valAx>
      <c:valAx>
        <c:axId val="62691944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26400920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3A262-1811-1149-82DB-FF4B93274017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10028-24A9-8E4B-82EC-7935091C0B1A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5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>
            <a:prstTxWarp prst="textNoShape">
              <a:avLst/>
            </a:prstTxWarp>
          </a:bodyPr>
          <a:lstStyle/>
          <a:p>
            <a:pPr algn="r"/>
            <a:fld id="{33C59B7C-46F7-D841-ACEC-0FFCE3259384}" type="slidenum">
              <a:rPr lang="en-US" sz="1200">
                <a:latin typeface="Calibri" charset="0"/>
                <a:ea typeface="MS PGothic" pitchFamily="34" charset="-128"/>
                <a:cs typeface="MS PGothic" pitchFamily="34" charset="-128"/>
              </a:rPr>
              <a:pPr algn="r"/>
              <a:t>5</a:t>
            </a:fld>
            <a:endParaRPr lang="en-US" sz="120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3" tIns="45712" rIns="91423" bIns="45712"/>
          <a:lstStyle/>
          <a:p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wmf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jpeg"/><Relationship Id="rId12" Type="http://schemas.openxmlformats.org/officeDocument/2006/relationships/image" Target="../media/image94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95.jpeg"/><Relationship Id="rId15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jpeg"/><Relationship Id="rId4" Type="http://schemas.openxmlformats.org/officeDocument/2006/relationships/image" Target="../media/image86.wmf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png"/><Relationship Id="rId8" Type="http://schemas.openxmlformats.org/officeDocument/2006/relationships/image" Target="../media/image90.jpeg"/><Relationship Id="rId9" Type="http://schemas.openxmlformats.org/officeDocument/2006/relationships/image" Target="../media/image91.jpeg"/><Relationship Id="rId10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jpeg"/><Relationship Id="rId12" Type="http://schemas.openxmlformats.org/officeDocument/2006/relationships/image" Target="../media/image94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95.jpeg"/><Relationship Id="rId15" Type="http://schemas.openxmlformats.org/officeDocument/2006/relationships/image" Target="../media/image96.jpe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jpeg"/><Relationship Id="rId4" Type="http://schemas.openxmlformats.org/officeDocument/2006/relationships/image" Target="../media/image86.wmf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png"/><Relationship Id="rId8" Type="http://schemas.openxmlformats.org/officeDocument/2006/relationships/image" Target="../media/image90.jpeg"/><Relationship Id="rId9" Type="http://schemas.openxmlformats.org/officeDocument/2006/relationships/image" Target="../media/image91.jpeg"/><Relationship Id="rId10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8.jpe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png"/><Relationship Id="rId5" Type="http://schemas.openxmlformats.org/officeDocument/2006/relationships/image" Target="../media/image146.jpeg"/><Relationship Id="rId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9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chart" Target="../charts/chart1.xml"/><Relationship Id="rId5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jpeg"/><Relationship Id="rId14" Type="http://schemas.openxmlformats.org/officeDocument/2006/relationships/image" Target="../media/image49.png"/><Relationship Id="rId15" Type="http://schemas.openxmlformats.org/officeDocument/2006/relationships/image" Target="../media/image50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7" Type="http://schemas.openxmlformats.org/officeDocument/2006/relationships/image" Target="../media/image42.png"/><Relationship Id="rId8" Type="http://schemas.openxmlformats.org/officeDocument/2006/relationships/image" Target="../media/image43.jpe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oogle_OilSpill.jpg"/>
          <p:cNvPicPr>
            <a:picLocks noChangeAspect="1"/>
          </p:cNvPicPr>
          <p:nvPr/>
        </p:nvPicPr>
        <p:blipFill>
          <a:blip r:embed="rId2"/>
          <a:srcRect b="6154"/>
          <a:stretch>
            <a:fillRect/>
          </a:stretch>
        </p:blipFill>
        <p:spPr>
          <a:xfrm>
            <a:off x="0" y="0"/>
            <a:ext cx="9144000" cy="6197600"/>
          </a:xfrm>
          <a:prstGeom prst="rect">
            <a:avLst/>
          </a:prstGeom>
        </p:spPr>
      </p:pic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7115628" y="2207985"/>
            <a:ext cx="976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Madrid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143934" y="3285067"/>
            <a:ext cx="1352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CCFFCC"/>
                </a:solidFill>
              </a:rPr>
              <a:t>Deepwater</a:t>
            </a:r>
          </a:p>
          <a:p>
            <a:pPr algn="ctr"/>
            <a:r>
              <a:rPr lang="en-US" b="1" dirty="0">
                <a:solidFill>
                  <a:srgbClr val="CCFFCC"/>
                </a:solidFill>
              </a:rPr>
              <a:t>Horizon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 rot="19609408">
            <a:off x="490130" y="4653133"/>
            <a:ext cx="32224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CFFCC"/>
                </a:solidFill>
              </a:rPr>
              <a:t>Loop Current -----&gt; Gulf Stream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1303866" y="2963333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Rutgers</a:t>
            </a:r>
          </a:p>
        </p:txBody>
      </p:sp>
      <p:sp>
        <p:nvSpPr>
          <p:cNvPr id="19472" name="TextBox 21"/>
          <p:cNvSpPr txBox="1">
            <a:spLocks noChangeArrowheads="1"/>
          </p:cNvSpPr>
          <p:nvPr/>
        </p:nvSpPr>
        <p:spPr bwMode="auto">
          <a:xfrm>
            <a:off x="117929" y="544892"/>
            <a:ext cx="4919132" cy="1969770"/>
          </a:xfrm>
          <a:prstGeom prst="rect">
            <a:avLst/>
          </a:prstGeom>
          <a:solidFill>
            <a:srgbClr val="3366FF">
              <a:alpha val="85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U.S. IOOS Response to the Gulf of Mexico Oil Spill:</a:t>
            </a:r>
          </a:p>
          <a:p>
            <a:pPr algn="ctr"/>
            <a:endParaRPr lang="en-US" sz="1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The Critical Role of Modern Ocean Observing Networks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4944" y="4016223"/>
            <a:ext cx="3995058" cy="1200329"/>
          </a:xfrm>
          <a:prstGeom prst="rect">
            <a:avLst/>
          </a:prstGeom>
          <a:solidFill>
            <a:srgbClr val="3366FF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Representing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Many IOOS &amp;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DHS Partners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8857" y="5261430"/>
            <a:ext cx="4980214" cy="923330"/>
          </a:xfrm>
          <a:prstGeom prst="rect">
            <a:avLst/>
          </a:prstGeom>
          <a:solidFill>
            <a:srgbClr val="3366FF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Many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Sponsors,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Including</a:t>
            </a:r>
          </a:p>
        </p:txBody>
      </p:sp>
      <p:pic>
        <p:nvPicPr>
          <p:cNvPr id="17" name="Picture 16" descr="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03609" y="5304024"/>
            <a:ext cx="8556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1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5642" y="5283386"/>
            <a:ext cx="9144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9" name="Picture 18" descr="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3257" y="5282593"/>
            <a:ext cx="9144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" name="Picture 19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5323868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7" descr="IOOSlogoWhiteRGB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777" y="4002734"/>
            <a:ext cx="1539724" cy="61749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6604001" y="4653037"/>
            <a:ext cx="2181981" cy="555328"/>
            <a:chOff x="6555619" y="4326467"/>
            <a:chExt cx="2181981" cy="555328"/>
          </a:xfrm>
        </p:grpSpPr>
        <p:sp>
          <p:nvSpPr>
            <p:cNvPr id="19466" name="TextBox 15"/>
            <p:cNvSpPr txBox="1">
              <a:spLocks noChangeArrowheads="1"/>
            </p:cNvSpPr>
            <p:nvPr/>
          </p:nvSpPr>
          <p:spPr bwMode="auto">
            <a:xfrm>
              <a:off x="7124700" y="4326467"/>
              <a:ext cx="1612900" cy="5539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 dirty="0" smtClean="0">
                  <a:solidFill>
                    <a:srgbClr val="0A073E"/>
                  </a:solidFill>
                </a:rPr>
                <a:t>National </a:t>
              </a:r>
              <a:r>
                <a:rPr lang="en-US" sz="1000" dirty="0">
                  <a:solidFill>
                    <a:srgbClr val="0A073E"/>
                  </a:solidFill>
                </a:rPr>
                <a:t>Center for</a:t>
              </a:r>
            </a:p>
            <a:p>
              <a:r>
                <a:rPr lang="en-US" sz="1000" dirty="0">
                  <a:solidFill>
                    <a:srgbClr val="0A073E"/>
                  </a:solidFill>
                </a:rPr>
                <a:t>Secure and Resilient </a:t>
              </a:r>
            </a:p>
            <a:p>
              <a:r>
                <a:rPr lang="en-US" sz="1000" dirty="0">
                  <a:solidFill>
                    <a:srgbClr val="0A073E"/>
                  </a:solidFill>
                </a:rPr>
                <a:t>Maritime Commerce</a:t>
              </a:r>
            </a:p>
          </p:txBody>
        </p:sp>
        <p:pic>
          <p:nvPicPr>
            <p:cNvPr id="19471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55619" y="4326467"/>
              <a:ext cx="562201" cy="55532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7229930" y="3120571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RU27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2714" y="246742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Silbo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57162" y="0"/>
            <a:ext cx="7808297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Glider Network Components (2010)</a:t>
            </a:r>
          </a:p>
        </p:txBody>
      </p:sp>
      <p:pic>
        <p:nvPicPr>
          <p:cNvPr id="3" name="Picture 3" descr="Screen shot 2011-03-18 at 2.25.54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144" y="1511013"/>
            <a:ext cx="4172858" cy="42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80429" y="1070429"/>
            <a:ext cx="3694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ONR Glider Technology Centers</a:t>
            </a:r>
          </a:p>
          <a:p>
            <a:r>
              <a:rPr lang="en-US" dirty="0" smtClean="0"/>
              <a:t>   Slocum Gliders – Rutgers</a:t>
            </a:r>
          </a:p>
          <a:p>
            <a:r>
              <a:rPr lang="en-US" dirty="0" smtClean="0"/>
              <a:t>   </a:t>
            </a:r>
            <a:r>
              <a:rPr lang="en-US" dirty="0" err="1" smtClean="0"/>
              <a:t>Seagliders</a:t>
            </a:r>
            <a:r>
              <a:rPr lang="en-US" dirty="0" smtClean="0"/>
              <a:t> – U. Washington</a:t>
            </a:r>
          </a:p>
          <a:p>
            <a:r>
              <a:rPr lang="en-US" dirty="0" smtClean="0"/>
              <a:t>   Spray Gliders – Scripps I.O.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5428" y="1070429"/>
            <a:ext cx="37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European Gliding Observatories </a:t>
            </a:r>
            <a:endParaRPr lang="en-US" b="1" dirty="0"/>
          </a:p>
        </p:txBody>
      </p:sp>
      <p:pic>
        <p:nvPicPr>
          <p:cNvPr id="6" name="Picture 5" descr="Screen shot 2011-10-05 at 3.32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942" y="2947090"/>
            <a:ext cx="4403271" cy="2826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0857" y="2331357"/>
            <a:ext cx="398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U.S. Navy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Littoral </a:t>
            </a:r>
            <a:r>
              <a:rPr lang="en-US" dirty="0" err="1" smtClean="0"/>
              <a:t>Battlespace</a:t>
            </a:r>
            <a:r>
              <a:rPr lang="en-US" dirty="0" smtClean="0"/>
              <a:t> Sensing - Gliders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5071" y="689429"/>
            <a:ext cx="132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Everyone’s</a:t>
            </a:r>
          </a:p>
        </p:txBody>
      </p:sp>
      <p:sp>
        <p:nvSpPr>
          <p:cNvPr id="9" name="TextBox 8"/>
          <p:cNvSpPr txBox="1"/>
          <p:nvPr/>
        </p:nvSpPr>
        <p:spPr>
          <a:xfrm rot="10800000">
            <a:off x="1442357" y="907142"/>
            <a:ext cx="31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^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07" y="760186"/>
            <a:ext cx="3543300" cy="2616200"/>
          </a:xfrm>
          <a:prstGeom prst="rect">
            <a:avLst/>
          </a:prstGeom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0" y="1206500"/>
            <a:ext cx="4905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632450" y="120173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pic>
        <p:nvPicPr>
          <p:cNvPr id="26631" name="Picture 8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29"/>
          <a:stretch>
            <a:fillRect/>
          </a:stretch>
        </p:blipFill>
        <p:spPr bwMode="auto">
          <a:xfrm>
            <a:off x="5715000" y="3201988"/>
            <a:ext cx="403860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4525" y="3859213"/>
            <a:ext cx="26654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781300" y="4449763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5810250" y="442118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3567113" y="5788478"/>
            <a:ext cx="15382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latin typeface="Times New Roman" charset="0"/>
                <a:ea typeface="MS PGothic" pitchFamily="34" charset="-128"/>
                <a:cs typeface="MS PGothic" pitchFamily="34" charset="-128"/>
              </a:rPr>
              <a:t>Nested Models </a:t>
            </a:r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6252256" y="5851978"/>
            <a:ext cx="231578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latin typeface="Times New Roman" charset="0"/>
                <a:ea typeface="MS PGothic" pitchFamily="34" charset="-128"/>
                <a:cs typeface="MS PGothic" pitchFamily="34" charset="-128"/>
              </a:rPr>
              <a:t>4-D </a:t>
            </a:r>
            <a:r>
              <a:rPr lang="en-US" sz="1700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Forecast Ensembles </a:t>
            </a:r>
            <a:endParaRPr lang="en-US" sz="1700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637" name="Text Box 16"/>
          <p:cNvSpPr txBox="1">
            <a:spLocks noChangeArrowheads="1"/>
          </p:cNvSpPr>
          <p:nvPr/>
        </p:nvSpPr>
        <p:spPr bwMode="auto">
          <a:xfrm>
            <a:off x="6015038" y="3371850"/>
            <a:ext cx="14255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  <p:sp>
        <p:nvSpPr>
          <p:cNvPr id="26638" name="Text Box 17"/>
          <p:cNvSpPr txBox="1">
            <a:spLocks noChangeArrowheads="1"/>
          </p:cNvSpPr>
          <p:nvPr/>
        </p:nvSpPr>
        <p:spPr bwMode="auto">
          <a:xfrm>
            <a:off x="333375" y="3341688"/>
            <a:ext cx="16478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Remote Sensing </a:t>
            </a:r>
          </a:p>
        </p:txBody>
      </p:sp>
      <p:sp>
        <p:nvSpPr>
          <p:cNvPr id="26639" name="Text Box 18"/>
          <p:cNvSpPr txBox="1">
            <a:spLocks noChangeArrowheads="1"/>
          </p:cNvSpPr>
          <p:nvPr/>
        </p:nvSpPr>
        <p:spPr bwMode="auto">
          <a:xfrm>
            <a:off x="3643313" y="3341688"/>
            <a:ext cx="8270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Gliders </a:t>
            </a:r>
          </a:p>
        </p:txBody>
      </p:sp>
      <p:pic>
        <p:nvPicPr>
          <p:cNvPr id="26640" name="Picture 7" descr="marcoos_composite_newcodar_070416_01"/>
          <p:cNvPicPr preferRelativeResize="0"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0" t="6944" r="12500" b="6944"/>
          <a:stretch>
            <a:fillRect/>
          </a:stretch>
        </p:blipFill>
        <p:spPr bwMode="auto">
          <a:xfrm>
            <a:off x="284163" y="3859213"/>
            <a:ext cx="249713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1" name="Text Box 16"/>
          <p:cNvSpPr txBox="1">
            <a:spLocks noChangeArrowheads="1"/>
          </p:cNvSpPr>
          <p:nvPr/>
        </p:nvSpPr>
        <p:spPr bwMode="auto">
          <a:xfrm>
            <a:off x="547688" y="5773738"/>
            <a:ext cx="17383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21" y="610507"/>
            <a:ext cx="2120900" cy="2679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400" y="541565"/>
            <a:ext cx="3149600" cy="2908300"/>
          </a:xfrm>
          <a:prstGeom prst="rect">
            <a:avLst/>
          </a:prstGeom>
        </p:spPr>
      </p:pic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8663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MARACOOS - Composite </a:t>
            </a:r>
            <a:r>
              <a:rPr lang="en-US" sz="3200" dirty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Data &amp; Forecast Products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32000" contrast="35000"/>
          </a:blip>
          <a:stretch>
            <a:fillRect/>
          </a:stretch>
        </p:blipFill>
        <p:spPr>
          <a:xfrm>
            <a:off x="0" y="722085"/>
            <a:ext cx="5359399" cy="4412264"/>
          </a:xfrm>
          <a:prstGeom prst="rect">
            <a:avLst/>
          </a:prstGeom>
        </p:spPr>
      </p:pic>
      <p:pic>
        <p:nvPicPr>
          <p:cNvPr id="6" name="Picture 5" descr="Screen shot 2011-10-05 at 4.39.48 AM.png"/>
          <p:cNvPicPr>
            <a:picLocks noChangeAspect="1"/>
          </p:cNvPicPr>
          <p:nvPr/>
        </p:nvPicPr>
        <p:blipFill>
          <a:blip r:embed="rId3"/>
          <a:srcRect t="29032" b="23548"/>
          <a:stretch>
            <a:fillRect/>
          </a:stretch>
        </p:blipFill>
        <p:spPr>
          <a:xfrm>
            <a:off x="0" y="0"/>
            <a:ext cx="91440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72" y="5433791"/>
            <a:ext cx="1418102" cy="694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644" y="5439850"/>
            <a:ext cx="870857" cy="68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1072" y="5343077"/>
            <a:ext cx="1564818" cy="876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02" y="2679096"/>
            <a:ext cx="3773714" cy="3191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0786" y="5814785"/>
            <a:ext cx="334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Cyberinfrastructure</a:t>
            </a:r>
            <a:r>
              <a:rPr lang="en-US" dirty="0" smtClean="0"/>
              <a:t> Dashboard</a:t>
            </a:r>
            <a:endParaRPr lang="en-US" dirty="0"/>
          </a:p>
        </p:txBody>
      </p:sp>
      <p:pic>
        <p:nvPicPr>
          <p:cNvPr id="12" name="Picture 11" descr="Screen shot 2011-10-05 at 4.51.19 AM.png"/>
          <p:cNvPicPr>
            <a:picLocks noChangeAspect="1"/>
          </p:cNvPicPr>
          <p:nvPr/>
        </p:nvPicPr>
        <p:blipFill>
          <a:blip r:embed="rId8"/>
          <a:srcRect l="16421" t="24065" r="10370" b="25340"/>
          <a:stretch>
            <a:fillRect/>
          </a:stretch>
        </p:blipFill>
        <p:spPr>
          <a:xfrm>
            <a:off x="4598151" y="977129"/>
            <a:ext cx="2622706" cy="15175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94954" y="843642"/>
            <a:ext cx="1949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&gt;80 Investigators</a:t>
            </a:r>
          </a:p>
          <a:p>
            <a:r>
              <a:rPr lang="en-US" dirty="0" smtClean="0"/>
              <a:t>&gt;40 Institutions</a:t>
            </a:r>
          </a:p>
          <a:p>
            <a:endParaRPr lang="en-US" dirty="0"/>
          </a:p>
        </p:txBody>
      </p:sp>
      <p:pic>
        <p:nvPicPr>
          <p:cNvPr id="14" name="Picture 13" descr="Screen shot 2011-10-05 at 4.55.00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594" y="1450083"/>
            <a:ext cx="1134835" cy="10554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308597" y="2505605"/>
            <a:ext cx="990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6002335" y="3161242"/>
            <a:ext cx="1492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6002335" y="3480330"/>
            <a:ext cx="1177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Ships/ Vessels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5951535" y="4193117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REMUS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951535" y="451220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Modeling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5951535" y="4831292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Leadership</a:t>
            </a: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7415210" y="3161242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CODAR</a:t>
            </a: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7415210" y="3480330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Glider</a:t>
            </a:r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7364410" y="4193117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Data Vis.</a:t>
            </a:r>
          </a:p>
        </p:txBody>
      </p:sp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7364410" y="451220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Security</a:t>
            </a:r>
          </a:p>
        </p:txBody>
      </p:sp>
      <p:sp>
        <p:nvSpPr>
          <p:cNvPr id="20491" name="TextBox 16"/>
          <p:cNvSpPr txBox="1">
            <a:spLocks noChangeArrowheads="1"/>
          </p:cNvSpPr>
          <p:nvPr/>
        </p:nvSpPr>
        <p:spPr bwMode="auto">
          <a:xfrm>
            <a:off x="7364410" y="4831292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797" y="3002492"/>
            <a:ext cx="2436813" cy="183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9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0" y="984780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20494" name="Text Box 3"/>
          <p:cNvSpPr txBox="1">
            <a:spLocks noChangeArrowheads="1"/>
          </p:cNvSpPr>
          <p:nvPr/>
        </p:nvSpPr>
        <p:spPr bwMode="auto">
          <a:xfrm>
            <a:off x="76197" y="5618692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CODAR Network</a:t>
            </a:r>
          </a:p>
        </p:txBody>
      </p:sp>
      <p:sp>
        <p:nvSpPr>
          <p:cNvPr id="20495" name="Text Box 4"/>
          <p:cNvSpPr txBox="1">
            <a:spLocks noChangeArrowheads="1"/>
          </p:cNvSpPr>
          <p:nvPr/>
        </p:nvSpPr>
        <p:spPr bwMode="auto">
          <a:xfrm>
            <a:off x="5380035" y="5594880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MS PGothic" pitchFamily="34" charset="-128"/>
                <a:cs typeface="MS PGothic" pitchFamily="34" charset="-128"/>
              </a:rPr>
              <a:t>Glider Fleet</a:t>
            </a:r>
          </a:p>
        </p:txBody>
      </p:sp>
      <p:sp>
        <p:nvSpPr>
          <p:cNvPr id="20496" name="Text Box 5"/>
          <p:cNvSpPr txBox="1">
            <a:spLocks noChangeArrowheads="1"/>
          </p:cNvSpPr>
          <p:nvPr/>
        </p:nvSpPr>
        <p:spPr bwMode="auto">
          <a:xfrm>
            <a:off x="2057397" y="5618692"/>
            <a:ext cx="2933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L-Band &amp; X-Band Satellite Receivers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0" y="4313767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0498" name="Text Box 10"/>
          <p:cNvSpPr txBox="1">
            <a:spLocks noChangeArrowheads="1"/>
          </p:cNvSpPr>
          <p:nvPr/>
        </p:nvSpPr>
        <p:spPr bwMode="auto">
          <a:xfrm>
            <a:off x="7191372" y="5618692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3-D Nowcasts</a:t>
            </a:r>
          </a:p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&amp; Forecasts</a:t>
            </a:r>
          </a:p>
        </p:txBody>
      </p:sp>
      <p:sp>
        <p:nvSpPr>
          <p:cNvPr id="20499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alibri" charset="0"/>
                <a:ea typeface="MS PGothic" pitchFamily="34" charset="-128"/>
                <a:cs typeface="MS PGothic" pitchFamily="34" charset="-128"/>
              </a:rPr>
              <a:t>Rutgers University - Coastal Ocean Observation </a:t>
            </a:r>
            <a:r>
              <a:rPr lang="en-US" sz="32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Lab</a:t>
            </a:r>
          </a:p>
          <a:p>
            <a:pPr algn="ctr"/>
            <a:r>
              <a:rPr lang="en-US" sz="28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MARACOOS Operations Center </a:t>
            </a:r>
            <a:endParaRPr lang="en-US" sz="2800" b="1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79772" y="4337580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960" y="4340755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8997" y="4337580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16122" y="4337580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03-13 at 8.36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2" y="348026"/>
            <a:ext cx="7846785" cy="5859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518400" y="13606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Ground- stations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15000" y="13606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HiSeasNet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60371" y="12391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065868" y="3022600"/>
            <a:ext cx="2861732" cy="313266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074333" y="3344333"/>
            <a:ext cx="2819400" cy="28448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518400" y="13606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Ground- stations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15000" y="13606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HiSeasNet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60371" y="12391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3" name="Picture 42" descr="Screen shot 2012-03-13 at 9.55.27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3782" y="2988733"/>
            <a:ext cx="4274086" cy="32016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6" y="834571"/>
            <a:ext cx="1585485" cy="1981856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27" y="849683"/>
            <a:ext cx="2866573" cy="5295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52244" y="1297216"/>
            <a:ext cx="411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sz="800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8029" y="961571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pic>
        <p:nvPicPr>
          <p:cNvPr id="12" name="Picture 11" descr="transAtlanticChallenge2.jpg"/>
          <p:cNvPicPr>
            <a:picLocks noChangeAspect="1"/>
          </p:cNvPicPr>
          <p:nvPr/>
        </p:nvPicPr>
        <p:blipFill>
          <a:blip r:embed="rId4"/>
          <a:srcRect b="39628"/>
          <a:stretch>
            <a:fillRect/>
          </a:stretch>
        </p:blipFill>
        <p:spPr>
          <a:xfrm>
            <a:off x="0" y="2852057"/>
            <a:ext cx="9144000" cy="335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1600" y="4662715"/>
            <a:ext cx="185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EE00"/>
                </a:solidFill>
              </a:rPr>
              <a:t>Longest Mission</a:t>
            </a:r>
          </a:p>
          <a:p>
            <a:r>
              <a:rPr lang="en-US" dirty="0" smtClean="0">
                <a:solidFill>
                  <a:srgbClr val="00EE00"/>
                </a:solidFill>
              </a:rPr>
              <a:t>in 2006: 500 km</a:t>
            </a:r>
            <a:endParaRPr lang="en-US" dirty="0">
              <a:solidFill>
                <a:srgbClr val="00EE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3824515"/>
            <a:ext cx="1903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East-West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Distance Across: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5,500 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5043715"/>
            <a:ext cx="1066800" cy="1066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191000" y="4967515"/>
            <a:ext cx="2608406" cy="1200329"/>
          </a:xfrm>
          <a:prstGeom prst="rect">
            <a:avLst/>
          </a:prstGeom>
          <a:solidFill>
            <a:srgbClr val="3366FF">
              <a:alpha val="66000"/>
            </a:srgbClr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Increase Duration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Ruggedize for Storms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Corrosion &amp; </a:t>
            </a:r>
            <a:r>
              <a:rPr lang="en-US" dirty="0" err="1" smtClean="0">
                <a:solidFill>
                  <a:srgbClr val="CCFFCC"/>
                </a:solidFill>
              </a:rPr>
              <a:t>Biofouling</a:t>
            </a:r>
            <a:endParaRPr lang="en-US" dirty="0" smtClean="0">
              <a:solidFill>
                <a:srgbClr val="CCFFCC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Global Roadmap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57800" cy="4572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Trans-Atlantic Education: Glider RU27</a:t>
            </a:r>
          </a:p>
        </p:txBody>
      </p:sp>
      <p:sp>
        <p:nvSpPr>
          <p:cNvPr id="23555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Web Portal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Google Earth </a:t>
            </a:r>
          </a:p>
          <a:p>
            <a:r>
              <a:rPr lang="en-US"/>
              <a:t>Interactive Interface</a:t>
            </a:r>
          </a:p>
        </p:txBody>
      </p:sp>
      <p:sp>
        <p:nvSpPr>
          <p:cNvPr id="23557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Briefing Blog</a:t>
            </a:r>
          </a:p>
        </p:txBody>
      </p:sp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5253038" y="0"/>
            <a:ext cx="389096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3" descr="090829_danny_clou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895600"/>
            <a:ext cx="33528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4" descr="Screen shot 2011-03-17 at 11.30.55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2989263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5" descr="Screen shot 2011-03-17 at 11.35.37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2895600"/>
            <a:ext cx="2362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76200" y="457200"/>
            <a:ext cx="5105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Social networking tools developed to enable collaboration between scientists and students in the U.S., Canada,</a:t>
            </a:r>
            <a:r>
              <a:rPr lang="en-US" dirty="0" smtClean="0"/>
              <a:t> Portugal and Spain</a:t>
            </a:r>
          </a:p>
          <a:p>
            <a:pPr>
              <a:buFont typeface="Arial" charset="0"/>
              <a:buChar char="•"/>
            </a:pPr>
            <a:r>
              <a:rPr lang="en-US" dirty="0"/>
              <a:t>    PLOCAN </a:t>
            </a:r>
          </a:p>
          <a:p>
            <a:pPr>
              <a:buFont typeface="Arial" charset="0"/>
              <a:buChar char="•"/>
            </a:pPr>
            <a:r>
              <a:rPr lang="en-US" dirty="0"/>
              <a:t>    Universidad de Las Palmas de Gran </a:t>
            </a:r>
            <a:r>
              <a:rPr lang="en-US" dirty="0" err="1"/>
              <a:t>Canaria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reen shot 2010-10-29 at 7.35.15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3101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Screen shot 2011-03-16 at 3.58.3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514600"/>
            <a:ext cx="209708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US" sz="2800">
                <a:solidFill>
                  <a:schemeClr val="tx1"/>
                </a:solidFill>
                <a:ea typeface="Geneva" charset="0"/>
                <a:cs typeface="Geneva" charset="0"/>
              </a:rPr>
              <a:t>Deepwater Horizon Information 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609600"/>
            <a:ext cx="883920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Tools developed for education during the trans-Atlantic mission of RU27 adapted to coordinate response to the oil spill:</a:t>
            </a:r>
          </a:p>
          <a:p>
            <a:pPr marL="342900" indent="-342900">
              <a:buFontTx/>
              <a:buAutoNum type="arabicParenR"/>
              <a:defRPr/>
            </a:pPr>
            <a:r>
              <a:rPr lang="en-US" dirty="0"/>
              <a:t>Collaborative web portal established as an aggregation center for information</a:t>
            </a:r>
          </a:p>
          <a:p>
            <a:pPr marL="342900" indent="-342900">
              <a:buFont typeface="Arial"/>
              <a:buAutoNum type="arabicParenR"/>
              <a:defRPr/>
            </a:pPr>
            <a:r>
              <a:rPr lang="en-US" dirty="0"/>
              <a:t>Google Earth data/model interactive interface used for environmental analysis &amp; glider path planning</a:t>
            </a:r>
          </a:p>
          <a:p>
            <a:pPr marL="342900" indent="-342900">
              <a:buFont typeface="Arial"/>
              <a:buAutoNum type="arabicParenR"/>
              <a:defRPr/>
            </a:pPr>
            <a:r>
              <a:rPr lang="en-US" dirty="0"/>
              <a:t>Blog established to share analyses and provide comments – 127 briefs posted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24582" name="Picture 1" descr="100602_spill_ioo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971800"/>
            <a:ext cx="330041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762000" y="5791200"/>
            <a:ext cx="1322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Web Portal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3581400" y="5181600"/>
            <a:ext cx="2211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Google Earth </a:t>
            </a:r>
          </a:p>
          <a:p>
            <a:r>
              <a:rPr lang="en-US"/>
              <a:t>Interactive Interface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82757" y="5776686"/>
            <a:ext cx="1493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Briefing Blog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tesOilSpill.jpg"/>
          <p:cNvPicPr>
            <a:picLocks noChangeAspect="1"/>
          </p:cNvPicPr>
          <p:nvPr/>
        </p:nvPicPr>
        <p:blipFill>
          <a:blip r:embed="rId2"/>
          <a:srcRect b="1521"/>
          <a:stretch>
            <a:fillRect/>
          </a:stretch>
        </p:blipFill>
        <p:spPr bwMode="auto">
          <a:xfrm>
            <a:off x="0" y="-685800"/>
            <a:ext cx="9144000" cy="68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0"/>
            <a:ext cx="5638800" cy="298543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CCFFCC"/>
                </a:solidFill>
              </a:rPr>
              <a:t> </a:t>
            </a:r>
            <a:r>
              <a:rPr lang="en-US" sz="2400" u="sng" dirty="0">
                <a:solidFill>
                  <a:srgbClr val="CCFFCC"/>
                </a:solidFill>
              </a:rPr>
              <a:t>Oil Transport Questions:</a:t>
            </a:r>
            <a:r>
              <a:rPr lang="en-US" sz="2400" dirty="0">
                <a:solidFill>
                  <a:srgbClr val="CCFFCC"/>
                </a:solidFill>
              </a:rPr>
              <a:t> Will the oil….</a:t>
            </a:r>
            <a:endParaRPr lang="en-US" dirty="0">
              <a:solidFill>
                <a:srgbClr val="CCFF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CCFFCC"/>
                </a:solidFill>
              </a:rPr>
              <a:t> </a:t>
            </a:r>
            <a:r>
              <a:rPr lang="en-US" sz="1600" dirty="0">
                <a:solidFill>
                  <a:srgbClr val="CCFFCC"/>
                </a:solidFill>
              </a:rPr>
              <a:t>Come ashore in Louisiana?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Spread east to Texas or west to </a:t>
            </a:r>
            <a:r>
              <a:rPr lang="en-US" sz="1600" dirty="0" smtClean="0">
                <a:solidFill>
                  <a:srgbClr val="CCFFCC"/>
                </a:solidFill>
              </a:rPr>
              <a:t>Mississippi, Alabama and         Florida pan handle </a:t>
            </a:r>
            <a:r>
              <a:rPr lang="en-US" sz="1600" dirty="0">
                <a:solidFill>
                  <a:srgbClr val="CCFFCC"/>
                </a:solidFill>
              </a:rPr>
              <a:t>in the wind-driven coastal currents?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Enter the Loop Current and be transported downstream?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Hit the Florida Shelf and be driven shoreward by winds?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Ride the Loop Current south and hit the Florida Keys?</a:t>
            </a: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</a:rPr>
              <a:t> Be transported out of the Gulf of Mexico by the Gulf Stream and impact the East Coast</a:t>
            </a:r>
            <a:r>
              <a:rPr lang="en-US" sz="1600" dirty="0" smtClean="0">
                <a:solidFill>
                  <a:srgbClr val="CCFFCC"/>
                </a:solidFill>
              </a:rPr>
              <a:t>?</a:t>
            </a:r>
          </a:p>
          <a:p>
            <a:endParaRPr lang="en-US" sz="1400" dirty="0" smtClean="0">
              <a:solidFill>
                <a:srgbClr val="CCFFCC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 dirty="0" smtClean="0">
                <a:solidFill>
                  <a:srgbClr val="CCFFCC"/>
                </a:solidFill>
              </a:rPr>
              <a:t> Is there oil below </a:t>
            </a:r>
            <a:r>
              <a:rPr lang="en-US" sz="1600" dirty="0">
                <a:solidFill>
                  <a:srgbClr val="CCFFCC"/>
                </a:solidFill>
              </a:rPr>
              <a:t>the surface</a:t>
            </a:r>
            <a:r>
              <a:rPr lang="en-US" sz="1600" dirty="0" smtClean="0">
                <a:solidFill>
                  <a:srgbClr val="CCFFCC"/>
                </a:solidFill>
              </a:rPr>
              <a:t>? Where? How much?</a:t>
            </a:r>
            <a:r>
              <a:rPr lang="en-US" sz="2000" dirty="0" smtClean="0">
                <a:solidFill>
                  <a:srgbClr val="CCFFCC"/>
                </a:solidFill>
              </a:rPr>
              <a:t> 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2104" y="4485520"/>
            <a:ext cx="102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Gulf of Mexico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8540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0" y="1524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Deepwater Horizon Oil </a:t>
            </a:r>
            <a:r>
              <a:rPr lang="en-US" sz="2400" b="1" dirty="0"/>
              <a:t>Spill: Coordinated Rapid Response</a:t>
            </a:r>
          </a:p>
        </p:txBody>
      </p:sp>
      <p:pic>
        <p:nvPicPr>
          <p:cNvPr id="21508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52399" y="609600"/>
            <a:ext cx="2024743" cy="387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</a:rPr>
              <a:t>Contributed Assets</a:t>
            </a:r>
            <a:r>
              <a:rPr lang="en-US" sz="14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800" dirty="0"/>
              <a:t> </a:t>
            </a:r>
          </a:p>
          <a:p>
            <a:r>
              <a:rPr lang="en-US" sz="1200" b="1" dirty="0"/>
              <a:t>HF Radar Networks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USF, USM</a:t>
            </a:r>
          </a:p>
          <a:p>
            <a:r>
              <a:rPr lang="en-US" sz="1200" b="1" dirty="0"/>
              <a:t>Gliders</a:t>
            </a:r>
          </a:p>
          <a:p>
            <a:r>
              <a:rPr lang="en-US" sz="1200" dirty="0"/>
              <a:t> </a:t>
            </a:r>
            <a:r>
              <a:rPr lang="en-US" sz="1200" i="1" dirty="0"/>
              <a:t>   </a:t>
            </a:r>
            <a:r>
              <a:rPr lang="en-US" sz="1200" i="1" dirty="0" err="1"/>
              <a:t>iRobot</a:t>
            </a:r>
            <a:r>
              <a:rPr lang="en-US" sz="1200" i="1" dirty="0"/>
              <a:t>, Mote, Rutgers,</a:t>
            </a:r>
          </a:p>
          <a:p>
            <a:r>
              <a:rPr lang="en-US" sz="1200" i="1" dirty="0"/>
              <a:t>    SIO, </a:t>
            </a:r>
            <a:r>
              <a:rPr lang="en-US" sz="1200" i="1" dirty="0" err="1"/>
              <a:t>UDel</a:t>
            </a:r>
            <a:r>
              <a:rPr lang="en-US" sz="1200" i="1" dirty="0"/>
              <a:t>, USF, Navy                 </a:t>
            </a:r>
          </a:p>
          <a:p>
            <a:r>
              <a:rPr lang="en-US" sz="1200" b="1" dirty="0"/>
              <a:t>Drifters &amp; Profilers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Horizon Marine, Navy</a:t>
            </a:r>
          </a:p>
          <a:p>
            <a:r>
              <a:rPr lang="en-US" sz="1200" b="1" dirty="0"/>
              <a:t>Satellite Imagery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CSTARS, </a:t>
            </a:r>
            <a:r>
              <a:rPr lang="en-US" sz="1200" i="1" dirty="0" err="1" smtClean="0"/>
              <a:t>UDel</a:t>
            </a:r>
            <a:r>
              <a:rPr lang="en-US" sz="1200" i="1" dirty="0" smtClean="0"/>
              <a:t>, Rutgers</a:t>
            </a:r>
          </a:p>
          <a:p>
            <a:r>
              <a:rPr lang="en-US" sz="1200" b="1" dirty="0"/>
              <a:t>Ocean Forecasts</a:t>
            </a:r>
          </a:p>
          <a:p>
            <a:r>
              <a:rPr lang="en-US" sz="1200" dirty="0"/>
              <a:t>    </a:t>
            </a:r>
            <a:r>
              <a:rPr lang="en-US" sz="1200" i="1" dirty="0"/>
              <a:t>Navy, NCSU</a:t>
            </a:r>
          </a:p>
          <a:p>
            <a:r>
              <a:rPr lang="en-US" sz="1200" b="1" dirty="0"/>
              <a:t>Data/Web Services</a:t>
            </a:r>
          </a:p>
          <a:p>
            <a:r>
              <a:rPr lang="en-US" sz="1200" dirty="0"/>
              <a:t>   </a:t>
            </a:r>
            <a:r>
              <a:rPr lang="en-US" sz="1200" i="1" dirty="0"/>
              <a:t> ASA, Rutgers, SIO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3124200" y="8890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Tropical Storm Bonnie crosses the Gulf of Mexico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6096000" y="16764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7620000" y="31242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124200" y="21336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21514" name="TextBox 10"/>
          <p:cNvSpPr txBox="1">
            <a:spLocks noChangeArrowheads="1"/>
          </p:cNvSpPr>
          <p:nvPr/>
        </p:nvSpPr>
        <p:spPr bwMode="auto">
          <a:xfrm>
            <a:off x="79375" y="56388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1"/>
              <a:t>USM HFR validation of SABGOM Forecast</a:t>
            </a:r>
          </a:p>
          <a:p>
            <a:pPr algn="r"/>
            <a:r>
              <a:rPr lang="en-US" sz="1400" b="1"/>
              <a:t> in region with satellite detected oil slicks</a:t>
            </a: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352925" y="22447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TextBox 12"/>
          <p:cNvSpPr txBox="1">
            <a:spLocks noChangeArrowheads="1"/>
          </p:cNvSpPr>
          <p:nvPr/>
        </p:nvSpPr>
        <p:spPr bwMode="auto">
          <a:xfrm>
            <a:off x="5715000" y="56388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HFR used for Oil Slick Forecasts by NOAA/NOS/OR&amp;R</a:t>
            </a:r>
          </a:p>
        </p:txBody>
      </p:sp>
      <p:pic>
        <p:nvPicPr>
          <p:cNvPr id="215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1910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creen shot 2011-03-17 at 1.11.4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4479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1"/>
          <p:cNvSpPr txBox="1">
            <a:spLocks noChangeArrowheads="1"/>
          </p:cNvSpPr>
          <p:nvPr/>
        </p:nvSpPr>
        <p:spPr bwMode="auto">
          <a:xfrm>
            <a:off x="457200" y="685800"/>
            <a:ext cx="87382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Individual glider operators provided, at minimum, </a:t>
            </a:r>
            <a:r>
              <a:rPr lang="en-US" u="sng" dirty="0"/>
              <a:t>Time, Lat &amp; </a:t>
            </a:r>
            <a:r>
              <a:rPr lang="en-US" u="sng" dirty="0" err="1"/>
              <a:t>Lng</a:t>
            </a:r>
            <a:r>
              <a:rPr lang="en-US" dirty="0"/>
              <a:t> time series.</a:t>
            </a:r>
          </a:p>
          <a:p>
            <a:pPr>
              <a:buFont typeface="Arial" charset="0"/>
              <a:buChar char="•"/>
            </a:pPr>
            <a:r>
              <a:rPr lang="en-US" dirty="0"/>
              <a:t> Available CTD data forwarded to NOAA National Data Buoy Center.</a:t>
            </a:r>
          </a:p>
          <a:p>
            <a:pPr>
              <a:buFont typeface="Arial" charset="0"/>
              <a:buChar char="•"/>
            </a:pPr>
            <a:r>
              <a:rPr lang="en-US" dirty="0"/>
              <a:t> Transmitted over the Global Telecommunication System for</a:t>
            </a:r>
            <a:r>
              <a:rPr lang="en-US" dirty="0" smtClean="0"/>
              <a:t> assimilation by models</a:t>
            </a:r>
            <a:r>
              <a:rPr lang="en-US" dirty="0"/>
              <a:t>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1524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800" kern="0" dirty="0">
                <a:latin typeface="+mj-lt"/>
              </a:rPr>
              <a:t>Deepwater Horizon Glider Data Flow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0" y="1752600"/>
          <a:ext cx="4571999" cy="4479216"/>
        </p:xfrm>
        <a:graphic>
          <a:graphicData uri="http://schemas.openxmlformats.org/drawingml/2006/table">
            <a:tbl>
              <a:tblPr/>
              <a:tblGrid>
                <a:gridCol w="914400"/>
                <a:gridCol w="990600"/>
                <a:gridCol w="887608"/>
                <a:gridCol w="762596"/>
                <a:gridCol w="1016795"/>
              </a:tblGrid>
              <a:tr h="2990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Owner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Deployed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 Days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 Dist (km)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Rutgers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RU23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Rutgers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UD 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 of Delaware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1111.5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 of South Florida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Waldo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Mote Marine Lab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South Florida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NAVOCEANO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SG137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NAVOCEANO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SG515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iRobot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/U of Washington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Spray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0040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1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TOTALS: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6005.5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12" name="TextBox 5"/>
          <p:cNvSpPr txBox="1">
            <a:spLocks noChangeArrowheads="1"/>
          </p:cNvSpPr>
          <p:nvPr/>
        </p:nvSpPr>
        <p:spPr bwMode="auto">
          <a:xfrm>
            <a:off x="762000" y="4876800"/>
            <a:ext cx="298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Rutgers aggregation center</a:t>
            </a:r>
          </a:p>
          <a:p>
            <a:r>
              <a:rPr lang="en-US"/>
              <a:t>NOAA distribution center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0" y="191942"/>
            <a:ext cx="9143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Near </a:t>
            </a:r>
            <a:r>
              <a:rPr lang="en-US" b="1" dirty="0"/>
              <a:t>Field Environmental </a:t>
            </a:r>
            <a:r>
              <a:rPr lang="en-US" b="1" dirty="0" smtClean="0"/>
              <a:t>Analyses: June 6 – Satellites, HFR, SABGOM &amp; </a:t>
            </a:r>
            <a:r>
              <a:rPr lang="en-US" b="1" dirty="0" err="1" smtClean="0"/>
              <a:t>HyCOM</a:t>
            </a:r>
            <a:endParaRPr lang="en-US" b="1" dirty="0"/>
          </a:p>
        </p:txBody>
      </p:sp>
      <p:pic>
        <p:nvPicPr>
          <p:cNvPr id="11" name="Picture 10" descr="100703_cst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685800"/>
            <a:ext cx="3769935" cy="2663825"/>
          </a:xfrm>
          <a:prstGeom prst="rect">
            <a:avLst/>
          </a:prstGeom>
        </p:spPr>
      </p:pic>
      <p:pic>
        <p:nvPicPr>
          <p:cNvPr id="12" name="Picture 11" descr="100703_sabg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63" y="3489325"/>
            <a:ext cx="3769935" cy="2663825"/>
          </a:xfrm>
          <a:prstGeom prst="rect">
            <a:avLst/>
          </a:prstGeom>
        </p:spPr>
      </p:pic>
      <p:pic>
        <p:nvPicPr>
          <p:cNvPr id="13" name="Picture 12" descr="100703_zoom_sabgom_hyc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539" y="3492500"/>
            <a:ext cx="3769934" cy="2663825"/>
          </a:xfrm>
          <a:prstGeom prst="rect">
            <a:avLst/>
          </a:prstGeom>
        </p:spPr>
      </p:pic>
      <p:pic>
        <p:nvPicPr>
          <p:cNvPr id="14" name="Picture 13" descr="100703_zoom_hf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966" y="673100"/>
            <a:ext cx="3769934" cy="26638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47357" y="2403929"/>
            <a:ext cx="100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Satellite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+ HFR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0557" y="2619829"/>
            <a:ext cx="142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Oil Forecast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+ HFR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12957" y="5185229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HyCOM</a:t>
            </a:r>
            <a:r>
              <a:rPr lang="en-US" dirty="0" smtClean="0"/>
              <a:t> +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SABGOM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+ HFR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1157" y="5540829"/>
            <a:ext cx="1197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SABGOM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+ HFR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00629_zoom_north_hfrad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9243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100703_zoom_hf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1635" y="609600"/>
            <a:ext cx="38862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100704_slick_h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50" y="3459843"/>
            <a:ext cx="38100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0" y="0"/>
            <a:ext cx="9305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Near </a:t>
            </a:r>
            <a:r>
              <a:rPr lang="en-US" b="1" dirty="0"/>
              <a:t>Field Environmental </a:t>
            </a:r>
            <a:r>
              <a:rPr lang="en-US" b="1" dirty="0" smtClean="0"/>
              <a:t>Analyses: Wind Shift – Strong Winds &amp; Waves from SE</a:t>
            </a:r>
            <a:endParaRPr lang="en-US" b="1" dirty="0"/>
          </a:p>
        </p:txBody>
      </p:sp>
      <p:pic>
        <p:nvPicPr>
          <p:cNvPr id="2560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564" y="3424649"/>
            <a:ext cx="3904343" cy="275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47357" y="2403929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2357" y="2013858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3329" y="51054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872" y="4985657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4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100604_ioos_assets_v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445294"/>
            <a:ext cx="3884613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100604_ioos_assets_v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3405188"/>
            <a:ext cx="37909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100604_nav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428625"/>
            <a:ext cx="40608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100606_hycom_temp_v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9150"/>
            <a:ext cx="39830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266700" y="0"/>
            <a:ext cx="8236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Far </a:t>
            </a:r>
            <a:r>
              <a:rPr lang="en-US" b="1" dirty="0"/>
              <a:t>Field Environmental </a:t>
            </a:r>
            <a:r>
              <a:rPr lang="en-US" b="1" dirty="0" smtClean="0"/>
              <a:t>Analyses: June 6 Asset Maps, Satellite &amp; </a:t>
            </a:r>
            <a:r>
              <a:rPr lang="en-US" b="1" dirty="0" err="1" smtClean="0"/>
              <a:t>HyCOM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5856" y="2258785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184" y="500561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June 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7228" y="5393872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0986" y="2286000"/>
            <a:ext cx="92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100604_ioos_assets_v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1925" y="406400"/>
            <a:ext cx="50069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100604_slick_hfr_wfs_v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2341489"/>
            <a:ext cx="5753100" cy="382277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66700" y="0"/>
            <a:ext cx="7521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Approach </a:t>
            </a:r>
            <a:r>
              <a:rPr lang="en-US" b="1" dirty="0"/>
              <a:t>to West Florida </a:t>
            </a:r>
            <a:r>
              <a:rPr lang="en-US" b="1" dirty="0" smtClean="0"/>
              <a:t>Shelf: Asset Maps, HFR, Gliders, </a:t>
            </a:r>
            <a:r>
              <a:rPr lang="en-US" b="1" dirty="0" err="1" smtClean="0"/>
              <a:t>HyCOM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126514" y="3225800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643" y="4871357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100603_fla_cod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372642"/>
            <a:ext cx="2616200" cy="1919455"/>
          </a:xfrm>
          <a:prstGeom prst="rect">
            <a:avLst/>
          </a:prstGeom>
        </p:spPr>
      </p:pic>
      <p:pic>
        <p:nvPicPr>
          <p:cNvPr id="8" name="Picture 7" descr="100603_fla_zoo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700" y="3882386"/>
            <a:ext cx="2870200" cy="21058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100625_sabg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06613" y="1576388"/>
            <a:ext cx="6313488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codar_MAB_v9_rf_drifterSB2_20090910T00_20090920T00"/>
          <p:cNvPicPr>
            <a:picLocks noChangeAspect="1" noChangeArrowheads="1"/>
          </p:cNvPicPr>
          <p:nvPr/>
        </p:nvPicPr>
        <p:blipFill>
          <a:blip r:embed="rId3"/>
          <a:srcRect l="14465" t="7292" r="10992" b="11198"/>
          <a:stretch>
            <a:fillRect/>
          </a:stretch>
        </p:blipFill>
        <p:spPr bwMode="auto">
          <a:xfrm>
            <a:off x="3038475" y="0"/>
            <a:ext cx="2882900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5" descr="codar_MAB_v9_rf_drifterSB2_20090810T00_20090820T00"/>
          <p:cNvPicPr>
            <a:picLocks noChangeAspect="1" noChangeArrowheads="1"/>
          </p:cNvPicPr>
          <p:nvPr/>
        </p:nvPicPr>
        <p:blipFill>
          <a:blip r:embed="rId4"/>
          <a:srcRect l="14917" t="7176" r="11317" b="11111"/>
          <a:stretch>
            <a:fillRect/>
          </a:stretch>
        </p:blipFill>
        <p:spPr bwMode="auto">
          <a:xfrm>
            <a:off x="4515077" y="1899331"/>
            <a:ext cx="3043237" cy="374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6" descr="codar_MAB_v9_rf_drifterSB2_20090710T00_20090720T00"/>
          <p:cNvPicPr>
            <a:picLocks noChangeAspect="1" noChangeArrowheads="1"/>
          </p:cNvPicPr>
          <p:nvPr/>
        </p:nvPicPr>
        <p:blipFill>
          <a:blip r:embed="rId5"/>
          <a:srcRect l="14844" t="7542" r="11014" b="10991"/>
          <a:stretch>
            <a:fillRect/>
          </a:stretch>
        </p:blipFill>
        <p:spPr bwMode="auto">
          <a:xfrm>
            <a:off x="6211888" y="3406775"/>
            <a:ext cx="2932112" cy="357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068185" y="0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July, 2009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4517571" y="1901145"/>
            <a:ext cx="1566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August, 2009</a:t>
            </a:r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6195332" y="3385911"/>
            <a:ext cx="191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September, 2009</a:t>
            </a:r>
          </a:p>
        </p:txBody>
      </p:sp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203200" y="210004"/>
            <a:ext cx="26781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Extreme Far Field: </a:t>
            </a:r>
          </a:p>
          <a:p>
            <a:r>
              <a:rPr lang="en-US" b="1" dirty="0" smtClean="0"/>
              <a:t>East </a:t>
            </a:r>
            <a:r>
              <a:rPr lang="en-US" b="1" dirty="0"/>
              <a:t>Coast</a:t>
            </a:r>
            <a:r>
              <a:rPr lang="en-US" b="1" dirty="0" smtClean="0"/>
              <a:t> Risk Assessments:</a:t>
            </a:r>
          </a:p>
          <a:p>
            <a:r>
              <a:rPr lang="en-US" b="1" dirty="0" smtClean="0"/>
              <a:t>HFR Fields from 2009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234" y="0"/>
            <a:ext cx="2934766" cy="1877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87929" y="5315857"/>
            <a:ext cx="100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June 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4429" y="217714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6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io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59995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513134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832221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151309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470396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789484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513134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832221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151309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470396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789484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4384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0" y="46567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19475" name="Picture 24" descr="Screen shot 2011-09-26 at 6.39.10 AM.png"/>
          <p:cNvPicPr>
            <a:picLocks noChangeAspect="1"/>
          </p:cNvPicPr>
          <p:nvPr/>
        </p:nvPicPr>
        <p:blipFill>
          <a:blip r:embed="rId4"/>
          <a:srcRect r="74925"/>
          <a:stretch>
            <a:fillRect/>
          </a:stretch>
        </p:blipFill>
        <p:spPr bwMode="auto">
          <a:xfrm>
            <a:off x="5235575" y="3155946"/>
            <a:ext cx="32575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5" descr="Screen shot 2011-09-26 at 6.39.10 AM.png"/>
          <p:cNvPicPr>
            <a:picLocks noChangeAspect="1"/>
          </p:cNvPicPr>
          <p:nvPr/>
        </p:nvPicPr>
        <p:blipFill>
          <a:blip r:embed="rId4"/>
          <a:srcRect l="24930" r="53403"/>
          <a:stretch>
            <a:fillRect/>
          </a:stretch>
        </p:blipFill>
        <p:spPr bwMode="auto">
          <a:xfrm>
            <a:off x="5453063" y="3874556"/>
            <a:ext cx="2774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6" descr="Screen shot 2011-09-26 at 6.39.10 AM.png"/>
          <p:cNvPicPr>
            <a:picLocks noChangeAspect="1"/>
          </p:cNvPicPr>
          <p:nvPr/>
        </p:nvPicPr>
        <p:blipFill>
          <a:blip r:embed="rId4"/>
          <a:srcRect l="46544" r="25549"/>
          <a:stretch>
            <a:fillRect/>
          </a:stretch>
        </p:blipFill>
        <p:spPr bwMode="auto">
          <a:xfrm>
            <a:off x="5257800" y="4605334"/>
            <a:ext cx="32670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7" descr="Screen shot 2011-09-26 at 6.39.10 AM.png"/>
          <p:cNvPicPr>
            <a:picLocks noChangeAspect="1"/>
          </p:cNvPicPr>
          <p:nvPr/>
        </p:nvPicPr>
        <p:blipFill>
          <a:blip r:embed="rId4"/>
          <a:srcRect l="74097"/>
          <a:stretch>
            <a:fillRect/>
          </a:stretch>
        </p:blipFill>
        <p:spPr bwMode="auto">
          <a:xfrm>
            <a:off x="5626100" y="5218109"/>
            <a:ext cx="2711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906459"/>
            <a:ext cx="1660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25" y="1948993"/>
            <a:ext cx="1660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National 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41546"/>
            <a:ext cx="1662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5220607" y="2571746"/>
            <a:ext cx="3159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Global Ocean Observing System</a:t>
            </a: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33" y="5789619"/>
            <a:ext cx="2802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17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561" y="525385"/>
            <a:ext cx="3998869" cy="20327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4" name="Picture 3" descr="100718_sli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slick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5808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6" name="Picture 5" descr="100718_fla_ssh_sabg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ssh_sabgom_hyc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1" y="457200"/>
            <a:ext cx="8272578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18 July 2010 Blog Entry - </a:t>
            </a:r>
            <a:r>
              <a:rPr lang="en-US" sz="2000" b="1" i="1" dirty="0" smtClean="0"/>
              <a:t>2010-2020: The Ocean Forecasting Decade</a:t>
            </a:r>
            <a:endParaRPr lang="en-US" sz="2000" b="1" i="1" dirty="0"/>
          </a:p>
        </p:txBody>
      </p:sp>
      <p:pic>
        <p:nvPicPr>
          <p:cNvPr id="3" name="Picture 2" descr="100718_fla_z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2579" cy="5669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“All - Greetings from Unified Area Command in New Orleans.  I couldn't agree more - the IOOS community has acquitted itself very well during this  entire incident.  Not only has everyone provided valuable information - you have done it without getting in the way of the ongoing operations. It's been a pleasure to represent IOOS here and see all the great contributions from the larger IOOS community. “</a:t>
            </a:r>
          </a:p>
          <a:p>
            <a:r>
              <a:rPr lang="en-US" sz="1200"/>
              <a:t>	</a:t>
            </a:r>
            <a:r>
              <a:rPr lang="en-US" sz="1200" i="1"/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Composite of Satellite Observed Oil Spill Locations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r>
              <a:rPr lang="en-US" sz="1400"/>
              <a:t>	</a:t>
            </a:r>
            <a:r>
              <a:rPr lang="en-US" sz="1200" i="1"/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/>
              <a:t>done </a:t>
            </a:r>
            <a:r>
              <a:rPr lang="en-US" sz="1400" dirty="0"/>
              <a:t>it without getting in the way of the ongoing operations. It's been a pleasure to represent IOOS here and see all the great contributions from the larger IOOS community. “</a:t>
            </a:r>
          </a:p>
          <a:p>
            <a:r>
              <a:rPr lang="en-US" sz="1200" dirty="0"/>
              <a:t>	</a:t>
            </a:r>
            <a:r>
              <a:rPr lang="en-US" sz="1200" i="1" dirty="0"/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did not get in the way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reduced the burden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informed modeling teams &amp; leadership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ea typeface="ＭＳ Ｐゴシック" charset="0"/>
                <a:cs typeface="Geneva" charset="0"/>
              </a:rPr>
              <a:t>www.legislative.</a:t>
            </a:r>
            <a:r>
              <a:rPr lang="en-US" b="1" i="1" dirty="0">
                <a:ea typeface="ＭＳ Ｐゴシック" charset="0"/>
                <a:cs typeface="Geneva" charset="0"/>
              </a:rPr>
              <a:t>noaa</a:t>
            </a:r>
            <a:r>
              <a:rPr lang="en-US" i="1" dirty="0">
                <a:ea typeface="ＭＳ Ｐゴシック" charset="0"/>
                <a:cs typeface="Geneva" charset="0"/>
              </a:rPr>
              <a:t>.gov/Testimony/Lubchenco033111.pdf</a:t>
            </a:r>
            <a:r>
              <a:rPr lang="en-US" dirty="0">
                <a:ea typeface="ＭＳ Ｐゴシック" charset="0"/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From Page 10:</a:t>
            </a:r>
          </a:p>
          <a:p>
            <a:r>
              <a:rPr lang="en-US" dirty="0" smtClean="0"/>
              <a:t>Also </a:t>
            </a:r>
            <a:r>
              <a:rPr lang="en-US" dirty="0"/>
              <a:t>in support of oil spill response, NOAA requests a </a:t>
            </a:r>
            <a:r>
              <a:rPr lang="en-US" dirty="0">
                <a:solidFill>
                  <a:srgbClr val="FF0000"/>
                </a:solidFill>
              </a:rPr>
              <a:t>$5.0 million</a:t>
            </a:r>
            <a:r>
              <a:rPr lang="en-US" dirty="0"/>
              <a:t> increase to implement the U.S. Integrated Ocean Observing System (</a:t>
            </a:r>
            <a:r>
              <a:rPr lang="en-US" dirty="0">
                <a:solidFill>
                  <a:srgbClr val="FF0000"/>
                </a:solidFill>
              </a:rPr>
              <a:t>IOOS</a:t>
            </a:r>
            <a:r>
              <a:rPr lang="en-US" dirty="0"/>
              <a:t>®) </a:t>
            </a:r>
            <a:r>
              <a:rPr lang="en-US" dirty="0">
                <a:solidFill>
                  <a:srgbClr val="FF0000"/>
                </a:solidFill>
              </a:rPr>
              <a:t>Surface Current Mapping Plan</a:t>
            </a:r>
            <a:r>
              <a:rPr lang="en-US" dirty="0"/>
              <a:t> using high frequency (HF) radar surface current measurements.</a:t>
            </a:r>
            <a:r>
              <a:rPr lang="en-US" dirty="0" smtClean="0"/>
              <a:t>   HF </a:t>
            </a:r>
            <a:r>
              <a:rPr lang="en-US" dirty="0"/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505276"/>
            <a:ext cx="11938001" cy="6709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199562"/>
            <a:ext cx="548821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2800" b="1" u="sng" dirty="0" smtClean="0">
                <a:solidFill>
                  <a:srgbClr val="FFFF00"/>
                </a:solidFill>
              </a:rPr>
              <a:t>Transformations</a:t>
            </a:r>
            <a:r>
              <a:rPr lang="en-US" sz="2800" b="1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2000" b="1" dirty="0" smtClean="0">
                <a:solidFill>
                  <a:srgbClr val="FFFF00"/>
                </a:solidFill>
              </a:rPr>
              <a:t>National HF Radar Network in US Budget Global HF Radar Network Initiated</a:t>
            </a:r>
          </a:p>
          <a:p>
            <a:pPr marL="342900" indent="-342900">
              <a:spcAft>
                <a:spcPts val="1200"/>
              </a:spcAft>
              <a:buAutoNum type="arabicParenR"/>
            </a:pPr>
            <a:r>
              <a:rPr lang="en-US" sz="2000" b="1" dirty="0" smtClean="0">
                <a:solidFill>
                  <a:srgbClr val="FFFF00"/>
                </a:solidFill>
              </a:rPr>
              <a:t>U.S. Gliding Observatories Initiated      EGO + USGO + Others = GGO 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3) Competitive Science to         Collaborative Societal Impact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1" dirty="0" smtClean="0">
                <a:solidFill>
                  <a:srgbClr val="FFFF00"/>
                </a:solidFill>
              </a:rPr>
              <a:t>4) Education to Applications</a:t>
            </a:r>
            <a:endParaRPr lang="en-US" sz="20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714" y="0"/>
            <a:ext cx="261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What’s missing?</a:t>
            </a:r>
            <a:endParaRPr lang="en-US" sz="2400" b="1" dirty="0"/>
          </a:p>
        </p:txBody>
      </p:sp>
      <p:pic>
        <p:nvPicPr>
          <p:cNvPr id="5" name="Picture 4" descr="Screen shot 2012-03-13 at 7.57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929" y="113850"/>
            <a:ext cx="3646714" cy="2689487"/>
          </a:xfrm>
          <a:prstGeom prst="rect">
            <a:avLst/>
          </a:prstGeom>
        </p:spPr>
      </p:pic>
      <p:pic>
        <p:nvPicPr>
          <p:cNvPr id="6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272" y="517081"/>
            <a:ext cx="3497942" cy="229507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644" y="517079"/>
            <a:ext cx="644071" cy="72027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8" name="Picture 7" descr="coolro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48120" y="3211285"/>
            <a:ext cx="4040972" cy="2688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1" y="3237416"/>
            <a:ext cx="3546928" cy="2299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785" y="2830286"/>
            <a:ext cx="295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 Response HF Radar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43337" y="2803072"/>
            <a:ext cx="470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Glider and HF Radar Cyber-Interface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3143" y="5587999"/>
            <a:ext cx="322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Globally Distributed </a:t>
            </a:r>
          </a:p>
          <a:p>
            <a:r>
              <a:rPr lang="en-US" dirty="0" smtClean="0"/>
              <a:t>Coastal Forecasting </a:t>
            </a:r>
            <a:r>
              <a:rPr lang="en-US" dirty="0" err="1" smtClean="0"/>
              <a:t>Testbeds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14582" y="5842001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Workforce Training for Today &amp; Tomorrow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68363"/>
            <a:ext cx="914400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" y="190500"/>
            <a:ext cx="2385785" cy="4770537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FF00"/>
                </a:solidFill>
              </a:rPr>
              <a:t>U.S. IOOS Mid Atlantic Regional Association Coastal Ocean Observing System</a:t>
            </a:r>
          </a:p>
          <a:p>
            <a:pPr algn="ctr">
              <a:defRPr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rgbClr val="FFFF00"/>
                </a:solidFill>
              </a:rPr>
              <a:t>NSF Ocean Observing Initiative Education and Public Engagement Implementing Organization</a:t>
            </a:r>
          </a:p>
          <a:p>
            <a:pPr algn="ctr">
              <a:defRPr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rgbClr val="FFFF00"/>
                </a:solidFill>
              </a:rPr>
              <a:t>DHS National Center for Secure and Resilient Maritime Commerce</a:t>
            </a:r>
          </a:p>
          <a:p>
            <a:pPr algn="ctr">
              <a:defRPr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rgbClr val="FFFF00"/>
                </a:solidFill>
              </a:rPr>
              <a:t>ONR Slocum Glider Technology Center</a:t>
            </a:r>
          </a:p>
        </p:txBody>
      </p:sp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102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625" y="434975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21300" y="5700713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3778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2438" y="4371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102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3678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349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3713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099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349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376" name="Picture 30" descr="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7338" y="5102225"/>
            <a:ext cx="53975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31" descr="IOOS_logo_white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21400" y="3141663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17" descr="Screen shot 2012-02-19 at 1.29.16 PM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34238" y="3141663"/>
            <a:ext cx="74136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18" descr="Screen shot 2012-02-19 at 1.33.13 PM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6838" y="5751513"/>
            <a:ext cx="128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7609" y="3807275"/>
            <a:ext cx="455385" cy="455385"/>
          </a:xfrm>
          <a:prstGeom prst="ellipse">
            <a:avLst/>
          </a:prstGeom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146143" y="3110925"/>
            <a:ext cx="423033" cy="41786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72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76172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graphicFrame>
        <p:nvGraphicFramePr>
          <p:cNvPr id="13" name="Chart 12"/>
          <p:cNvGraphicFramePr/>
          <p:nvPr/>
        </p:nvGraphicFramePr>
        <p:xfrm>
          <a:off x="4367652" y="635001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14" descr="6761082895_db19bdef61_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767" y="3641057"/>
            <a:ext cx="3803019" cy="25365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3215" y="3306189"/>
            <a:ext cx="39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 2012 Course:  &gt;70 Students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83109" y="1448051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????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224" y="3320142"/>
            <a:ext cx="4365644" cy="291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9343" y="198613"/>
            <a:ext cx="4197657" cy="281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264" y="3188410"/>
            <a:ext cx="4563736" cy="3043976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40816"/>
            <a:ext cx="3746500" cy="5095774"/>
            <a:chOff x="4256314" y="896257"/>
            <a:chExt cx="3356429" cy="5095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6772" y="896257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Ralph </a:t>
              </a:r>
              <a:r>
                <a:rPr lang="en-US" b="1" dirty="0" err="1" smtClean="0"/>
                <a:t>Rayner</a:t>
              </a:r>
              <a:r>
                <a:rPr lang="en-US" b="1" dirty="0" smtClean="0"/>
                <a:t> &amp; Rick </a:t>
              </a:r>
              <a:r>
                <a:rPr lang="en-US" b="1" dirty="0" err="1" smtClean="0"/>
                <a:t>Spinrad’s</a:t>
              </a:r>
              <a:r>
                <a:rPr lang="en-US" b="1" dirty="0" smtClean="0"/>
                <a:t> Global 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4" y="843643"/>
            <a:ext cx="1493762" cy="2240644"/>
          </a:xfrm>
          <a:prstGeom prst="rect">
            <a:avLst/>
          </a:prstGeom>
        </p:spPr>
      </p:pic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6"/>
          <a:srcRect l="8830" t="19285" r="4042" b="26446"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1813"/>
            <a:ext cx="5276850" cy="418941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64195" name="Picture 3" descr="XBand_SatelliteD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531811"/>
            <a:ext cx="2044700" cy="17049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MARACOOS - International </a:t>
            </a:r>
            <a:r>
              <a:rPr lang="en-US" sz="2400" b="1" dirty="0">
                <a:solidFill>
                  <a:schemeClr val="accent2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Constellation of Satellites – Since 1992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934200" y="501648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X-Band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2003)</a:t>
            </a:r>
          </a:p>
        </p:txBody>
      </p:sp>
      <p:pic>
        <p:nvPicPr>
          <p:cNvPr id="264198" name="Picture 6" descr="JenandDis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2913" y="531811"/>
            <a:ext cx="1285875" cy="17160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495925" y="492123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L-Band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1992)</a:t>
            </a:r>
          </a:p>
        </p:txBody>
      </p:sp>
      <p:pic>
        <p:nvPicPr>
          <p:cNvPr id="264200" name="Picture 8"/>
          <p:cNvPicPr>
            <a:picLocks noChangeAspect="1" noChangeArrowheads="1"/>
          </p:cNvPicPr>
          <p:nvPr/>
        </p:nvPicPr>
        <p:blipFill>
          <a:blip r:embed="rId6"/>
          <a:srcRect l="6667"/>
          <a:stretch>
            <a:fillRect/>
          </a:stretch>
        </p:blipFill>
        <p:spPr bwMode="auto">
          <a:xfrm>
            <a:off x="0" y="3678324"/>
            <a:ext cx="1896532" cy="248964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1512" name="Picture 18" descr="grad_32DA_A2009051175500"/>
          <p:cNvPicPr>
            <a:picLocks noChangeAspect="1" noChangeArrowheads="1"/>
          </p:cNvPicPr>
          <p:nvPr/>
        </p:nvPicPr>
        <p:blipFill>
          <a:blip r:embed="rId7"/>
          <a:srcRect t="6713" b="3125"/>
          <a:stretch>
            <a:fillRect/>
          </a:stretch>
        </p:blipFill>
        <p:spPr bwMode="auto">
          <a:xfrm>
            <a:off x="5486400" y="2523069"/>
            <a:ext cx="3657600" cy="329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9"/>
          <p:cNvSpPr txBox="1">
            <a:spLocks noChangeArrowheads="1"/>
          </p:cNvSpPr>
          <p:nvPr/>
        </p:nvSpPr>
        <p:spPr bwMode="auto">
          <a:xfrm>
            <a:off x="122767" y="484185"/>
            <a:ext cx="3279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Sea Surface </a:t>
            </a:r>
            <a:r>
              <a:rPr lang="en-US" b="1" dirty="0" smtClean="0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Temperature - SST</a:t>
            </a:r>
            <a:endParaRPr lang="en-US" b="1" dirty="0">
              <a:solidFill>
                <a:schemeClr val="bg1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1514" name="Text Box 20"/>
          <p:cNvSpPr txBox="1">
            <a:spLocks noChangeArrowheads="1"/>
          </p:cNvSpPr>
          <p:nvPr/>
        </p:nvSpPr>
        <p:spPr bwMode="auto">
          <a:xfrm>
            <a:off x="1888067" y="4852988"/>
            <a:ext cx="15239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Ocean </a:t>
            </a:r>
            <a:r>
              <a:rPr lang="en-US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Color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&lt;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River Plumes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Ocean Blooms</a:t>
            </a:r>
            <a:r>
              <a:rPr lang="en-US" sz="1600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&gt;</a:t>
            </a:r>
            <a:endParaRPr lang="en-US" sz="1600" b="1" dirty="0">
              <a:solidFill>
                <a:srgbClr val="00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1516" name="Picture 25" descr="g_cold_squi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77100" y="4347633"/>
            <a:ext cx="1295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15" name="Text Box 21"/>
          <p:cNvSpPr txBox="1">
            <a:spLocks noChangeArrowheads="1"/>
          </p:cNvSpPr>
          <p:nvPr/>
        </p:nvSpPr>
        <p:spPr bwMode="auto">
          <a:xfrm>
            <a:off x="6027667" y="5630336"/>
            <a:ext cx="26279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Combined SST &amp; Color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</a:p>
          <a:p>
            <a:pPr algn="ctr"/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Water </a:t>
            </a:r>
            <a:r>
              <a:rPr lang="en-US" dirty="0">
                <a:latin typeface="Times New Roman" charset="0"/>
                <a:ea typeface="MS PGothic" pitchFamily="34" charset="-128"/>
                <a:cs typeface="MS PGothic" pitchFamily="34" charset="-128"/>
              </a:rPr>
              <a:t>Mass Boundaries</a:t>
            </a:r>
          </a:p>
        </p:txBody>
      </p:sp>
      <p:pic>
        <p:nvPicPr>
          <p:cNvPr id="21517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15200" y="4423836"/>
            <a:ext cx="914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l="20601" t="14710" r="15084" b="32240"/>
          <a:stretch>
            <a:fillRect/>
          </a:stretch>
        </p:blipFill>
        <p:spPr>
          <a:xfrm>
            <a:off x="3369730" y="3776133"/>
            <a:ext cx="2272024" cy="241299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494867" y="2252133"/>
            <a:ext cx="354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Corporate Partner: </a:t>
            </a:r>
            <a:r>
              <a:rPr lang="en-US" b="1" dirty="0" err="1" smtClean="0"/>
              <a:t>SeaSpace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re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0663"/>
            <a:ext cx="3528786" cy="470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National Center for Secure and Resilient Maritime Commerce</a:t>
            </a:r>
          </a:p>
          <a:p>
            <a:pPr algn="ctr"/>
            <a:r>
              <a:rPr lang="en-US" sz="2000" b="1" dirty="0" smtClean="0"/>
              <a:t>A U.S. Department of Homeland Security Center of Excellence</a:t>
            </a:r>
            <a:endParaRPr lang="en-US" sz="2000" b="1" dirty="0"/>
          </a:p>
        </p:txBody>
      </p:sp>
      <p:pic>
        <p:nvPicPr>
          <p:cNvPr id="4" name="Picture 15" descr="cstars_campus04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0862" y="834571"/>
            <a:ext cx="4859700" cy="1464129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0" y="5610452"/>
            <a:ext cx="9144000" cy="576262"/>
            <a:chOff x="0" y="983673"/>
            <a:chExt cx="9144000" cy="576840"/>
          </a:xfrm>
        </p:grpSpPr>
        <p:pic>
          <p:nvPicPr>
            <p:cNvPr id="6" name="Picture 7" descr="UPR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7159" y="996950"/>
              <a:ext cx="753743" cy="469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stevens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025236"/>
              <a:ext cx="897316" cy="45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0" descr="Miam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23558" y="1022828"/>
              <a:ext cx="724377" cy="453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9" descr="MI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48746" y="1265672"/>
              <a:ext cx="3591892" cy="294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5" descr="USMM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35029" y="1033648"/>
              <a:ext cx="446613" cy="44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6" descr="NERSC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721319" y="1030995"/>
              <a:ext cx="529560" cy="269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7" descr="PANYNJ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01604" y="1019062"/>
              <a:ext cx="1307749" cy="255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1" descr="PBDCLOG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65296" y="1008677"/>
              <a:ext cx="488172" cy="49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4"/>
            <p:cNvPicPr>
              <a:picLocks noChangeAspect="1" noChangeArrowheads="1"/>
            </p:cNvPicPr>
            <p:nvPr/>
          </p:nvPicPr>
          <p:blipFill>
            <a:blip r:embed="rId12"/>
            <a:srcRect l="-87" t="14272" r="83420" b="73502"/>
            <a:stretch>
              <a:fillRect/>
            </a:stretch>
          </p:blipFill>
          <p:spPr bwMode="auto">
            <a:xfrm>
              <a:off x="896838" y="983673"/>
              <a:ext cx="925911" cy="4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5" descr="Monmouth 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67147" y="1033598"/>
              <a:ext cx="1350657" cy="42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3" descr="Lockheed New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591244" y="1036291"/>
              <a:ext cx="1147852" cy="277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2" descr="MG Group - Logo.JP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115961" y="1034831"/>
              <a:ext cx="1028039" cy="325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10" descr="Miam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5171" y="1767765"/>
            <a:ext cx="836186" cy="52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Screen shot 2011-10-05 at 3.25.11 A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5005" y="2476802"/>
            <a:ext cx="4132354" cy="3102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</p:spPr>
        <p:txBody>
          <a:bodyPr/>
          <a:lstStyle/>
          <a:p>
            <a:pPr algn="l"/>
            <a:fld id="{B5E19989-1FE4-6741-9D0D-1CB9637C0BE5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7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0" y="76200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000" dirty="0"/>
              <a:t>Mid-Atlantic Bight HF Radar </a:t>
            </a:r>
            <a:r>
              <a:rPr lang="en-US" sz="3000" dirty="0" smtClean="0"/>
              <a:t>Network – Since 1997</a:t>
            </a:r>
            <a:endParaRPr lang="en-US" sz="2600" dirty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4031343" y="3519656"/>
            <a:ext cx="35830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Mid-Atlantic HF Radar Network</a:t>
            </a:r>
          </a:p>
          <a:p>
            <a:r>
              <a:rPr lang="en-US" b="1" dirty="0">
                <a:solidFill>
                  <a:schemeClr val="bg1"/>
                </a:solidFill>
              </a:rPr>
              <a:t>14 Long-Range </a:t>
            </a:r>
            <a:r>
              <a:rPr lang="en-US" b="1" dirty="0" err="1">
                <a:solidFill>
                  <a:schemeClr val="bg1"/>
                </a:solidFill>
              </a:rPr>
              <a:t>CODARs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 7 Medium-Range </a:t>
            </a:r>
            <a:r>
              <a:rPr lang="en-US" b="1" dirty="0" err="1">
                <a:solidFill>
                  <a:schemeClr val="bg1"/>
                </a:solidFill>
              </a:rPr>
              <a:t>CODARs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u="sng" dirty="0">
                <a:solidFill>
                  <a:schemeClr val="bg1"/>
                </a:solidFill>
              </a:rPr>
              <a:t>15</a:t>
            </a:r>
            <a:r>
              <a:rPr lang="en-US" b="1" dirty="0">
                <a:solidFill>
                  <a:schemeClr val="bg1"/>
                </a:solidFill>
              </a:rPr>
              <a:t> Short-Range </a:t>
            </a:r>
            <a:r>
              <a:rPr lang="en-US" b="1" dirty="0" err="1">
                <a:solidFill>
                  <a:schemeClr val="bg1"/>
                </a:solidFill>
              </a:rPr>
              <a:t>CODARs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36 </a:t>
            </a:r>
            <a:r>
              <a:rPr lang="en-US" b="1" dirty="0" smtClean="0">
                <a:solidFill>
                  <a:schemeClr val="bg1"/>
                </a:solidFill>
              </a:rPr>
              <a:t>Total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Triple </a:t>
            </a:r>
            <a:r>
              <a:rPr lang="en-US" b="1" dirty="0">
                <a:solidFill>
                  <a:schemeClr val="bg1"/>
                </a:solidFill>
              </a:rPr>
              <a:t>Nested &amp; </a:t>
            </a:r>
            <a:r>
              <a:rPr lang="en-US" b="1" dirty="0" err="1">
                <a:solidFill>
                  <a:schemeClr val="bg1"/>
                </a:solidFill>
              </a:rPr>
              <a:t>Multistatic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1000 km Alongshore Length Scale</a:t>
            </a:r>
          </a:p>
        </p:txBody>
      </p:sp>
      <p:pic>
        <p:nvPicPr>
          <p:cNvPr id="9" name="Picture 8" descr="5611175001_69d814e40c_b.jpg"/>
          <p:cNvPicPr>
            <a:picLocks noChangeAspect="1"/>
          </p:cNvPicPr>
          <p:nvPr/>
        </p:nvPicPr>
        <p:blipFill>
          <a:blip r:embed="rId3"/>
          <a:srcRect l="5522" r="35968"/>
          <a:stretch>
            <a:fillRect/>
          </a:stretch>
        </p:blipFill>
        <p:spPr bwMode="auto">
          <a:xfrm>
            <a:off x="6957782" y="683985"/>
            <a:ext cx="20955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98257" y="2782509"/>
            <a:ext cx="276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Corporate Partner: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CODAR Ocean Sensors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US_CoastGuard_USMap_Apr2010"/>
          <p:cNvPicPr>
            <a:picLocks noChangeAspect="1" noChangeArrowheads="1"/>
          </p:cNvPicPr>
          <p:nvPr/>
        </p:nvPicPr>
        <p:blipFill>
          <a:blip r:embed="rId3"/>
          <a:srcRect t="4121" b="6107"/>
          <a:stretch>
            <a:fillRect/>
          </a:stretch>
        </p:blipFill>
        <p:spPr bwMode="auto">
          <a:xfrm>
            <a:off x="3412067" y="605366"/>
            <a:ext cx="573193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2099733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5467" y="2446867"/>
            <a:ext cx="138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Data Flow Since 2007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3133" y="5198534"/>
            <a:ext cx="143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Today’s 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10" name="Picture 9" descr="Screen shot 2011-10-04 at 6.40.4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59" y="3320339"/>
            <a:ext cx="2681007" cy="2294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0224" y="3335262"/>
            <a:ext cx="122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 Plan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6"/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</a:rPr>
              <a:t>MARACOOS - Autonomous Underwater Gliders – Since 1998</a:t>
            </a:r>
            <a:endParaRPr lang="en-US" sz="24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5602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" t="5562"/>
          <a:stretch>
            <a:fillRect/>
          </a:stretch>
        </p:blipFill>
        <p:spPr bwMode="auto">
          <a:xfrm>
            <a:off x="152400" y="828146"/>
            <a:ext cx="42672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243" y="618067"/>
            <a:ext cx="4730146" cy="265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22"/>
          <p:cNvPicPr>
            <a:picLocks noChangeAspect="1" noChangeArrowheads="1"/>
          </p:cNvPicPr>
          <p:nvPr/>
        </p:nvPicPr>
        <p:blipFill>
          <a:blip r:embed="rId4"/>
          <a:srcRect l="10814" t="5260" r="12453" b="-1753"/>
          <a:stretch>
            <a:fillRect/>
          </a:stretch>
        </p:blipFill>
        <p:spPr bwMode="auto">
          <a:xfrm>
            <a:off x="0" y="4510918"/>
            <a:ext cx="1843279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50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Ocean Color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34066"/>
            <a:ext cx="13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SST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80732"/>
            <a:ext cx="122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Subsurface </a:t>
            </a:r>
          </a:p>
          <a:p>
            <a:r>
              <a:rPr lang="en-US" sz="1600" dirty="0" smtClean="0"/>
              <a:t>Glider </a:t>
            </a:r>
          </a:p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853914" y="4653039"/>
            <a:ext cx="2500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Glider Fleet</a:t>
            </a:r>
          </a:p>
          <a:p>
            <a:r>
              <a:rPr lang="en-US" dirty="0" smtClean="0"/>
              <a:t>   </a:t>
            </a:r>
          </a:p>
          <a:p>
            <a:r>
              <a:rPr lang="en-US" dirty="0" smtClean="0"/>
              <a:t>  With Global Reach 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26467" y="2878671"/>
            <a:ext cx="48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Corporate Partner: Teledyne Webb Research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72643" y="3465286"/>
            <a:ext cx="4871357" cy="2770074"/>
            <a:chOff x="1701742" y="1157055"/>
            <a:chExt cx="7740896" cy="4489704"/>
          </a:xfrm>
        </p:grpSpPr>
        <p:pic>
          <p:nvPicPr>
            <p:cNvPr id="13" name="Picture 12" descr="20110805_worldMap.png"/>
            <p:cNvPicPr>
              <a:picLocks noChangeAspect="1"/>
            </p:cNvPicPr>
            <p:nvPr/>
          </p:nvPicPr>
          <p:blipFill>
            <a:blip r:embed="rId5" cstate="print"/>
            <a:srcRect l="9125" t="20167" r="8500" b="21833"/>
            <a:stretch>
              <a:fillRect/>
            </a:stretch>
          </p:blipFill>
          <p:spPr>
            <a:xfrm>
              <a:off x="1701742" y="1157055"/>
              <a:ext cx="7740896" cy="4489704"/>
            </a:xfrm>
            <a:prstGeom prst="rect">
              <a:avLst/>
            </a:prstGeom>
          </p:spPr>
        </p:pic>
        <p:sp>
          <p:nvSpPr>
            <p:cNvPr id="14" name="Freeform 13"/>
            <p:cNvSpPr/>
            <p:nvPr/>
          </p:nvSpPr>
          <p:spPr>
            <a:xfrm>
              <a:off x="4140994" y="2128839"/>
              <a:ext cx="47625" cy="441232"/>
            </a:xfrm>
            <a:custGeom>
              <a:avLst/>
              <a:gdLst>
                <a:gd name="connsiteX0" fmla="*/ 2381 w 47625"/>
                <a:gd name="connsiteY0" fmla="*/ 0 h 441232"/>
                <a:gd name="connsiteX1" fmla="*/ 7144 w 47625"/>
                <a:gd name="connsiteY1" fmla="*/ 7143 h 441232"/>
                <a:gd name="connsiteX2" fmla="*/ 9525 w 47625"/>
                <a:gd name="connsiteY2" fmla="*/ 14287 h 441232"/>
                <a:gd name="connsiteX3" fmla="*/ 16669 w 47625"/>
                <a:gd name="connsiteY3" fmla="*/ 19050 h 441232"/>
                <a:gd name="connsiteX4" fmla="*/ 23812 w 47625"/>
                <a:gd name="connsiteY4" fmla="*/ 40481 h 441232"/>
                <a:gd name="connsiteX5" fmla="*/ 30956 w 47625"/>
                <a:gd name="connsiteY5" fmla="*/ 45243 h 441232"/>
                <a:gd name="connsiteX6" fmla="*/ 38100 w 47625"/>
                <a:gd name="connsiteY6" fmla="*/ 80962 h 441232"/>
                <a:gd name="connsiteX7" fmla="*/ 35719 w 47625"/>
                <a:gd name="connsiteY7" fmla="*/ 192881 h 441232"/>
                <a:gd name="connsiteX8" fmla="*/ 33337 w 47625"/>
                <a:gd name="connsiteY8" fmla="*/ 204787 h 441232"/>
                <a:gd name="connsiteX9" fmla="*/ 28575 w 47625"/>
                <a:gd name="connsiteY9" fmla="*/ 238125 h 441232"/>
                <a:gd name="connsiteX10" fmla="*/ 26194 w 47625"/>
                <a:gd name="connsiteY10" fmla="*/ 266700 h 441232"/>
                <a:gd name="connsiteX11" fmla="*/ 23812 w 47625"/>
                <a:gd name="connsiteY11" fmla="*/ 276225 h 441232"/>
                <a:gd name="connsiteX12" fmla="*/ 21431 w 47625"/>
                <a:gd name="connsiteY12" fmla="*/ 302418 h 441232"/>
                <a:gd name="connsiteX13" fmla="*/ 16669 w 47625"/>
                <a:gd name="connsiteY13" fmla="*/ 316706 h 441232"/>
                <a:gd name="connsiteX14" fmla="*/ 14287 w 47625"/>
                <a:gd name="connsiteY14" fmla="*/ 328612 h 441232"/>
                <a:gd name="connsiteX15" fmla="*/ 11906 w 47625"/>
                <a:gd name="connsiteY15" fmla="*/ 335756 h 441232"/>
                <a:gd name="connsiteX16" fmla="*/ 4762 w 47625"/>
                <a:gd name="connsiteY16" fmla="*/ 359568 h 441232"/>
                <a:gd name="connsiteX17" fmla="*/ 2381 w 47625"/>
                <a:gd name="connsiteY17" fmla="*/ 366712 h 441232"/>
                <a:gd name="connsiteX18" fmla="*/ 0 w 47625"/>
                <a:gd name="connsiteY18" fmla="*/ 373856 h 441232"/>
                <a:gd name="connsiteX19" fmla="*/ 2381 w 47625"/>
                <a:gd name="connsiteY19" fmla="*/ 397668 h 441232"/>
                <a:gd name="connsiteX20" fmla="*/ 9525 w 47625"/>
                <a:gd name="connsiteY20" fmla="*/ 421481 h 441232"/>
                <a:gd name="connsiteX21" fmla="*/ 19050 w 47625"/>
                <a:gd name="connsiteY21" fmla="*/ 426243 h 441232"/>
                <a:gd name="connsiteX22" fmla="*/ 23812 w 47625"/>
                <a:gd name="connsiteY22" fmla="*/ 433387 h 441232"/>
                <a:gd name="connsiteX23" fmla="*/ 47625 w 47625"/>
                <a:gd name="connsiteY23" fmla="*/ 438150 h 44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625" h="441232">
                  <a:moveTo>
                    <a:pt x="2381" y="0"/>
                  </a:moveTo>
                  <a:cubicBezTo>
                    <a:pt x="3969" y="2381"/>
                    <a:pt x="5864" y="4583"/>
                    <a:pt x="7144" y="7143"/>
                  </a:cubicBezTo>
                  <a:cubicBezTo>
                    <a:pt x="8267" y="9388"/>
                    <a:pt x="7957" y="12327"/>
                    <a:pt x="9525" y="14287"/>
                  </a:cubicBezTo>
                  <a:cubicBezTo>
                    <a:pt x="11313" y="16522"/>
                    <a:pt x="14288" y="17462"/>
                    <a:pt x="16669" y="19050"/>
                  </a:cubicBezTo>
                  <a:cubicBezTo>
                    <a:pt x="18150" y="24975"/>
                    <a:pt x="20364" y="35653"/>
                    <a:pt x="23812" y="40481"/>
                  </a:cubicBezTo>
                  <a:cubicBezTo>
                    <a:pt x="25475" y="42810"/>
                    <a:pt x="28575" y="43656"/>
                    <a:pt x="30956" y="45243"/>
                  </a:cubicBezTo>
                  <a:cubicBezTo>
                    <a:pt x="37992" y="66350"/>
                    <a:pt x="35165" y="54541"/>
                    <a:pt x="38100" y="80962"/>
                  </a:cubicBezTo>
                  <a:cubicBezTo>
                    <a:pt x="37306" y="118268"/>
                    <a:pt x="37153" y="155594"/>
                    <a:pt x="35719" y="192881"/>
                  </a:cubicBezTo>
                  <a:cubicBezTo>
                    <a:pt x="35563" y="196925"/>
                    <a:pt x="33909" y="200780"/>
                    <a:pt x="33337" y="204787"/>
                  </a:cubicBezTo>
                  <a:cubicBezTo>
                    <a:pt x="27676" y="244407"/>
                    <a:pt x="33961" y="211193"/>
                    <a:pt x="28575" y="238125"/>
                  </a:cubicBezTo>
                  <a:cubicBezTo>
                    <a:pt x="27781" y="247650"/>
                    <a:pt x="27380" y="257216"/>
                    <a:pt x="26194" y="266700"/>
                  </a:cubicBezTo>
                  <a:cubicBezTo>
                    <a:pt x="25788" y="269947"/>
                    <a:pt x="24245" y="272981"/>
                    <a:pt x="23812" y="276225"/>
                  </a:cubicBezTo>
                  <a:cubicBezTo>
                    <a:pt x="22653" y="284915"/>
                    <a:pt x="22954" y="293784"/>
                    <a:pt x="21431" y="302418"/>
                  </a:cubicBezTo>
                  <a:cubicBezTo>
                    <a:pt x="20559" y="307362"/>
                    <a:pt x="17654" y="311783"/>
                    <a:pt x="16669" y="316706"/>
                  </a:cubicBezTo>
                  <a:cubicBezTo>
                    <a:pt x="15875" y="320675"/>
                    <a:pt x="15269" y="324686"/>
                    <a:pt x="14287" y="328612"/>
                  </a:cubicBezTo>
                  <a:cubicBezTo>
                    <a:pt x="13678" y="331047"/>
                    <a:pt x="12596" y="333342"/>
                    <a:pt x="11906" y="335756"/>
                  </a:cubicBezTo>
                  <a:cubicBezTo>
                    <a:pt x="4711" y="360941"/>
                    <a:pt x="16077" y="325625"/>
                    <a:pt x="4762" y="359568"/>
                  </a:cubicBezTo>
                  <a:lnTo>
                    <a:pt x="2381" y="366712"/>
                  </a:lnTo>
                  <a:lnTo>
                    <a:pt x="0" y="373856"/>
                  </a:lnTo>
                  <a:cubicBezTo>
                    <a:pt x="794" y="381793"/>
                    <a:pt x="1449" y="389746"/>
                    <a:pt x="2381" y="397668"/>
                  </a:cubicBezTo>
                  <a:cubicBezTo>
                    <a:pt x="3279" y="405300"/>
                    <a:pt x="2611" y="415720"/>
                    <a:pt x="9525" y="421481"/>
                  </a:cubicBezTo>
                  <a:cubicBezTo>
                    <a:pt x="12252" y="423753"/>
                    <a:pt x="15875" y="424656"/>
                    <a:pt x="19050" y="426243"/>
                  </a:cubicBezTo>
                  <a:cubicBezTo>
                    <a:pt x="20637" y="428624"/>
                    <a:pt x="21788" y="431363"/>
                    <a:pt x="23812" y="433387"/>
                  </a:cubicBezTo>
                  <a:cubicBezTo>
                    <a:pt x="31657" y="441232"/>
                    <a:pt x="35709" y="438150"/>
                    <a:pt x="47625" y="43815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6798</TotalTime>
  <Words>2174</Words>
  <Application>Microsoft Macintosh PowerPoint</Application>
  <PresentationFormat>On-screen Show (4:3)</PresentationFormat>
  <Paragraphs>413</Paragraphs>
  <Slides>42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MARACOOS - Composite Data &amp; Forecast Products</vt:lpstr>
      <vt:lpstr>Slide 12</vt:lpstr>
      <vt:lpstr>Slide 13</vt:lpstr>
      <vt:lpstr>Slide 14</vt:lpstr>
      <vt:lpstr>Slide 15</vt:lpstr>
      <vt:lpstr>Slide 16</vt:lpstr>
      <vt:lpstr>Slide 17</vt:lpstr>
      <vt:lpstr>Trans-Atlantic Education: Glider RU27</vt:lpstr>
      <vt:lpstr>Deepwater Horizon Information Flow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Feedback from the Deepwater Horizon  Incident Command Center</vt:lpstr>
      <vt:lpstr>Feedback from the Deepwater Horizon  Incident Command Center</vt:lpstr>
      <vt:lpstr>Slide 37</vt:lpstr>
      <vt:lpstr>Slide 38</vt:lpstr>
      <vt:lpstr>Slide 39</vt:lpstr>
      <vt:lpstr>Slide 40</vt:lpstr>
      <vt:lpstr>Slide 41</vt:lpstr>
      <vt:lpstr>Slide 42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162</cp:revision>
  <dcterms:created xsi:type="dcterms:W3CDTF">2012-03-14T07:56:54Z</dcterms:created>
  <dcterms:modified xsi:type="dcterms:W3CDTF">2012-03-14T07:57:55Z</dcterms:modified>
</cp:coreProperties>
</file>