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2" r:id="rId4"/>
    <p:sldId id="263" r:id="rId5"/>
    <p:sldId id="264" r:id="rId6"/>
    <p:sldId id="266" r:id="rId7"/>
    <p:sldId id="267" r:id="rId8"/>
    <p:sldId id="287" r:id="rId9"/>
    <p:sldId id="286" r:id="rId10"/>
    <p:sldId id="265" r:id="rId11"/>
    <p:sldId id="269" r:id="rId12"/>
    <p:sldId id="268" r:id="rId13"/>
    <p:sldId id="270" r:id="rId14"/>
    <p:sldId id="271" r:id="rId15"/>
    <p:sldId id="285" r:id="rId16"/>
    <p:sldId id="272" r:id="rId17"/>
    <p:sldId id="273" r:id="rId18"/>
    <p:sldId id="278" r:id="rId19"/>
    <p:sldId id="276" r:id="rId20"/>
    <p:sldId id="277" r:id="rId21"/>
    <p:sldId id="279" r:id="rId22"/>
    <p:sldId id="284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10429E20-B7A7-9D47-9DE3-09636FF79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FCB2-D27A-8E4C-A5F8-AF72F79CE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9883-0133-5D46-8182-65549478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7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19C4-DB69-9B47-8312-EF71D492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1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17A6-DC62-494A-8527-4CC4E498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AA8DC-00D2-D142-9711-2D7FCC67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DE8D-F853-D948-8144-98A1E8130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532F-F378-8649-881B-BC657476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A046C-2AC0-5F47-8468-70A7B829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5BFB-E70C-3B47-B63D-422F2C2A7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F8B3-2C64-3349-B143-DEAB7DB99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49E5-133D-5B4B-8608-BD38FBB4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Geneva" charset="0"/>
              </a:defRPr>
            </a:lvl1pPr>
          </a:lstStyle>
          <a:p>
            <a:pPr>
              <a:defRPr/>
            </a:pPr>
            <a:fld id="{FF2EAFA9-3B63-294D-917E-50B0E9F9B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Geneva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ＭＳ Ｐゴシック" charset="0"/>
          <a:cs typeface="Geneva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19"/>
            <a:ext cx="9144000" cy="62055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14338" name="Title 3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017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Automated Quality Control of High Frequency Radar Data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4419600" y="2362200"/>
            <a:ext cx="4437063" cy="1041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>
                <a:latin typeface="Arial" charset="0"/>
              </a:rPr>
              <a:t>Hugh Roarty, Michael Smith, John Kerfoot, Josh Kohut and Scott Glenn</a:t>
            </a:r>
          </a:p>
        </p:txBody>
      </p:sp>
      <p:sp>
        <p:nvSpPr>
          <p:cNvPr id="14340" name="Picture 5" descr="COOL_redgray_on_light_lg.gif"/>
          <p:cNvSpPr>
            <a:spLocks noChangeAspect="1"/>
          </p:cNvSpPr>
          <p:nvPr/>
        </p:nvSpPr>
        <p:spPr bwMode="auto">
          <a:xfrm>
            <a:off x="304800" y="2590800"/>
            <a:ext cx="3825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Picture 1" descr="IOOS2.jpg"/>
          <p:cNvSpPr>
            <a:spLocks noChangeAspect="1"/>
          </p:cNvSpPr>
          <p:nvPr/>
        </p:nvSpPr>
        <p:spPr bwMode="auto">
          <a:xfrm>
            <a:off x="5105400" y="4419600"/>
            <a:ext cx="3835400" cy="154940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Picture 2" descr="MARACOOS_Logo.png"/>
          <p:cNvSpPr>
            <a:spLocks noChangeAspect="1"/>
          </p:cNvSpPr>
          <p:nvPr/>
        </p:nvSpPr>
        <p:spPr bwMode="auto">
          <a:xfrm>
            <a:off x="152400" y="4724400"/>
            <a:ext cx="4695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261 Stations Globally</a:t>
            </a:r>
          </a:p>
        </p:txBody>
      </p:sp>
      <p:pic>
        <p:nvPicPr>
          <p:cNvPr id="22530" name="Picture 2" descr="Global_SeaSon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19250"/>
            <a:ext cx="8407400" cy="4384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076700" y="5448300"/>
            <a:ext cx="308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261 Stations in 21 Countries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Radial Procedures</a:t>
            </a:r>
            <a:endParaRPr lang="en-US" dirty="0"/>
          </a:p>
        </p:txBody>
      </p:sp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13MHz_Radial_Plot_Color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4797" r="13625" b="5431"/>
          <a:stretch>
            <a:fillRect/>
          </a:stretch>
        </p:blipFill>
        <p:spPr bwMode="auto">
          <a:xfrm>
            <a:off x="3429000" y="457200"/>
            <a:ext cx="553561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8"/>
          <p:cNvSpPr txBox="1">
            <a:spLocks noChangeArrowheads="1"/>
          </p:cNvSpPr>
          <p:nvPr/>
        </p:nvSpPr>
        <p:spPr bwMode="auto">
          <a:xfrm>
            <a:off x="0" y="838200"/>
            <a:ext cx="3200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Radial Average Bearing</a:t>
            </a:r>
          </a:p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2800" b="1"/>
              <a:t>AND</a:t>
            </a:r>
          </a:p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2800" b="1"/>
              <a:t>Comparison Between Measured and Ideal Radials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RMR_2012_RA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" b="6514"/>
          <a:stretch>
            <a:fillRect/>
          </a:stretch>
        </p:blipFill>
        <p:spPr bwMode="auto">
          <a:xfrm>
            <a:off x="2819400" y="1371600"/>
            <a:ext cx="6149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" name="Group 4"/>
          <p:cNvGrpSpPr>
            <a:grpSpLocks noChangeAspect="1"/>
          </p:cNvGrpSpPr>
          <p:nvPr/>
        </p:nvGrpSpPr>
        <p:grpSpPr bwMode="auto">
          <a:xfrm>
            <a:off x="0" y="1524000"/>
            <a:ext cx="3263900" cy="4114800"/>
            <a:chOff x="4565650" y="152400"/>
            <a:chExt cx="4578350" cy="5772150"/>
          </a:xfrm>
        </p:grpSpPr>
        <p:pic>
          <p:nvPicPr>
            <p:cNvPr id="25604" name="Picture 2" descr="BPU_Ma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1" t="5817" r="23061" b="5592"/>
            <a:stretch>
              <a:fillRect/>
            </a:stretch>
          </p:blipFill>
          <p:spPr bwMode="auto">
            <a:xfrm>
              <a:off x="4565650" y="152400"/>
              <a:ext cx="4578350" cy="577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5333905" y="3047383"/>
              <a:ext cx="864008" cy="36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/>
                <a:t>BRMR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353790" y="2252377"/>
              <a:ext cx="692542" cy="114908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659021" y="3401462"/>
              <a:ext cx="694769" cy="114908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53790" y="3401462"/>
              <a:ext cx="997617" cy="57899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102003" y="2156619"/>
              <a:ext cx="534438" cy="367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0000" lnSpcReduction="20000"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6600"/>
                  </a:solidFill>
                </a:rPr>
                <a:t>40°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360315" y="3980459"/>
              <a:ext cx="663594" cy="369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6600"/>
                  </a:solidFill>
                </a:rPr>
                <a:t>130°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638979" y="4572817"/>
              <a:ext cx="661367" cy="36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0000" lnSpcReduction="20000"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6600"/>
                  </a:solidFill>
                </a:rPr>
                <a:t>220°</a:t>
              </a:r>
            </a:p>
          </p:txBody>
        </p:sp>
      </p:grp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BRMR Site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Antenna Problem at BRNT Site</a:t>
            </a:r>
          </a:p>
        </p:txBody>
      </p:sp>
      <p:pic>
        <p:nvPicPr>
          <p:cNvPr id="26626" name="Picture 2" descr="BRNT_2012_RA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7852" b="6123"/>
          <a:stretch>
            <a:fillRect/>
          </a:stretch>
        </p:blipFill>
        <p:spPr bwMode="auto">
          <a:xfrm>
            <a:off x="3048000" y="1219200"/>
            <a:ext cx="55435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430588" y="4002088"/>
            <a:ext cx="2308225" cy="3016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Replaced Antenna June 8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4267200"/>
            <a:ext cx="101600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9" name="Picture 2" descr="BPU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5817" r="23061" b="5592"/>
          <a:stretch>
            <a:fillRect/>
          </a:stretch>
        </p:blipFill>
        <p:spPr bwMode="auto">
          <a:xfrm>
            <a:off x="17463" y="1676400"/>
            <a:ext cx="2976562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533400" y="3200400"/>
            <a:ext cx="4524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BRNT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76363" y="2741613"/>
            <a:ext cx="450850" cy="7461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5513" y="3487738"/>
            <a:ext cx="450850" cy="7477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6363" y="3487738"/>
            <a:ext cx="649287" cy="37782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863725" y="2679700"/>
            <a:ext cx="3222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30°</a:t>
            </a: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2032000" y="3865563"/>
            <a:ext cx="3984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120°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911225" y="4249738"/>
            <a:ext cx="4000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210°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13MHz_Radial_Plot_Color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395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8"/>
          <p:cNvSpPr txBox="1">
            <a:spLocks noChangeArrowheads="1"/>
          </p:cNvSpPr>
          <p:nvPr/>
        </p:nvSpPr>
        <p:spPr bwMode="auto">
          <a:xfrm>
            <a:off x="0" y="838200"/>
            <a:ext cx="320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Average Radial Velocity</a:t>
            </a:r>
          </a:p>
          <a:p>
            <a:pPr algn="ctr" eaLnBrk="1" hangingPunct="1"/>
            <a:endParaRPr lang="en-US" sz="2800" b="1"/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04800" y="43434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RDLi_BRMR_2012_08_1300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914400" y="4724400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5 cm/s</a:t>
            </a:r>
          </a:p>
        </p:txBody>
      </p:sp>
      <p:pic>
        <p:nvPicPr>
          <p:cNvPr id="27653" name="Picture 8" descr="13MHz_Radial_Plot_Color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395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3048000" y="43434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RDLi_BRMR_2012_08_1400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657600" y="4724400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7 cm/s</a:t>
            </a:r>
          </a:p>
        </p:txBody>
      </p:sp>
      <p:pic>
        <p:nvPicPr>
          <p:cNvPr id="27656" name="Picture 11" descr="13MHz_Radial_Plot_Colorb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395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5943600" y="4343400"/>
            <a:ext cx="250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RDLi_BRMR_2012_08_1500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6553200" y="4724400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10 cm/s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8674" name="Picture 2" descr="Avg_Rad_Vel_ts_RDLi_20120813_201208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0"/>
            <a:ext cx="83470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FFT of Average Radial Velocity Time Series</a:t>
            </a:r>
          </a:p>
        </p:txBody>
      </p:sp>
      <p:pic>
        <p:nvPicPr>
          <p:cNvPr id="29698" name="Picture 2" descr="Avg_Rad_Vel_fft_RDLi_20120813_201208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9200"/>
            <a:ext cx="67151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CENTRAL AGGREGATION</a:t>
            </a:r>
            <a:endParaRPr lang="en-US" dirty="0"/>
          </a:p>
        </p:txBody>
      </p:sp>
      <p:sp>
        <p:nvSpPr>
          <p:cNvPr id="30722" name="Text Placeholder 3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Radial Database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5029200" y="1371600"/>
            <a:ext cx="3962400" cy="4525963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Central location to monitor region</a:t>
            </a:r>
          </a:p>
          <a:p>
            <a:r>
              <a:rPr lang="en-US">
                <a:latin typeface="Arial" charset="0"/>
              </a:rPr>
              <a:t>Automatic reprocessing of totals with new radials</a:t>
            </a:r>
          </a:p>
        </p:txBody>
      </p:sp>
      <p:pic>
        <p:nvPicPr>
          <p:cNvPr id="31747" name="Picture 2" descr="radial_datab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06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5308600" y="2505075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Vessels -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6002338" y="3160713"/>
            <a:ext cx="14922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Satellite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6002338" y="3479800"/>
            <a:ext cx="1177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Ships/ Vessels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5951538" y="4192588"/>
            <a:ext cx="11001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REMUS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5951538" y="4511675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Modeling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5951538" y="4830763"/>
            <a:ext cx="1020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Leadership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7415213" y="3160713"/>
            <a:ext cx="7080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CODAR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7415213" y="3479800"/>
            <a:ext cx="7080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Glider</a:t>
            </a: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7364413" y="4192588"/>
            <a:ext cx="787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Data Vis.</a:t>
            </a:r>
          </a:p>
        </p:txBody>
      </p:sp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7364413" y="4511675"/>
            <a:ext cx="708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Security</a:t>
            </a:r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7364413" y="4830763"/>
            <a:ext cx="8651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  <a:latin typeface="Calibri" charset="0"/>
              </a:rPr>
              <a:t>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5800" y="3001963"/>
            <a:ext cx="2436813" cy="1833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7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44588"/>
            <a:ext cx="8132762" cy="2874962"/>
          </a:xfrm>
          <a:prstGeom prst="rect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Text Box 3"/>
          <p:cNvSpPr txBox="1">
            <a:spLocks noChangeArrowheads="1"/>
          </p:cNvSpPr>
          <p:nvPr/>
        </p:nvSpPr>
        <p:spPr bwMode="auto">
          <a:xfrm>
            <a:off x="3335338" y="5618163"/>
            <a:ext cx="182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CODAR Network</a:t>
            </a:r>
          </a:p>
        </p:txBody>
      </p:sp>
      <p:sp>
        <p:nvSpPr>
          <p:cNvPr id="15375" name="Text Box 4"/>
          <p:cNvSpPr txBox="1">
            <a:spLocks noChangeArrowheads="1"/>
          </p:cNvSpPr>
          <p:nvPr/>
        </p:nvSpPr>
        <p:spPr bwMode="auto">
          <a:xfrm>
            <a:off x="5481638" y="5611813"/>
            <a:ext cx="144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Glider Fleet</a:t>
            </a:r>
          </a:p>
        </p:txBody>
      </p:sp>
      <p:sp>
        <p:nvSpPr>
          <p:cNvPr id="15376" name="Text Box 5"/>
          <p:cNvSpPr txBox="1">
            <a:spLocks noChangeArrowheads="1"/>
          </p:cNvSpPr>
          <p:nvPr/>
        </p:nvSpPr>
        <p:spPr bwMode="auto">
          <a:xfrm>
            <a:off x="127000" y="5618163"/>
            <a:ext cx="311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Satellite Data Acquisition Stations</a:t>
            </a:r>
          </a:p>
        </p:txBody>
      </p:sp>
      <p:pic>
        <p:nvPicPr>
          <p:cNvPr id="21" name="Picture 8" descr="SideBySideGlider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7163" y="4356100"/>
            <a:ext cx="1739900" cy="1312863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5378" name="Text Box 10"/>
          <p:cNvSpPr txBox="1">
            <a:spLocks noChangeArrowheads="1"/>
          </p:cNvSpPr>
          <p:nvPr/>
        </p:nvSpPr>
        <p:spPr bwMode="auto">
          <a:xfrm>
            <a:off x="7191375" y="5618163"/>
            <a:ext cx="187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Calibri" charset="0"/>
              </a:rPr>
              <a:t>3-D Forecasts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Rutgers University - Coastal Ocean Observation Lab</a:t>
            </a:r>
          </a:p>
          <a:p>
            <a:pPr algn="ctr" eaLnBrk="1" hangingPunct="1"/>
            <a:r>
              <a:rPr lang="en-US" sz="2800" b="1">
                <a:latin typeface="Calibri" charset="0"/>
              </a:rPr>
              <a:t>Operations, Research &amp; Education Center </a:t>
            </a:r>
          </a:p>
        </p:txBody>
      </p:sp>
      <p:pic>
        <p:nvPicPr>
          <p:cNvPr id="24" name="Picture 34" descr="XBand_SatelliteDis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7638" y="4337050"/>
            <a:ext cx="17653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5" name="Picture 35" descr="1468414560_d638cdb7d2_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0100" y="4340225"/>
            <a:ext cx="1746250" cy="130968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6" name="Picture 36" descr="20070928 09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9000" y="4337050"/>
            <a:ext cx="1755775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7" name="Picture 6" descr="je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3988" y="4337050"/>
            <a:ext cx="1079500" cy="1316038"/>
          </a:xfrm>
          <a:prstGeom prst="rect">
            <a:avLst/>
          </a:prstGeom>
          <a:noFill/>
          <a:ln w="254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>
                <a:latin typeface="Arial" charset="0"/>
              </a:rPr>
              <a:t>Administration of the Network by the Operators</a:t>
            </a:r>
          </a:p>
        </p:txBody>
      </p:sp>
      <p:pic>
        <p:nvPicPr>
          <p:cNvPr id="32770" name="Picture 2" descr="si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392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Total metrics</a:t>
            </a:r>
            <a:endParaRPr lang="en-US" dirty="0"/>
          </a:p>
        </p:txBody>
      </p:sp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uv_oi_MARA__total_coverage2_20120501_201206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0065" b="4567"/>
          <a:stretch>
            <a:fillRect/>
          </a:stretch>
        </p:blipFill>
        <p:spPr bwMode="auto">
          <a:xfrm>
            <a:off x="993775" y="53975"/>
            <a:ext cx="71564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MARACOOS_6km_grid_15bathy_150d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r="19666" b="5418"/>
          <a:stretch>
            <a:fillRect/>
          </a:stretch>
        </p:blipFill>
        <p:spPr bwMode="auto">
          <a:xfrm>
            <a:off x="228600" y="0"/>
            <a:ext cx="533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5638800" y="12192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Red Points are the 6 km National Network grid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0574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Black Points are: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b="1" dirty="0"/>
              <a:t>Within 150 km of the coast </a:t>
            </a:r>
            <a:br>
              <a:rPr lang="en-US" b="1" dirty="0"/>
            </a:br>
            <a:endParaRPr lang="en-US" b="1" dirty="0"/>
          </a:p>
          <a:p>
            <a:pPr>
              <a:defRPr/>
            </a:pPr>
            <a:r>
              <a:rPr lang="en-US" b="1" dirty="0"/>
              <a:t>AND</a:t>
            </a:r>
            <a:br>
              <a:rPr lang="en-US" b="1" dirty="0"/>
            </a:br>
            <a:endParaRPr lang="en-US" b="1" dirty="0"/>
          </a:p>
          <a:p>
            <a:pPr marL="342900" indent="-342900">
              <a:buFont typeface="+mj-lt"/>
              <a:buAutoNum type="arabicParenR" startAt="2"/>
              <a:defRPr/>
            </a:pPr>
            <a:r>
              <a:rPr lang="en-US" b="1" dirty="0"/>
              <a:t>Water depths greater than 15 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1150"/>
            <a:ext cx="56388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Most Recent Progress Period</a:t>
            </a:r>
          </a:p>
        </p:txBody>
      </p:sp>
      <p:pic>
        <p:nvPicPr>
          <p:cNvPr id="37890" name="Picture 2" descr="MARACOOS_Coverage_20111201_201205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143000"/>
            <a:ext cx="66960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CODAR Compact HF Radar Antennas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795463"/>
            <a:ext cx="2154238" cy="307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79463" y="4865688"/>
            <a:ext cx="110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25 MHz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771650"/>
            <a:ext cx="2243137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257550" y="4870450"/>
            <a:ext cx="110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13 MHz</a:t>
            </a: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5203825" y="1760538"/>
            <a:ext cx="3767138" cy="3127375"/>
            <a:chOff x="5204177" y="1478844"/>
            <a:chExt cx="3766629" cy="3127024"/>
          </a:xfrm>
        </p:grpSpPr>
        <p:pic>
          <p:nvPicPr>
            <p:cNvPr id="163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7" y="1478846"/>
              <a:ext cx="1341012" cy="31270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235" y="1478844"/>
              <a:ext cx="2380571" cy="3127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689725" y="4899025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 MHz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973138" y="5300663"/>
            <a:ext cx="364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Combined Transmitter &amp; Receiver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5453063" y="5283200"/>
            <a:ext cx="353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Separate Transmitter &amp; Receiver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Shed and Enclosures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377950"/>
            <a:ext cx="2182812" cy="404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43613" y="535305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Enclosure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89063"/>
            <a:ext cx="3195638" cy="40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633538" y="5335588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Shed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5022850" y="2020888"/>
            <a:ext cx="1141413" cy="536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6680200" y="3132138"/>
            <a:ext cx="1295400" cy="50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800600" y="2801938"/>
            <a:ext cx="990600" cy="398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859338" y="3598863"/>
            <a:ext cx="1447800" cy="152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6713538" y="4005263"/>
            <a:ext cx="1270000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H="1">
            <a:off x="6781800" y="2387600"/>
            <a:ext cx="1084263" cy="482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Box 39"/>
          <p:cNvSpPr txBox="1">
            <a:spLocks noChangeArrowheads="1"/>
          </p:cNvSpPr>
          <p:nvPr/>
        </p:nvSpPr>
        <p:spPr bwMode="auto">
          <a:xfrm>
            <a:off x="4148138" y="1727200"/>
            <a:ext cx="110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monitor</a:t>
            </a:r>
          </a:p>
        </p:txBody>
      </p:sp>
      <p:sp>
        <p:nvSpPr>
          <p:cNvPr id="17421" name="TextBox 40"/>
          <p:cNvSpPr txBox="1">
            <a:spLocks noChangeArrowheads="1"/>
          </p:cNvSpPr>
          <p:nvPr/>
        </p:nvSpPr>
        <p:spPr bwMode="auto">
          <a:xfrm>
            <a:off x="3860800" y="2506663"/>
            <a:ext cx="1109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A.C. unit</a:t>
            </a:r>
          </a:p>
        </p:txBody>
      </p:sp>
      <p:sp>
        <p:nvSpPr>
          <p:cNvPr id="17422" name="TextBox 41"/>
          <p:cNvSpPr txBox="1">
            <a:spLocks noChangeArrowheads="1"/>
          </p:cNvSpPr>
          <p:nvPr/>
        </p:nvSpPr>
        <p:spPr bwMode="auto">
          <a:xfrm>
            <a:off x="3802063" y="3284538"/>
            <a:ext cx="143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transmitter</a:t>
            </a:r>
          </a:p>
        </p:txBody>
      </p:sp>
      <p:sp>
        <p:nvSpPr>
          <p:cNvPr id="17423" name="TextBox 42"/>
          <p:cNvSpPr txBox="1">
            <a:spLocks noChangeArrowheads="1"/>
          </p:cNvSpPr>
          <p:nvPr/>
        </p:nvSpPr>
        <p:spPr bwMode="auto">
          <a:xfrm>
            <a:off x="7874000" y="17526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computer &amp; external hard drive</a:t>
            </a:r>
          </a:p>
        </p:txBody>
      </p:sp>
      <p:sp>
        <p:nvSpPr>
          <p:cNvPr id="17424" name="TextBox 45"/>
          <p:cNvSpPr txBox="1">
            <a:spLocks noChangeArrowheads="1"/>
          </p:cNvSpPr>
          <p:nvPr/>
        </p:nvSpPr>
        <p:spPr bwMode="auto">
          <a:xfrm>
            <a:off x="7958138" y="2921000"/>
            <a:ext cx="1109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UPS system</a:t>
            </a:r>
          </a:p>
        </p:txBody>
      </p:sp>
      <p:sp>
        <p:nvSpPr>
          <p:cNvPr id="17425" name="TextBox 47"/>
          <p:cNvSpPr txBox="1">
            <a:spLocks noChangeArrowheads="1"/>
          </p:cNvSpPr>
          <p:nvPr/>
        </p:nvSpPr>
        <p:spPr bwMode="auto">
          <a:xfrm>
            <a:off x="7916863" y="38941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receiver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flipH="1">
            <a:off x="6654800" y="4826000"/>
            <a:ext cx="1236663" cy="1698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TextBox 51"/>
          <p:cNvSpPr txBox="1">
            <a:spLocks noChangeArrowheads="1"/>
          </p:cNvSpPr>
          <p:nvPr/>
        </p:nvSpPr>
        <p:spPr bwMode="auto">
          <a:xfrm>
            <a:off x="7715250" y="45720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Two lines of </a:t>
            </a:r>
            <a:r>
              <a:rPr lang="en-US" sz="1400"/>
              <a:t>Communication</a:t>
            </a:r>
          </a:p>
        </p:txBody>
      </p:sp>
      <p:pic>
        <p:nvPicPr>
          <p:cNvPr id="174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4086225"/>
            <a:ext cx="1879600" cy="1409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9" name="TextBox 41"/>
          <p:cNvSpPr txBox="1">
            <a:spLocks noChangeArrowheads="1"/>
          </p:cNvSpPr>
          <p:nvPr/>
        </p:nvSpPr>
        <p:spPr bwMode="auto">
          <a:xfrm>
            <a:off x="3646488" y="5540375"/>
            <a:ext cx="223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Lightning Protection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Three_Freq_Cov_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5000" r="23534" b="5775"/>
          <a:stretch>
            <a:fillRect/>
          </a:stretch>
        </p:blipFill>
        <p:spPr bwMode="auto">
          <a:xfrm>
            <a:off x="0" y="1333500"/>
            <a:ext cx="3962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5400" y="1485900"/>
            <a:ext cx="5308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25 MHz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cs typeface="Geneva" charset="0"/>
              </a:rPr>
              <a:t>: 12 m   Ocean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6 m</a:t>
            </a:r>
          </a:p>
          <a:p>
            <a:pPr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Range: 30 km   Resolution: 1 km</a:t>
            </a:r>
          </a:p>
          <a:p>
            <a:pPr>
              <a:defRPr/>
            </a:pPr>
            <a:r>
              <a:rPr lang="en-US" sz="4000" dirty="0">
                <a:solidFill>
                  <a:srgbClr val="0000FF"/>
                </a:solidFill>
                <a:cs typeface="Geneva" charset="0"/>
              </a:rPr>
              <a:t>13 MHz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0000FF"/>
                </a:solidFill>
                <a:cs typeface="Geneva" charset="0"/>
              </a:rPr>
              <a:t>: 23 m   Ocean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12 m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Range: 80 km   Resolution: 3 km</a:t>
            </a:r>
          </a:p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Geneva" charset="0"/>
              </a:rPr>
              <a:t>05 MHz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Geneva" charset="0"/>
              </a:rPr>
              <a:t>Radar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>
                <a:solidFill>
                  <a:srgbClr val="FF0000"/>
                </a:solidFill>
                <a:cs typeface="Geneva" charset="0"/>
              </a:rPr>
              <a:t>: 60m   Ocean </a:t>
            </a:r>
            <a:r>
              <a:rPr lang="en-US" sz="2400" dirty="0">
                <a:solidFill>
                  <a:srgbClr val="FF0000"/>
                </a:solidFill>
                <a:latin typeface="Symbol" charset="2"/>
                <a:cs typeface="Symbol" charset="2"/>
              </a:rPr>
              <a:t>l: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30 m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Range: 180 km   Resolution: 6 km</a:t>
            </a:r>
          </a:p>
        </p:txBody>
      </p:sp>
      <p:pic>
        <p:nvPicPr>
          <p:cNvPr id="18435" name="Picture 1" descr="25MHz_Cov_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15367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Calibri" charset="0"/>
                <a:cs typeface="ＭＳ Ｐゴシック" charset="0"/>
              </a:rPr>
              <a:t>Surface Current Mapping Capability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41 Sites in the Mid Atlantic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0" y="1600200"/>
            <a:ext cx="2305439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 MHz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13 MHz</a:t>
            </a:r>
          </a:p>
          <a:p>
            <a:pPr>
              <a:defRPr/>
            </a:pPr>
            <a:endParaRPr lang="en-US" sz="4800" dirty="0"/>
          </a:p>
          <a:p>
            <a:pPr>
              <a:defRPr/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25 MHz</a:t>
            </a:r>
          </a:p>
        </p:txBody>
      </p:sp>
      <p:pic>
        <p:nvPicPr>
          <p:cNvPr id="19459" name="Picture 2" descr="Screen shot 2012-10-10 at 9.5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4100513" cy="479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charset="0"/>
              </a:rPr>
              <a:t>133 </a:t>
            </a:r>
            <a:r>
              <a:rPr lang="en-US" dirty="0">
                <a:latin typeface="Arial" charset="0"/>
              </a:rPr>
              <a:t>Sites in the USA</a:t>
            </a:r>
          </a:p>
        </p:txBody>
      </p:sp>
      <p:pic>
        <p:nvPicPr>
          <p:cNvPr id="20482" name="Picture 2" descr="2012_National_HF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This Mornings Coverage</a:t>
            </a:r>
            <a:endParaRPr lang="en-US" dirty="0"/>
          </a:p>
        </p:txBody>
      </p:sp>
      <p:pic>
        <p:nvPicPr>
          <p:cNvPr id="3" name="Picture 2" descr="Screen shot 2012-10-17 at 11.4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3727"/>
            <a:ext cx="8610600" cy="46222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een shot 2012-10-17 at 11.4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10200"/>
            <a:ext cx="1652857" cy="58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2-10-17 at 11.47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052464" cy="1104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2-10-17 at 11.49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88214" cy="1308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74336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Current National Network Quality Control Checks</a:t>
            </a:r>
          </a:p>
        </p:txBody>
      </p:sp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514350" indent="-514350">
              <a:buFontTx/>
              <a:buAutoNum type="arabicPeriod"/>
            </a:pPr>
            <a:endParaRPr lang="en-US"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>
                <a:latin typeface="Arial" charset="0"/>
              </a:rPr>
              <a:t>Is all required metadata present and variables are within limits (-90&lt;lat&lt;90)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latin typeface="Arial" charset="0"/>
              </a:rPr>
              <a:t>Is the radial over water?</a:t>
            </a:r>
          </a:p>
          <a:p>
            <a:pPr marL="514350" indent="-514350">
              <a:buFontTx/>
              <a:buAutoNum type="arabicPeriod"/>
            </a:pPr>
            <a:r>
              <a:rPr lang="en-US">
                <a:latin typeface="Arial" charset="0"/>
              </a:rPr>
              <a:t>Are the radials below the threshold</a:t>
            </a:r>
          </a:p>
          <a:p>
            <a:pPr marL="914400" lvl="1" indent="-514350"/>
            <a:r>
              <a:rPr lang="en-US">
                <a:latin typeface="Arial" charset="0"/>
                <a:ea typeface="Geneva" charset="0"/>
              </a:rPr>
              <a:t>East and Gulf Coast 	3 m/s</a:t>
            </a:r>
          </a:p>
          <a:p>
            <a:pPr marL="914400" lvl="1" indent="-514350"/>
            <a:r>
              <a:rPr lang="en-US">
                <a:latin typeface="Arial" charset="0"/>
                <a:ea typeface="Geneva" charset="0"/>
              </a:rPr>
              <a:t>West Coast 		1 m/s</a:t>
            </a:r>
          </a:p>
          <a:p>
            <a:pPr marL="514350" indent="-514350">
              <a:buFontTx/>
              <a:buAutoNum type="arabicPeriod"/>
            </a:pPr>
            <a:endParaRPr lang="en-US"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348</Words>
  <Application>Microsoft Macintosh PowerPoint</Application>
  <PresentationFormat>On-screen Show (4:3)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Geneva</vt:lpstr>
      <vt:lpstr>Calibri</vt:lpstr>
      <vt:lpstr>Symbol</vt:lpstr>
      <vt:lpstr>Default Design</vt:lpstr>
      <vt:lpstr>Automated Quality Control of High Frequency Radar Data</vt:lpstr>
      <vt:lpstr>PowerPoint Presentation</vt:lpstr>
      <vt:lpstr>CODAR Compact HF Radar Antennas </vt:lpstr>
      <vt:lpstr>Shed and Enclosures </vt:lpstr>
      <vt:lpstr>Surface Current Mapping Capability</vt:lpstr>
      <vt:lpstr>41 Sites in the Mid Atlantic</vt:lpstr>
      <vt:lpstr>133 Sites in the USA</vt:lpstr>
      <vt:lpstr>This Mornings Coverage</vt:lpstr>
      <vt:lpstr>Current National Network Quality Control Checks</vt:lpstr>
      <vt:lpstr>261 Stations Globally</vt:lpstr>
      <vt:lpstr>Radial Procedures</vt:lpstr>
      <vt:lpstr>PowerPoint Presentation</vt:lpstr>
      <vt:lpstr>BRMR Site</vt:lpstr>
      <vt:lpstr>Antenna Problem at BRNT Site</vt:lpstr>
      <vt:lpstr>PowerPoint Presentation</vt:lpstr>
      <vt:lpstr>PowerPoint Presentation</vt:lpstr>
      <vt:lpstr>FFT of Average Radial Velocity Time Series</vt:lpstr>
      <vt:lpstr>CENTRAL AGGREGATION</vt:lpstr>
      <vt:lpstr>Radial Database</vt:lpstr>
      <vt:lpstr>Administration of the Network by the Operators</vt:lpstr>
      <vt:lpstr>Total metrics</vt:lpstr>
      <vt:lpstr>PowerPoint Presentation</vt:lpstr>
      <vt:lpstr>PowerPoint Presentation</vt:lpstr>
      <vt:lpstr>PowerPoint Presentation</vt:lpstr>
      <vt:lpstr>Most Recent Progress Period</vt:lpstr>
    </vt:vector>
  </TitlesOfParts>
  <Manager/>
  <Company>Rutgers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hroarty</dc:creator>
  <cp:keywords/>
  <dc:description/>
  <cp:lastModifiedBy>Hugh Roarty</cp:lastModifiedBy>
  <cp:revision>42</cp:revision>
  <dcterms:created xsi:type="dcterms:W3CDTF">2011-03-03T17:35:39Z</dcterms:created>
  <dcterms:modified xsi:type="dcterms:W3CDTF">2012-10-17T16:08:55Z</dcterms:modified>
  <cp:category/>
</cp:coreProperties>
</file>