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mov" ContentType="video/unknown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Default Extension="avi" ContentType="video/unknown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3"/>
  </p:notesMasterIdLst>
  <p:sldIdLst>
    <p:sldId id="344" r:id="rId2"/>
    <p:sldId id="345" r:id="rId3"/>
    <p:sldId id="314" r:id="rId4"/>
    <p:sldId id="410" r:id="rId5"/>
    <p:sldId id="350" r:id="rId6"/>
    <p:sldId id="351" r:id="rId7"/>
    <p:sldId id="352" r:id="rId8"/>
    <p:sldId id="353" r:id="rId9"/>
    <p:sldId id="354" r:id="rId10"/>
    <p:sldId id="398" r:id="rId11"/>
    <p:sldId id="420" r:id="rId12"/>
    <p:sldId id="348" r:id="rId13"/>
    <p:sldId id="407" r:id="rId14"/>
    <p:sldId id="434" r:id="rId15"/>
    <p:sldId id="363" r:id="rId16"/>
    <p:sldId id="364" r:id="rId17"/>
    <p:sldId id="409" r:id="rId18"/>
    <p:sldId id="408" r:id="rId19"/>
    <p:sldId id="359" r:id="rId20"/>
    <p:sldId id="418" r:id="rId21"/>
    <p:sldId id="427" r:id="rId22"/>
    <p:sldId id="424" r:id="rId23"/>
    <p:sldId id="419" r:id="rId24"/>
    <p:sldId id="413" r:id="rId25"/>
    <p:sldId id="379" r:id="rId26"/>
    <p:sldId id="421" r:id="rId27"/>
    <p:sldId id="258" r:id="rId28"/>
    <p:sldId id="433" r:id="rId29"/>
    <p:sldId id="328" r:id="rId30"/>
    <p:sldId id="428" r:id="rId31"/>
    <p:sldId id="342" r:id="rId32"/>
    <p:sldId id="341" r:id="rId33"/>
    <p:sldId id="435" r:id="rId34"/>
    <p:sldId id="431" r:id="rId35"/>
    <p:sldId id="415" r:id="rId36"/>
    <p:sldId id="416" r:id="rId37"/>
    <p:sldId id="429" r:id="rId38"/>
    <p:sldId id="422" r:id="rId39"/>
    <p:sldId id="324" r:id="rId40"/>
    <p:sldId id="414" r:id="rId41"/>
    <p:sldId id="387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99"/>
    <a:srgbClr val="66FF33"/>
    <a:srgbClr val="66FF66"/>
    <a:srgbClr val="FFFF00"/>
    <a:srgbClr val="FF0000"/>
    <a:srgbClr val="00F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503" autoAdjust="0"/>
    <p:restoredTop sz="94660"/>
  </p:normalViewPr>
  <p:slideViewPr>
    <p:cSldViewPr snapToGrid="0">
      <p:cViewPr>
        <p:scale>
          <a:sx n="150" d="100"/>
          <a:sy n="150" d="100"/>
        </p:scale>
        <p:origin x="-106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10028-24A9-8E4B-82EC-7935091C0B1A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6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33C59B7C-46F7-D841-ACEC-0FFCE3259384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6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0C1D8-34BD-0D44-880D-5B547616F6A8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7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66835B52-7C0C-9842-BDCA-0B853CAAF8F8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7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9A0F5-4C48-3143-B6C6-A6641615FD2F}" type="slidenum">
              <a:rPr lang="en-US"/>
              <a:pPr/>
              <a:t>12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46600" cy="340995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19588"/>
            <a:ext cx="5051425" cy="4167187"/>
          </a:xfrm>
          <a:noFill/>
          <a:ln/>
        </p:spPr>
        <p:txBody>
          <a:bodyPr/>
          <a:lstStyle/>
          <a:p>
            <a:r>
              <a:rPr lang="en-US">
                <a:ea typeface="ＭＳ Ｐゴシック" charset="-128"/>
              </a:rPr>
              <a:t>Explain ekman, plume – stratification – death – decay - hypoxia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65A31-8A36-7B4A-BCDC-36EE58852180}" type="slidenum">
              <a:rPr lang="en-US"/>
              <a:pPr/>
              <a:t>15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46600" cy="34099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19588"/>
            <a:ext cx="5051425" cy="4167187"/>
          </a:xfrm>
          <a:noFill/>
          <a:ln/>
        </p:spPr>
        <p:txBody>
          <a:bodyPr/>
          <a:lstStyle/>
          <a:p>
            <a:r>
              <a:rPr lang="en-US">
                <a:ea typeface="ＭＳ Ｐゴシック" charset="-128"/>
              </a:rPr>
              <a:t>Explain ekman, plume – stratification – death – decay - hypoxia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The MAB is a dynamic boundary between cooler arctic waters and warmer tropical waters, with complex seasonal physical dynamics.  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Inundation driven by tropical storms and northeasters are year-round threats to the large populations that live on the broad coastal plain.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These dynamics structure shellfish and migratory fish habitats that support both commercial and recreational fisheries.   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To further compound these challenges, climate warming is altering fish and shellfish habitats in the MAB, and new rainfall patterns with more frequent extremes are impacting homes, farms and reservoirs.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Developed watersheds and urban estuaries, impacted by a century of industrialization and growing coastal populations, degrade coastal water quality and diminish recreational economies.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This high population density often results in serious pressure and completing demands for marine and coastal resources.  These nearshore waters contain tier-one ports, military bases, and important inshore shellfish and finfish grounds.</a:t>
            </a:r>
          </a:p>
          <a:p>
            <a:pPr marL="171450" indent="-171450">
              <a:buFontTx/>
              <a:buChar char="•"/>
            </a:pPr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It is here that economically valuable uses such as recreation, tourism, and fisheries readily conflict with other valuable uses leading to a need for informed coastal and marine spatial planning. 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25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t>Scott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26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microsoft.com/office/2007/relationships/media" Target="../media/media1.avi"/><Relationship Id="rId6" Type="http://schemas.openxmlformats.org/officeDocument/2006/relationships/image" Target="../media/image61.png"/><Relationship Id="rId1" Type="http://schemas.openxmlformats.org/officeDocument/2006/relationships/video" Target="../media/media1.avi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4" Type="http://schemas.openxmlformats.org/officeDocument/2006/relationships/image" Target="../media/image76.pn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png"/><Relationship Id="rId8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jpe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2.jpeg"/><Relationship Id="rId5" Type="http://schemas.openxmlformats.org/officeDocument/2006/relationships/image" Target="../media/image99.png"/><Relationship Id="rId6" Type="http://schemas.openxmlformats.org/officeDocument/2006/relationships/image" Target="../media/image119.png"/><Relationship Id="rId7" Type="http://schemas.openxmlformats.org/officeDocument/2006/relationships/image" Target="../media/image120.jpeg"/><Relationship Id="rId8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microsoft.com/office/2007/relationships/media" Target="../media/media2.avi"/><Relationship Id="rId5" Type="http://schemas.openxmlformats.org/officeDocument/2006/relationships/image" Target="../media/image127.png"/><Relationship Id="rId6" Type="http://schemas.openxmlformats.org/officeDocument/2006/relationships/image" Target="../media/image128.png"/><Relationship Id="rId1" Type="http://schemas.openxmlformats.org/officeDocument/2006/relationships/video" Target="../media/media2.avi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jpeg"/><Relationship Id="rId6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jpe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microsoft.com/office/2007/relationships/media" Target="../media/media3.mov"/><Relationship Id="rId5" Type="http://schemas.openxmlformats.org/officeDocument/2006/relationships/image" Target="../media/image141.png"/><Relationship Id="rId1" Type="http://schemas.openxmlformats.org/officeDocument/2006/relationships/video" Target="../media/media3.mov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microsoft.com/office/2007/relationships/media" Target="../media/media4.mov"/><Relationship Id="rId5" Type="http://schemas.openxmlformats.org/officeDocument/2006/relationships/image" Target="../media/image144.png"/><Relationship Id="rId1" Type="http://schemas.openxmlformats.org/officeDocument/2006/relationships/video" Target="../media/media4.mov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0" Type="http://schemas.openxmlformats.org/officeDocument/2006/relationships/image" Target="../media/image33.jpeg"/><Relationship Id="rId11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GlobalRea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0"/>
            <a:ext cx="8609013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19220846">
            <a:off x="414866" y="2497667"/>
            <a:ext cx="762000" cy="584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 rot="19220846">
            <a:off x="6692900" y="1460500"/>
            <a:ext cx="762000" cy="584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6527800" y="948267"/>
            <a:ext cx="1711325" cy="369888"/>
          </a:xfrm>
          <a:prstGeom prst="rect">
            <a:avLst/>
          </a:prstGeom>
          <a:solidFill>
            <a:schemeClr val="bg2"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Gulf of Gdansk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1066800" y="28067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Mid-Atlantic Bight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626533"/>
            <a:ext cx="4013200" cy="1384995"/>
          </a:xfrm>
          <a:prstGeom prst="rect">
            <a:avLst/>
          </a:prstGeom>
          <a:solidFill>
            <a:srgbClr val="3366FF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"/>
                <a:cs typeface="Times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Development and Status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of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the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U.S.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National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HF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Radar Network</a:t>
            </a: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127000" y="4792134"/>
            <a:ext cx="6155267" cy="1200329"/>
          </a:xfrm>
          <a:prstGeom prst="rect">
            <a:avLst/>
          </a:prstGeom>
          <a:solidFill>
            <a:srgbClr val="3366FF">
              <a:alpha val="72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Scott Glenn, Josh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Kohut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 &amp;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Hugh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Roarty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 -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Rutgers University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Jack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Harlan -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U.S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. IOOS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Program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Art Allen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– U.S. Coast Guard, Office of Search and Rescue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Eric Terrill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- Scripps Institution of Oceanography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ea typeface="Times" charset="0"/>
                <a:cs typeface="Times" charset="0"/>
              </a:rPr>
              <a:t>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Times" charset="0"/>
              <a:cs typeface="Time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NJ Shelf 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1828800" y="1981200"/>
            <a:ext cx="1066800" cy="990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 rot="7865970">
            <a:off x="533400" y="3124200"/>
            <a:ext cx="1981200" cy="762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 rot="7865970">
            <a:off x="1936750" y="3259138"/>
            <a:ext cx="14605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 rot="7865970">
            <a:off x="2781300" y="3362325"/>
            <a:ext cx="1371600" cy="685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 rot="8692637">
            <a:off x="-381000" y="1270001"/>
            <a:ext cx="7462838" cy="39084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2895600" y="2057400"/>
            <a:ext cx="2825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NSF LaTTE 2004-2006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838200" y="4267200"/>
            <a:ext cx="1512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ONR CPSE</a:t>
            </a:r>
          </a:p>
          <a:p>
            <a:r>
              <a:rPr lang="en-US" sz="2000" b="1">
                <a:solidFill>
                  <a:schemeClr val="bg1"/>
                </a:solidFill>
              </a:rPr>
              <a:t>&amp; HyCODE</a:t>
            </a:r>
          </a:p>
          <a:p>
            <a:r>
              <a:rPr lang="en-US" sz="2000" b="1">
                <a:solidFill>
                  <a:schemeClr val="bg1"/>
                </a:solidFill>
              </a:rPr>
              <a:t>1998-2001</a:t>
            </a:r>
          </a:p>
        </p:txBody>
      </p:sp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3200400" y="2590800"/>
            <a:ext cx="2654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NSF MSF  2006-2007</a:t>
            </a: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4038600" y="3352800"/>
            <a:ext cx="1511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ONR SW06</a:t>
            </a:r>
          </a:p>
          <a:p>
            <a:r>
              <a:rPr lang="en-US" sz="2000" b="1">
                <a:solidFill>
                  <a:schemeClr val="bg1"/>
                </a:solidFill>
              </a:rPr>
              <a:t>2005-2006</a:t>
            </a:r>
          </a:p>
        </p:txBody>
      </p:sp>
      <p:sp>
        <p:nvSpPr>
          <p:cNvPr id="27659" name="Text Box 12"/>
          <p:cNvSpPr txBox="1">
            <a:spLocks noChangeArrowheads="1"/>
          </p:cNvSpPr>
          <p:nvPr/>
        </p:nvSpPr>
        <p:spPr bwMode="auto">
          <a:xfrm>
            <a:off x="169333" y="5850467"/>
            <a:ext cx="2076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ONR MURI REA</a:t>
            </a:r>
          </a:p>
          <a:p>
            <a:r>
              <a:rPr lang="en-US" sz="2000" b="1" dirty="0">
                <a:solidFill>
                  <a:srgbClr val="FFFFFF"/>
                </a:solidFill>
              </a:rPr>
              <a:t>2006-2010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5334000" y="411480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20496" name="Text Box 18"/>
          <p:cNvSpPr txBox="1">
            <a:spLocks noChangeArrowheads="1"/>
          </p:cNvSpPr>
          <p:nvPr/>
        </p:nvSpPr>
        <p:spPr bwMode="auto">
          <a:xfrm>
            <a:off x="0" y="0"/>
            <a:ext cx="3920067" cy="1384995"/>
          </a:xfrm>
          <a:prstGeom prst="rect">
            <a:avLst/>
          </a:prstGeom>
          <a:solidFill>
            <a:srgbClr val="00FF99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Observatory-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Enabled </a:t>
            </a:r>
          </a:p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Collaborative Research </a:t>
            </a:r>
          </a:p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Campaigns </a:t>
            </a:r>
          </a:p>
        </p:txBody>
      </p:sp>
      <p:sp>
        <p:nvSpPr>
          <p:cNvPr id="27662" name="Text Box 10"/>
          <p:cNvSpPr txBox="1">
            <a:spLocks noChangeArrowheads="1"/>
          </p:cNvSpPr>
          <p:nvPr/>
        </p:nvSpPr>
        <p:spPr bwMode="auto">
          <a:xfrm>
            <a:off x="2438400" y="4267200"/>
            <a:ext cx="1908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NSF OOI CI IO </a:t>
            </a:r>
          </a:p>
          <a:p>
            <a:r>
              <a:rPr lang="en-US" sz="2000" b="1">
                <a:solidFill>
                  <a:schemeClr val="bg1"/>
                </a:solidFill>
              </a:rPr>
              <a:t>OSSE 2009</a:t>
            </a:r>
          </a:p>
        </p:txBody>
      </p:sp>
      <p:sp>
        <p:nvSpPr>
          <p:cNvPr id="27663" name="Oval 3"/>
          <p:cNvSpPr>
            <a:spLocks noChangeArrowheads="1"/>
          </p:cNvSpPr>
          <p:nvPr/>
        </p:nvSpPr>
        <p:spPr bwMode="auto">
          <a:xfrm>
            <a:off x="5181600" y="1295400"/>
            <a:ext cx="533400" cy="4572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7664" name="Text Box 11"/>
          <p:cNvSpPr txBox="1">
            <a:spLocks noChangeArrowheads="1"/>
          </p:cNvSpPr>
          <p:nvPr/>
        </p:nvSpPr>
        <p:spPr bwMode="auto">
          <a:xfrm>
            <a:off x="3886200" y="685800"/>
            <a:ext cx="1865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ONR CBLAST</a:t>
            </a:r>
          </a:p>
          <a:p>
            <a:r>
              <a:rPr lang="en-US" sz="2000" b="1">
                <a:solidFill>
                  <a:schemeClr val="bg1"/>
                </a:solidFill>
              </a:rPr>
              <a:t>      2005</a:t>
            </a:r>
          </a:p>
        </p:txBody>
      </p:sp>
      <p:grpSp>
        <p:nvGrpSpPr>
          <p:cNvPr id="27666" name="Group 2"/>
          <p:cNvGrpSpPr>
            <a:grpSpLocks/>
          </p:cNvGrpSpPr>
          <p:nvPr/>
        </p:nvGrpSpPr>
        <p:grpSpPr bwMode="auto">
          <a:xfrm>
            <a:off x="6680200" y="2518681"/>
            <a:ext cx="2567517" cy="2124123"/>
            <a:chOff x="17653" y="18549"/>
            <a:chExt cx="2709" cy="1936"/>
          </a:xfrm>
        </p:grpSpPr>
        <p:sp>
          <p:nvSpPr>
            <p:cNvPr id="27671" name="Text Box 3"/>
            <p:cNvSpPr txBox="1">
              <a:spLocks noChangeArrowheads="1"/>
            </p:cNvSpPr>
            <p:nvPr/>
          </p:nvSpPr>
          <p:spPr bwMode="auto">
            <a:xfrm>
              <a:off x="18193" y="19756"/>
              <a:ext cx="56" cy="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27672" name="Line 4"/>
            <p:cNvSpPr>
              <a:spLocks noChangeShapeType="1"/>
            </p:cNvSpPr>
            <p:nvPr/>
          </p:nvSpPr>
          <p:spPr bwMode="auto">
            <a:xfrm>
              <a:off x="17779" y="18834"/>
              <a:ext cx="664" cy="607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27673" name="Group 5"/>
            <p:cNvGrpSpPr>
              <a:grpSpLocks/>
            </p:cNvGrpSpPr>
            <p:nvPr/>
          </p:nvGrpSpPr>
          <p:grpSpPr bwMode="auto">
            <a:xfrm>
              <a:off x="17653" y="18549"/>
              <a:ext cx="2709" cy="1936"/>
              <a:chOff x="15281" y="18724"/>
              <a:chExt cx="2143" cy="1816"/>
            </a:xfrm>
          </p:grpSpPr>
          <p:grpSp>
            <p:nvGrpSpPr>
              <p:cNvPr id="27674" name="Group 6"/>
              <p:cNvGrpSpPr>
                <a:grpSpLocks/>
              </p:cNvGrpSpPr>
              <p:nvPr/>
            </p:nvGrpSpPr>
            <p:grpSpPr bwMode="auto">
              <a:xfrm>
                <a:off x="15300" y="18724"/>
                <a:ext cx="2124" cy="1816"/>
                <a:chOff x="15300" y="18724"/>
                <a:chExt cx="2124" cy="1816"/>
              </a:xfrm>
            </p:grpSpPr>
            <p:pic>
              <p:nvPicPr>
                <p:cNvPr id="27678" name="Picture 7" descr="leo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05" t="134" r="356" b="601"/>
                <a:stretch>
                  <a:fillRect/>
                </a:stretch>
              </p:blipFill>
              <p:spPr bwMode="auto">
                <a:xfrm>
                  <a:off x="15300" y="18725"/>
                  <a:ext cx="2042" cy="153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679" name="AutoShape 8"/>
                <p:cNvSpPr>
                  <a:spLocks noChangeArrowheads="1"/>
                </p:cNvSpPr>
                <p:nvPr/>
              </p:nvSpPr>
              <p:spPr bwMode="auto">
                <a:xfrm flipV="1">
                  <a:off x="15300" y="18724"/>
                  <a:ext cx="897" cy="474"/>
                </a:xfrm>
                <a:prstGeom prst="rtTriangle">
                  <a:avLst/>
                </a:prstGeom>
                <a:solidFill>
                  <a:schemeClr val="tx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0" name="AutoShape 9"/>
                <p:cNvSpPr>
                  <a:spLocks noChangeArrowheads="1"/>
                </p:cNvSpPr>
                <p:nvPr/>
              </p:nvSpPr>
              <p:spPr bwMode="auto">
                <a:xfrm flipH="1">
                  <a:off x="16471" y="19806"/>
                  <a:ext cx="872" cy="464"/>
                </a:xfrm>
                <a:prstGeom prst="rtTriangle">
                  <a:avLst/>
                </a:prstGeom>
                <a:solidFill>
                  <a:schemeClr val="tx1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8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857" y="19632"/>
                  <a:ext cx="567" cy="908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400" b="1">
                      <a:solidFill>
                        <a:srgbClr val="FFFF00"/>
                      </a:solidFill>
                    </a:rPr>
                    <a:t>                            </a:t>
                  </a:r>
                  <a:r>
                    <a:rPr lang="en-US" sz="1000" b="1">
                      <a:solidFill>
                        <a:srgbClr val="FFFF00"/>
                      </a:solidFill>
                    </a:rPr>
                    <a:t>New Jersey Shelf</a:t>
                  </a:r>
                </a:p>
                <a:p>
                  <a:pPr algn="ctr" eaLnBrk="0" hangingPunct="0"/>
                  <a:r>
                    <a:rPr lang="en-US" sz="1900" b="1">
                      <a:solidFill>
                        <a:srgbClr val="FFFF00"/>
                      </a:solidFill>
                    </a:rPr>
                    <a:t> </a:t>
                  </a:r>
                  <a:endParaRPr lang="en-US" sz="1900"/>
                </a:p>
              </p:txBody>
            </p:sp>
            <p:pic>
              <p:nvPicPr>
                <p:cNvPr id="27682" name="Picture 11" descr="leoams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b="635"/>
                <a:stretch>
                  <a:fillRect/>
                </a:stretch>
              </p:blipFill>
              <p:spPr bwMode="auto">
                <a:xfrm>
                  <a:off x="15328" y="18734"/>
                  <a:ext cx="361" cy="246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7675" name="Text Box 12"/>
              <p:cNvSpPr txBox="1">
                <a:spLocks noChangeArrowheads="1"/>
              </p:cNvSpPr>
              <p:nvPr/>
            </p:nvSpPr>
            <p:spPr bwMode="auto">
              <a:xfrm>
                <a:off x="15281" y="18921"/>
                <a:ext cx="82" cy="13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" b="1">
                    <a:solidFill>
                      <a:srgbClr val="FFFF00"/>
                    </a:solidFill>
                  </a:rPr>
                  <a:t>LEO15</a:t>
                </a:r>
              </a:p>
            </p:txBody>
          </p:sp>
          <p:sp>
            <p:nvSpPr>
              <p:cNvPr id="27676" name="Line 13"/>
              <p:cNvSpPr>
                <a:spLocks noChangeShapeType="1"/>
              </p:cNvSpPr>
              <p:nvPr/>
            </p:nvSpPr>
            <p:spPr bwMode="auto">
              <a:xfrm>
                <a:off x="15312" y="18960"/>
                <a:ext cx="576" cy="57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77" name="Line 14"/>
              <p:cNvSpPr>
                <a:spLocks noChangeShapeType="1"/>
              </p:cNvSpPr>
              <p:nvPr/>
            </p:nvSpPr>
            <p:spPr bwMode="auto">
              <a:xfrm>
                <a:off x="15690" y="18991"/>
                <a:ext cx="363" cy="461"/>
              </a:xfrm>
              <a:prstGeom prst="line">
                <a:avLst/>
              </a:prstGeom>
              <a:noFill/>
              <a:ln w="285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27667" name="Picture 39" descr="Screen shot 2011-05-11 at 1.16.16 AM.png"/>
          <p:cNvPicPr>
            <a:picLocks noChangeAspect="1"/>
          </p:cNvPicPr>
          <p:nvPr/>
        </p:nvPicPr>
        <p:blipFill>
          <a:blip r:embed="rId5"/>
          <a:srcRect l="1004" t="1311" r="1563" b="2486"/>
          <a:stretch>
            <a:fillRect/>
          </a:stretch>
        </p:blipFill>
        <p:spPr bwMode="auto">
          <a:xfrm>
            <a:off x="6273800" y="4734120"/>
            <a:ext cx="2870200" cy="212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Arrow 39"/>
          <p:cNvSpPr/>
          <p:nvPr/>
        </p:nvSpPr>
        <p:spPr>
          <a:xfrm rot="5400000">
            <a:off x="7847807" y="2028032"/>
            <a:ext cx="388938" cy="485775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400000">
            <a:off x="7861300" y="4297364"/>
            <a:ext cx="388937" cy="48418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70" name="Picture 5" descr="leo"/>
          <p:cNvPicPr>
            <a:picLocks noChangeAspect="1" noChangeArrowheads="1"/>
          </p:cNvPicPr>
          <p:nvPr/>
        </p:nvPicPr>
        <p:blipFill>
          <a:blip r:embed="rId6"/>
          <a:srcRect t="4179"/>
          <a:stretch>
            <a:fillRect/>
          </a:stretch>
        </p:blipFill>
        <p:spPr bwMode="auto">
          <a:xfrm>
            <a:off x="6881813" y="0"/>
            <a:ext cx="2262187" cy="2032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5207003" y="-42335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Since 1998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30 km 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30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48703" y="3962401"/>
            <a:ext cx="192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Since 2001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300 km 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300 km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07934" y="5884334"/>
            <a:ext cx="214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Since 2004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1000 km 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300 km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0477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Development of a</a:t>
            </a:r>
            <a:r>
              <a:rPr lang="en-US" sz="28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U.S. National </a:t>
            </a:r>
            <a:r>
              <a:rPr lang="en-US" sz="2800" b="1" dirty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HF Radar Network</a:t>
            </a: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60400" y="901700"/>
            <a:ext cx="8037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1990’s                             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  Since </a:t>
            </a:r>
            <a:r>
              <a:rPr lang="en-US" b="1" dirty="0">
                <a:latin typeface="Times" charset="0"/>
                <a:ea typeface="Times" charset="0"/>
                <a:cs typeface="Times" charset="0"/>
              </a:rPr>
              <a:t>2000                    Since 2004                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 Since 2007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81000" y="1439326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Local Science Applications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0067" y="1481666"/>
            <a:ext cx="2260600" cy="341632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latin typeface="Times" charset="0"/>
                <a:ea typeface="Times" charset="0"/>
                <a:cs typeface="Times" charset="0"/>
              </a:rPr>
              <a:t>International Coordination</a:t>
            </a:r>
          </a:p>
          <a:p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Annual</a:t>
            </a:r>
          </a:p>
          <a:p>
            <a:pPr algn="ctr"/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Radiowave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Oceanography 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Workshop</a:t>
            </a: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(ROW)</a:t>
            </a:r>
          </a:p>
          <a:p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HF Radar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Developers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Ocean Scientists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029200" y="1473200"/>
            <a:ext cx="17145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Societal Products</a:t>
            </a: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Technical Expertise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7137400" y="1473200"/>
            <a:ext cx="17145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National Coordination</a:t>
            </a: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Regional Implementation</a:t>
            </a:r>
          </a:p>
          <a:p>
            <a:endParaRPr lang="en-US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4343" name="Picture 8"/>
          <p:cNvPicPr>
            <a:picLocks noChangeAspect="1"/>
          </p:cNvPicPr>
          <p:nvPr/>
        </p:nvPicPr>
        <p:blipFill>
          <a:blip r:embed="rId2"/>
          <a:srcRect l="58070" b="70419"/>
          <a:stretch>
            <a:fillRect/>
          </a:stretch>
        </p:blipFill>
        <p:spPr bwMode="auto">
          <a:xfrm>
            <a:off x="1226024" y="3920019"/>
            <a:ext cx="1501302" cy="1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/>
          </p:cNvPicPr>
          <p:nvPr/>
        </p:nvPicPr>
        <p:blipFill>
          <a:blip r:embed="rId3"/>
          <a:srcRect l="54747" t="584" b="8186"/>
          <a:stretch>
            <a:fillRect/>
          </a:stretch>
        </p:blipFill>
        <p:spPr bwMode="auto">
          <a:xfrm>
            <a:off x="227791" y="4004685"/>
            <a:ext cx="941139" cy="1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/>
          <p:cNvPicPr>
            <a:picLocks noChangeAspect="1"/>
          </p:cNvPicPr>
          <p:nvPr/>
        </p:nvPicPr>
        <p:blipFill>
          <a:blip r:embed="rId4"/>
          <a:srcRect l="67822" t="55466" r="1227" b="4655"/>
          <a:stretch>
            <a:fillRect/>
          </a:stretch>
        </p:blipFill>
        <p:spPr bwMode="auto">
          <a:xfrm>
            <a:off x="199444" y="2099683"/>
            <a:ext cx="991182" cy="154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"/>
          <p:cNvPicPr>
            <a:picLocks noChangeAspect="1" noChangeArrowheads="1"/>
          </p:cNvPicPr>
          <p:nvPr/>
        </p:nvPicPr>
        <p:blipFill>
          <a:blip r:embed="rId5"/>
          <a:srcRect l="6688" t="14011" r="36491" b="22253"/>
          <a:stretch>
            <a:fillRect/>
          </a:stretch>
        </p:blipFill>
        <p:spPr bwMode="auto">
          <a:xfrm>
            <a:off x="1312333" y="2192867"/>
            <a:ext cx="1252427" cy="1404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7" name="Picture 2" descr="C:\Documents and Settings\kohut\Desktop\ROWG\ROW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4600" y="4978400"/>
            <a:ext cx="1638300" cy="893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8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6200" y="2106613"/>
            <a:ext cx="14605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838" t="9267" r="22136" b="3035"/>
          <a:stretch>
            <a:fillRect/>
          </a:stretch>
        </p:blipFill>
        <p:spPr bwMode="auto">
          <a:xfrm>
            <a:off x="7289800" y="2105025"/>
            <a:ext cx="14509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099" y="4859867"/>
            <a:ext cx="1469876" cy="12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0868" y="3598333"/>
            <a:ext cx="240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Oregon        New Jersey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1" y="5511799"/>
            <a:ext cx="240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California           Florida    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11666" y="5808133"/>
            <a:ext cx="2697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Coordination Meeting 1999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683" name="AutoShape 3"/>
          <p:cNvCxnSpPr>
            <a:cxnSpLocks noChangeShapeType="1"/>
          </p:cNvCxnSpPr>
          <p:nvPr/>
        </p:nvCxnSpPr>
        <p:spPr bwMode="auto">
          <a:xfrm>
            <a:off x="4783138" y="652938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969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8434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398713"/>
            <a:ext cx="5283200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0" y="-5080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Science Driver - Coastal Upwelling (1998-2001)</a:t>
            </a: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4944534" y="659873"/>
            <a:ext cx="191590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Two 25 MHz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CODAR</a:t>
            </a:r>
          </a:p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HF Radars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4" descr="\\Arctic\d66\kohut\CODAR\San_Antonio\rad_coverage.gif"/>
          <p:cNvPicPr>
            <a:picLocks noChangeAspect="1" noChangeArrowheads="1"/>
          </p:cNvPicPr>
          <p:nvPr/>
        </p:nvPicPr>
        <p:blipFill>
          <a:blip r:embed="rId5"/>
          <a:srcRect b="1477"/>
          <a:stretch>
            <a:fillRect/>
          </a:stretch>
        </p:blipFill>
        <p:spPr bwMode="auto">
          <a:xfrm>
            <a:off x="6934200" y="531141"/>
            <a:ext cx="2040467" cy="18903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0133" y="5003799"/>
            <a:ext cx="314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Recurrent Hypoxia Centers ^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562599"/>
            <a:ext cx="3721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Collocated Topographically-Forced</a:t>
            </a:r>
          </a:p>
          <a:p>
            <a:pPr algn="r"/>
            <a:r>
              <a:rPr lang="en-US" dirty="0" smtClean="0"/>
              <a:t>Recurrent Upwelling Centers &gt;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2277537" y="3302005"/>
            <a:ext cx="1371596" cy="694262"/>
          </a:xfrm>
          <a:prstGeom prst="straightConnector1">
            <a:avLst/>
          </a:prstGeom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1913471" y="3928537"/>
            <a:ext cx="1735663" cy="67730"/>
          </a:xfrm>
          <a:prstGeom prst="straightConnector1">
            <a:avLst/>
          </a:prstGeom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1566339" y="3987800"/>
            <a:ext cx="2074328" cy="575736"/>
          </a:xfrm>
          <a:prstGeom prst="straightConnector1">
            <a:avLst/>
          </a:prstGeom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-15875"/>
            <a:ext cx="473874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Application to Search </a:t>
            </a: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Rescue</a:t>
            </a: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United States Coast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Guard </a:t>
            </a:r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Office of Search and Rescue</a:t>
            </a:r>
          </a:p>
          <a:p>
            <a:pPr>
              <a:defRPr/>
            </a:pPr>
            <a:endParaRPr lang="en-US" b="1" i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i="1" dirty="0">
                <a:latin typeface="Times New Roman" charset="0"/>
                <a:ea typeface="ＭＳ Ｐゴシック" charset="0"/>
                <a:cs typeface="ＭＳ Ｐゴシック" charset="0"/>
              </a:rPr>
              <a:t>Point measurement vs. Field of measurements:</a:t>
            </a:r>
          </a:p>
          <a:p>
            <a:pPr>
              <a:defRPr/>
            </a:pPr>
            <a:r>
              <a:rPr lang="en-US" b="1" i="1" dirty="0">
                <a:latin typeface="Times New Roman" charset="0"/>
                <a:ea typeface="ＭＳ Ｐゴシック" charset="0"/>
                <a:cs typeface="ＭＳ Ｐゴシック" charset="0"/>
              </a:rPr>
              <a:t>Hurricane Floyd Simulation</a:t>
            </a:r>
          </a:p>
        </p:txBody>
      </p:sp>
      <p:pic>
        <p:nvPicPr>
          <p:cNvPr id="31747" name="Picture 4" descr="Floyd_LR_fig_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Floyd_LR_fig_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8700" y="312420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841875" y="3084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60866" y="5317067"/>
            <a:ext cx="436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Search area reduced by factor of 4 (&gt;10) 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857750" y="142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O(4)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781550" y="3062288"/>
            <a:ext cx="90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O(&gt;10)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72054" y="5842002"/>
            <a:ext cx="3402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Courtesy Art Allen, USCG Office of SAR </a:t>
            </a:r>
          </a:p>
        </p:txBody>
      </p:sp>
      <p:pic>
        <p:nvPicPr>
          <p:cNvPr id="2" name="Floyd_LR_fig_1.avi"/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00" y="1972733"/>
            <a:ext cx="4567194" cy="3217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5497" y="-15875"/>
            <a:ext cx="46077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Application to Search </a:t>
            </a: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Rescue</a:t>
            </a: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United States Coast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Guard </a:t>
            </a:r>
            <a:endParaRPr lang="en-US" sz="2400" b="1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Office of Search and Rescue</a:t>
            </a:r>
          </a:p>
          <a:p>
            <a:pPr>
              <a:defRPr/>
            </a:pPr>
            <a:endParaRPr lang="en-US" b="1" i="1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Plan for a </a:t>
            </a:r>
            <a:r>
              <a:rPr lang="en-US" b="1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National HF Radar Network</a:t>
            </a:r>
          </a:p>
          <a:p>
            <a:pPr>
              <a:defRPr/>
            </a:pPr>
            <a:r>
              <a:rPr lang="en-US" b="1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25 Centers around the Country</a:t>
            </a:r>
          </a:p>
          <a:p>
            <a:pPr>
              <a:defRPr/>
            </a:pPr>
            <a:r>
              <a:rPr lang="en-US" b="1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Each Operating 6 Long-Range Radars</a:t>
            </a:r>
            <a:endParaRPr lang="en-US" b="1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4" descr="Floyd_LR_fig_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Floyd_LR_fig_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3124200"/>
            <a:ext cx="4286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841875" y="3084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857750" y="142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O(4)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781550" y="3062288"/>
            <a:ext cx="90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O(&gt;10)</a:t>
            </a:r>
          </a:p>
        </p:txBody>
      </p:sp>
      <p:pic>
        <p:nvPicPr>
          <p:cNvPr id="11" name="Picture 10" descr="Screen shot 2011-10-01 at 10.25.0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1" y="2353733"/>
            <a:ext cx="4140199" cy="3095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8434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9683" name="AutoShape 3"/>
          <p:cNvCxnSpPr>
            <a:cxnSpLocks noChangeShapeType="1"/>
          </p:cNvCxnSpPr>
          <p:nvPr/>
        </p:nvCxnSpPr>
        <p:spPr bwMode="auto">
          <a:xfrm>
            <a:off x="4783138" y="652938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6019800" y="2185988"/>
            <a:ext cx="1752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700" b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Warsh – NOAA</a:t>
            </a:r>
          </a:p>
          <a:p>
            <a:pPr>
              <a:defRPr/>
            </a:pPr>
            <a:r>
              <a:rPr lang="en-US" sz="1700" b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1989</a:t>
            </a:r>
          </a:p>
        </p:txBody>
      </p:sp>
      <p:pic>
        <p:nvPicPr>
          <p:cNvPr id="32774" name="Picture 3" descr="050409_OCMCodarOverl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587" y="2024063"/>
            <a:ext cx="5205413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-5080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Science Driver</a:t>
            </a:r>
            <a:r>
              <a:rPr lang="en-US" sz="32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– River Outflow (2004-2006)</a:t>
            </a:r>
            <a:endParaRPr lang="en-US" sz="32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133" y="5003799"/>
            <a:ext cx="314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Recurrent Hypoxia Centers ^</a:t>
            </a:r>
            <a:endParaRPr lang="en-US" dirty="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944534" y="659873"/>
            <a:ext cx="191590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Two 25 MHz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CODAR</a:t>
            </a:r>
          </a:p>
          <a:p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HF Radars</a:t>
            </a:r>
            <a:endParaRPr lang="en-US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84" y="5562599"/>
            <a:ext cx="3610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Collocated Hydrodynamic-Forced</a:t>
            </a:r>
          </a:p>
          <a:p>
            <a:pPr algn="r"/>
            <a:r>
              <a:rPr lang="en-US" dirty="0" smtClean="0"/>
              <a:t>Recurrent River Plume Bulge &gt;</a:t>
            </a:r>
            <a:endParaRPr lang="en-US" dirty="0"/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6756400" y="465665"/>
            <a:ext cx="2277533" cy="1583267"/>
            <a:chOff x="192" y="960"/>
            <a:chExt cx="1799" cy="1300"/>
          </a:xfrm>
        </p:grpSpPr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5"/>
            <a:srcRect l="9720" t="2855" r="59044" b="71959"/>
            <a:stretch>
              <a:fillRect/>
            </a:stretch>
          </p:blipFill>
          <p:spPr bwMode="auto">
            <a:xfrm>
              <a:off x="192" y="960"/>
              <a:ext cx="1799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24"/>
            <p:cNvSpPr>
              <a:spLocks noChangeAspect="1" noChangeArrowheads="1"/>
            </p:cNvSpPr>
            <p:nvPr/>
          </p:nvSpPr>
          <p:spPr bwMode="auto">
            <a:xfrm>
              <a:off x="1587" y="1632"/>
              <a:ext cx="46" cy="4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rot="10800000">
            <a:off x="2582336" y="2108204"/>
            <a:ext cx="1481665" cy="431796"/>
          </a:xfrm>
          <a:prstGeom prst="straightConnector1">
            <a:avLst/>
          </a:prstGeom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050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474663"/>
            <a:ext cx="3900488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1" name="Text Box 3"/>
          <p:cNvSpPr txBox="1">
            <a:spLocks noChangeArrowheads="1"/>
          </p:cNvSpPr>
          <p:nvPr/>
        </p:nvSpPr>
        <p:spPr bwMode="auto">
          <a:xfrm>
            <a:off x="0" y="58451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charset="0"/>
              </a:rPr>
              <a:t>Interaction of a River Plume + Tidal Cycle + Sea Breeze.  (NOAA Ambrose Light Winds)</a:t>
            </a:r>
            <a:endParaRPr lang="en-US" dirty="0">
              <a:solidFill>
                <a:srgbClr val="000000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1" y="-34925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Hourly Surface </a:t>
            </a:r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Current 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Maps every 30 Min of </a:t>
            </a:r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Hudson River 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Plume 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1" name="Picture 2" descr="0504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200" y="457200"/>
            <a:ext cx="388143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0504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7171" y="3217335"/>
            <a:ext cx="3815737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0504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867" y="3221998"/>
            <a:ext cx="3886200" cy="269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1339850"/>
            <a:ext cx="48180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7" descr="Codar_Buoy_2006"/>
          <p:cNvPicPr>
            <a:picLocks noChangeAspect="1" noChangeArrowheads="1"/>
          </p:cNvPicPr>
          <p:nvPr/>
        </p:nvPicPr>
        <p:blipFill>
          <a:blip r:embed="rId3"/>
          <a:srcRect l="10127" t="5486" r="7594" b="6750"/>
          <a:stretch>
            <a:fillRect/>
          </a:stretch>
        </p:blipFill>
        <p:spPr bwMode="auto">
          <a:xfrm>
            <a:off x="5114925" y="104775"/>
            <a:ext cx="3854450" cy="308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8330" name="Text Box 10"/>
          <p:cNvSpPr txBox="1">
            <a:spLocks noChangeArrowheads="1"/>
          </p:cNvSpPr>
          <p:nvPr/>
        </p:nvSpPr>
        <p:spPr bwMode="auto">
          <a:xfrm>
            <a:off x="158750" y="195263"/>
            <a:ext cx="49133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333399"/>
                </a:solidFill>
                <a:latin typeface="Times"/>
                <a:ea typeface="ＭＳ Ｐゴシック" charset="0"/>
                <a:cs typeface="Times"/>
              </a:rPr>
              <a:t>HF Radar derived Wave Evaluation</a:t>
            </a:r>
          </a:p>
          <a:p>
            <a:pPr>
              <a:defRPr/>
            </a:pPr>
            <a:r>
              <a:rPr lang="en-US" i="1" dirty="0" smtClean="0">
                <a:latin typeface="Times"/>
                <a:ea typeface="ＭＳ Ｐゴシック" charset="0"/>
                <a:cs typeface="Times"/>
              </a:rPr>
              <a:t>Long-term </a:t>
            </a:r>
            <a:r>
              <a:rPr lang="en-US" i="1" dirty="0">
                <a:latin typeface="Times"/>
                <a:ea typeface="ＭＳ Ｐゴシック" charset="0"/>
                <a:cs typeface="Times"/>
              </a:rPr>
              <a:t>trends and focused process studies</a:t>
            </a: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0" y="3286125"/>
            <a:ext cx="35433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0" y="-22225"/>
            <a:ext cx="6121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Surf Zone Forecasts, NOAA National Weather Service</a:t>
            </a:r>
          </a:p>
        </p:txBody>
      </p:sp>
      <p:pic>
        <p:nvPicPr>
          <p:cNvPr id="36866" name="Picture 5" descr="noaa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8300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0" descr="mar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431800"/>
            <a:ext cx="178435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WordArt 22"/>
          <p:cNvSpPr>
            <a:spLocks noChangeArrowheads="1" noChangeShapeType="1" noTextEdit="1"/>
          </p:cNvSpPr>
          <p:nvPr/>
        </p:nvSpPr>
        <p:spPr bwMode="auto">
          <a:xfrm>
            <a:off x="1231900" y="3136900"/>
            <a:ext cx="18288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Marine/Aviation Desk</a:t>
            </a:r>
          </a:p>
        </p:txBody>
      </p:sp>
      <p:sp>
        <p:nvSpPr>
          <p:cNvPr id="36869" name="WordArt 23"/>
          <p:cNvSpPr>
            <a:spLocks noChangeArrowheads="1" noChangeShapeType="1" noTextEdit="1"/>
          </p:cNvSpPr>
          <p:nvPr/>
        </p:nvSpPr>
        <p:spPr bwMode="auto">
          <a:xfrm>
            <a:off x="838200" y="6477000"/>
            <a:ext cx="1981200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County Warning Area</a:t>
            </a:r>
          </a:p>
        </p:txBody>
      </p:sp>
      <p:sp>
        <p:nvSpPr>
          <p:cNvPr id="92186" name="Text Box 26"/>
          <p:cNvSpPr txBox="1">
            <a:spLocks noChangeArrowheads="1"/>
          </p:cNvSpPr>
          <p:nvPr/>
        </p:nvSpPr>
        <p:spPr bwMode="auto">
          <a:xfrm>
            <a:off x="5041900" y="3898900"/>
            <a:ext cx="41021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NWS Mount Holly uses CODAR wave data in a linear regression wave model. This model is part of a Surf Zone Forecast including rip current probability along the New Jersey and Delaware Coasts</a:t>
            </a:r>
          </a:p>
        </p:txBody>
      </p:sp>
      <p:pic>
        <p:nvPicPr>
          <p:cNvPr id="36871" name="Picture 1" descr="Screen shot 2011-10-01 at 12.50.0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1955800"/>
            <a:ext cx="4529138" cy="408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872" name="Picture 7" descr="Codar_Buoy_2006"/>
          <p:cNvPicPr>
            <a:picLocks noChangeAspect="1" noChangeArrowheads="1"/>
          </p:cNvPicPr>
          <p:nvPr/>
        </p:nvPicPr>
        <p:blipFill>
          <a:blip r:embed="rId5"/>
          <a:srcRect l="10127" t="5486" r="7594" b="6750"/>
          <a:stretch>
            <a:fillRect/>
          </a:stretch>
        </p:blipFill>
        <p:spPr bwMode="auto">
          <a:xfrm>
            <a:off x="5076825" y="587375"/>
            <a:ext cx="3854450" cy="308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91" t="15358" r="5406" b="3142"/>
          <a:stretch>
            <a:fillRect/>
          </a:stretch>
        </p:blipFill>
        <p:spPr bwMode="auto">
          <a:xfrm>
            <a:off x="3386138" y="300038"/>
            <a:ext cx="2641600" cy="2311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0538" y="2743200"/>
            <a:ext cx="48609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30200"/>
            <a:ext cx="2673350" cy="55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236538" y="152400"/>
            <a:ext cx="31861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HF Radar Waves</a:t>
            </a:r>
          </a:p>
          <a:p>
            <a:r>
              <a:rPr lang="en-US" sz="24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Frequency Spectra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251" r="7473"/>
          <a:stretch/>
        </p:blipFill>
        <p:spPr bwMode="auto">
          <a:xfrm>
            <a:off x="533400" y="1168400"/>
            <a:ext cx="2260600" cy="1443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BalticReach.jpg"/>
          <p:cNvPicPr>
            <a:picLocks noChangeAspect="1"/>
          </p:cNvPicPr>
          <p:nvPr/>
        </p:nvPicPr>
        <p:blipFill>
          <a:blip r:embed="rId3"/>
          <a:srcRect b="5255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" y="2984500"/>
            <a:ext cx="3039532" cy="923330"/>
          </a:xfrm>
          <a:prstGeom prst="rect">
            <a:avLst/>
          </a:prstGeom>
          <a:solidFill>
            <a:srgbClr val="3366FF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Baltic Sea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is: 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~1000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 in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ength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Bordered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9 Countries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50" descr="LngR_ShtRCov"/>
          <p:cNvPicPr>
            <a:picLocks noChangeAspect="1" noChangeArrowheads="1"/>
          </p:cNvPicPr>
          <p:nvPr/>
        </p:nvPicPr>
        <p:blipFill>
          <a:blip r:embed="rId2"/>
          <a:srcRect r="11682" b="1068"/>
          <a:stretch>
            <a:fillRect/>
          </a:stretch>
        </p:blipFill>
        <p:spPr bwMode="auto">
          <a:xfrm>
            <a:off x="6216090" y="567267"/>
            <a:ext cx="2555376" cy="250613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C:\PowerPoint\Rad4site.gif"/>
          <p:cNvPicPr>
            <a:picLocks noChangeAspect="1" noChangeArrowheads="1"/>
          </p:cNvPicPr>
          <p:nvPr/>
        </p:nvPicPr>
        <p:blipFill>
          <a:blip r:embed="rId3"/>
          <a:srcRect l="3444" t="1598" r="3178" b="1465"/>
          <a:stretch>
            <a:fillRect/>
          </a:stretch>
        </p:blipFill>
        <p:spPr bwMode="auto">
          <a:xfrm>
            <a:off x="5875868" y="3146491"/>
            <a:ext cx="2929466" cy="302587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3400"/>
            <a:ext cx="48434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-5080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Science Driver</a:t>
            </a:r>
            <a:r>
              <a:rPr lang="en-US" sz="32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– Cross-Shelf Exchange (2006-Pres)</a:t>
            </a:r>
            <a:endParaRPr lang="en-US" sz="32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30800"/>
            <a:ext cx="58335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there linkages between the high productivity zones at the coast and at the shelf break?</a:t>
            </a:r>
            <a:endParaRPr lang="en-US" dirty="0"/>
          </a:p>
          <a:p>
            <a:endParaRPr lang="en-US" sz="800" dirty="0" smtClean="0"/>
          </a:p>
          <a:p>
            <a:r>
              <a:rPr lang="en-US" dirty="0" smtClean="0"/>
              <a:t>What is the role of the Hudson Shelf Valley &amp; Canyon? 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288106">
            <a:off x="3784601" y="282786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13667" y="1701800"/>
            <a:ext cx="14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Mean Along Shore </a:t>
            </a:r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 smtClean="0">
                <a:solidFill>
                  <a:schemeClr val="accent1"/>
                </a:solidFill>
              </a:rPr>
              <a:t>low 5 cm/sec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3734" y="643466"/>
            <a:ext cx="13123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</a:p>
          <a:p>
            <a:r>
              <a:rPr lang="en-US" dirty="0" smtClean="0"/>
              <a:t>Long-Range </a:t>
            </a:r>
          </a:p>
          <a:p>
            <a:r>
              <a:rPr lang="en-US" dirty="0" smtClean="0"/>
              <a:t>5 MHz CODAR HF Radars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06067" y="5842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65534" y="558800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1128" y="465667"/>
            <a:ext cx="2912872" cy="285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84346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130800"/>
            <a:ext cx="58335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there linkages between the high productivity zones at the coast and at the shelf break?</a:t>
            </a:r>
            <a:endParaRPr lang="en-US" dirty="0"/>
          </a:p>
          <a:p>
            <a:endParaRPr lang="en-US" sz="800" dirty="0" smtClean="0"/>
          </a:p>
          <a:p>
            <a:r>
              <a:rPr lang="en-US" dirty="0" smtClean="0"/>
              <a:t>What is the role of the Hudson Shelf Valley &amp; Canyon? 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288106">
            <a:off x="3784601" y="282786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13667" y="1701800"/>
            <a:ext cx="14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Mean Along Shore </a:t>
            </a:r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 smtClean="0">
                <a:solidFill>
                  <a:schemeClr val="accent1"/>
                </a:solidFill>
              </a:rPr>
              <a:t>low 5 cm/sec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3734" y="643466"/>
            <a:ext cx="13123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</a:p>
          <a:p>
            <a:r>
              <a:rPr lang="en-US" dirty="0" smtClean="0"/>
              <a:t>Long-Range </a:t>
            </a:r>
          </a:p>
          <a:p>
            <a:r>
              <a:rPr lang="en-US" dirty="0" smtClean="0"/>
              <a:t>5 MHz CODAR HF Radars</a:t>
            </a:r>
            <a:endParaRPr 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-5080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Science Driver</a:t>
            </a:r>
            <a:r>
              <a:rPr lang="en-US" sz="32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– Cross-Shelf Exchange (2006-Pres)</a:t>
            </a:r>
            <a:endParaRPr lang="en-US" sz="32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051" y="3361266"/>
            <a:ext cx="2952949" cy="283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978399" y="2700865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 Year Mean &gt;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46134" y="3378200"/>
            <a:ext cx="14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Variability &gt;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6511" r="6188" b="15738"/>
          <a:stretch>
            <a:fillRect/>
          </a:stretch>
        </p:blipFill>
        <p:spPr>
          <a:xfrm>
            <a:off x="634999" y="3736066"/>
            <a:ext cx="2590801" cy="229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32" y="3655058"/>
            <a:ext cx="4174067" cy="2396610"/>
          </a:xfrm>
          <a:prstGeom prst="rect">
            <a:avLst/>
          </a:prstGeom>
        </p:spPr>
      </p:pic>
      <p:pic>
        <p:nvPicPr>
          <p:cNvPr id="5" name="Picture 2" descr="0504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3333" y="601133"/>
            <a:ext cx="3043039" cy="2770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050412"/>
          <p:cNvPicPr>
            <a:picLocks noChangeAspect="1" noChangeArrowheads="1"/>
          </p:cNvPicPr>
          <p:nvPr/>
        </p:nvPicPr>
        <p:blipFill>
          <a:blip r:embed="rId5"/>
          <a:srcRect r="29231"/>
          <a:stretch>
            <a:fillRect/>
          </a:stretch>
        </p:blipFill>
        <p:spPr bwMode="auto">
          <a:xfrm>
            <a:off x="396884" y="592667"/>
            <a:ext cx="2196312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-50802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Science Driver</a:t>
            </a:r>
            <a:r>
              <a:rPr lang="en-US" sz="32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– Cross-Shelf Exchange (2006-Pres)</a:t>
            </a:r>
            <a:endParaRPr lang="en-US" sz="32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33189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Hudson River Plume – Fresh Water Advection Offshore Along the Hudson Shelf Valley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850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Coastal Phytoplankton Blooms – Advection Offshore by the Wind Driven Flow</a:t>
            </a:r>
            <a:endParaRPr lang="en-US" dirty="0"/>
          </a:p>
        </p:txBody>
      </p:sp>
      <p:pic>
        <p:nvPicPr>
          <p:cNvPr id="11" name="Picture 10" descr="DonglaiHighwayTrac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222" y="609598"/>
            <a:ext cx="2312378" cy="2760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04775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Development of a</a:t>
            </a:r>
            <a:r>
              <a:rPr lang="en-US" sz="2800" b="1" dirty="0" smtClean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U.S. National </a:t>
            </a:r>
            <a:r>
              <a:rPr lang="en-US" sz="2800" b="1" dirty="0">
                <a:solidFill>
                  <a:srgbClr val="3333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HF Radar Network</a:t>
            </a: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660400" y="901700"/>
            <a:ext cx="8037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" charset="0"/>
                <a:ea typeface="Times" charset="0"/>
                <a:cs typeface="Times" charset="0"/>
              </a:rPr>
              <a:t>1990’s                             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  Since </a:t>
            </a:r>
            <a:r>
              <a:rPr lang="en-US" b="1" dirty="0">
                <a:latin typeface="Times" charset="0"/>
                <a:ea typeface="Times" charset="0"/>
                <a:cs typeface="Times" charset="0"/>
              </a:rPr>
              <a:t>2000                    Since 2004                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 Since 2007</a:t>
            </a:r>
            <a:endParaRPr lang="en-US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81000" y="1439326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Local Science Applications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0067" y="1481666"/>
            <a:ext cx="2260600" cy="341632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latin typeface="Times" charset="0"/>
                <a:ea typeface="Times" charset="0"/>
                <a:cs typeface="Times" charset="0"/>
              </a:rPr>
              <a:t>International Coordination</a:t>
            </a:r>
          </a:p>
          <a:p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Annual</a:t>
            </a:r>
          </a:p>
          <a:p>
            <a:pPr algn="ctr"/>
            <a:r>
              <a:rPr lang="en-US" dirty="0" err="1" smtClean="0">
                <a:latin typeface="Times" charset="0"/>
                <a:ea typeface="Times" charset="0"/>
                <a:cs typeface="Times" charset="0"/>
              </a:rPr>
              <a:t>Radiowave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Oceanography 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Workshop</a:t>
            </a: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(ROW)</a:t>
            </a:r>
          </a:p>
          <a:p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HF Radar </a:t>
            </a:r>
            <a:r>
              <a:rPr lang="en-US" dirty="0">
                <a:latin typeface="Times" charset="0"/>
                <a:ea typeface="Times" charset="0"/>
                <a:cs typeface="Times" charset="0"/>
              </a:rPr>
              <a:t>Developers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Ocean Scientists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029200" y="1473200"/>
            <a:ext cx="17145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Societal Products</a:t>
            </a: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Technical Expertise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7137400" y="1473200"/>
            <a:ext cx="17145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National Coordination</a:t>
            </a: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endParaRPr lang="en-US" i="1">
              <a:latin typeface="Times" charset="0"/>
              <a:ea typeface="Times" charset="0"/>
              <a:cs typeface="Times" charset="0"/>
            </a:endParaRPr>
          </a:p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Regional Implementation</a:t>
            </a:r>
          </a:p>
          <a:p>
            <a:endParaRPr lang="en-US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4343" name="Picture 8"/>
          <p:cNvPicPr>
            <a:picLocks noChangeAspect="1"/>
          </p:cNvPicPr>
          <p:nvPr/>
        </p:nvPicPr>
        <p:blipFill>
          <a:blip r:embed="rId2"/>
          <a:srcRect l="58070" b="70419"/>
          <a:stretch>
            <a:fillRect/>
          </a:stretch>
        </p:blipFill>
        <p:spPr bwMode="auto">
          <a:xfrm>
            <a:off x="1226024" y="3920019"/>
            <a:ext cx="1501302" cy="1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/>
          <p:cNvPicPr>
            <a:picLocks noChangeAspect="1"/>
          </p:cNvPicPr>
          <p:nvPr/>
        </p:nvPicPr>
        <p:blipFill>
          <a:blip r:embed="rId3"/>
          <a:srcRect l="54747" t="584" b="8186"/>
          <a:stretch>
            <a:fillRect/>
          </a:stretch>
        </p:blipFill>
        <p:spPr bwMode="auto">
          <a:xfrm>
            <a:off x="227791" y="4004685"/>
            <a:ext cx="941139" cy="149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/>
          <p:cNvPicPr>
            <a:picLocks noChangeAspect="1"/>
          </p:cNvPicPr>
          <p:nvPr/>
        </p:nvPicPr>
        <p:blipFill>
          <a:blip r:embed="rId4"/>
          <a:srcRect l="67822" t="55466" r="1227" b="4655"/>
          <a:stretch>
            <a:fillRect/>
          </a:stretch>
        </p:blipFill>
        <p:spPr bwMode="auto">
          <a:xfrm>
            <a:off x="199444" y="2099683"/>
            <a:ext cx="991182" cy="154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"/>
          <p:cNvPicPr>
            <a:picLocks noChangeAspect="1" noChangeArrowheads="1"/>
          </p:cNvPicPr>
          <p:nvPr/>
        </p:nvPicPr>
        <p:blipFill>
          <a:blip r:embed="rId5"/>
          <a:srcRect l="6688" t="14011" r="36491" b="22253"/>
          <a:stretch>
            <a:fillRect/>
          </a:stretch>
        </p:blipFill>
        <p:spPr bwMode="auto">
          <a:xfrm>
            <a:off x="1312333" y="2192867"/>
            <a:ext cx="1252427" cy="1404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7" name="Picture 2" descr="C:\Documents and Settings\kohut\Desktop\ROWG\ROW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4600" y="4978400"/>
            <a:ext cx="1638300" cy="893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4348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6200" y="2106613"/>
            <a:ext cx="14605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838" t="9267" r="22136" b="3035"/>
          <a:stretch>
            <a:fillRect/>
          </a:stretch>
        </p:blipFill>
        <p:spPr bwMode="auto">
          <a:xfrm>
            <a:off x="7289800" y="2105025"/>
            <a:ext cx="145097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86099" y="4859867"/>
            <a:ext cx="1469876" cy="128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60868" y="3598333"/>
            <a:ext cx="240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Oregon        New Jersey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1" y="5511799"/>
            <a:ext cx="2404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California           Florida     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11666" y="5808133"/>
            <a:ext cx="2697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Coordination Meeting 1999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1-10-01 at 10.28.09 AM.png"/>
          <p:cNvPicPr>
            <a:picLocks noChangeAspect="1"/>
          </p:cNvPicPr>
          <p:nvPr/>
        </p:nvPicPr>
        <p:blipFill>
          <a:blip r:embed="rId2"/>
          <a:srcRect b="7936"/>
          <a:stretch>
            <a:fillRect/>
          </a:stretch>
        </p:blipFill>
        <p:spPr bwMode="auto">
          <a:xfrm>
            <a:off x="0" y="0"/>
            <a:ext cx="91440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US_CoastGuard_USMap_Apr2010"/>
          <p:cNvPicPr>
            <a:picLocks noChangeAspect="1" noChangeArrowheads="1"/>
          </p:cNvPicPr>
          <p:nvPr/>
        </p:nvPicPr>
        <p:blipFill>
          <a:blip r:embed="rId3"/>
          <a:srcRect t="4121" b="6107"/>
          <a:stretch>
            <a:fillRect/>
          </a:stretch>
        </p:blipFill>
        <p:spPr bwMode="auto">
          <a:xfrm>
            <a:off x="3412067" y="605366"/>
            <a:ext cx="5731933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20997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5467" y="2446867"/>
            <a:ext cx="13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Data Flow Since 2007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3133" y="5198534"/>
            <a:ext cx="1430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Today’s </a:t>
            </a:r>
            <a:r>
              <a:rPr lang="en-US" dirty="0" smtClean="0"/>
              <a:t>Coverage</a:t>
            </a:r>
          </a:p>
          <a:p>
            <a:pPr algn="ctr"/>
            <a:r>
              <a:rPr lang="en-US" dirty="0" smtClean="0"/>
              <a:t>131 Radars</a:t>
            </a:r>
            <a:endParaRPr lang="en-US" dirty="0"/>
          </a:p>
        </p:txBody>
      </p:sp>
      <p:pic>
        <p:nvPicPr>
          <p:cNvPr id="8" name="Picture 7" descr="Screen shot 2011-10-03 at 2.52.3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59" y="3529144"/>
            <a:ext cx="2564908" cy="21689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4867" y="3598333"/>
            <a:ext cx="122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 Plan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 MIDDLE  ATLANTIC  REGIONAL  </a:t>
            </a:r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/>
          <a:srcRect l="8676" r="13583"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/>
          <a:srcRect l="4808" t="4295" r="5196" b="4974"/>
          <a:stretch>
            <a:fillRect/>
          </a:stretch>
        </p:blipFill>
        <p:spPr bwMode="auto">
          <a:xfrm>
            <a:off x="3975100" y="492125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/>
          <a:srcRect l="2628" t="17557" r="2792"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8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/>
            <a:srcRect l="41237" t="15013" r="9277" b="18298"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/>
            <a:srcRect l="41753" t="10510" r="10309" b="15399"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/>
            <a:srcRect l="41237" t="14497" r="10309" b="18814"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Critical Habitat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99"/>
                </a:solidFill>
                <a:latin typeface="News Gothic MT" charset="0"/>
                <a:ea typeface="MS PGothic" pitchFamily="34" charset="-128"/>
                <a:cs typeface="MS PGothic" pitchFamily="34" charset="-128"/>
              </a:rPr>
              <a:t>MARACOOS REGIONAL </a:t>
            </a:r>
            <a:r>
              <a:rPr lang="en-US" sz="2400" b="1" dirty="0">
                <a:solidFill>
                  <a:srgbClr val="333399"/>
                </a:solidFill>
                <a:latin typeface="News Gothic MT" charset="0"/>
                <a:ea typeface="MS PGothic" pitchFamily="34" charset="-128"/>
                <a:cs typeface="MS PGothic" pitchFamily="34" charset="-128"/>
              </a:rPr>
              <a:t>THEMES &amp; SUCCESS STORIES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79216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3988" y="3217863"/>
            <a:ext cx="34718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788" y="3825875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/>
          <a:srcRect l="18108" r="18518"/>
          <a:stretch>
            <a:fillRect/>
          </a:stretch>
        </p:blipFill>
        <p:spPr bwMode="auto">
          <a:xfrm>
            <a:off x="4392613" y="715963"/>
            <a:ext cx="168275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/>
          <a:srcRect l="36858" t="19934" r="23128" b="31541"/>
          <a:stretch>
            <a:fillRect/>
          </a:stretch>
        </p:blipFill>
        <p:spPr bwMode="auto">
          <a:xfrm>
            <a:off x="6292850" y="715963"/>
            <a:ext cx="24622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441700" y="3656013"/>
            <a:ext cx="33178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4140200"/>
            <a:ext cx="29305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384925" y="3276600"/>
            <a:ext cx="2759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46875" y="3535363"/>
            <a:ext cx="1981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403221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241800" y="403221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400" b="1" dirty="0">
                <a:solidFill>
                  <a:srgbClr val="000000"/>
                </a:solidFill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</a:rPr>
              <a:t>b</a:t>
            </a:r>
            <a:r>
              <a:rPr lang="en-US" sz="1400" b="1" dirty="0">
                <a:solidFill>
                  <a:srgbClr val="000000"/>
                </a:solidFill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) Nutrients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089" t="6306" r="8093" b="6200"/>
          <a:stretch>
            <a:fillRect/>
          </a:stretch>
        </p:blipFill>
        <p:spPr bwMode="auto">
          <a:xfrm>
            <a:off x="0" y="0"/>
            <a:ext cx="57912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363663" y="22320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2000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952500" y="331628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2006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68338" y="37512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2006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57225" y="43021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2009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03263" y="468471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2003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73113" y="51609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2003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511300" y="187007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2001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979738" y="1555750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2003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076700" y="18256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2003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649663" y="11604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2003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1241425" y="25828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2517775" y="22320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2007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1135063" y="2900363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2001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3379788" y="1851025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Geneva" charset="0"/>
                <a:cs typeface="Geneva" charset="0"/>
              </a:rPr>
              <a:t>2010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513822" y="577849"/>
            <a:ext cx="2144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ea typeface="ＭＳ Ｐゴシック" charset="0"/>
                <a:cs typeface="Geneva" charset="0"/>
              </a:rPr>
              <a:t>Range ~ 180 km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ea typeface="ＭＳ Ｐゴシック" charset="0"/>
                <a:cs typeface="Geneva" charset="0"/>
              </a:rPr>
              <a:t>Resolution 6 km</a:t>
            </a:r>
          </a:p>
        </p:txBody>
      </p:sp>
      <p:sp>
        <p:nvSpPr>
          <p:cNvPr id="45073" name="TextBox 1"/>
          <p:cNvSpPr txBox="1">
            <a:spLocks noChangeArrowheads="1"/>
          </p:cNvSpPr>
          <p:nvPr/>
        </p:nvSpPr>
        <p:spPr bwMode="auto">
          <a:xfrm>
            <a:off x="5880100" y="237067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Long Range </a:t>
            </a:r>
          </a:p>
          <a:p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HF Radar Expansion</a:t>
            </a:r>
          </a:p>
          <a:p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(2001-2010)</a:t>
            </a:r>
          </a:p>
        </p:txBody>
      </p:sp>
      <p:pic>
        <p:nvPicPr>
          <p:cNvPr id="45074" name="Picture 2" descr="love_rece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300" y="4076701"/>
            <a:ext cx="2781300" cy="208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75" name="Picture 3" descr="love_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0550" y="1422400"/>
            <a:ext cx="2089150" cy="27855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579534" y="4133321"/>
            <a:ext cx="1674813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>
                <a:latin typeface="Times New Roman"/>
                <a:ea typeface="ＭＳ Ｐゴシック" charset="0"/>
                <a:cs typeface="Times New Roman"/>
              </a:rPr>
              <a:t>Receive Antenna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7052734" y="1440922"/>
            <a:ext cx="17938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i="1" dirty="0">
                <a:latin typeface="Times New Roman"/>
                <a:ea typeface="ＭＳ Ｐゴシック" charset="0"/>
                <a:cs typeface="Times New Roman"/>
              </a:rPr>
              <a:t>Transmit Antenna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6599" y="3445933"/>
            <a:ext cx="214764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MARACOOS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u="sng" dirty="0" smtClean="0">
                <a:solidFill>
                  <a:schemeClr val="bg1"/>
                </a:solidFill>
              </a:rPr>
              <a:t>CODAR Sites</a:t>
            </a:r>
          </a:p>
          <a:p>
            <a:endParaRPr lang="en-US" sz="800" u="sng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14  Long-Range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7  Medium-Range</a:t>
            </a:r>
          </a:p>
          <a:p>
            <a:r>
              <a:rPr lang="en-US" u="sng" dirty="0" smtClean="0">
                <a:solidFill>
                  <a:schemeClr val="bg1"/>
                </a:solidFill>
              </a:rPr>
              <a:t>14</a:t>
            </a:r>
            <a:r>
              <a:rPr lang="en-US" dirty="0" smtClean="0">
                <a:solidFill>
                  <a:schemeClr val="bg1"/>
                </a:solidFill>
              </a:rPr>
              <a:t>  Short-Range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35  Total </a:t>
            </a:r>
            <a:r>
              <a:rPr lang="en-US" dirty="0" err="1" smtClean="0">
                <a:solidFill>
                  <a:schemeClr val="bg1"/>
                </a:solidFill>
              </a:rPr>
              <a:t>CODARs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  <p:bldP spid="19462" grpId="0"/>
      <p:bldP spid="19463" grpId="0"/>
      <p:bldP spid="19464" grpId="0"/>
      <p:bldP spid="19466" grpId="0"/>
      <p:bldP spid="19467" grpId="0"/>
      <p:bldP spid="19468" grpId="0"/>
      <p:bldP spid="19470" grpId="0"/>
      <p:bldP spid="1947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089" t="6306" r="8093" b="6200"/>
          <a:stretch>
            <a:fillRect/>
          </a:stretch>
        </p:blipFill>
        <p:spPr bwMode="auto">
          <a:xfrm>
            <a:off x="0" y="241300"/>
            <a:ext cx="5373688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4"/>
          <p:cNvSpPr>
            <a:spLocks noChangeArrowheads="1"/>
          </p:cNvSpPr>
          <p:nvPr/>
        </p:nvSpPr>
        <p:spPr bwMode="auto">
          <a:xfrm>
            <a:off x="771525" y="3505200"/>
            <a:ext cx="1676400" cy="2514600"/>
          </a:xfrm>
          <a:prstGeom prst="ellipse">
            <a:avLst/>
          </a:prstGeom>
          <a:solidFill>
            <a:schemeClr val="accent2">
              <a:alpha val="39999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23925" y="43434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Southern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 rot="5400000">
            <a:off x="2943225" y="342900"/>
            <a:ext cx="1676400" cy="2514600"/>
          </a:xfrm>
          <a:prstGeom prst="ellipse">
            <a:avLst/>
          </a:prstGeom>
          <a:solidFill>
            <a:srgbClr val="009900">
              <a:alpha val="39999"/>
            </a:srgbClr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33725" y="11430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Northern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 rot="2184547">
            <a:off x="1457325" y="1600200"/>
            <a:ext cx="1676400" cy="2514600"/>
          </a:xfrm>
          <a:prstGeom prst="ellipse">
            <a:avLst/>
          </a:prstGeom>
          <a:solidFill>
            <a:srgbClr val="FF3300">
              <a:alpha val="39999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09725" y="23622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Central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Operator</a:t>
            </a:r>
          </a:p>
        </p:txBody>
      </p:sp>
      <p:pic>
        <p:nvPicPr>
          <p:cNvPr id="47112" name="Picture 2" descr="chrisj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5138" y="2438400"/>
            <a:ext cx="9842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3" descr="garn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9738" y="4964113"/>
            <a:ext cx="10461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4" descr="handel.JPG"/>
          <p:cNvPicPr>
            <a:picLocks noChangeAspect="1"/>
          </p:cNvPicPr>
          <p:nvPr/>
        </p:nvPicPr>
        <p:blipFill>
          <a:blip r:embed="rId5"/>
          <a:srcRect l="42291" t="21249"/>
          <a:stretch>
            <a:fillRect/>
          </a:stretch>
        </p:blipFill>
        <p:spPr bwMode="auto">
          <a:xfrm>
            <a:off x="5537200" y="3659188"/>
            <a:ext cx="10160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6" descr="roarty.JPG"/>
          <p:cNvPicPr>
            <a:picLocks noChangeAspect="1"/>
          </p:cNvPicPr>
          <p:nvPr/>
        </p:nvPicPr>
        <p:blipFill>
          <a:blip r:embed="rId6"/>
          <a:srcRect l="45253" t="37498" r="13608" b="-430"/>
          <a:stretch>
            <a:fillRect/>
          </a:stretch>
        </p:blipFill>
        <p:spPr bwMode="auto">
          <a:xfrm>
            <a:off x="5537200" y="1181100"/>
            <a:ext cx="936625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Box 12"/>
          <p:cNvSpPr txBox="1">
            <a:spLocks noChangeArrowheads="1"/>
          </p:cNvSpPr>
          <p:nvPr/>
        </p:nvSpPr>
        <p:spPr bwMode="auto">
          <a:xfrm>
            <a:off x="5410200" y="114300"/>
            <a:ext cx="3467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Long Range </a:t>
            </a:r>
          </a:p>
          <a:p>
            <a:r>
              <a:rPr lang="en-US" sz="2400" b="1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HF Radar Workforce</a:t>
            </a:r>
          </a:p>
        </p:txBody>
      </p:sp>
      <p:sp>
        <p:nvSpPr>
          <p:cNvPr id="47117" name="TextBox 13"/>
          <p:cNvSpPr txBox="1">
            <a:spLocks noChangeArrowheads="1"/>
          </p:cNvSpPr>
          <p:nvPr/>
        </p:nvSpPr>
        <p:spPr bwMode="auto">
          <a:xfrm>
            <a:off x="6692900" y="1333500"/>
            <a:ext cx="23415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Regional Coordinator</a:t>
            </a:r>
          </a:p>
          <a:p>
            <a:pPr algn="ctr"/>
            <a:r>
              <a:rPr lang="en-US" b="1" i="1">
                <a:latin typeface="Times New Roman" charset="0"/>
                <a:ea typeface="Times New Roman" charset="0"/>
                <a:cs typeface="Times New Roman" charset="0"/>
              </a:rPr>
              <a:t>Hugh Roarty</a:t>
            </a:r>
          </a:p>
          <a:p>
            <a:pPr algn="ctr"/>
            <a:endParaRPr lang="en-US" b="1" i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Northern Operator</a:t>
            </a:r>
          </a:p>
          <a:p>
            <a:pPr algn="ctr"/>
            <a:r>
              <a:rPr lang="en-US" b="1" i="1">
                <a:latin typeface="Times New Roman" charset="0"/>
                <a:ea typeface="Times New Roman" charset="0"/>
                <a:cs typeface="Times New Roman" charset="0"/>
              </a:rPr>
              <a:t>Chris Jakubiak</a:t>
            </a: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Central Operator</a:t>
            </a:r>
          </a:p>
          <a:p>
            <a:pPr algn="ctr"/>
            <a:r>
              <a:rPr lang="en-US" b="1" i="1">
                <a:latin typeface="Times New Roman" charset="0"/>
                <a:ea typeface="Times New Roman" charset="0"/>
                <a:cs typeface="Times New Roman" charset="0"/>
              </a:rPr>
              <a:t>Ethan Handel</a:t>
            </a: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en-US" b="1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b="1">
                <a:latin typeface="Times New Roman" charset="0"/>
                <a:ea typeface="Times New Roman" charset="0"/>
                <a:cs typeface="Times New Roman" charset="0"/>
              </a:rPr>
              <a:t>Southern Operator</a:t>
            </a:r>
          </a:p>
          <a:p>
            <a:pPr algn="ctr"/>
            <a:r>
              <a:rPr lang="en-US" b="1" i="1">
                <a:latin typeface="Times New Roman" charset="0"/>
                <a:ea typeface="Times New Roman" charset="0"/>
                <a:cs typeface="Times New Roman" charset="0"/>
              </a:rPr>
              <a:t>Teresa Garner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5666" y="3312233"/>
            <a:ext cx="795867" cy="103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838" t="9267" r="22136" b="3035"/>
          <a:stretch>
            <a:fillRect/>
          </a:stretch>
        </p:blipFill>
        <p:spPr bwMode="auto">
          <a:xfrm>
            <a:off x="2997201" y="4445001"/>
            <a:ext cx="812319" cy="105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86200" y="3479799"/>
            <a:ext cx="1403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 Operators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For 5 Sites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7733" y="4682066"/>
            <a:ext cx="1403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 Operators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For 7 Sites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Figure04_color"/>
          <p:cNvPicPr>
            <a:picLocks noChangeAspect="1" noChangeArrowheads="1"/>
          </p:cNvPicPr>
          <p:nvPr/>
        </p:nvPicPr>
        <p:blipFill>
          <a:blip r:embed="rId3"/>
          <a:srcRect l="18732" t="17522" r="14993" b="10364"/>
          <a:stretch>
            <a:fillRect/>
          </a:stretch>
        </p:blipFill>
        <p:spPr bwMode="auto">
          <a:xfrm>
            <a:off x="0" y="463295"/>
            <a:ext cx="6819780" cy="573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MARACOOS Annual Mean Surface Currents (</a:t>
            </a:r>
            <a:r>
              <a:rPr lang="en-US" sz="2400" b="1" dirty="0">
                <a:solidFill>
                  <a:srgbClr val="333399"/>
                </a:solidFill>
                <a:latin typeface="Times New Roman" charset="0"/>
                <a:ea typeface="Times New Roman" charset="0"/>
                <a:cs typeface="Times New Roman" charset="0"/>
              </a:rPr>
              <a:t>2009)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33400" y="2328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58069" y="0"/>
            <a:ext cx="1515534" cy="1387528"/>
            <a:chOff x="7374466" y="0"/>
            <a:chExt cx="1515534" cy="1387528"/>
          </a:xfrm>
        </p:grpSpPr>
        <p:pic>
          <p:nvPicPr>
            <p:cNvPr id="4" name="Picture 2" descr="Figure05_A_color"/>
            <p:cNvPicPr>
              <a:picLocks noChangeAspect="1" noChangeArrowheads="1"/>
            </p:cNvPicPr>
            <p:nvPr/>
          </p:nvPicPr>
          <p:blipFill>
            <a:blip r:embed="rId4"/>
            <a:srcRect t="430" r="15781"/>
            <a:stretch>
              <a:fillRect/>
            </a:stretch>
          </p:blipFill>
          <p:spPr bwMode="auto">
            <a:xfrm>
              <a:off x="7374466" y="0"/>
              <a:ext cx="1439335" cy="138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060267" y="838201"/>
              <a:ext cx="829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Winter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33194" y="3141135"/>
            <a:ext cx="1565285" cy="1525058"/>
            <a:chOff x="7344833" y="3141135"/>
            <a:chExt cx="1565285" cy="1525058"/>
          </a:xfrm>
        </p:grpSpPr>
        <p:pic>
          <p:nvPicPr>
            <p:cNvPr id="6" name="Picture 4" descr="Figure05_C_color"/>
            <p:cNvPicPr>
              <a:picLocks noChangeAspect="1" noChangeArrowheads="1"/>
            </p:cNvPicPr>
            <p:nvPr/>
          </p:nvPicPr>
          <p:blipFill>
            <a:blip r:embed="rId5"/>
            <a:srcRect r="15851"/>
            <a:stretch>
              <a:fillRect/>
            </a:stretch>
          </p:blipFill>
          <p:spPr bwMode="auto">
            <a:xfrm>
              <a:off x="7344833" y="3141135"/>
              <a:ext cx="1514154" cy="1525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950200" y="4047067"/>
              <a:ext cx="959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Summer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7958" y="1507066"/>
            <a:ext cx="1575756" cy="1536171"/>
            <a:chOff x="7321554" y="1507066"/>
            <a:chExt cx="1575756" cy="1536171"/>
          </a:xfrm>
        </p:grpSpPr>
        <p:pic>
          <p:nvPicPr>
            <p:cNvPr id="5" name="Picture 3" descr="Figure05_B_color"/>
            <p:cNvPicPr>
              <a:picLocks noChangeAspect="1" noChangeArrowheads="1"/>
            </p:cNvPicPr>
            <p:nvPr/>
          </p:nvPicPr>
          <p:blipFill>
            <a:blip r:embed="rId6"/>
            <a:srcRect r="14469"/>
            <a:stretch>
              <a:fillRect/>
            </a:stretch>
          </p:blipFill>
          <p:spPr bwMode="auto">
            <a:xfrm>
              <a:off x="7321554" y="1507066"/>
              <a:ext cx="1551513" cy="153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119533" y="2421467"/>
              <a:ext cx="777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Spring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66536" y="4669427"/>
            <a:ext cx="1498600" cy="1480020"/>
            <a:chOff x="7374467" y="4669427"/>
            <a:chExt cx="1498600" cy="1480020"/>
          </a:xfrm>
        </p:grpSpPr>
        <p:pic>
          <p:nvPicPr>
            <p:cNvPr id="7" name="Picture 4" descr="Figure05_D_color"/>
            <p:cNvPicPr>
              <a:picLocks noChangeAspect="1" noChangeArrowheads="1"/>
            </p:cNvPicPr>
            <p:nvPr/>
          </p:nvPicPr>
          <p:blipFill>
            <a:blip r:embed="rId7"/>
            <a:srcRect r="14188"/>
            <a:stretch>
              <a:fillRect/>
            </a:stretch>
          </p:blipFill>
          <p:spPr bwMode="auto">
            <a:xfrm>
              <a:off x="7374467" y="4669427"/>
              <a:ext cx="1498600" cy="148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56600" y="5554133"/>
              <a:ext cx="515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Fall</a:t>
              </a:r>
              <a:endParaRPr lang="en-US" sz="16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/>
          <a:srcRect l="9773" t="6015" b="3760"/>
          <a:stretch>
            <a:fillRect/>
          </a:stretch>
        </p:blipFill>
        <p:spPr bwMode="auto">
          <a:xfrm>
            <a:off x="812800" y="0"/>
            <a:ext cx="83312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3962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6096000" y="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 States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4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2209800" y="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pic>
        <p:nvPicPr>
          <p:cNvPr id="34" name="Picture 33" descr="MARACOOS_logo_300dpi_transpar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44532" y="4986866"/>
            <a:ext cx="3429000" cy="6604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4" name="TextBox 37"/>
          <p:cNvSpPr txBox="1">
            <a:spLocks noChangeArrowheads="1"/>
          </p:cNvSpPr>
          <p:nvPr/>
        </p:nvSpPr>
        <p:spPr bwMode="auto">
          <a:xfrm>
            <a:off x="5020732" y="5596466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Calibri" charset="0"/>
              </a:rPr>
              <a:t>To seek, discover and </a:t>
            </a:r>
            <a:r>
              <a:rPr lang="en-US" sz="1400" i="1" u="sng" dirty="0">
                <a:solidFill>
                  <a:schemeClr val="bg1"/>
                </a:solidFill>
                <a:latin typeface="Calibri" charset="0"/>
              </a:rPr>
              <a:t>apply</a:t>
            </a:r>
            <a:r>
              <a:rPr lang="en-US" sz="1400" i="1" dirty="0">
                <a:solidFill>
                  <a:schemeClr val="bg1"/>
                </a:solidFill>
                <a:latin typeface="Calibri" charset="0"/>
              </a:rPr>
              <a:t> new knowledge &amp; understanding of our coastal ocean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8934" y="1998134"/>
            <a:ext cx="2545187" cy="293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7222066" y="4191000"/>
            <a:ext cx="1219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Watersheds of the Middle Atlantic Bight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7" descr="Screen shot 2010-11-12 at 4.44.4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429000"/>
            <a:ext cx="35052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8868" r="2274" b="1686"/>
          <a:stretch>
            <a:fillRect/>
          </a:stretch>
        </p:blipFill>
        <p:spPr bwMode="auto">
          <a:xfrm>
            <a:off x="0" y="295970"/>
            <a:ext cx="4809067" cy="264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U.S. Coast Guard: Search </a:t>
            </a:r>
            <a:r>
              <a:rPr lang="en-US" sz="2000" b="1" dirty="0"/>
              <a:t>And Rescue Optimal Planning </a:t>
            </a:r>
            <a:r>
              <a:rPr lang="en-US" sz="2000" b="1" dirty="0" smtClean="0"/>
              <a:t>System</a:t>
            </a:r>
            <a:r>
              <a:rPr lang="en-US" sz="2000" b="1" i="1" dirty="0" smtClean="0"/>
              <a:t> SAROPS</a:t>
            </a:r>
          </a:p>
          <a:p>
            <a:endParaRPr lang="en-US" dirty="0"/>
          </a:p>
        </p:txBody>
      </p:sp>
      <p:pic>
        <p:nvPicPr>
          <p:cNvPr id="19" name="Picture 4" descr="Figure04_color"/>
          <p:cNvPicPr>
            <a:picLocks noChangeAspect="1" noChangeArrowheads="1"/>
          </p:cNvPicPr>
          <p:nvPr/>
        </p:nvPicPr>
        <p:blipFill>
          <a:blip r:embed="rId4"/>
          <a:srcRect l="18732" t="17522" r="14993" b="10364"/>
          <a:stretch>
            <a:fillRect/>
          </a:stretch>
        </p:blipFill>
        <p:spPr bwMode="auto">
          <a:xfrm>
            <a:off x="0" y="2052677"/>
            <a:ext cx="1193800" cy="10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Screen shot 2010-11-12 at 4.44.53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429000"/>
            <a:ext cx="349250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397934" y="3073399"/>
            <a:ext cx="4086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Mid-Atlantic Operational Data Flow to SAROPS</a:t>
            </a: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42863" y="5943600"/>
            <a:ext cx="4507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/>
              <a:t>SAROPS 96-Hour Search Area: </a:t>
            </a:r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HYCOM</a:t>
            </a:r>
            <a:r>
              <a:rPr lang="en-US" sz="1400" dirty="0">
                <a:ln>
                  <a:solidFill>
                    <a:srgbClr val="FF0000"/>
                  </a:solidFill>
                </a:ln>
              </a:rPr>
              <a:t> = </a:t>
            </a:r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36,000 km</a:t>
            </a:r>
            <a:r>
              <a:rPr lang="en-US" sz="1400" baseline="300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4552950" y="5937250"/>
            <a:ext cx="46870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/>
              <a:t>SAROPS 96-Hour Search Area: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HF Radar</a:t>
            </a:r>
            <a:r>
              <a:rPr lang="en-US" sz="1400" dirty="0"/>
              <a:t> </a:t>
            </a:r>
            <a:r>
              <a:rPr lang="en-US" sz="1400" dirty="0">
                <a:ln>
                  <a:solidFill>
                    <a:srgbClr val="0000FF"/>
                  </a:solidFill>
                </a:ln>
              </a:rPr>
              <a:t>= </a:t>
            </a:r>
            <a:r>
              <a:rPr lang="en-US" sz="1400" b="1" dirty="0">
                <a:solidFill>
                  <a:srgbClr val="0000FF"/>
                </a:solidFill>
              </a:rPr>
              <a:t>12,000 km</a:t>
            </a:r>
            <a:r>
              <a:rPr lang="en-US" sz="1400" b="1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458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953000"/>
            <a:ext cx="828675" cy="8810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4588" name="Straight Connector 15"/>
          <p:cNvCxnSpPr>
            <a:cxnSpLocks noChangeShapeType="1"/>
          </p:cNvCxnSpPr>
          <p:nvPr/>
        </p:nvCxnSpPr>
        <p:spPr bwMode="auto">
          <a:xfrm flipV="1">
            <a:off x="981075" y="5257800"/>
            <a:ext cx="1152525" cy="136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med"/>
          </a:ln>
        </p:spPr>
      </p:cxnSp>
      <p:pic>
        <p:nvPicPr>
          <p:cNvPr id="2458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4953000"/>
            <a:ext cx="828675" cy="8810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24590" name="Straight Connector 30"/>
          <p:cNvCxnSpPr>
            <a:cxnSpLocks noChangeShapeType="1"/>
          </p:cNvCxnSpPr>
          <p:nvPr/>
        </p:nvCxnSpPr>
        <p:spPr bwMode="auto">
          <a:xfrm flipV="1">
            <a:off x="5257800" y="5105400"/>
            <a:ext cx="1219200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lg" len="med"/>
          </a:ln>
        </p:spPr>
      </p:cxnSp>
      <p:sp>
        <p:nvSpPr>
          <p:cNvPr id="24591" name="TextBox 37"/>
          <p:cNvSpPr txBox="1">
            <a:spLocks noChangeArrowheads="1"/>
          </p:cNvSpPr>
          <p:nvPr/>
        </p:nvSpPr>
        <p:spPr bwMode="auto">
          <a:xfrm>
            <a:off x="4479925" y="3913188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93" name="Picture 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75000" y="2015068"/>
            <a:ext cx="1395943" cy="10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27599" y="378314"/>
            <a:ext cx="3723217" cy="269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5469466" y="3073399"/>
            <a:ext cx="21602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 SAROPS User Interface</a:t>
            </a:r>
            <a:endParaRPr lang="en-US" sz="1400" dirty="0"/>
          </a:p>
        </p:txBody>
      </p:sp>
      <p:sp>
        <p:nvSpPr>
          <p:cNvPr id="22" name="Up Arrow 21"/>
          <p:cNvSpPr/>
          <p:nvPr/>
        </p:nvSpPr>
        <p:spPr>
          <a:xfrm>
            <a:off x="296332" y="1651000"/>
            <a:ext cx="364067" cy="36406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0800000">
            <a:off x="4157129" y="1659466"/>
            <a:ext cx="364067" cy="3556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2"/>
          <a:srcRect l="29204" t="16914" r="15285" b="8746"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3"/>
            <a:srcRect l="23294" t="10695" r="20779" b="14438"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4) 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4"/>
            <a:srcRect l="28282" t="26620" r="23532" b="8492"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3) ROMS 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latin typeface="Times New Roman" charset="0"/>
              </a:rPr>
              <a:t>1) STPS</a:t>
            </a:r>
            <a:endParaRPr lang="en-US" sz="1600" b="1" dirty="0">
              <a:solidFill>
                <a:schemeClr val="bg1"/>
              </a:solidFill>
              <a:latin typeface="Times New Roman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5"/>
            <a:srcRect l="26086" t="21492" r="22971" b="10448"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2) NYHOPS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  <a:p>
              <a:pPr algn="r"/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U.S. Coast Guard: Search </a:t>
            </a:r>
            <a:r>
              <a:rPr lang="en-US" sz="2000" b="1" dirty="0"/>
              <a:t>And Rescue Optimal Planning </a:t>
            </a:r>
            <a:r>
              <a:rPr lang="en-US" sz="2000" b="1" dirty="0" smtClean="0"/>
              <a:t>System</a:t>
            </a:r>
            <a:r>
              <a:rPr lang="en-US" sz="2000" b="1" i="1" dirty="0" smtClean="0"/>
              <a:t> SAROPS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000" b="1" dirty="0" smtClean="0"/>
              <a:t>1 Statistical &amp; 3 Dynamical Data-Assimilative Forecast Models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Ecological Decision Support – Fisheries</a:t>
            </a:r>
          </a:p>
        </p:txBody>
      </p:sp>
      <p:pic>
        <p:nvPicPr>
          <p:cNvPr id="61441" name="Picture 4" descr="Screen shot 2011-05-11 at 2.30.23 AM.png"/>
          <p:cNvPicPr>
            <a:picLocks noChangeAspect="1"/>
          </p:cNvPicPr>
          <p:nvPr/>
        </p:nvPicPr>
        <p:blipFill rotWithShape="1">
          <a:blip r:embed="rId3"/>
          <a:srcRect l="50011" t="21452" r="2" b="50035"/>
          <a:stretch/>
        </p:blipFill>
        <p:spPr bwMode="auto">
          <a:xfrm>
            <a:off x="3797300" y="3559214"/>
            <a:ext cx="5346700" cy="2291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1-05-11 at 2.30.23 AM.png"/>
          <p:cNvPicPr>
            <a:picLocks noChangeAspect="1"/>
          </p:cNvPicPr>
          <p:nvPr/>
        </p:nvPicPr>
        <p:blipFill rotWithShape="1">
          <a:blip r:embed="rId3"/>
          <a:srcRect l="52155" r="26364" b="79049"/>
          <a:stretch/>
        </p:blipFill>
        <p:spPr bwMode="auto">
          <a:xfrm>
            <a:off x="0" y="2303992"/>
            <a:ext cx="2205566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1-05-11 at 2.30.23 AM.png"/>
          <p:cNvPicPr>
            <a:picLocks noChangeAspect="1"/>
          </p:cNvPicPr>
          <p:nvPr/>
        </p:nvPicPr>
        <p:blipFill rotWithShape="1">
          <a:blip r:embed="rId3"/>
          <a:srcRect l="77346" t="3169" r="2" b="79049"/>
          <a:stretch/>
        </p:blipFill>
        <p:spPr bwMode="auto">
          <a:xfrm>
            <a:off x="2184399" y="2468034"/>
            <a:ext cx="232579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118533" y="3920067"/>
            <a:ext cx="352213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000" b="1" dirty="0">
                <a:solidFill>
                  <a:srgbClr val="3366FF"/>
                </a:solidFill>
                <a:latin typeface="Times New Roman" charset="0"/>
              </a:rPr>
              <a:t>Our Approach:</a:t>
            </a:r>
            <a:r>
              <a:rPr lang="en-US" sz="2000" dirty="0" smtClean="0">
                <a:solidFill>
                  <a:srgbClr val="FF3300"/>
                </a:solidFill>
                <a:latin typeface="Times New Roman" charset="0"/>
              </a:rPr>
              <a:t> </a:t>
            </a:r>
          </a:p>
          <a:p>
            <a:pPr eaLnBrk="1" hangingPunct="1">
              <a:spcBef>
                <a:spcPts val="0"/>
              </a:spcBef>
            </a:pPr>
            <a:r>
              <a:rPr lang="en-US" sz="2000" i="1" dirty="0" smtClean="0">
                <a:solidFill>
                  <a:srgbClr val="3366FF"/>
                </a:solidFill>
                <a:latin typeface="Times New Roman" charset="0"/>
              </a:rPr>
              <a:t>Develop </a:t>
            </a:r>
            <a:r>
              <a:rPr lang="en-US" sz="2000" i="1" dirty="0">
                <a:solidFill>
                  <a:srgbClr val="3366FF"/>
                </a:solidFill>
                <a:latin typeface="Times New Roman" charset="0"/>
              </a:rPr>
              <a:t>statistical </a:t>
            </a:r>
            <a:r>
              <a:rPr lang="en-US" sz="2000" i="1" dirty="0" smtClean="0">
                <a:solidFill>
                  <a:srgbClr val="3366FF"/>
                </a:solidFill>
                <a:latin typeface="Times New Roman" charset="0"/>
              </a:rPr>
              <a:t>models using </a:t>
            </a:r>
            <a:r>
              <a:rPr lang="en-US" sz="2000" i="1" dirty="0">
                <a:solidFill>
                  <a:srgbClr val="3366FF"/>
                </a:solidFill>
                <a:latin typeface="Times New Roman" charset="0"/>
              </a:rPr>
              <a:t>bottom trawl </a:t>
            </a:r>
            <a:r>
              <a:rPr lang="en-US" sz="2000" i="1" dirty="0" smtClean="0">
                <a:solidFill>
                  <a:srgbClr val="3366FF"/>
                </a:solidFill>
                <a:latin typeface="Times New Roman" charset="0"/>
              </a:rPr>
              <a:t>surveys </a:t>
            </a:r>
            <a:r>
              <a:rPr lang="en-US" sz="2000" i="1" dirty="0">
                <a:solidFill>
                  <a:srgbClr val="3366FF"/>
                </a:solidFill>
                <a:latin typeface="Times New Roman" charset="0"/>
              </a:rPr>
              <a:t>and</a:t>
            </a:r>
            <a:r>
              <a:rPr lang="en-US" sz="2000" i="1" dirty="0" smtClean="0">
                <a:solidFill>
                  <a:srgbClr val="3366FF"/>
                </a:solidFill>
                <a:latin typeface="Times New Roman" charset="0"/>
              </a:rPr>
              <a:t> MARACOOS 3-D data </a:t>
            </a:r>
            <a:r>
              <a:rPr lang="en-US" sz="2000" i="1" dirty="0">
                <a:solidFill>
                  <a:srgbClr val="3366FF"/>
                </a:solidFill>
                <a:latin typeface="Times New Roman" charset="0"/>
              </a:rPr>
              <a:t>to predict species distribution based on observed or forecasted</a:t>
            </a:r>
            <a:r>
              <a:rPr lang="en-US" sz="2000" i="1" dirty="0" smtClean="0">
                <a:solidFill>
                  <a:srgbClr val="3366FF"/>
                </a:solidFill>
                <a:latin typeface="Times New Roman" charset="0"/>
              </a:rPr>
              <a:t> MARACOOS 3-D fields</a:t>
            </a:r>
            <a:r>
              <a:rPr lang="en-US" sz="2000" i="1" dirty="0">
                <a:solidFill>
                  <a:srgbClr val="3366FF"/>
                </a:solidFill>
                <a:latin typeface="Times New Roman" charset="0"/>
              </a:rPr>
              <a:t>. </a:t>
            </a:r>
          </a:p>
        </p:txBody>
      </p:sp>
      <p:pic>
        <p:nvPicPr>
          <p:cNvPr id="10" name="Picture 9" descr="Screen shot 2011-05-11 at 2.30.23 AM.png"/>
          <p:cNvPicPr>
            <a:picLocks noChangeAspect="1"/>
          </p:cNvPicPr>
          <p:nvPr/>
        </p:nvPicPr>
        <p:blipFill rotWithShape="1">
          <a:blip r:embed="rId3"/>
          <a:srcRect l="50011" r="26364" b="79049"/>
          <a:stretch/>
        </p:blipFill>
        <p:spPr bwMode="auto">
          <a:xfrm>
            <a:off x="4373033" y="3700034"/>
            <a:ext cx="1238911" cy="8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1-05-11 at 2.30.23 AM.png"/>
          <p:cNvPicPr>
            <a:picLocks noChangeAspect="1"/>
          </p:cNvPicPr>
          <p:nvPr/>
        </p:nvPicPr>
        <p:blipFill rotWithShape="1">
          <a:blip r:embed="rId3"/>
          <a:srcRect l="77346" t="3169" r="2" b="79049"/>
          <a:stretch/>
        </p:blipFill>
        <p:spPr bwMode="auto">
          <a:xfrm>
            <a:off x="7797800" y="4490252"/>
            <a:ext cx="1043094" cy="6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ivtrend_2009_blue_red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 rotWithShape="1">
          <a:blip r:embed="rId5"/>
          <a:srcRect l="7399" t="7624" r="8744" b="11061"/>
          <a:stretch/>
        </p:blipFill>
        <p:spPr>
          <a:xfrm>
            <a:off x="4432300" y="508000"/>
            <a:ext cx="4165600" cy="3029527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3781425" y="1766359"/>
            <a:ext cx="481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3300"/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3683" y="5858937"/>
            <a:ext cx="2220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Downwelling</a:t>
            </a:r>
            <a:r>
              <a:rPr lang="en-US" sz="1400" dirty="0" smtClean="0"/>
              <a:t>     Upwelling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97416" y="5875870"/>
            <a:ext cx="2220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Downwelling</a:t>
            </a:r>
            <a:r>
              <a:rPr lang="en-US" sz="1400" dirty="0" smtClean="0"/>
              <a:t>     Upwelling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96468" y="3742272"/>
            <a:ext cx="8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Like Upwelling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2002" y="4936072"/>
            <a:ext cx="104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Hate </a:t>
            </a:r>
            <a:r>
              <a:rPr lang="en-US" sz="1200" dirty="0" err="1" smtClean="0">
                <a:solidFill>
                  <a:srgbClr val="FF0000"/>
                </a:solidFill>
              </a:rPr>
              <a:t>Downwelling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434" y="677333"/>
            <a:ext cx="2180166" cy="17192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DLi_SPRK_2011_08_24_1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28070"/>
          <a:stretch/>
        </p:blipFill>
        <p:spPr>
          <a:xfrm>
            <a:off x="190500" y="855424"/>
            <a:ext cx="3892748" cy="36022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106" y="863600"/>
            <a:ext cx="1446566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6" name="Picture 4" descr="RawHFRIndBrigAS_Washup"/>
          <p:cNvPicPr>
            <a:picLocks noChangeAspect="1" noChangeArrowheads="1"/>
          </p:cNvPicPr>
          <p:nvPr/>
        </p:nvPicPr>
        <p:blipFill rotWithShape="1">
          <a:blip r:embed="rId4"/>
          <a:srcRect t="5428"/>
          <a:stretch/>
        </p:blipFill>
        <p:spPr bwMode="auto">
          <a:xfrm>
            <a:off x="4368800" y="3314700"/>
            <a:ext cx="4503738" cy="274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1574801" y="2768600"/>
            <a:ext cx="2692400" cy="1270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  <p:pic>
        <p:nvPicPr>
          <p:cNvPr id="62469" name="Picture 8" descr="Slideshow elem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9463" y="876300"/>
            <a:ext cx="1727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70" name="Picture 9" descr="The debris on Normandy Beach over the Labor Day weekend included household trash, medical waste, raw sewage and tampon applicators. Beaches had to be closed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5463" y="889000"/>
            <a:ext cx="2590800" cy="183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72" name="TextBox 9"/>
          <p:cNvSpPr txBox="1">
            <a:spLocks noChangeArrowheads="1"/>
          </p:cNvSpPr>
          <p:nvPr/>
        </p:nvSpPr>
        <p:spPr bwMode="auto">
          <a:xfrm>
            <a:off x="236538" y="152400"/>
            <a:ext cx="661310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Water Quality –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Nearshore</a:t>
            </a:r>
            <a:r>
              <a:rPr lang="en-US" sz="32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Currents</a:t>
            </a:r>
            <a:endParaRPr lang="en-US" sz="32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4749800"/>
            <a:ext cx="416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Nearshore</a:t>
            </a:r>
            <a:r>
              <a:rPr lang="en-US" dirty="0" smtClean="0"/>
              <a:t> currents derived from single site radial currents track the movement of water quality constituents within 3 km of the beach.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84700" y="2959100"/>
            <a:ext cx="216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/>
                <a:cs typeface="Times"/>
              </a:rPr>
              <a:t>Alongshore Current</a:t>
            </a:r>
            <a:endParaRPr lang="en-US" b="1" i="1" dirty="0">
              <a:latin typeface="Times"/>
              <a:cs typeface="Times"/>
            </a:endParaRPr>
          </a:p>
        </p:txBody>
      </p:sp>
      <p:sp>
        <p:nvSpPr>
          <p:cNvPr id="4" name="Block Arc 3"/>
          <p:cNvSpPr/>
          <p:nvPr/>
        </p:nvSpPr>
        <p:spPr>
          <a:xfrm rot="6751603">
            <a:off x="368300" y="1917701"/>
            <a:ext cx="1168400" cy="914400"/>
          </a:xfrm>
          <a:prstGeom prst="blockArc">
            <a:avLst>
              <a:gd name="adj1" fmla="val 10625466"/>
              <a:gd name="adj2" fmla="val 147017"/>
              <a:gd name="adj3" fmla="val 33661"/>
            </a:avLst>
          </a:prstGeom>
          <a:solidFill>
            <a:srgbClr val="FF0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3300" y="1384300"/>
            <a:ext cx="165100" cy="254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6"/>
          <p:cNvSpPr txBox="1">
            <a:spLocks noChangeArrowheads="1"/>
          </p:cNvSpPr>
          <p:nvPr/>
        </p:nvSpPr>
        <p:spPr bwMode="auto">
          <a:xfrm>
            <a:off x="0" y="0"/>
            <a:ext cx="922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Offshore Energy – High Resolution Atmospheric Forecast validated with HF radar</a:t>
            </a:r>
          </a:p>
          <a:p>
            <a:endParaRPr lang="en-US" sz="2000" b="1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0"/>
            <a:ext cx="42608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0" y="440268"/>
            <a:ext cx="24976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Spatial validation of Atmospheric Model with 13 MHz Multi-static </a:t>
            </a:r>
          </a:p>
          <a:p>
            <a:pPr algn="ctr"/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HF Radar Array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351"/>
          <a:stretch/>
        </p:blipFill>
        <p:spPr bwMode="auto">
          <a:xfrm>
            <a:off x="6527800" y="804863"/>
            <a:ext cx="2359025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1" name="Picture 4" descr="ELTi_BRBY_2010_05_14_1700"/>
          <p:cNvPicPr>
            <a:picLocks noChangeAspect="1" noChangeArrowheads="1"/>
          </p:cNvPicPr>
          <p:nvPr/>
        </p:nvPicPr>
        <p:blipFill>
          <a:blip r:embed="rId4"/>
          <a:srcRect l="18738" t="6795" r="18803" b="5789"/>
          <a:stretch>
            <a:fillRect/>
          </a:stretch>
        </p:blipFill>
        <p:spPr bwMode="auto">
          <a:xfrm>
            <a:off x="3987800" y="3657600"/>
            <a:ext cx="2336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/>
          </p:cNvPicPr>
          <p:nvPr/>
        </p:nvPicPr>
        <p:blipFill>
          <a:blip r:embed="rId5"/>
          <a:srcRect l="17316"/>
          <a:stretch>
            <a:fillRect/>
          </a:stretch>
        </p:blipFill>
        <p:spPr bwMode="auto">
          <a:xfrm>
            <a:off x="6591300" y="3644900"/>
            <a:ext cx="23495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10"/>
          <p:cNvSpPr txBox="1">
            <a:spLocks noChangeArrowheads="1"/>
          </p:cNvSpPr>
          <p:nvPr/>
        </p:nvSpPr>
        <p:spPr bwMode="auto">
          <a:xfrm>
            <a:off x="6256867" y="533400"/>
            <a:ext cx="2887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2-Site Mono-static Coverage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44" name="TextBox 11"/>
          <p:cNvSpPr txBox="1">
            <a:spLocks noChangeArrowheads="1"/>
          </p:cNvSpPr>
          <p:nvPr/>
        </p:nvSpPr>
        <p:spPr bwMode="auto">
          <a:xfrm>
            <a:off x="3886200" y="516467"/>
            <a:ext cx="249766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latin typeface="Times" charset="0"/>
                <a:ea typeface="Times" charset="0"/>
                <a:cs typeface="Times" charset="0"/>
              </a:rPr>
              <a:t>Additional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 Radar Sites</a:t>
            </a:r>
            <a:endParaRPr lang="en-US" i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3632200" y="3314700"/>
            <a:ext cx="3035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latin typeface="Times" charset="0"/>
                <a:ea typeface="Times" charset="0"/>
                <a:cs typeface="Times" charset="0"/>
              </a:rPr>
              <a:t>Bistatic Geometries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6350000" y="3314700"/>
            <a:ext cx="279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2-Site Multi</a:t>
            </a:r>
            <a:r>
              <a:rPr lang="en-US" i="1" dirty="0">
                <a:latin typeface="Times" charset="0"/>
                <a:ea typeface="Times" charset="0"/>
                <a:cs typeface="Times" charset="0"/>
              </a:rPr>
              <a:t>-static Coverage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20333"/>
            <a:ext cx="2713867" cy="523220"/>
          </a:xfrm>
          <a:prstGeom prst="rect">
            <a:avLst/>
          </a:prstGeom>
          <a:solidFill>
            <a:srgbClr val="B3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High Resolution 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Wind Resource</a:t>
            </a:r>
          </a:p>
          <a:p>
            <a:pPr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670 </a:t>
            </a:r>
            <a:r>
              <a:rPr lang="en-US" sz="1400" b="1" dirty="0" err="1" smtClean="0">
                <a:solidFill>
                  <a:srgbClr val="000000"/>
                </a:solidFill>
                <a:latin typeface="Times"/>
                <a:cs typeface="Times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Times"/>
                <a:cs typeface="Times"/>
              </a:rPr>
              <a:t>horizontal resolution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31734" y="889000"/>
            <a:ext cx="1917700" cy="2209800"/>
            <a:chOff x="4191000" y="838200"/>
            <a:chExt cx="4375150" cy="4327407"/>
          </a:xfrm>
        </p:grpSpPr>
        <p:pic>
          <p:nvPicPr>
            <p:cNvPr id="14349" name="Picture 7" descr="SeaDisplay_NJ_WIND_Shifted_B"/>
            <p:cNvPicPr>
              <a:picLocks noChangeAspect="1" noChangeArrowheads="1"/>
            </p:cNvPicPr>
            <p:nvPr/>
          </p:nvPicPr>
          <p:blipFill>
            <a:blip r:embed="rId6"/>
            <a:srcRect b="14815"/>
            <a:stretch>
              <a:fillRect/>
            </a:stretch>
          </p:blipFill>
          <p:spPr bwMode="auto">
            <a:xfrm>
              <a:off x="4191000" y="838200"/>
              <a:ext cx="4375150" cy="4327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0" name="Freeform 8"/>
            <p:cNvSpPr>
              <a:spLocks/>
            </p:cNvSpPr>
            <p:nvPr/>
          </p:nvSpPr>
          <p:spPr bwMode="auto">
            <a:xfrm>
              <a:off x="4724400" y="1676400"/>
              <a:ext cx="2674938" cy="2951163"/>
            </a:xfrm>
            <a:custGeom>
              <a:avLst/>
              <a:gdLst>
                <a:gd name="T0" fmla="*/ 2147483647 w 1685"/>
                <a:gd name="T1" fmla="*/ 0 h 1859"/>
                <a:gd name="T2" fmla="*/ 2147483647 w 1685"/>
                <a:gd name="T3" fmla="*/ 2147483647 h 1859"/>
                <a:gd name="T4" fmla="*/ 2147483647 w 1685"/>
                <a:gd name="T5" fmla="*/ 2147483647 h 1859"/>
                <a:gd name="T6" fmla="*/ 2147483647 w 1685"/>
                <a:gd name="T7" fmla="*/ 2147483647 h 1859"/>
                <a:gd name="T8" fmla="*/ 2147483647 w 1685"/>
                <a:gd name="T9" fmla="*/ 2147483647 h 1859"/>
                <a:gd name="T10" fmla="*/ 0 w 1685"/>
                <a:gd name="T11" fmla="*/ 2147483647 h 1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85" h="1859">
                  <a:moveTo>
                    <a:pt x="1007" y="0"/>
                  </a:moveTo>
                  <a:lnTo>
                    <a:pt x="1685" y="102"/>
                  </a:lnTo>
                  <a:lnTo>
                    <a:pt x="1203" y="1072"/>
                  </a:lnTo>
                  <a:lnTo>
                    <a:pt x="926" y="1225"/>
                  </a:lnTo>
                  <a:lnTo>
                    <a:pt x="555" y="1859"/>
                  </a:lnTo>
                  <a:lnTo>
                    <a:pt x="0" y="166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dash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513" y="491067"/>
            <a:ext cx="1603022" cy="12022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0223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690688"/>
            <a:ext cx="41433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2600" y="4902200"/>
            <a:ext cx="350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Irene Approaches the</a:t>
            </a:r>
          </a:p>
          <a:p>
            <a:r>
              <a:rPr lang="en-US" dirty="0" smtClean="0"/>
              <a:t>MARACOOS HF Radar Network </a:t>
            </a:r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Maritime Safety – Tracking Hurricane Irene</a:t>
            </a:r>
          </a:p>
        </p:txBody>
      </p:sp>
      <p:pic>
        <p:nvPicPr>
          <p:cNvPr id="2" name="Curly_vector_IreneTRK_long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 rotWithShape="1">
          <a:blip r:embed="rId5"/>
          <a:srcRect l="22778" r="22917"/>
          <a:stretch/>
        </p:blipFill>
        <p:spPr>
          <a:xfrm>
            <a:off x="4401178" y="977900"/>
            <a:ext cx="4628522" cy="47942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1" descr="mab110826d_iren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1690688"/>
            <a:ext cx="41433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397934" y="5748867"/>
            <a:ext cx="4030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Wave</a:t>
            </a:r>
            <a:r>
              <a:rPr lang="en-US" dirty="0" smtClean="0"/>
              <a:t> &amp; Wind Direction Time Series &gt;</a:t>
            </a:r>
            <a:endParaRPr lang="en-US" dirty="0"/>
          </a:p>
        </p:txBody>
      </p:sp>
      <p:pic>
        <p:nvPicPr>
          <p:cNvPr id="7" name="Picture 6" descr="Irene_Currents.png"/>
          <p:cNvPicPr>
            <a:picLocks noChangeAspect="1"/>
          </p:cNvPicPr>
          <p:nvPr/>
        </p:nvPicPr>
        <p:blipFill>
          <a:blip r:embed="rId3"/>
          <a:srcRect l="3343" t="2594" b="5420"/>
          <a:stretch>
            <a:fillRect/>
          </a:stretch>
        </p:blipFill>
        <p:spPr>
          <a:xfrm>
            <a:off x="4375414" y="381001"/>
            <a:ext cx="4768586" cy="3403599"/>
          </a:xfrm>
          <a:prstGeom prst="rect">
            <a:avLst/>
          </a:prstGeom>
        </p:spPr>
      </p:pic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0" y="609601"/>
            <a:ext cx="45145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 smtClean="0"/>
              <a:t>39.5N 73W Surface </a:t>
            </a:r>
            <a:r>
              <a:rPr lang="en-US" dirty="0"/>
              <a:t>Current Time </a:t>
            </a:r>
            <a:r>
              <a:rPr lang="en-US" dirty="0" smtClean="0"/>
              <a:t>Series &gt;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</a:rPr>
              <a:t>Total Current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Near-Inertial Current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0" y="4902200"/>
            <a:ext cx="350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Irene Approaches the</a:t>
            </a:r>
          </a:p>
          <a:p>
            <a:r>
              <a:rPr lang="en-US" dirty="0" smtClean="0"/>
              <a:t>MARACOOS HF Radar Network </a:t>
            </a:r>
            <a:endParaRPr lang="en-US" dirty="0"/>
          </a:p>
        </p:txBody>
      </p:sp>
      <p:pic>
        <p:nvPicPr>
          <p:cNvPr id="11" name="Picture 10" descr="Irene_waves.png"/>
          <p:cNvPicPr>
            <a:picLocks noChangeAspect="1"/>
          </p:cNvPicPr>
          <p:nvPr/>
        </p:nvPicPr>
        <p:blipFill>
          <a:blip r:embed="rId4"/>
          <a:srcRect l="4279" t="3083" r="5668" b="35956"/>
          <a:stretch>
            <a:fillRect/>
          </a:stretch>
        </p:blipFill>
        <p:spPr>
          <a:xfrm>
            <a:off x="4425691" y="3907563"/>
            <a:ext cx="4506642" cy="2288077"/>
          </a:xfrm>
          <a:prstGeom prst="rect">
            <a:avLst/>
          </a:prstGeom>
        </p:spPr>
      </p:pic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1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Maritime Safety – Tracking Hurricane Irene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690688"/>
            <a:ext cx="4143375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2600" y="4902200"/>
            <a:ext cx="3506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Irene Approaches the</a:t>
            </a:r>
          </a:p>
          <a:p>
            <a:r>
              <a:rPr lang="en-US" dirty="0" smtClean="0"/>
              <a:t>MARACOOS HF Radar Network </a:t>
            </a:r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Maritime Safety – Tracking Hurricane Irene</a:t>
            </a:r>
          </a:p>
        </p:txBody>
      </p:sp>
      <p:pic>
        <p:nvPicPr>
          <p:cNvPr id="2" name="Irene_NI_Amp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 rotWithShape="1">
          <a:blip r:embed="rId5"/>
          <a:srcRect l="18750" r="23866"/>
          <a:stretch/>
        </p:blipFill>
        <p:spPr>
          <a:xfrm>
            <a:off x="4294293" y="1003300"/>
            <a:ext cx="4735407" cy="46418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5406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100725_bonn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163" y="701675"/>
            <a:ext cx="7053262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IOOS Coordinated Rapid Response:</a:t>
            </a:r>
            <a:r>
              <a:rPr lang="en-US" sz="2400" b="1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Deepwater Horizon Oil Spill</a:t>
            </a:r>
          </a:p>
        </p:txBody>
      </p:sp>
      <p:pic>
        <p:nvPicPr>
          <p:cNvPr id="72707" name="Picture 4" descr="100722_slick_sabgom_csta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429000"/>
            <a:ext cx="3887788" cy="259556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152400" y="609600"/>
            <a:ext cx="19812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u="sng">
                <a:solidFill>
                  <a:srgbClr val="000000"/>
                </a:solidFill>
              </a:rPr>
              <a:t>Contributed Assets</a:t>
            </a:r>
            <a:r>
              <a:rPr lang="en-US" sz="1400">
                <a:solidFill>
                  <a:srgbClr val="000000"/>
                </a:solidFill>
              </a:rPr>
              <a:t>:</a:t>
            </a:r>
          </a:p>
          <a:p>
            <a:r>
              <a:rPr lang="en-US" sz="800"/>
              <a:t> </a:t>
            </a:r>
          </a:p>
          <a:p>
            <a:r>
              <a:rPr lang="en-US" sz="1200"/>
              <a:t>HF Radar Networks</a:t>
            </a:r>
          </a:p>
          <a:p>
            <a:r>
              <a:rPr lang="en-US" sz="1200"/>
              <a:t> </a:t>
            </a:r>
            <a:r>
              <a:rPr lang="en-US" sz="1200" i="1"/>
              <a:t>   USF, USM</a:t>
            </a:r>
          </a:p>
          <a:p>
            <a:r>
              <a:rPr lang="en-US" sz="1200"/>
              <a:t>Gliders</a:t>
            </a:r>
          </a:p>
          <a:p>
            <a:r>
              <a:rPr lang="en-US" sz="1200"/>
              <a:t> </a:t>
            </a:r>
            <a:r>
              <a:rPr lang="en-US" sz="1200" i="1"/>
              <a:t>   iRobot, Mote, Rutgers,</a:t>
            </a:r>
          </a:p>
          <a:p>
            <a:r>
              <a:rPr lang="en-US" sz="1200" i="1"/>
              <a:t>    SIO/WHOI, UDel, USF</a:t>
            </a:r>
          </a:p>
          <a:p>
            <a:r>
              <a:rPr lang="en-US" sz="1200"/>
              <a:t>Drifters &amp; Profilers</a:t>
            </a:r>
          </a:p>
          <a:p>
            <a:r>
              <a:rPr lang="en-US" sz="1200"/>
              <a:t>    </a:t>
            </a:r>
            <a:r>
              <a:rPr lang="en-US" sz="1200" i="1"/>
              <a:t>Horizon Marine, Navy</a:t>
            </a:r>
          </a:p>
          <a:p>
            <a:r>
              <a:rPr lang="en-US" sz="1200"/>
              <a:t>Satellite Imagery</a:t>
            </a:r>
          </a:p>
          <a:p>
            <a:r>
              <a:rPr lang="en-US" sz="1200"/>
              <a:t>    </a:t>
            </a:r>
            <a:r>
              <a:rPr lang="en-US" sz="1200" i="1"/>
              <a:t>CSTARS, UDel</a:t>
            </a:r>
          </a:p>
          <a:p>
            <a:r>
              <a:rPr lang="en-US" sz="1200"/>
              <a:t>Ocean Forecasts</a:t>
            </a:r>
          </a:p>
          <a:p>
            <a:r>
              <a:rPr lang="en-US" sz="1200"/>
              <a:t>    </a:t>
            </a:r>
            <a:r>
              <a:rPr lang="en-US" sz="1200" i="1"/>
              <a:t>Navy, NCSU</a:t>
            </a:r>
          </a:p>
          <a:p>
            <a:r>
              <a:rPr lang="en-US" sz="1200"/>
              <a:t>Data/Web Services</a:t>
            </a:r>
          </a:p>
          <a:p>
            <a:r>
              <a:rPr lang="en-US" sz="1200"/>
              <a:t>   </a:t>
            </a:r>
            <a:r>
              <a:rPr lang="en-US" sz="1200" i="1"/>
              <a:t> ASA, Rutgers, SIO</a:t>
            </a:r>
          </a:p>
          <a:p>
            <a:endParaRPr lang="en-US" sz="12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72709" name="TextBox 5"/>
          <p:cNvSpPr txBox="1">
            <a:spLocks noChangeArrowheads="1"/>
          </p:cNvSpPr>
          <p:nvPr/>
        </p:nvSpPr>
        <p:spPr bwMode="auto">
          <a:xfrm>
            <a:off x="3124200" y="736600"/>
            <a:ext cx="5041900" cy="3381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Tropical Storm Bonnie crosses the Gulf of Mexico</a:t>
            </a:r>
          </a:p>
        </p:txBody>
      </p:sp>
      <p:sp>
        <p:nvSpPr>
          <p:cNvPr id="72710" name="TextBox 6"/>
          <p:cNvSpPr txBox="1">
            <a:spLocks noChangeArrowheads="1"/>
          </p:cNvSpPr>
          <p:nvPr/>
        </p:nvSpPr>
        <p:spPr bwMode="auto">
          <a:xfrm>
            <a:off x="6096000" y="15240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USM HFR</a:t>
            </a:r>
          </a:p>
        </p:txBody>
      </p:sp>
      <p:sp>
        <p:nvSpPr>
          <p:cNvPr id="72711" name="TextBox 7"/>
          <p:cNvSpPr txBox="1">
            <a:spLocks noChangeArrowheads="1"/>
          </p:cNvSpPr>
          <p:nvPr/>
        </p:nvSpPr>
        <p:spPr bwMode="auto">
          <a:xfrm>
            <a:off x="7620000" y="2971800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USF HFR</a:t>
            </a:r>
          </a:p>
        </p:txBody>
      </p:sp>
      <p:sp>
        <p:nvSpPr>
          <p:cNvPr id="72712" name="TextBox 8"/>
          <p:cNvSpPr txBox="1">
            <a:spLocks noChangeArrowheads="1"/>
          </p:cNvSpPr>
          <p:nvPr/>
        </p:nvSpPr>
        <p:spPr bwMode="auto">
          <a:xfrm>
            <a:off x="3124200" y="1981200"/>
            <a:ext cx="1071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TS Bonnie</a:t>
            </a:r>
          </a:p>
        </p:txBody>
      </p:sp>
      <p:sp>
        <p:nvSpPr>
          <p:cNvPr id="72713" name="TextBox 10"/>
          <p:cNvSpPr txBox="1">
            <a:spLocks noChangeArrowheads="1"/>
          </p:cNvSpPr>
          <p:nvPr/>
        </p:nvSpPr>
        <p:spPr bwMode="auto">
          <a:xfrm>
            <a:off x="79375" y="5486400"/>
            <a:ext cx="3883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/>
              <a:t>USM HFR validation of SABGOM Forecast</a:t>
            </a:r>
          </a:p>
          <a:p>
            <a:pPr algn="r"/>
            <a:r>
              <a:rPr lang="en-US" sz="1400" b="1"/>
              <a:t> in region with satellite detected oil slicks</a:t>
            </a:r>
          </a:p>
        </p:txBody>
      </p:sp>
      <p:sp>
        <p:nvSpPr>
          <p:cNvPr id="72714" name="Oval 11"/>
          <p:cNvSpPr>
            <a:spLocks noChangeArrowheads="1"/>
          </p:cNvSpPr>
          <p:nvPr/>
        </p:nvSpPr>
        <p:spPr bwMode="auto">
          <a:xfrm>
            <a:off x="4352925" y="2092325"/>
            <a:ext cx="457200" cy="457200"/>
          </a:xfrm>
          <a:prstGeom prst="ellipse">
            <a:avLst/>
          </a:prstGeom>
          <a:noFill/>
          <a:ln w="38100">
            <a:solidFill>
              <a:srgbClr val="D1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2715" name="TextBox 12"/>
          <p:cNvSpPr txBox="1">
            <a:spLocks noChangeArrowheads="1"/>
          </p:cNvSpPr>
          <p:nvPr/>
        </p:nvSpPr>
        <p:spPr bwMode="auto">
          <a:xfrm>
            <a:off x="5723467" y="5486400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HFR used for Oil Slick Forecasts by NOAA/NOS/OR&amp;R</a:t>
            </a:r>
          </a:p>
        </p:txBody>
      </p:sp>
      <p:pic>
        <p:nvPicPr>
          <p:cNvPr id="727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038600"/>
            <a:ext cx="15240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ea typeface="ＭＳ Ｐゴシック" charset="0"/>
                <a:cs typeface="Geneva" charset="0"/>
              </a:rPr>
              <a:t>www.legislative.</a:t>
            </a:r>
            <a:r>
              <a:rPr lang="en-US" b="1" i="1" dirty="0">
                <a:ea typeface="ＭＳ Ｐゴシック" charset="0"/>
                <a:cs typeface="Geneva" charset="0"/>
              </a:rPr>
              <a:t>noaa</a:t>
            </a:r>
            <a:r>
              <a:rPr lang="en-US" i="1" dirty="0">
                <a:ea typeface="ＭＳ Ｐゴシック" charset="0"/>
                <a:cs typeface="Geneva" charset="0"/>
              </a:rPr>
              <a:t>.gov/Testimony/Lubchenco033111.pdf</a:t>
            </a:r>
            <a:r>
              <a:rPr lang="en-US" dirty="0">
                <a:ea typeface="ＭＳ Ｐゴシック" charset="0"/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From Page 10:</a:t>
            </a:r>
          </a:p>
          <a:p>
            <a:r>
              <a:rPr lang="en-US" dirty="0" smtClean="0"/>
              <a:t>Also </a:t>
            </a:r>
            <a:r>
              <a:rPr lang="en-US" dirty="0"/>
              <a:t>in support of oil spill response, NOAA requests a </a:t>
            </a:r>
            <a:r>
              <a:rPr lang="en-US" dirty="0">
                <a:solidFill>
                  <a:srgbClr val="FF0000"/>
                </a:solidFill>
              </a:rPr>
              <a:t>$5.0 million</a:t>
            </a:r>
            <a:r>
              <a:rPr lang="en-US" dirty="0"/>
              <a:t> increase to implement the U.S. Integrated Ocean Observing System (</a:t>
            </a:r>
            <a:r>
              <a:rPr lang="en-US" dirty="0">
                <a:solidFill>
                  <a:srgbClr val="FF0000"/>
                </a:solidFill>
              </a:rPr>
              <a:t>IOOS</a:t>
            </a:r>
            <a:r>
              <a:rPr lang="en-US" dirty="0"/>
              <a:t>®) </a:t>
            </a:r>
            <a:r>
              <a:rPr lang="en-US" dirty="0">
                <a:solidFill>
                  <a:srgbClr val="FF0000"/>
                </a:solidFill>
              </a:rPr>
              <a:t>Surface Current Mapping Plan</a:t>
            </a:r>
            <a:r>
              <a:rPr lang="en-US" dirty="0"/>
              <a:t> using high frequency (HF) radar surface current measurements.</a:t>
            </a:r>
            <a:r>
              <a:rPr lang="en-US" dirty="0" smtClean="0"/>
              <a:t>   HF </a:t>
            </a:r>
            <a:r>
              <a:rPr lang="en-US" dirty="0"/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513134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832221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151309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470396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789484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513134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832221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151309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470396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789484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4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536571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19475" name="Picture 24" descr="Screen shot 2011-09-26 at 6.39.10 AM.png"/>
          <p:cNvPicPr>
            <a:picLocks noChangeAspect="1"/>
          </p:cNvPicPr>
          <p:nvPr/>
        </p:nvPicPr>
        <p:blipFill>
          <a:blip r:embed="rId5"/>
          <a:srcRect r="74925"/>
          <a:stretch>
            <a:fillRect/>
          </a:stretch>
        </p:blipFill>
        <p:spPr bwMode="auto">
          <a:xfrm>
            <a:off x="5235575" y="3155946"/>
            <a:ext cx="32575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5" descr="Screen shot 2011-09-26 at 6.39.10 AM.png"/>
          <p:cNvPicPr>
            <a:picLocks noChangeAspect="1"/>
          </p:cNvPicPr>
          <p:nvPr/>
        </p:nvPicPr>
        <p:blipFill>
          <a:blip r:embed="rId5"/>
          <a:srcRect l="24930" r="53403"/>
          <a:stretch>
            <a:fillRect/>
          </a:stretch>
        </p:blipFill>
        <p:spPr bwMode="auto">
          <a:xfrm>
            <a:off x="5453063" y="3874556"/>
            <a:ext cx="27749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6" descr="Screen shot 2011-09-26 at 6.39.10 AM.png"/>
          <p:cNvPicPr>
            <a:picLocks noChangeAspect="1"/>
          </p:cNvPicPr>
          <p:nvPr/>
        </p:nvPicPr>
        <p:blipFill>
          <a:blip r:embed="rId5"/>
          <a:srcRect l="46544" r="25549"/>
          <a:stretch>
            <a:fillRect/>
          </a:stretch>
        </p:blipFill>
        <p:spPr bwMode="auto">
          <a:xfrm>
            <a:off x="5257800" y="4605334"/>
            <a:ext cx="3267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27" descr="Screen shot 2011-09-26 at 6.39.10 AM.png"/>
          <p:cNvPicPr>
            <a:picLocks noChangeAspect="1"/>
          </p:cNvPicPr>
          <p:nvPr/>
        </p:nvPicPr>
        <p:blipFill>
          <a:blip r:embed="rId5"/>
          <a:srcRect l="74097"/>
          <a:stretch>
            <a:fillRect/>
          </a:stretch>
        </p:blipFill>
        <p:spPr bwMode="auto">
          <a:xfrm>
            <a:off x="5626100" y="5218109"/>
            <a:ext cx="27114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2003421"/>
            <a:ext cx="166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5365750" y="2508246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18</a:t>
            </a:r>
            <a:r>
              <a:rPr lang="en-US" dirty="0" smtClean="0"/>
              <a:t>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existingsitescov19Oct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6100"/>
            <a:ext cx="6029325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6108700" y="363538"/>
            <a:ext cx="30353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Already includes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131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Sites from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29 Organizations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First of 11 Regions is already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operational in Coast Guard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SAROPS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Several regional networks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came on line in 2010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A 5-Year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Buildout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Plan has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been developed.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While Search And Rescue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 has been the driver, many   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 other applications benefit.</a:t>
            </a: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$5M USD request for FY12</a:t>
            </a:r>
          </a:p>
        </p:txBody>
      </p:sp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838" t="9267" r="22136" b="3035"/>
          <a:stretch>
            <a:fillRect/>
          </a:stretch>
        </p:blipFill>
        <p:spPr bwMode="auto">
          <a:xfrm>
            <a:off x="260350" y="4302125"/>
            <a:ext cx="1339850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0" y="0"/>
            <a:ext cx="5199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National HF Radar Network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EuropeanRea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42" y="0"/>
            <a:ext cx="8556625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14865" y="643467"/>
            <a:ext cx="3928535" cy="954107"/>
          </a:xfrm>
          <a:prstGeom prst="rect">
            <a:avLst/>
          </a:prstGeom>
          <a:solidFill>
            <a:schemeClr val="accent1">
              <a:alpha val="51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charset="0"/>
              </a:rPr>
              <a:t>Building the International </a:t>
            </a:r>
          </a:p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charset="0"/>
              </a:rPr>
              <a:t>HF Radar Network</a:t>
            </a:r>
            <a:endParaRPr lang="en-US" sz="28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46200" y="4969934"/>
            <a:ext cx="7535334" cy="1200328"/>
          </a:xfrm>
          <a:prstGeom prst="rect">
            <a:avLst/>
          </a:prstGeom>
          <a:solidFill>
            <a:schemeClr val="accent1">
              <a:alpha val="51000"/>
            </a:schemeClr>
          </a:solidFill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</a:rPr>
              <a:t>Past: Local science-driven networks have proven the value  </a:t>
            </a:r>
          </a:p>
          <a:p>
            <a:pP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</a:rPr>
              <a:t> Present: Several National Networks are now emerging</a:t>
            </a:r>
          </a:p>
          <a:p>
            <a:pPr>
              <a:buFont typeface="Arial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latin typeface="Times New Roman" charset="0"/>
              </a:rPr>
              <a:t> Future: Opportunity for synergistic partnerships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5951535" y="4193117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951535" y="451220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5951535" y="4831292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7364410" y="4193117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7364410" y="451220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20491" name="TextBox 16"/>
          <p:cNvSpPr txBox="1">
            <a:spLocks noChangeArrowheads="1"/>
          </p:cNvSpPr>
          <p:nvPr/>
        </p:nvSpPr>
        <p:spPr bwMode="auto">
          <a:xfrm>
            <a:off x="7364410" y="4831292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0" y="984780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20494" name="Text Box 3"/>
          <p:cNvSpPr txBox="1">
            <a:spLocks noChangeArrowheads="1"/>
          </p:cNvSpPr>
          <p:nvPr/>
        </p:nvSpPr>
        <p:spPr bwMode="auto">
          <a:xfrm>
            <a:off x="76197" y="5618692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20495" name="Text Box 4"/>
          <p:cNvSpPr txBox="1">
            <a:spLocks noChangeArrowheads="1"/>
          </p:cNvSpPr>
          <p:nvPr/>
        </p:nvSpPr>
        <p:spPr bwMode="auto">
          <a:xfrm>
            <a:off x="5380035" y="5594880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20496" name="Text Box 5"/>
          <p:cNvSpPr txBox="1">
            <a:spLocks noChangeArrowheads="1"/>
          </p:cNvSpPr>
          <p:nvPr/>
        </p:nvSpPr>
        <p:spPr bwMode="auto">
          <a:xfrm>
            <a:off x="2057397" y="5618692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0" y="4313767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7191372" y="5618692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sp>
        <p:nvSpPr>
          <p:cNvPr id="20499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alibri" charset="0"/>
                <a:ea typeface="MS PGothic" pitchFamily="34" charset="-128"/>
                <a:cs typeface="MS PGothic" pitchFamily="34" charset="-128"/>
              </a:rPr>
              <a:t>Rutgers University - Coastal Ocean Observation </a:t>
            </a:r>
            <a:r>
              <a:rPr lang="en-US" sz="32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Lab</a:t>
            </a:r>
          </a:p>
          <a:p>
            <a:pPr algn="ctr"/>
            <a:r>
              <a:rPr lang="en-US" sz="2800" b="1" dirty="0" smtClean="0">
                <a:latin typeface="Calibri" charset="0"/>
                <a:ea typeface="MS PGothic" pitchFamily="34" charset="-128"/>
                <a:cs typeface="MS PGothic" pitchFamily="34" charset="-128"/>
              </a:rPr>
              <a:t>MARACOOS Operations Center </a:t>
            </a:r>
            <a:endParaRPr lang="en-US" sz="2800" b="1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9772" y="4337580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60" y="4340755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997" y="4337580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16122" y="4337580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1813"/>
            <a:ext cx="5276850" cy="4189412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6419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531811"/>
            <a:ext cx="2044700" cy="17049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International Constellation of Satellites – Since 1992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934200" y="501648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X-Band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2003)</a:t>
            </a:r>
          </a:p>
        </p:txBody>
      </p:sp>
      <p:pic>
        <p:nvPicPr>
          <p:cNvPr id="264198" name="Picture 6" descr="JenandDis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2913" y="531811"/>
            <a:ext cx="1285875" cy="17160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495925" y="492123"/>
            <a:ext cx="998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L-Band </a:t>
            </a:r>
          </a:p>
          <a:p>
            <a:r>
              <a:rPr lang="en-US" sz="1000" b="1" i="1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(installed 1992)</a:t>
            </a:r>
          </a:p>
        </p:txBody>
      </p:sp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6"/>
          <a:srcRect l="6667"/>
          <a:stretch>
            <a:fillRect/>
          </a:stretch>
        </p:blipFill>
        <p:spPr bwMode="auto">
          <a:xfrm>
            <a:off x="0" y="3678324"/>
            <a:ext cx="1896532" cy="248964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1512" name="Picture 18" descr="grad_32DA_A2009051175500"/>
          <p:cNvPicPr>
            <a:picLocks noChangeAspect="1" noChangeArrowheads="1"/>
          </p:cNvPicPr>
          <p:nvPr/>
        </p:nvPicPr>
        <p:blipFill>
          <a:blip r:embed="rId7"/>
          <a:srcRect t="6713" b="3125"/>
          <a:stretch>
            <a:fillRect/>
          </a:stretch>
        </p:blipFill>
        <p:spPr bwMode="auto">
          <a:xfrm>
            <a:off x="5486400" y="2523069"/>
            <a:ext cx="3657600" cy="329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9"/>
          <p:cNvSpPr txBox="1">
            <a:spLocks noChangeArrowheads="1"/>
          </p:cNvSpPr>
          <p:nvPr/>
        </p:nvSpPr>
        <p:spPr bwMode="auto">
          <a:xfrm>
            <a:off x="122767" y="484185"/>
            <a:ext cx="32796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Sea Surface </a:t>
            </a:r>
            <a:r>
              <a:rPr lang="en-US" b="1" dirty="0" smtClean="0">
                <a:solidFill>
                  <a:schemeClr val="bg1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Temperature - SST</a:t>
            </a:r>
            <a:endParaRPr lang="en-US" b="1" dirty="0">
              <a:solidFill>
                <a:schemeClr val="bg1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514" name="Text Box 20"/>
          <p:cNvSpPr txBox="1">
            <a:spLocks noChangeArrowheads="1"/>
          </p:cNvSpPr>
          <p:nvPr/>
        </p:nvSpPr>
        <p:spPr bwMode="auto">
          <a:xfrm>
            <a:off x="1888067" y="4852988"/>
            <a:ext cx="15239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</a:t>
            </a:r>
            <a:r>
              <a:rPr lang="en-US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Color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&lt;</a:t>
            </a:r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River Plumes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Ocean Blooms</a:t>
            </a:r>
            <a:r>
              <a:rPr lang="en-US" sz="1600" b="1" dirty="0" smtClean="0">
                <a:solidFill>
                  <a:srgbClr val="000000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&gt;</a:t>
            </a:r>
            <a:endParaRPr lang="en-US" sz="1600" b="1" dirty="0">
              <a:solidFill>
                <a:srgbClr val="00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1516" name="Picture 25" descr="g_cold_squi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77100" y="4347633"/>
            <a:ext cx="1295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15" name="Text Box 21"/>
          <p:cNvSpPr txBox="1">
            <a:spLocks noChangeArrowheads="1"/>
          </p:cNvSpPr>
          <p:nvPr/>
        </p:nvSpPr>
        <p:spPr bwMode="auto">
          <a:xfrm>
            <a:off x="6027667" y="5630336"/>
            <a:ext cx="26279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Combined SST &amp; Color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</a:p>
          <a:p>
            <a:pPr algn="ctr"/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Water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Mass Boundaries</a:t>
            </a:r>
          </a:p>
        </p:txBody>
      </p:sp>
      <p:pic>
        <p:nvPicPr>
          <p:cNvPr id="21517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4423836"/>
            <a:ext cx="914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20601" t="14710" r="15084" b="32240"/>
          <a:stretch>
            <a:fillRect/>
          </a:stretch>
        </p:blipFill>
        <p:spPr>
          <a:xfrm>
            <a:off x="3369730" y="3776133"/>
            <a:ext cx="2272024" cy="241299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494867" y="2252133"/>
            <a:ext cx="35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Corporate Partner: </a:t>
            </a:r>
            <a:r>
              <a:rPr lang="en-US" b="1" dirty="0" err="1" smtClean="0"/>
              <a:t>SeaSpace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67" y="812271"/>
            <a:ext cx="4583113" cy="44005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554" name="Picture 13" descr="070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313" y="3001963"/>
            <a:ext cx="938212" cy="69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14" descr="fig1_delaw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6425" y="3757613"/>
            <a:ext cx="938213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6" name="Picture 15" descr="fig1_blockisla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1187450"/>
            <a:ext cx="931863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7" name="Picture 16" descr="fig1_li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5313" y="2189163"/>
            <a:ext cx="935037" cy="74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17" descr="fig1_chesapeak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5950" y="4541838"/>
            <a:ext cx="93662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2095500" y="1617663"/>
            <a:ext cx="360363" cy="360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1647825" y="187642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Rectangle 20"/>
          <p:cNvSpPr>
            <a:spLocks noChangeArrowheads="1"/>
          </p:cNvSpPr>
          <p:nvPr/>
        </p:nvSpPr>
        <p:spPr bwMode="auto">
          <a:xfrm>
            <a:off x="1235075" y="21240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727075" y="29114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3" name="Line 24"/>
          <p:cNvSpPr>
            <a:spLocks noChangeShapeType="1"/>
          </p:cNvSpPr>
          <p:nvPr/>
        </p:nvSpPr>
        <p:spPr bwMode="auto">
          <a:xfrm>
            <a:off x="989013" y="3024188"/>
            <a:ext cx="2292350" cy="11366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5"/>
          <p:cNvSpPr>
            <a:spLocks noChangeShapeType="1"/>
          </p:cNvSpPr>
          <p:nvPr/>
        </p:nvSpPr>
        <p:spPr bwMode="auto">
          <a:xfrm>
            <a:off x="1431925" y="2236788"/>
            <a:ext cx="1801813" cy="110966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26"/>
          <p:cNvSpPr>
            <a:spLocks noChangeShapeType="1"/>
          </p:cNvSpPr>
          <p:nvPr/>
        </p:nvSpPr>
        <p:spPr bwMode="auto">
          <a:xfrm>
            <a:off x="1801813" y="1978025"/>
            <a:ext cx="1425575" cy="541338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Line 27"/>
          <p:cNvSpPr>
            <a:spLocks noChangeShapeType="1"/>
          </p:cNvSpPr>
          <p:nvPr/>
        </p:nvSpPr>
        <p:spPr bwMode="auto">
          <a:xfrm flipV="1">
            <a:off x="2455863" y="1833563"/>
            <a:ext cx="43180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Line 26"/>
          <p:cNvSpPr>
            <a:spLocks noChangeShapeType="1"/>
          </p:cNvSpPr>
          <p:nvPr/>
        </p:nvSpPr>
        <p:spPr bwMode="auto">
          <a:xfrm flipV="1">
            <a:off x="2324100" y="1719263"/>
            <a:ext cx="936625" cy="1095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Text Box 38"/>
          <p:cNvSpPr txBox="1">
            <a:spLocks noChangeArrowheads="1"/>
          </p:cNvSpPr>
          <p:nvPr/>
        </p:nvSpPr>
        <p:spPr bwMode="auto">
          <a:xfrm>
            <a:off x="154517" y="5263621"/>
            <a:ext cx="4658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Nested Grids of Hourly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Surface Current 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Maps </a:t>
            </a:r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^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endParaRPr lang="en-US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69" name="Text Box 39"/>
          <p:cNvSpPr txBox="1">
            <a:spLocks noChangeArrowheads="1"/>
          </p:cNvSpPr>
          <p:nvPr/>
        </p:nvSpPr>
        <p:spPr bwMode="auto">
          <a:xfrm>
            <a:off x="0" y="110071"/>
            <a:ext cx="4918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High Frequency 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Radar – Since 1996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609600" y="3962400"/>
            <a:ext cx="152400" cy="30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Line 24"/>
          <p:cNvSpPr>
            <a:spLocks noChangeShapeType="1"/>
          </p:cNvSpPr>
          <p:nvPr/>
        </p:nvSpPr>
        <p:spPr bwMode="auto">
          <a:xfrm>
            <a:off x="708025" y="4157663"/>
            <a:ext cx="2555875" cy="6746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2" name="Picture 3" descr="maracoos-overlay_20110404T010000_25hroverlay.png"/>
          <p:cNvPicPr>
            <a:picLocks noChangeAspect="1"/>
          </p:cNvPicPr>
          <p:nvPr/>
        </p:nvPicPr>
        <p:blipFill>
          <a:blip r:embed="rId9"/>
          <a:srcRect t="2657"/>
          <a:stretch>
            <a:fillRect/>
          </a:stretch>
        </p:blipFill>
        <p:spPr bwMode="auto">
          <a:xfrm>
            <a:off x="4969933" y="2751668"/>
            <a:ext cx="4064000" cy="345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standardcoda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1772" y="0"/>
            <a:ext cx="1639660" cy="227753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4698" name="Picture 10" descr="love_tran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26922" y="0"/>
            <a:ext cx="1701461" cy="226906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26532" y="5765799"/>
            <a:ext cx="441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CODAR &amp; Satellite Products </a:t>
            </a:r>
            <a:r>
              <a:rPr lang="en-US" b="1" dirty="0" smtClean="0"/>
              <a:t>&gt;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05400" y="2192867"/>
            <a:ext cx="368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Corporate Partner: </a:t>
            </a:r>
          </a:p>
          <a:p>
            <a:r>
              <a:rPr lang="en-US" b="1" dirty="0" smtClean="0"/>
              <a:t>              CODAR Ocean Sensors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243" y="618067"/>
            <a:ext cx="4730146" cy="26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1723" y="3375029"/>
            <a:ext cx="4716078" cy="2780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5"/>
          <a:srcRect l="10814" t="5260" r="12453" b="-1753"/>
          <a:stretch>
            <a:fillRect/>
          </a:stretch>
        </p:blipFill>
        <p:spPr bwMode="auto">
          <a:xfrm>
            <a:off x="143933" y="4538133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017200" y="4707467"/>
            <a:ext cx="2500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Glider Fleet</a:t>
            </a:r>
          </a:p>
          <a:p>
            <a:r>
              <a:rPr lang="en-US" dirty="0" smtClean="0"/>
              <a:t>   </a:t>
            </a:r>
          </a:p>
          <a:p>
            <a:r>
              <a:rPr lang="en-US" dirty="0" smtClean="0"/>
              <a:t>  With Global Reach 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6467" y="2878671"/>
            <a:ext cx="48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Corporate Partner: Teledyne Webb Research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8663"/>
          </a:xfrm>
        </p:spPr>
        <p:txBody>
          <a:bodyPr/>
          <a:lstStyle/>
          <a:p>
            <a:r>
              <a:rPr lang="en-US" sz="320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Composite Data &amp; Forecast Products</a:t>
            </a:r>
          </a:p>
        </p:txBody>
      </p:sp>
      <p:pic>
        <p:nvPicPr>
          <p:cNvPr id="26626" name="Picture 3" descr="marcoos_sst_codar_inve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 l="25250" t="6833" r="23875" b="7500"/>
          <a:stretch>
            <a:fillRect/>
          </a:stretch>
        </p:blipFill>
        <p:spPr bwMode="auto">
          <a:xfrm>
            <a:off x="76200" y="673100"/>
            <a:ext cx="21018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marcoos_ribbons_3d_150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21" t="10345"/>
          <a:stretch>
            <a:fillRect/>
          </a:stretch>
        </p:blipFill>
        <p:spPr bwMode="auto">
          <a:xfrm>
            <a:off x="2438400" y="749300"/>
            <a:ext cx="35210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0" y="1206500"/>
            <a:ext cx="4905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632450" y="120173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pic>
        <p:nvPicPr>
          <p:cNvPr id="26630" name="Picture 7" descr="marcoos_composite_newcodar_070416_01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0" t="6944" r="12500" b="6944"/>
          <a:stretch>
            <a:fillRect/>
          </a:stretch>
        </p:blipFill>
        <p:spPr bwMode="auto">
          <a:xfrm>
            <a:off x="6019800" y="596900"/>
            <a:ext cx="31242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 preferRelativeResize="0"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29"/>
          <a:stretch>
            <a:fillRect/>
          </a:stretch>
        </p:blipFill>
        <p:spPr bwMode="auto">
          <a:xfrm>
            <a:off x="5715000" y="3201988"/>
            <a:ext cx="40386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4525" y="3859213"/>
            <a:ext cx="26654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781300" y="4449763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+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10250" y="4421188"/>
            <a:ext cx="4905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alibri" charset="0"/>
                <a:ea typeface="MS PGothic" pitchFamily="34" charset="-128"/>
                <a:cs typeface="MS PGothic" pitchFamily="34" charset="-128"/>
              </a:rPr>
              <a:t>=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567113" y="5734050"/>
            <a:ext cx="15382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Nested Models </a:t>
            </a:r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6170613" y="5734050"/>
            <a:ext cx="14414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4-D Forecasts </a:t>
            </a:r>
          </a:p>
        </p:txBody>
      </p:sp>
      <p:sp>
        <p:nvSpPr>
          <p:cNvPr id="26637" name="Text Box 16"/>
          <p:cNvSpPr txBox="1">
            <a:spLocks noChangeArrowheads="1"/>
          </p:cNvSpPr>
          <p:nvPr/>
        </p:nvSpPr>
        <p:spPr bwMode="auto">
          <a:xfrm>
            <a:off x="6015038" y="3371850"/>
            <a:ext cx="14255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  <p:sp>
        <p:nvSpPr>
          <p:cNvPr id="26638" name="Text Box 17"/>
          <p:cNvSpPr txBox="1">
            <a:spLocks noChangeArrowheads="1"/>
          </p:cNvSpPr>
          <p:nvPr/>
        </p:nvSpPr>
        <p:spPr bwMode="auto">
          <a:xfrm>
            <a:off x="333375" y="3341688"/>
            <a:ext cx="16478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Remote Sensing </a:t>
            </a:r>
          </a:p>
        </p:txBody>
      </p:sp>
      <p:sp>
        <p:nvSpPr>
          <p:cNvPr id="26639" name="Text Box 18"/>
          <p:cNvSpPr txBox="1">
            <a:spLocks noChangeArrowheads="1"/>
          </p:cNvSpPr>
          <p:nvPr/>
        </p:nvSpPr>
        <p:spPr bwMode="auto">
          <a:xfrm>
            <a:off x="3643313" y="3341688"/>
            <a:ext cx="8270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Gliders </a:t>
            </a:r>
          </a:p>
        </p:txBody>
      </p:sp>
      <p:pic>
        <p:nvPicPr>
          <p:cNvPr id="26640" name="Picture 7" descr="marcoos_composite_newcodar_070416_01"/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0" t="6944" r="12500" b="6944"/>
          <a:stretch>
            <a:fillRect/>
          </a:stretch>
        </p:blipFill>
        <p:spPr bwMode="auto">
          <a:xfrm>
            <a:off x="284163" y="3859213"/>
            <a:ext cx="249713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547688" y="5773738"/>
            <a:ext cx="17383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>
                <a:latin typeface="Times New Roman" charset="0"/>
                <a:ea typeface="MS PGothic" pitchFamily="34" charset="-128"/>
                <a:cs typeface="MS PGothic" pitchFamily="34" charset="-128"/>
              </a:rPr>
              <a:t>3-D Nowcasts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4026</TotalTime>
  <Words>1928</Words>
  <Application>Microsoft Macintosh PowerPoint</Application>
  <PresentationFormat>On-screen Show (4:3)</PresentationFormat>
  <Paragraphs>479</Paragraphs>
  <Slides>41</Slides>
  <Notes>13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Composite Data &amp; Forecast Products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121</cp:revision>
  <dcterms:created xsi:type="dcterms:W3CDTF">2011-10-03T06:13:20Z</dcterms:created>
  <dcterms:modified xsi:type="dcterms:W3CDTF">2011-10-03T07:20:03Z</dcterms:modified>
</cp:coreProperties>
</file>