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13"/>
  </p:notesMasterIdLst>
  <p:sldIdLst>
    <p:sldId id="256" r:id="rId2"/>
    <p:sldId id="260" r:id="rId3"/>
    <p:sldId id="257" r:id="rId4"/>
    <p:sldId id="258" r:id="rId5"/>
    <p:sldId id="270" r:id="rId6"/>
    <p:sldId id="259" r:id="rId7"/>
    <p:sldId id="271" r:id="rId8"/>
    <p:sldId id="265" r:id="rId9"/>
    <p:sldId id="267" r:id="rId10"/>
    <p:sldId id="266" r:id="rId11"/>
    <p:sldId id="268" r:id="rId12"/>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p:cViewPr>
        <p:scale>
          <a:sx n="90" d="100"/>
          <a:sy n="90" d="100"/>
        </p:scale>
        <p:origin x="-72" y="1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348330397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3581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a:off x="0" y="0"/>
            <a:ext cx="9144000" cy="5176499"/>
          </a:xfrm>
          <a:prstGeom prst="rect">
            <a:avLst/>
          </a:prstGeom>
          <a:gradFill>
            <a:gsLst>
              <a:gs pos="0">
                <a:srgbClr val="003171"/>
              </a:gs>
              <a:gs pos="100000">
                <a:srgbClr val="549FFF"/>
              </a:gs>
            </a:gsLst>
            <a:lin ang="7920000" scaled="0"/>
          </a:gradFill>
          <a:ln>
            <a:noFill/>
          </a:ln>
        </p:spPr>
        <p:txBody>
          <a:bodyPr lIns="91425" tIns="45700" rIns="91425" bIns="45700" anchor="ctr" anchorCtr="0">
            <a:noAutofit/>
          </a:bodyPr>
          <a:lstStyle/>
          <a:p>
            <a:endParaRPr/>
          </a:p>
        </p:txBody>
      </p:sp>
      <p:sp>
        <p:nvSpPr>
          <p:cNvPr id="9" name="Shape 9"/>
          <p:cNvSpPr/>
          <p:nvPr/>
        </p:nvSpPr>
        <p:spPr>
          <a:xfrm flipH="1">
            <a:off x="-3832" y="12039"/>
            <a:ext cx="10925833" cy="5165065"/>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10" name="Shape 10"/>
          <p:cNvSpPr/>
          <p:nvPr/>
        </p:nvSpPr>
        <p:spPr>
          <a:xfrm flipH="1">
            <a:off x="14659" y="660"/>
            <a:ext cx="10500940" cy="5165065"/>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b" anchorCtr="0">
            <a:noAutofit/>
          </a:bodyPr>
          <a:lstStyle/>
          <a:p>
            <a:endParaRPr/>
          </a:p>
        </p:txBody>
      </p:sp>
      <p:sp>
        <p:nvSpPr>
          <p:cNvPr id="11" name="Shape 11"/>
          <p:cNvSpPr/>
          <p:nvPr/>
        </p:nvSpPr>
        <p:spPr>
          <a:xfrm>
            <a:off x="-846666" y="-661"/>
            <a:ext cx="2167466" cy="5176308"/>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endParaRPr/>
          </a:p>
        </p:txBody>
      </p:sp>
      <p:sp>
        <p:nvSpPr>
          <p:cNvPr id="12" name="Shape 12"/>
          <p:cNvSpPr/>
          <p:nvPr/>
        </p:nvSpPr>
        <p:spPr>
          <a:xfrm rot="10800000" flipH="1">
            <a:off x="-524933" y="131"/>
            <a:ext cx="1403434" cy="5176308"/>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endParaRPr/>
          </a:p>
        </p:txBody>
      </p:sp>
      <p:sp>
        <p:nvSpPr>
          <p:cNvPr id="13" name="Shape 13"/>
          <p:cNvSpPr txBox="1">
            <a:spLocks noGrp="1"/>
          </p:cNvSpPr>
          <p:nvPr>
            <p:ph type="ctrTitle"/>
          </p:nvPr>
        </p:nvSpPr>
        <p:spPr>
          <a:xfrm>
            <a:off x="1082040" y="1242060"/>
            <a:ext cx="7050900" cy="1102500"/>
          </a:xfrm>
          <a:prstGeom prst="rect">
            <a:avLst/>
          </a:prstGeom>
        </p:spPr>
        <p:txBody>
          <a:bodyPr lIns="91425" tIns="91425" rIns="91425" bIns="91425" anchor="b" anchorCtr="0"/>
          <a:lstStyle>
            <a:lvl1pPr indent="304800" algn="r">
              <a:buClr>
                <a:schemeClr val="lt1"/>
              </a:buClr>
              <a:buSzPct val="100000"/>
              <a:defRPr sz="4800">
                <a:solidFill>
                  <a:schemeClr val="lt1"/>
                </a:solidFill>
              </a:defRPr>
            </a:lvl1pPr>
            <a:lvl2pPr indent="304800" algn="r">
              <a:buClr>
                <a:schemeClr val="lt1"/>
              </a:buClr>
              <a:buSzPct val="100000"/>
              <a:defRPr sz="4800">
                <a:solidFill>
                  <a:schemeClr val="lt1"/>
                </a:solidFill>
              </a:defRPr>
            </a:lvl2pPr>
            <a:lvl3pPr indent="304800" algn="r">
              <a:buClr>
                <a:schemeClr val="lt1"/>
              </a:buClr>
              <a:buSzPct val="100000"/>
              <a:defRPr sz="4800">
                <a:solidFill>
                  <a:schemeClr val="lt1"/>
                </a:solidFill>
              </a:defRPr>
            </a:lvl3pPr>
            <a:lvl4pPr indent="304800" algn="r">
              <a:buClr>
                <a:schemeClr val="lt1"/>
              </a:buClr>
              <a:buSzPct val="100000"/>
              <a:defRPr sz="4800">
                <a:solidFill>
                  <a:schemeClr val="lt1"/>
                </a:solidFill>
              </a:defRPr>
            </a:lvl4pPr>
            <a:lvl5pPr indent="304800" algn="r">
              <a:buClr>
                <a:schemeClr val="lt1"/>
              </a:buClr>
              <a:buSzPct val="100000"/>
              <a:defRPr sz="4800">
                <a:solidFill>
                  <a:schemeClr val="lt1"/>
                </a:solidFill>
              </a:defRPr>
            </a:lvl5pPr>
            <a:lvl6pPr indent="304800" algn="r">
              <a:buClr>
                <a:schemeClr val="lt1"/>
              </a:buClr>
              <a:buSzPct val="100000"/>
              <a:defRPr sz="4800">
                <a:solidFill>
                  <a:schemeClr val="lt1"/>
                </a:solidFill>
              </a:defRPr>
            </a:lvl6pPr>
            <a:lvl7pPr indent="304800" algn="r">
              <a:buClr>
                <a:schemeClr val="lt1"/>
              </a:buClr>
              <a:buSzPct val="100000"/>
              <a:defRPr sz="4800">
                <a:solidFill>
                  <a:schemeClr val="lt1"/>
                </a:solidFill>
              </a:defRPr>
            </a:lvl7pPr>
            <a:lvl8pPr indent="304800" algn="r">
              <a:buClr>
                <a:schemeClr val="lt1"/>
              </a:buClr>
              <a:buSzPct val="100000"/>
              <a:defRPr sz="4800">
                <a:solidFill>
                  <a:schemeClr val="lt1"/>
                </a:solidFill>
              </a:defRPr>
            </a:lvl8pPr>
            <a:lvl9pPr indent="304800" algn="r">
              <a:buClr>
                <a:schemeClr val="lt1"/>
              </a:buClr>
              <a:buSzPct val="100000"/>
              <a:defRPr sz="4800">
                <a:solidFill>
                  <a:schemeClr val="lt1"/>
                </a:solidFill>
              </a:defRPr>
            </a:lvl9pPr>
          </a:lstStyle>
          <a:p>
            <a:endParaRPr/>
          </a:p>
        </p:txBody>
      </p:sp>
      <p:sp>
        <p:nvSpPr>
          <p:cNvPr id="14" name="Shape 14"/>
          <p:cNvSpPr txBox="1">
            <a:spLocks noGrp="1"/>
          </p:cNvSpPr>
          <p:nvPr>
            <p:ph type="subTitle" idx="1"/>
          </p:nvPr>
        </p:nvSpPr>
        <p:spPr>
          <a:xfrm>
            <a:off x="1082040" y="2423159"/>
            <a:ext cx="7035899" cy="694199"/>
          </a:xfrm>
          <a:prstGeom prst="rect">
            <a:avLst/>
          </a:prstGeom>
        </p:spPr>
        <p:txBody>
          <a:bodyPr lIns="91425" tIns="91425" rIns="91425" bIns="91425" anchor="t" anchorCtr="0"/>
          <a:lstStyle>
            <a:lvl1pPr marL="0" indent="152400" algn="r">
              <a:buClr>
                <a:schemeClr val="lt1"/>
              </a:buClr>
              <a:buSzPct val="100000"/>
              <a:buNone/>
              <a:defRPr sz="2400">
                <a:solidFill>
                  <a:schemeClr val="lt1"/>
                </a:solidFill>
              </a:defRPr>
            </a:lvl1pPr>
            <a:lvl2pPr marL="0" indent="152400" algn="r">
              <a:spcBef>
                <a:spcPts val="0"/>
              </a:spcBef>
              <a:buClr>
                <a:schemeClr val="lt1"/>
              </a:buClr>
              <a:buSzPct val="100000"/>
              <a:buNone/>
              <a:defRPr sz="2400">
                <a:solidFill>
                  <a:schemeClr val="lt1"/>
                </a:solidFill>
              </a:defRPr>
            </a:lvl2pPr>
            <a:lvl3pPr marL="0" indent="152400" algn="r">
              <a:spcBef>
                <a:spcPts val="0"/>
              </a:spcBef>
              <a:buClr>
                <a:schemeClr val="lt1"/>
              </a:buClr>
              <a:buNone/>
              <a:defRPr>
                <a:solidFill>
                  <a:schemeClr val="lt1"/>
                </a:solidFill>
              </a:defRPr>
            </a:lvl3pPr>
            <a:lvl4pPr marL="0" indent="152400" algn="r">
              <a:spcBef>
                <a:spcPts val="0"/>
              </a:spcBef>
              <a:buClr>
                <a:schemeClr val="lt1"/>
              </a:buClr>
              <a:buSzPct val="100000"/>
              <a:buNone/>
              <a:defRPr sz="2400">
                <a:solidFill>
                  <a:schemeClr val="lt1"/>
                </a:solidFill>
              </a:defRPr>
            </a:lvl4pPr>
            <a:lvl5pPr marL="0" indent="152400" algn="r">
              <a:spcBef>
                <a:spcPts val="0"/>
              </a:spcBef>
              <a:buClr>
                <a:schemeClr val="lt1"/>
              </a:buClr>
              <a:buSzPct val="100000"/>
              <a:buNone/>
              <a:defRPr sz="2400">
                <a:solidFill>
                  <a:schemeClr val="lt1"/>
                </a:solidFill>
              </a:defRPr>
            </a:lvl5pPr>
            <a:lvl6pPr marL="0" indent="152400" algn="r">
              <a:spcBef>
                <a:spcPts val="0"/>
              </a:spcBef>
              <a:buClr>
                <a:schemeClr val="lt1"/>
              </a:buClr>
              <a:buSzPct val="100000"/>
              <a:buNone/>
              <a:defRPr sz="2400">
                <a:solidFill>
                  <a:schemeClr val="lt1"/>
                </a:solidFill>
              </a:defRPr>
            </a:lvl6pPr>
            <a:lvl7pPr marL="0" indent="152400" algn="r">
              <a:spcBef>
                <a:spcPts val="0"/>
              </a:spcBef>
              <a:buClr>
                <a:schemeClr val="lt1"/>
              </a:buClr>
              <a:buSzPct val="100000"/>
              <a:buNone/>
              <a:defRPr sz="2400">
                <a:solidFill>
                  <a:schemeClr val="lt1"/>
                </a:solidFill>
              </a:defRPr>
            </a:lvl7pPr>
            <a:lvl8pPr marL="0" indent="152400" algn="r">
              <a:spcBef>
                <a:spcPts val="0"/>
              </a:spcBef>
              <a:buClr>
                <a:schemeClr val="lt1"/>
              </a:buClr>
              <a:buSzPct val="100000"/>
              <a:buNone/>
              <a:defRPr sz="2400">
                <a:solidFill>
                  <a:schemeClr val="lt1"/>
                </a:solidFill>
              </a:defRPr>
            </a:lvl8pPr>
            <a:lvl9pPr marL="0" indent="152400" algn="r">
              <a:spcBef>
                <a:spcPts val="0"/>
              </a:spcBef>
              <a:buClr>
                <a:schemeClr val="lt1"/>
              </a:buClr>
              <a:buSzPct val="100000"/>
              <a:buNone/>
              <a:defRPr sz="24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17" name="Shape 17"/>
          <p:cNvSpPr txBox="1">
            <a:spLocks noGrp="1"/>
          </p:cNvSpPr>
          <p:nvPr>
            <p:ph type="body" idx="1"/>
          </p:nvPr>
        </p:nvSpPr>
        <p:spPr>
          <a:xfrm>
            <a:off x="457200" y="1244242"/>
            <a:ext cx="8229600" cy="363030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8" name="Shape 18"/>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19" name="Shape 19"/>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endParaRPr/>
          </a:p>
        </p:txBody>
      </p:sp>
      <p:sp>
        <p:nvSpPr>
          <p:cNvPr id="20" name="Shape 20"/>
          <p:cNvSpPr txBox="1">
            <a:spLocks noGrp="1"/>
          </p:cNvSpPr>
          <p:nvPr>
            <p:ph type="title"/>
          </p:nvPr>
        </p:nvSpPr>
        <p:spPr>
          <a:xfrm>
            <a:off x="457200" y="205978"/>
            <a:ext cx="8229600" cy="9942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23" name="Shape 23"/>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24" name="Shape 24"/>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endParaRPr/>
          </a:p>
        </p:txBody>
      </p:sp>
      <p:sp>
        <p:nvSpPr>
          <p:cNvPr id="25" name="Shape 25"/>
          <p:cNvSpPr txBox="1">
            <a:spLocks noGrp="1"/>
          </p:cNvSpPr>
          <p:nvPr>
            <p:ph type="title"/>
          </p:nvPr>
        </p:nvSpPr>
        <p:spPr>
          <a:xfrm>
            <a:off x="457200" y="205978"/>
            <a:ext cx="8229600" cy="9942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6" name="Shape 26"/>
          <p:cNvSpPr txBox="1">
            <a:spLocks noGrp="1"/>
          </p:cNvSpPr>
          <p:nvPr>
            <p:ph type="body" idx="1"/>
          </p:nvPr>
        </p:nvSpPr>
        <p:spPr>
          <a:xfrm>
            <a:off x="457200" y="1244242"/>
            <a:ext cx="4038599" cy="3630300"/>
          </a:xfrm>
          <a:prstGeom prst="rect">
            <a:avLst/>
          </a:prstGeom>
        </p:spPr>
        <p:txBody>
          <a:bodyPr lIns="91425" tIns="91425" rIns="91425" bIns="91425" anchor="t" anchorCtr="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endParaRPr/>
          </a:p>
        </p:txBody>
      </p:sp>
      <p:sp>
        <p:nvSpPr>
          <p:cNvPr id="27" name="Shape 27"/>
          <p:cNvSpPr txBox="1">
            <a:spLocks noGrp="1"/>
          </p:cNvSpPr>
          <p:nvPr>
            <p:ph type="body" idx="2"/>
          </p:nvPr>
        </p:nvSpPr>
        <p:spPr>
          <a:xfrm>
            <a:off x="4648200" y="1244242"/>
            <a:ext cx="4038599" cy="3630300"/>
          </a:xfrm>
          <a:prstGeom prst="rect">
            <a:avLst/>
          </a:prstGeom>
        </p:spPr>
        <p:txBody>
          <a:bodyPr lIns="91425" tIns="91425" rIns="91425" bIns="91425" anchor="t" anchorCtr="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30" name="Shape 30"/>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31" name="Shape 31"/>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endParaRPr/>
          </a:p>
        </p:txBody>
      </p:sp>
      <p:sp>
        <p:nvSpPr>
          <p:cNvPr id="32" name="Shape 32"/>
          <p:cNvSpPr txBox="1">
            <a:spLocks noGrp="1"/>
          </p:cNvSpPr>
          <p:nvPr>
            <p:ph type="title"/>
          </p:nvPr>
        </p:nvSpPr>
        <p:spPr>
          <a:xfrm>
            <a:off x="457200" y="205978"/>
            <a:ext cx="8229600" cy="9942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3"/>
        <p:cNvGrpSpPr/>
        <p:nvPr/>
      </p:nvGrpSpPr>
      <p:grpSpPr>
        <a:xfrm>
          <a:off x="0" y="0"/>
          <a:ext cx="0" cy="0"/>
          <a:chOff x="0" y="0"/>
          <a:chExt cx="0" cy="0"/>
        </a:xfrm>
      </p:grpSpPr>
      <p:grpSp>
        <p:nvGrpSpPr>
          <p:cNvPr id="34" name="Shape 34"/>
          <p:cNvGrpSpPr/>
          <p:nvPr/>
        </p:nvGrpSpPr>
        <p:grpSpPr>
          <a:xfrm>
            <a:off x="-6264" y="3700039"/>
            <a:ext cx="9150267" cy="2325488"/>
            <a:chOff x="-6264" y="4933386"/>
            <a:chExt cx="9150267" cy="3100650"/>
          </a:xfrm>
        </p:grpSpPr>
        <p:sp>
          <p:nvSpPr>
            <p:cNvPr id="35" name="Shape 35"/>
            <p:cNvSpPr/>
            <p:nvPr/>
          </p:nvSpPr>
          <p:spPr>
            <a:xfrm>
              <a:off x="-7" y="5537200"/>
              <a:ext cx="9144008" cy="1574769"/>
            </a:xfrm>
            <a:custGeom>
              <a:avLst/>
              <a:gdLst/>
              <a:ahLst/>
              <a:cxnLst/>
              <a:rect l="0" t="0" r="0" b="0"/>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lIns="91425" tIns="45700" rIns="91425" bIns="45700" anchor="ctr" anchorCtr="0">
              <a:noAutofit/>
            </a:bodyPr>
            <a:lstStyle/>
            <a:p>
              <a:endParaRPr/>
            </a:p>
          </p:txBody>
        </p:sp>
        <p:sp>
          <p:nvSpPr>
            <p:cNvPr id="36" name="Shape 36"/>
            <p:cNvSpPr/>
            <p:nvPr/>
          </p:nvSpPr>
          <p:spPr>
            <a:xfrm rot="5400000" flipH="1">
              <a:off x="3018543" y="1908578"/>
              <a:ext cx="3100650" cy="9150266"/>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37" name="Shape 37"/>
            <p:cNvSpPr/>
            <p:nvPr/>
          </p:nvSpPr>
          <p:spPr>
            <a:xfrm>
              <a:off x="-7" y="5740400"/>
              <a:ext cx="9144010" cy="1574769"/>
            </a:xfrm>
            <a:custGeom>
              <a:avLst/>
              <a:gdLst/>
              <a:ahLst/>
              <a:cxnLst/>
              <a:rect l="0" t="0" r="0" b="0"/>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lIns="91425" tIns="45700" rIns="91425" bIns="45700" anchor="ctr" anchorCtr="0">
              <a:noAutofit/>
            </a:bodyPr>
            <a:lstStyle/>
            <a:p>
              <a:endParaRPr/>
            </a:p>
          </p:txBody>
        </p:sp>
      </p:grpSp>
      <p:sp>
        <p:nvSpPr>
          <p:cNvPr id="38" name="Shape 38"/>
          <p:cNvSpPr txBox="1">
            <a:spLocks noGrp="1"/>
          </p:cNvSpPr>
          <p:nvPr>
            <p:ph type="body" idx="1"/>
          </p:nvPr>
        </p:nvSpPr>
        <p:spPr>
          <a:xfrm>
            <a:off x="1792288" y="4025503"/>
            <a:ext cx="5486399" cy="603599"/>
          </a:xfrm>
          <a:prstGeom prst="rect">
            <a:avLst/>
          </a:prstGeom>
        </p:spPr>
        <p:txBody>
          <a:bodyPr lIns="91425" tIns="91425" rIns="91425" bIns="91425" anchor="ctr" anchorCtr="0"/>
          <a:lstStyle>
            <a:lvl1pPr marL="0" indent="152400" algn="ctr">
              <a:buSzPct val="100000"/>
              <a:buNone/>
              <a:defRPr sz="24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2"/>
            </a:gs>
            <a:gs pos="100000">
              <a:schemeClr val="accent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994200"/>
          </a:xfrm>
          <a:prstGeom prst="rect">
            <a:avLst/>
          </a:prstGeom>
        </p:spPr>
        <p:txBody>
          <a:bodyPr lIns="91425" tIns="91425" rIns="91425" bIns="91425" anchor="b" anchorCtr="0"/>
          <a:lstStyle>
            <a:lvl1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1pPr>
            <a:lvl2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2pPr>
            <a:lvl3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3pPr>
            <a:lvl4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4pPr>
            <a:lvl5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5pPr>
            <a:lvl6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6pPr>
            <a:lvl7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7pPr>
            <a:lvl8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8pPr>
            <a:lvl9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457200" y="1295400"/>
            <a:ext cx="8229600" cy="3394500"/>
          </a:xfrm>
          <a:prstGeom prst="rect">
            <a:avLst/>
          </a:prstGeom>
        </p:spPr>
        <p:txBody>
          <a:bodyPr lIns="91425" tIns="91425" rIns="91425" bIns="91425" anchor="t" anchorCtr="0"/>
          <a:lstStyle>
            <a:lvl1pPr marL="342900" indent="-139700">
              <a:buClr>
                <a:schemeClr val="dk2"/>
              </a:buClr>
              <a:buSzPct val="100000"/>
              <a:buFont typeface="Trebuchet MS"/>
              <a:defRPr sz="3200">
                <a:solidFill>
                  <a:schemeClr val="dk2"/>
                </a:solidFill>
                <a:latin typeface="Trebuchet MS"/>
                <a:ea typeface="Trebuchet MS"/>
                <a:cs typeface="Trebuchet MS"/>
                <a:sym typeface="Trebuchet MS"/>
              </a:defRPr>
            </a:lvl1pPr>
            <a:lvl2pPr marL="742950" indent="-107950">
              <a:spcBef>
                <a:spcPts val="560"/>
              </a:spcBef>
              <a:buClr>
                <a:schemeClr val="dk2"/>
              </a:buClr>
              <a:buSzPct val="100000"/>
              <a:buFont typeface="Trebuchet MS"/>
              <a:defRPr sz="2800">
                <a:solidFill>
                  <a:schemeClr val="dk2"/>
                </a:solidFill>
                <a:latin typeface="Trebuchet MS"/>
                <a:ea typeface="Trebuchet MS"/>
                <a:cs typeface="Trebuchet MS"/>
                <a:sym typeface="Trebuchet MS"/>
              </a:defRPr>
            </a:lvl2pPr>
            <a:lvl3pPr marL="1143000" indent="-76200">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marL="1600200" indent="-10160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4pPr>
            <a:lvl5pPr marL="2057400" indent="-10160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5pPr>
            <a:lvl6pPr marL="2514600" indent="-10160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6pPr>
            <a:lvl7pPr marL="2971800" indent="-10160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7pPr>
            <a:lvl8pPr marL="3429000" indent="-10160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8pPr>
            <a:lvl9pPr marL="3886200" indent="-10160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954875" y="-195475"/>
            <a:ext cx="7017600" cy="2333699"/>
          </a:xfrm>
          <a:prstGeom prst="rect">
            <a:avLst/>
          </a:prstGeom>
        </p:spPr>
        <p:txBody>
          <a:bodyPr lIns="91425" tIns="91425" rIns="91425" bIns="91425" anchor="b" anchorCtr="0">
            <a:noAutofit/>
          </a:bodyPr>
          <a:lstStyle/>
          <a:p>
            <a:pPr>
              <a:buNone/>
            </a:pPr>
            <a:r>
              <a:rPr lang="en" sz="3600" dirty="0"/>
              <a:t>Population ecology of Northwestern Atlantic grey seal (</a:t>
            </a:r>
            <a:r>
              <a:rPr lang="en" sz="3600" i="1" dirty="0"/>
              <a:t>Halichoerus grypus</a:t>
            </a:r>
            <a:r>
              <a:rPr lang="en" sz="3600" dirty="0"/>
              <a:t>) </a:t>
            </a:r>
          </a:p>
        </p:txBody>
      </p:sp>
      <p:sp>
        <p:nvSpPr>
          <p:cNvPr id="42" name="Shape 42"/>
          <p:cNvSpPr/>
          <p:nvPr/>
        </p:nvSpPr>
        <p:spPr>
          <a:xfrm>
            <a:off x="4267200" y="2314450"/>
            <a:ext cx="3958925" cy="2624274"/>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0"/>
            <a:ext cx="8229600" cy="994200"/>
          </a:xfrm>
          <a:prstGeom prst="rect">
            <a:avLst/>
          </a:prstGeom>
        </p:spPr>
        <p:txBody>
          <a:bodyPr lIns="91425" tIns="91425" rIns="91425" bIns="91425" anchor="b" anchorCtr="0">
            <a:noAutofit/>
          </a:bodyPr>
          <a:lstStyle/>
          <a:p>
            <a:pPr>
              <a:buNone/>
            </a:pPr>
            <a:r>
              <a:rPr lang="en" dirty="0"/>
              <a:t>Difficulties Encountered </a:t>
            </a:r>
          </a:p>
        </p:txBody>
      </p:sp>
      <p:sp>
        <p:nvSpPr>
          <p:cNvPr id="114" name="Shape 114"/>
          <p:cNvSpPr txBox="1">
            <a:spLocks noGrp="1"/>
          </p:cNvSpPr>
          <p:nvPr>
            <p:ph type="body" idx="1"/>
          </p:nvPr>
        </p:nvSpPr>
        <p:spPr>
          <a:xfrm>
            <a:off x="381000" y="1200150"/>
            <a:ext cx="4800600" cy="3630300"/>
          </a:xfrm>
          <a:prstGeom prst="rect">
            <a:avLst/>
          </a:prstGeom>
        </p:spPr>
        <p:txBody>
          <a:bodyPr lIns="91425" tIns="91425" rIns="91425" bIns="91425" anchor="t" anchorCtr="0">
            <a:noAutofit/>
          </a:bodyPr>
          <a:lstStyle/>
          <a:p>
            <a:pPr marL="457200" lvl="0" indent="-342900" rtl="0">
              <a:buClr>
                <a:schemeClr val="dk2"/>
              </a:buClr>
              <a:buSzPct val="100000"/>
              <a:buFont typeface="Trebuchet MS"/>
              <a:buChar char="●"/>
            </a:pPr>
            <a:r>
              <a:rPr lang="en" sz="1800" dirty="0"/>
              <a:t>Specifics about each seal were not known (gender, age, etc)</a:t>
            </a:r>
          </a:p>
          <a:p>
            <a:pPr marL="457200" lvl="0" indent="-342900" rtl="0">
              <a:buClr>
                <a:schemeClr val="dk2"/>
              </a:buClr>
              <a:buSzPct val="100000"/>
              <a:buFont typeface="Trebuchet MS"/>
              <a:buChar char="●"/>
            </a:pPr>
            <a:r>
              <a:rPr lang="en" sz="1800" dirty="0" smtClean="0"/>
              <a:t>Significant variance in behavior between seals, few generalizations were able to be made.</a:t>
            </a:r>
            <a:endParaRPr lang="en" sz="1800" dirty="0"/>
          </a:p>
          <a:p>
            <a:pPr marL="457200" lvl="0" indent="-342900" rtl="0">
              <a:buClr>
                <a:schemeClr val="dk2"/>
              </a:buClr>
              <a:buSzPct val="100000"/>
              <a:buFont typeface="Trebuchet MS"/>
              <a:buChar char="●"/>
            </a:pPr>
            <a:r>
              <a:rPr lang="en" sz="1800" dirty="0"/>
              <a:t>There was no glider deployed in the </a:t>
            </a:r>
            <a:r>
              <a:rPr lang="en" sz="1800" dirty="0" smtClean="0"/>
              <a:t>area, which may have provided additional insight.</a:t>
            </a:r>
            <a:endParaRPr lang="en" sz="1800" dirty="0"/>
          </a:p>
          <a:p>
            <a:pPr marL="457200" lvl="0" indent="-342900">
              <a:buClr>
                <a:schemeClr val="dk2"/>
              </a:buClr>
              <a:buSzPct val="100000"/>
              <a:buFont typeface="Trebuchet MS"/>
              <a:buChar char="●"/>
            </a:pPr>
            <a:r>
              <a:rPr lang="en" sz="1800" dirty="0"/>
              <a:t>Data is only from a relatively short period of </a:t>
            </a:r>
            <a:r>
              <a:rPr lang="en" sz="1800" dirty="0" smtClean="0"/>
              <a:t>time</a:t>
            </a:r>
            <a:r>
              <a:rPr lang="en" sz="1800" dirty="0" smtClean="0"/>
              <a:t>.</a:t>
            </a:r>
          </a:p>
          <a:p>
            <a:pPr marL="457200" lvl="0" indent="-342900">
              <a:buClr>
                <a:schemeClr val="dk2"/>
              </a:buClr>
              <a:buSzPct val="100000"/>
              <a:buFont typeface="Trebuchet MS"/>
              <a:buChar char="●"/>
            </a:pPr>
            <a:r>
              <a:rPr lang="en" sz="1800" dirty="0" smtClean="0"/>
              <a:t>One </a:t>
            </a:r>
            <a:r>
              <a:rPr lang="en" sz="1800" dirty="0" smtClean="0"/>
              <a:t>seal, Quinn, was eaten in early August, truncating the available data for the time span of the experiment.</a:t>
            </a:r>
          </a:p>
          <a:p>
            <a:pPr marL="457200" lvl="0" indent="-342900">
              <a:buClr>
                <a:schemeClr val="dk2"/>
              </a:buClr>
              <a:buSzPct val="100000"/>
              <a:buFont typeface="Trebuchet MS"/>
              <a:buChar char="●"/>
            </a:pPr>
            <a:endParaRPr lang="en" sz="1800" dirty="0"/>
          </a:p>
        </p:txBody>
      </p:sp>
      <p:pic>
        <p:nvPicPr>
          <p:cNvPr id="4" name="Picture 2" descr="http://www.strangfordlough.org/strangfordLoughSite/files/a0/a07442ad-b5ca-4bfe-8a64-ab471fc44a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581150"/>
            <a:ext cx="3860266" cy="26048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buNone/>
            </a:pPr>
            <a:r>
              <a:rPr lang="en"/>
              <a:t>Future Research and Predictions</a:t>
            </a:r>
          </a:p>
        </p:txBody>
      </p:sp>
      <p:sp>
        <p:nvSpPr>
          <p:cNvPr id="126" name="Shape 126"/>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marL="457200" lvl="0" indent="-342900" rtl="0">
              <a:buClr>
                <a:schemeClr val="dk2"/>
              </a:buClr>
              <a:buSzPct val="100000"/>
              <a:buFont typeface="Trebuchet MS"/>
              <a:buChar char="●"/>
            </a:pPr>
            <a:r>
              <a:rPr lang="en" sz="1800"/>
              <a:t>It could be interesting to look at grey seals in other locations and see how they behave.</a:t>
            </a:r>
          </a:p>
          <a:p>
            <a:pPr marL="457200" lvl="0" indent="-342900" rtl="0">
              <a:buClr>
                <a:schemeClr val="dk2"/>
              </a:buClr>
              <a:buSzPct val="100000"/>
              <a:buFont typeface="Trebuchet MS"/>
              <a:buChar char="●"/>
            </a:pPr>
            <a:r>
              <a:rPr lang="en" sz="1800"/>
              <a:t>If possible it would be interesting to track the fish the seals feed on and see how other living organisms affect the seals.</a:t>
            </a:r>
          </a:p>
          <a:p>
            <a:pPr marL="457200" lvl="0" indent="-342900" rtl="0">
              <a:buClr>
                <a:schemeClr val="dk2"/>
              </a:buClr>
              <a:buSzPct val="100000"/>
              <a:buFont typeface="Trebuchet MS"/>
              <a:buChar char="●"/>
            </a:pPr>
            <a:r>
              <a:rPr lang="en" sz="1800"/>
              <a:t>A glider mission collecting data from the Cape Cod area could help better analyze our data.</a:t>
            </a:r>
          </a:p>
          <a:p>
            <a:pPr marL="457200" lvl="0" indent="-342900" rtl="0">
              <a:buClr>
                <a:schemeClr val="dk2"/>
              </a:buClr>
              <a:buSzPct val="100000"/>
              <a:buFont typeface="Trebuchet MS"/>
              <a:buChar char="●"/>
            </a:pPr>
            <a:r>
              <a:rPr lang="en" sz="1800"/>
              <a:t>Recent debate over whether seal culls will benefit the recovery of the cod fishery. From this data we know the average depth traveled by seals. If we knew depth of the sea floor we could determine whether the seals are affecting cod or other prey species.  </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533400" y="895350"/>
            <a:ext cx="8001000" cy="4114800"/>
          </a:xfrm>
          <a:prstGeom prst="rect">
            <a:avLst/>
          </a:prstGeom>
        </p:spPr>
        <p:txBody>
          <a:bodyPr lIns="91425" tIns="91425" rIns="91425" bIns="91425" anchor="t" anchorCtr="0">
            <a:noAutofit/>
          </a:bodyPr>
          <a:lstStyle/>
          <a:p>
            <a:pPr marL="457200" lvl="0" indent="-419100" rtl="0">
              <a:buClr>
                <a:schemeClr val="dk2"/>
              </a:buClr>
              <a:buSzPct val="166666"/>
              <a:buFont typeface="Arial"/>
              <a:buChar char="•"/>
            </a:pPr>
            <a:r>
              <a:rPr lang="en" sz="2200" dirty="0" smtClean="0"/>
              <a:t>Relatively large seal that experiences sexual dimorphism</a:t>
            </a:r>
          </a:p>
          <a:p>
            <a:pPr marL="857250" lvl="1" indent="-419100">
              <a:buSzPct val="166666"/>
              <a:buFont typeface="Arial"/>
              <a:buChar char="•"/>
            </a:pPr>
            <a:r>
              <a:rPr lang="en" sz="1800" dirty="0" smtClean="0"/>
              <a:t>Bulls reaching 2.5-3.3m in length and maximum weight of 400kg</a:t>
            </a:r>
          </a:p>
          <a:p>
            <a:pPr marL="857250" lvl="1" indent="-419100">
              <a:buSzPct val="166666"/>
              <a:buFont typeface="Arial"/>
              <a:buChar char="•"/>
            </a:pPr>
            <a:r>
              <a:rPr lang="en" sz="1800" dirty="0" smtClean="0"/>
              <a:t>Cows reaching 1.6-2m in length and maximum weight 250kg</a:t>
            </a:r>
          </a:p>
          <a:p>
            <a:pPr marL="457200" indent="-419100">
              <a:buSzPct val="166666"/>
              <a:buFont typeface="Arial"/>
              <a:buChar char="•"/>
            </a:pPr>
            <a:r>
              <a:rPr lang="en-US" sz="2400" dirty="0"/>
              <a:t> </a:t>
            </a:r>
            <a:r>
              <a:rPr lang="en-US" sz="2200" dirty="0" smtClean="0"/>
              <a:t>Cape Cod breeding colony recovering in past 20 years</a:t>
            </a:r>
          </a:p>
          <a:p>
            <a:pPr marL="857250" lvl="1" indent="-419100">
              <a:buSzPct val="166666"/>
              <a:buFont typeface="Arial"/>
              <a:buChar char="•"/>
            </a:pPr>
            <a:r>
              <a:rPr lang="en-US" sz="1800" dirty="0"/>
              <a:t>P</a:t>
            </a:r>
            <a:r>
              <a:rPr lang="en-US" sz="1800" dirty="0" smtClean="0"/>
              <a:t>ups </a:t>
            </a:r>
            <a:r>
              <a:rPr lang="en-US" sz="1800" dirty="0"/>
              <a:t>rebounded from a handful in 1980 to more than 2,000 in </a:t>
            </a:r>
            <a:r>
              <a:rPr lang="en-US" sz="1800" dirty="0" smtClean="0"/>
              <a:t>2008 </a:t>
            </a:r>
            <a:r>
              <a:rPr lang="en-US" sz="1400" dirty="0" smtClean="0"/>
              <a:t>(</a:t>
            </a:r>
            <a:r>
              <a:rPr lang="en-US" sz="1400" dirty="0" err="1" smtClean="0"/>
              <a:t>Thomspon</a:t>
            </a:r>
            <a:r>
              <a:rPr lang="en-US" sz="1400" dirty="0"/>
              <a:t>, D. &amp; </a:t>
            </a:r>
            <a:r>
              <a:rPr lang="en-US" sz="1400" dirty="0" err="1"/>
              <a:t>Harkonen</a:t>
            </a:r>
            <a:r>
              <a:rPr lang="en-US" sz="1400" dirty="0"/>
              <a:t>, </a:t>
            </a:r>
            <a:r>
              <a:rPr lang="en-US" sz="1400" dirty="0" smtClean="0"/>
              <a:t>T. ,2008</a:t>
            </a:r>
            <a:r>
              <a:rPr lang="en-US" sz="1400" dirty="0"/>
              <a:t>)</a:t>
            </a:r>
            <a:endParaRPr lang="en" sz="1400" dirty="0" smtClean="0"/>
          </a:p>
          <a:p>
            <a:pPr marL="457200" lvl="0" indent="-419100" rtl="0">
              <a:buClr>
                <a:schemeClr val="dk2"/>
              </a:buClr>
              <a:buSzPct val="166666"/>
              <a:buFont typeface="Arial"/>
              <a:buChar char="•"/>
            </a:pPr>
            <a:r>
              <a:rPr lang="en" sz="2200" dirty="0" smtClean="0"/>
              <a:t>Prey species</a:t>
            </a:r>
          </a:p>
          <a:p>
            <a:pPr marL="857250" lvl="1" indent="-419100">
              <a:buSzPct val="166666"/>
              <a:buFont typeface="Arial"/>
              <a:buChar char="•"/>
            </a:pPr>
            <a:r>
              <a:rPr lang="en" sz="1800" dirty="0" smtClean="0"/>
              <a:t>Sandlance = main staple, especially in winter.</a:t>
            </a:r>
          </a:p>
          <a:p>
            <a:pPr marL="857250" lvl="1" indent="-419100">
              <a:buSzPct val="166666"/>
              <a:buFont typeface="Arial"/>
              <a:buChar char="•"/>
            </a:pPr>
            <a:r>
              <a:rPr lang="en" sz="1800" dirty="0" smtClean="0"/>
              <a:t>Cod and silver hake when fish move into estuaries during late summer and fall.</a:t>
            </a:r>
            <a:endParaRPr lang="en" sz="1800" dirty="0"/>
          </a:p>
          <a:p>
            <a:pPr lvl="0">
              <a:buNone/>
            </a:pPr>
            <a:r>
              <a:rPr lang="en" sz="1400" dirty="0" smtClean="0"/>
              <a:t>		Bowen </a:t>
            </a:r>
            <a:r>
              <a:rPr lang="en" sz="1400" dirty="0"/>
              <a:t>W.D. &amp; Harrison (1994)</a:t>
            </a:r>
          </a:p>
        </p:txBody>
      </p:sp>
      <p:sp>
        <p:nvSpPr>
          <p:cNvPr id="69" name="Shape 69"/>
          <p:cNvSpPr txBox="1">
            <a:spLocks noGrp="1"/>
          </p:cNvSpPr>
          <p:nvPr>
            <p:ph type="title"/>
          </p:nvPr>
        </p:nvSpPr>
        <p:spPr>
          <a:xfrm>
            <a:off x="762000" y="57150"/>
            <a:ext cx="7620000" cy="661047"/>
          </a:xfrm>
          <a:prstGeom prst="rect">
            <a:avLst/>
          </a:prstGeom>
        </p:spPr>
        <p:txBody>
          <a:bodyPr lIns="91425" tIns="91425" rIns="91425" bIns="91425" anchor="b" anchorCtr="0">
            <a:noAutofit/>
          </a:bodyPr>
          <a:lstStyle/>
          <a:p>
            <a:r>
              <a:rPr lang="en" sz="3600" dirty="0"/>
              <a:t>G</a:t>
            </a:r>
            <a:r>
              <a:rPr lang="en" sz="3600" dirty="0" smtClean="0"/>
              <a:t>rey </a:t>
            </a:r>
            <a:r>
              <a:rPr lang="en" sz="3600" dirty="0"/>
              <a:t>seal (</a:t>
            </a:r>
            <a:r>
              <a:rPr lang="en" sz="3600" i="1" dirty="0"/>
              <a:t>Halichoerus </a:t>
            </a:r>
            <a:r>
              <a:rPr lang="en" sz="3600" i="1" dirty="0" smtClean="0"/>
              <a:t>grypus)</a:t>
            </a:r>
            <a:endParaRPr lang="en" sz="3600" dirty="0"/>
          </a:p>
        </p:txBody>
      </p:sp>
      <p:pic>
        <p:nvPicPr>
          <p:cNvPr id="2050" name="Picture 2" descr="http://www.polarlife.ca/organisms/fish/images/pacific_sand_la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092649"/>
            <a:ext cx="3133725" cy="762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fishwatch.gov/seafood_profiles/species/cod/imgs/cod_atlanticFNL_RR_NB_Speci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4625" y="2549156"/>
            <a:ext cx="2362200" cy="142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685800" y="131550"/>
            <a:ext cx="4953000" cy="765600"/>
          </a:xfrm>
          <a:prstGeom prst="rect">
            <a:avLst/>
          </a:prstGeom>
        </p:spPr>
        <p:txBody>
          <a:bodyPr lIns="91425" tIns="91425" rIns="91425" bIns="91425" anchor="b" anchorCtr="0">
            <a:noAutofit/>
          </a:bodyPr>
          <a:lstStyle/>
          <a:p>
            <a:pPr>
              <a:buNone/>
            </a:pPr>
            <a:r>
              <a:rPr lang="en" dirty="0"/>
              <a:t>Cape Cod</a:t>
            </a:r>
          </a:p>
        </p:txBody>
      </p:sp>
      <p:sp>
        <p:nvSpPr>
          <p:cNvPr id="48" name="Shape 48"/>
          <p:cNvSpPr txBox="1">
            <a:spLocks noGrp="1"/>
          </p:cNvSpPr>
          <p:nvPr>
            <p:ph type="body" idx="1"/>
          </p:nvPr>
        </p:nvSpPr>
        <p:spPr>
          <a:xfrm>
            <a:off x="533400" y="895350"/>
            <a:ext cx="5410200" cy="3994500"/>
          </a:xfrm>
          <a:prstGeom prst="rect">
            <a:avLst/>
          </a:prstGeom>
        </p:spPr>
        <p:txBody>
          <a:bodyPr lIns="91425" tIns="91425" rIns="91425" bIns="91425" anchor="t" anchorCtr="0">
            <a:noAutofit/>
          </a:bodyPr>
          <a:lstStyle/>
          <a:p>
            <a:pPr marL="400050" lvl="0" indent="-285750" rtl="0">
              <a:buClr>
                <a:schemeClr val="dk2"/>
              </a:buClr>
              <a:buSzPct val="166666"/>
              <a:buFont typeface="Arial" panose="020B0604020202020204" pitchFamily="34" charset="0"/>
              <a:buChar char="•"/>
            </a:pPr>
            <a:r>
              <a:rPr lang="en" sz="2000" dirty="0" smtClean="0"/>
              <a:t>Climate largely influenced by Labrador </a:t>
            </a:r>
            <a:r>
              <a:rPr lang="en" sz="2000" dirty="0"/>
              <a:t>c</a:t>
            </a:r>
            <a:r>
              <a:rPr lang="en" sz="2000" dirty="0" smtClean="0"/>
              <a:t>urrent coming </a:t>
            </a:r>
            <a:r>
              <a:rPr lang="en" sz="2000" dirty="0"/>
              <a:t>down from the </a:t>
            </a:r>
            <a:r>
              <a:rPr lang="en" sz="2000" dirty="0" smtClean="0"/>
              <a:t>North</a:t>
            </a:r>
          </a:p>
          <a:p>
            <a:pPr marL="800100" lvl="1" indent="-285750">
              <a:buSzPct val="166666"/>
              <a:buFont typeface="Arial" panose="020B0604020202020204" pitchFamily="34" charset="0"/>
              <a:buChar char="•"/>
            </a:pPr>
            <a:r>
              <a:rPr lang="en" sz="1400" dirty="0" smtClean="0"/>
              <a:t>Water temperature relatively cold, only rising above18˚C in summer months.</a:t>
            </a:r>
          </a:p>
          <a:p>
            <a:pPr marL="400050" lvl="0" indent="-285750" rtl="0">
              <a:buClr>
                <a:schemeClr val="dk2"/>
              </a:buClr>
              <a:buSzPct val="166666"/>
              <a:buFont typeface="Arial" panose="020B0604020202020204" pitchFamily="34" charset="0"/>
              <a:buChar char="•"/>
            </a:pPr>
            <a:r>
              <a:rPr lang="en" sz="2000" dirty="0" smtClean="0"/>
              <a:t>Islands</a:t>
            </a:r>
          </a:p>
          <a:p>
            <a:pPr marL="857250" lvl="1" indent="-342900">
              <a:buSzPct val="166666"/>
              <a:buFont typeface="Arial"/>
              <a:buChar char="•"/>
            </a:pPr>
            <a:r>
              <a:rPr lang="en" sz="1400" dirty="0" smtClean="0"/>
              <a:t>Martha’s Vineyard and Nantucket</a:t>
            </a:r>
          </a:p>
          <a:p>
            <a:pPr marL="857250" lvl="1" indent="-342900">
              <a:buSzPct val="166666"/>
              <a:buFont typeface="Arial"/>
              <a:buChar char="•"/>
            </a:pPr>
            <a:r>
              <a:rPr lang="en-US" sz="1400" dirty="0" err="1" smtClean="0"/>
              <a:t>Monomoy</a:t>
            </a:r>
            <a:r>
              <a:rPr lang="en-US" sz="1400" dirty="0" smtClean="0"/>
              <a:t>, </a:t>
            </a:r>
            <a:r>
              <a:rPr lang="en-US" sz="1400" dirty="0" err="1" smtClean="0"/>
              <a:t>Monomoscoy</a:t>
            </a:r>
            <a:r>
              <a:rPr lang="en-US" sz="1400" dirty="0" smtClean="0"/>
              <a:t>, </a:t>
            </a:r>
            <a:r>
              <a:rPr lang="en-US" sz="1400" dirty="0" err="1" smtClean="0"/>
              <a:t>Popponesset</a:t>
            </a:r>
            <a:r>
              <a:rPr lang="en-US" sz="1400" dirty="0" smtClean="0"/>
              <a:t>, </a:t>
            </a:r>
            <a:r>
              <a:rPr lang="en-US" sz="1400" dirty="0" err="1" smtClean="0"/>
              <a:t>Seconsett</a:t>
            </a:r>
            <a:endParaRPr lang="en-US" sz="1400" dirty="0" smtClean="0"/>
          </a:p>
          <a:p>
            <a:pPr marL="457200" indent="-342900">
              <a:buSzPct val="166666"/>
              <a:buFont typeface="Arial"/>
              <a:buChar char="•"/>
            </a:pPr>
            <a:r>
              <a:rPr lang="en" sz="2200" dirty="0" smtClean="0"/>
              <a:t>Sandy shoals</a:t>
            </a:r>
            <a:endParaRPr lang="en" sz="2200" dirty="0"/>
          </a:p>
          <a:p>
            <a:pPr marL="457200" lvl="0" indent="-342900" rtl="0">
              <a:buClr>
                <a:schemeClr val="dk2"/>
              </a:buClr>
              <a:buSzPct val="166666"/>
              <a:buFont typeface="Arial"/>
              <a:buChar char="•"/>
            </a:pPr>
            <a:r>
              <a:rPr lang="en" sz="2000" dirty="0"/>
              <a:t>B</a:t>
            </a:r>
            <a:r>
              <a:rPr lang="en" sz="2000" dirty="0" smtClean="0"/>
              <a:t>ay/estuaries</a:t>
            </a:r>
          </a:p>
          <a:p>
            <a:pPr marL="857250" lvl="1" indent="-342900">
              <a:buSzPct val="166666"/>
              <a:buFont typeface="Arial"/>
              <a:buChar char="•"/>
            </a:pPr>
            <a:r>
              <a:rPr lang="en" sz="1400" dirty="0" smtClean="0"/>
              <a:t>Buzzards Bay</a:t>
            </a:r>
          </a:p>
          <a:p>
            <a:pPr marL="857250" lvl="1" indent="-342900">
              <a:buSzPct val="166666"/>
              <a:buFont typeface="Arial"/>
              <a:buChar char="•"/>
            </a:pPr>
            <a:r>
              <a:rPr lang="en" sz="1400" dirty="0" smtClean="0"/>
              <a:t>Cape Cod Bay</a:t>
            </a:r>
          </a:p>
          <a:p>
            <a:pPr marL="457200" indent="-342900">
              <a:buSzPct val="166666"/>
              <a:buFont typeface="Arial"/>
              <a:buChar char="•"/>
            </a:pPr>
            <a:r>
              <a:rPr lang="en" sz="2000" dirty="0" smtClean="0"/>
              <a:t>Georges Bank supports lucrative fisheries of Atlantic cod and halibut</a:t>
            </a:r>
            <a:endParaRPr lang="en" sz="2000" dirty="0"/>
          </a:p>
          <a:p>
            <a:endParaRPr lang="en" sz="1800" dirty="0"/>
          </a:p>
        </p:txBody>
      </p:sp>
      <p:sp>
        <p:nvSpPr>
          <p:cNvPr id="49" name="Shape 49"/>
          <p:cNvSpPr/>
          <p:nvPr/>
        </p:nvSpPr>
        <p:spPr>
          <a:xfrm>
            <a:off x="6019800" y="514350"/>
            <a:ext cx="2971800" cy="4435774"/>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171450"/>
            <a:ext cx="8229600" cy="994200"/>
          </a:xfrm>
          <a:prstGeom prst="rect">
            <a:avLst/>
          </a:prstGeom>
        </p:spPr>
        <p:txBody>
          <a:bodyPr lIns="91425" tIns="91425" rIns="91425" bIns="91425" anchor="b" anchorCtr="0">
            <a:noAutofit/>
          </a:bodyPr>
          <a:lstStyle/>
          <a:p>
            <a:pPr indent="457200">
              <a:buNone/>
            </a:pPr>
            <a:r>
              <a:rPr lang="en" sz="3600" dirty="0"/>
              <a:t>Hypotheses</a:t>
            </a:r>
          </a:p>
        </p:txBody>
      </p:sp>
      <p:sp>
        <p:nvSpPr>
          <p:cNvPr id="55" name="Shape 55"/>
          <p:cNvSpPr txBox="1">
            <a:spLocks noGrp="1"/>
          </p:cNvSpPr>
          <p:nvPr>
            <p:ph type="body" idx="1"/>
          </p:nvPr>
        </p:nvSpPr>
        <p:spPr>
          <a:xfrm>
            <a:off x="914400" y="819150"/>
            <a:ext cx="7129499" cy="1905000"/>
          </a:xfrm>
          <a:prstGeom prst="rect">
            <a:avLst/>
          </a:prstGeom>
        </p:spPr>
        <p:txBody>
          <a:bodyPr lIns="91425" tIns="91425" rIns="91425" bIns="91425" anchor="t" anchorCtr="0">
            <a:noAutofit/>
          </a:bodyPr>
          <a:lstStyle/>
          <a:p>
            <a:pPr marL="457200" lvl="0" indent="-431800" rtl="0">
              <a:buClr>
                <a:schemeClr val="dk2"/>
              </a:buClr>
              <a:buSzPct val="166666"/>
              <a:buFont typeface="Arial"/>
              <a:buChar char="•"/>
            </a:pPr>
            <a:r>
              <a:rPr lang="en" sz="2400" dirty="0"/>
              <a:t>Gray </a:t>
            </a:r>
            <a:r>
              <a:rPr lang="en" sz="2400" dirty="0" smtClean="0"/>
              <a:t>seal driven by need to </a:t>
            </a:r>
            <a:r>
              <a:rPr lang="en" sz="2400" dirty="0"/>
              <a:t>breed, feed, and </a:t>
            </a:r>
            <a:r>
              <a:rPr lang="en" sz="2400" dirty="0" smtClean="0"/>
              <a:t>to engage in </a:t>
            </a:r>
            <a:r>
              <a:rPr lang="en" sz="2400" dirty="0"/>
              <a:t>social interactions.</a:t>
            </a:r>
          </a:p>
          <a:p>
            <a:pPr marL="457200" lvl="0" indent="-431800" rtl="0">
              <a:buClr>
                <a:schemeClr val="dk2"/>
              </a:buClr>
              <a:buSzPct val="166666"/>
              <a:buFont typeface="Arial"/>
              <a:buChar char="•"/>
            </a:pPr>
            <a:r>
              <a:rPr lang="en" sz="2400" dirty="0" smtClean="0"/>
              <a:t>Preference for specific foraging locations dictated by temperature and bathymetry.</a:t>
            </a:r>
            <a:endParaRPr lang="en" sz="2400" dirty="0"/>
          </a:p>
        </p:txBody>
      </p:sp>
      <p:sp>
        <p:nvSpPr>
          <p:cNvPr id="4" name="Shape 54"/>
          <p:cNvSpPr txBox="1">
            <a:spLocks/>
          </p:cNvSpPr>
          <p:nvPr/>
        </p:nvSpPr>
        <p:spPr>
          <a:xfrm>
            <a:off x="457200" y="2647950"/>
            <a:ext cx="8229600" cy="765600"/>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L="0" marR="0" indent="254000" algn="l" rtl="0">
              <a:lnSpc>
                <a:spcPct val="100000"/>
              </a:lnSpc>
              <a:spcBef>
                <a:spcPts val="0"/>
              </a:spcBef>
              <a:spcAft>
                <a:spcPts val="0"/>
              </a:spcAft>
              <a:buClr>
                <a:srgbClr val="00387E"/>
              </a:buClr>
              <a:buSzPct val="100000"/>
              <a:buFont typeface="Trebuchet MS"/>
              <a:buNone/>
              <a:defRPr sz="4000" b="1" i="0" u="none" strike="noStrike" cap="none" baseline="0">
                <a:solidFill>
                  <a:srgbClr val="00387E"/>
                </a:solidFill>
                <a:latin typeface="Trebuchet MS"/>
                <a:ea typeface="Trebuchet MS"/>
                <a:cs typeface="Trebuchet MS"/>
                <a:sym typeface="Trebuchet MS"/>
                <a:rtl val="0"/>
              </a:defRPr>
            </a:lvl1pPr>
            <a:lvl2pPr marL="0" marR="0" indent="254000" algn="l" rtl="0">
              <a:lnSpc>
                <a:spcPct val="100000"/>
              </a:lnSpc>
              <a:spcBef>
                <a:spcPts val="0"/>
              </a:spcBef>
              <a:spcAft>
                <a:spcPts val="0"/>
              </a:spcAft>
              <a:buClr>
                <a:srgbClr val="00387E"/>
              </a:buClr>
              <a:buSzPct val="100000"/>
              <a:buFont typeface="Trebuchet MS"/>
              <a:buNone/>
              <a:defRPr sz="4000" b="1" i="0" u="none" strike="noStrike" cap="none" baseline="0">
                <a:solidFill>
                  <a:srgbClr val="00387E"/>
                </a:solidFill>
                <a:latin typeface="Trebuchet MS"/>
                <a:ea typeface="Trebuchet MS"/>
                <a:cs typeface="Trebuchet MS"/>
                <a:sym typeface="Trebuchet MS"/>
                <a:rtl val="0"/>
              </a:defRPr>
            </a:lvl2pPr>
            <a:lvl3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3pPr>
            <a:lvl4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4pPr>
            <a:lvl5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5pPr>
            <a:lvl6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6pPr>
            <a:lvl7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7pPr>
            <a:lvl8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8pPr>
            <a:lvl9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9pPr>
          </a:lstStyle>
          <a:p>
            <a:pPr indent="457200"/>
            <a:r>
              <a:rPr lang="en" sz="3200" dirty="0" smtClean="0"/>
              <a:t>Data sources</a:t>
            </a:r>
          </a:p>
        </p:txBody>
      </p:sp>
      <p:sp>
        <p:nvSpPr>
          <p:cNvPr id="5" name="Shape 55"/>
          <p:cNvSpPr txBox="1">
            <a:spLocks/>
          </p:cNvSpPr>
          <p:nvPr/>
        </p:nvSpPr>
        <p:spPr>
          <a:xfrm>
            <a:off x="1600200" y="4171949"/>
            <a:ext cx="6583694" cy="1171797"/>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342900" marR="0" indent="-139700" algn="l" rtl="0">
              <a:lnSpc>
                <a:spcPct val="100000"/>
              </a:lnSpc>
              <a:spcBef>
                <a:spcPts val="0"/>
              </a:spcBef>
              <a:spcAft>
                <a:spcPts val="0"/>
              </a:spcAft>
              <a:buClr>
                <a:schemeClr val="dk2"/>
              </a:buClr>
              <a:buSzPct val="100000"/>
              <a:buFont typeface="Trebuchet MS"/>
              <a:buNone/>
              <a:defRPr sz="3200" b="0" i="0" u="none" strike="noStrike" cap="none" baseline="0">
                <a:solidFill>
                  <a:schemeClr val="dk2"/>
                </a:solidFill>
                <a:latin typeface="Trebuchet MS"/>
                <a:ea typeface="Trebuchet MS"/>
                <a:cs typeface="Trebuchet MS"/>
                <a:sym typeface="Trebuchet MS"/>
                <a:rtl val="0"/>
              </a:defRPr>
            </a:lvl1pPr>
            <a:lvl2pPr marL="742950" marR="0" indent="-107950" algn="l" rtl="0">
              <a:lnSpc>
                <a:spcPct val="100000"/>
              </a:lnSpc>
              <a:spcBef>
                <a:spcPts val="560"/>
              </a:spcBef>
              <a:spcAft>
                <a:spcPts val="0"/>
              </a:spcAft>
              <a:buClr>
                <a:schemeClr val="dk2"/>
              </a:buClr>
              <a:buSzPct val="100000"/>
              <a:buFont typeface="Trebuchet MS"/>
              <a:buNone/>
              <a:defRPr sz="2800" b="0" i="0" u="none" strike="noStrike" cap="none" baseline="0">
                <a:solidFill>
                  <a:schemeClr val="dk2"/>
                </a:solidFill>
                <a:latin typeface="Trebuchet MS"/>
                <a:ea typeface="Trebuchet MS"/>
                <a:cs typeface="Trebuchet MS"/>
                <a:sym typeface="Trebuchet MS"/>
                <a:rtl val="0"/>
              </a:defRPr>
            </a:lvl2pPr>
            <a:lvl3pPr marL="1143000" marR="0" indent="-76200" algn="l" rtl="0">
              <a:lnSpc>
                <a:spcPct val="100000"/>
              </a:lnSpc>
              <a:spcBef>
                <a:spcPts val="480"/>
              </a:spcBef>
              <a:spcAft>
                <a:spcPts val="0"/>
              </a:spcAft>
              <a:buClr>
                <a:schemeClr val="dk2"/>
              </a:buClr>
              <a:buSzPct val="100000"/>
              <a:buFont typeface="Trebuchet MS"/>
              <a:buNone/>
              <a:defRPr sz="2400" b="0" i="0" u="none" strike="noStrike" cap="none" baseline="0">
                <a:solidFill>
                  <a:schemeClr val="dk2"/>
                </a:solidFill>
                <a:latin typeface="Trebuchet MS"/>
                <a:ea typeface="Trebuchet MS"/>
                <a:cs typeface="Trebuchet MS"/>
                <a:sym typeface="Trebuchet MS"/>
                <a:rtl val="0"/>
              </a:defRPr>
            </a:lvl3pPr>
            <a:lvl4pPr marL="1600200" marR="0" indent="-101600" algn="l" rtl="0">
              <a:lnSpc>
                <a:spcPct val="100000"/>
              </a:lnSpc>
              <a:spcBef>
                <a:spcPts val="400"/>
              </a:spcBef>
              <a:spcAft>
                <a:spcPts val="0"/>
              </a:spcAft>
              <a:buClr>
                <a:schemeClr val="dk2"/>
              </a:buClr>
              <a:buSzPct val="100000"/>
              <a:buFont typeface="Trebuchet MS"/>
              <a:buNone/>
              <a:defRPr sz="2000" b="0" i="0" u="none" strike="noStrike" cap="none" baseline="0">
                <a:solidFill>
                  <a:schemeClr val="dk2"/>
                </a:solidFill>
                <a:latin typeface="Trebuchet MS"/>
                <a:ea typeface="Trebuchet MS"/>
                <a:cs typeface="Trebuchet MS"/>
                <a:sym typeface="Trebuchet MS"/>
                <a:rtl val="0"/>
              </a:defRPr>
            </a:lvl4pPr>
            <a:lvl5pPr marL="2057400" marR="0" indent="-101600" algn="l" rtl="0">
              <a:lnSpc>
                <a:spcPct val="100000"/>
              </a:lnSpc>
              <a:spcBef>
                <a:spcPts val="400"/>
              </a:spcBef>
              <a:spcAft>
                <a:spcPts val="0"/>
              </a:spcAft>
              <a:buClr>
                <a:schemeClr val="dk2"/>
              </a:buClr>
              <a:buSzPct val="100000"/>
              <a:buFont typeface="Trebuchet MS"/>
              <a:buNone/>
              <a:defRPr sz="2000" b="0" i="0" u="none" strike="noStrike" cap="none" baseline="0">
                <a:solidFill>
                  <a:schemeClr val="dk2"/>
                </a:solidFill>
                <a:latin typeface="Trebuchet MS"/>
                <a:ea typeface="Trebuchet MS"/>
                <a:cs typeface="Trebuchet MS"/>
                <a:sym typeface="Trebuchet MS"/>
                <a:rtl val="0"/>
              </a:defRPr>
            </a:lvl5pPr>
            <a:lvl6pPr marL="2514600" marR="0" indent="-101600" algn="l" rtl="0">
              <a:lnSpc>
                <a:spcPct val="100000"/>
              </a:lnSpc>
              <a:spcBef>
                <a:spcPts val="400"/>
              </a:spcBef>
              <a:spcAft>
                <a:spcPts val="0"/>
              </a:spcAft>
              <a:buClr>
                <a:schemeClr val="dk2"/>
              </a:buClr>
              <a:buSzPct val="100000"/>
              <a:buFont typeface="Trebuchet MS"/>
              <a:buNone/>
              <a:defRPr sz="2000" b="0" i="0" u="none" strike="noStrike" cap="none" baseline="0">
                <a:solidFill>
                  <a:schemeClr val="dk2"/>
                </a:solidFill>
                <a:latin typeface="Trebuchet MS"/>
                <a:ea typeface="Trebuchet MS"/>
                <a:cs typeface="Trebuchet MS"/>
                <a:sym typeface="Trebuchet MS"/>
                <a:rtl val="0"/>
              </a:defRPr>
            </a:lvl6pPr>
            <a:lvl7pPr marL="2971800" marR="0" indent="-101600" algn="l" rtl="0">
              <a:lnSpc>
                <a:spcPct val="100000"/>
              </a:lnSpc>
              <a:spcBef>
                <a:spcPts val="400"/>
              </a:spcBef>
              <a:spcAft>
                <a:spcPts val="0"/>
              </a:spcAft>
              <a:buClr>
                <a:schemeClr val="dk2"/>
              </a:buClr>
              <a:buSzPct val="100000"/>
              <a:buFont typeface="Trebuchet MS"/>
              <a:buNone/>
              <a:defRPr sz="2000" b="0" i="0" u="none" strike="noStrike" cap="none" baseline="0">
                <a:solidFill>
                  <a:schemeClr val="dk2"/>
                </a:solidFill>
                <a:latin typeface="Trebuchet MS"/>
                <a:ea typeface="Trebuchet MS"/>
                <a:cs typeface="Trebuchet MS"/>
                <a:sym typeface="Trebuchet MS"/>
                <a:rtl val="0"/>
              </a:defRPr>
            </a:lvl7pPr>
            <a:lvl8pPr marL="3429000" marR="0" indent="-101600" algn="l" rtl="0">
              <a:lnSpc>
                <a:spcPct val="100000"/>
              </a:lnSpc>
              <a:spcBef>
                <a:spcPts val="400"/>
              </a:spcBef>
              <a:spcAft>
                <a:spcPts val="0"/>
              </a:spcAft>
              <a:buClr>
                <a:schemeClr val="dk2"/>
              </a:buClr>
              <a:buSzPct val="100000"/>
              <a:buFont typeface="Trebuchet MS"/>
              <a:buNone/>
              <a:defRPr sz="2000" b="0" i="0" u="none" strike="noStrike" cap="none" baseline="0">
                <a:solidFill>
                  <a:schemeClr val="dk2"/>
                </a:solidFill>
                <a:latin typeface="Trebuchet MS"/>
                <a:ea typeface="Trebuchet MS"/>
                <a:cs typeface="Trebuchet MS"/>
                <a:sym typeface="Trebuchet MS"/>
                <a:rtl val="0"/>
              </a:defRPr>
            </a:lvl8pPr>
            <a:lvl9pPr marL="3886200" marR="0" indent="-101600" algn="l" rtl="0">
              <a:lnSpc>
                <a:spcPct val="100000"/>
              </a:lnSpc>
              <a:spcBef>
                <a:spcPts val="400"/>
              </a:spcBef>
              <a:spcAft>
                <a:spcPts val="0"/>
              </a:spcAft>
              <a:buClr>
                <a:schemeClr val="dk2"/>
              </a:buClr>
              <a:buSzPct val="100000"/>
              <a:buFont typeface="Trebuchet MS"/>
              <a:buNone/>
              <a:defRPr sz="2000" b="0" i="0" u="none" strike="noStrike" cap="none" baseline="0">
                <a:solidFill>
                  <a:schemeClr val="dk2"/>
                </a:solidFill>
                <a:latin typeface="Trebuchet MS"/>
                <a:ea typeface="Trebuchet MS"/>
                <a:cs typeface="Trebuchet MS"/>
                <a:sym typeface="Trebuchet MS"/>
                <a:rtl val="0"/>
              </a:defRPr>
            </a:lvl9pPr>
          </a:lstStyle>
          <a:p>
            <a:pPr marL="457200" indent="-431800">
              <a:buSzPct val="166666"/>
              <a:buFont typeface="Arial"/>
              <a:buChar char="•"/>
            </a:pPr>
            <a:endParaRPr lang="en" sz="2800" dirty="0"/>
          </a:p>
        </p:txBody>
      </p:sp>
      <p:sp>
        <p:nvSpPr>
          <p:cNvPr id="2" name="TextBox 1"/>
          <p:cNvSpPr txBox="1"/>
          <p:nvPr/>
        </p:nvSpPr>
        <p:spPr>
          <a:xfrm>
            <a:off x="834656" y="3447369"/>
            <a:ext cx="3584944"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chemeClr val="tx2">
                    <a:lumMod val="25000"/>
                  </a:schemeClr>
                </a:solidFill>
                <a:latin typeface="Trebuchet MS" panose="020B0603020202020204" pitchFamily="34" charset="0"/>
              </a:rPr>
              <a:t>Satellite SST temperature data from Rutgers Coastal Ocean Observation Lab</a:t>
            </a:r>
          </a:p>
          <a:p>
            <a:pPr marL="285750" indent="-285750">
              <a:buFont typeface="Arial" panose="020B0604020202020204" pitchFamily="34" charset="0"/>
              <a:buChar char="•"/>
            </a:pPr>
            <a:r>
              <a:rPr lang="en-US" sz="2000" dirty="0" smtClean="0">
                <a:solidFill>
                  <a:schemeClr val="tx2">
                    <a:lumMod val="25000"/>
                  </a:schemeClr>
                </a:solidFill>
                <a:latin typeface="Trebuchet MS" panose="020B0603020202020204" pitchFamily="34" charset="0"/>
              </a:rPr>
              <a:t>Seal GPS tags</a:t>
            </a:r>
            <a:endParaRPr lang="en-US" sz="2000" dirty="0">
              <a:solidFill>
                <a:schemeClr val="tx2">
                  <a:lumMod val="25000"/>
                </a:schemeClr>
              </a:solidFill>
              <a:latin typeface="Trebuchet MS" panose="020B0603020202020204" pitchFamily="34" charset="0"/>
            </a:endParaRPr>
          </a:p>
        </p:txBody>
      </p:sp>
      <p:pic>
        <p:nvPicPr>
          <p:cNvPr id="4098" name="Picture 2" descr="http://static.guim.co.uk/sys-images/Guardian/Pix/pictures/2012/11/15/1352983745869/grey-seal-0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9128" y="2620040"/>
            <a:ext cx="4006407" cy="24038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41654" y="21265"/>
            <a:ext cx="6400800" cy="449438"/>
          </a:xfrm>
        </p:spPr>
        <p:txBody>
          <a:bodyPr/>
          <a:lstStyle/>
          <a:p>
            <a:r>
              <a:rPr lang="en-US" sz="1800" dirty="0" smtClean="0"/>
              <a:t>Seasonal Variation of SST off of Cape Cod, MA</a:t>
            </a:r>
            <a:endParaRPr lang="en-US" sz="1800" dirty="0"/>
          </a:p>
        </p:txBody>
      </p:sp>
      <p:pic>
        <p:nvPicPr>
          <p:cNvPr id="1032"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12077" t="21244" r="11285" b="18363"/>
          <a:stretch/>
        </p:blipFill>
        <p:spPr bwMode="auto">
          <a:xfrm>
            <a:off x="479978" y="438074"/>
            <a:ext cx="5463622" cy="2420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12285" t="20070" r="50556" b="21665"/>
          <a:stretch/>
        </p:blipFill>
        <p:spPr bwMode="auto">
          <a:xfrm>
            <a:off x="5943600" y="438074"/>
            <a:ext cx="2745999" cy="2420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49156" t="20070" r="11541" b="21665"/>
          <a:stretch/>
        </p:blipFill>
        <p:spPr bwMode="auto">
          <a:xfrm>
            <a:off x="493025" y="2857407"/>
            <a:ext cx="2731811" cy="227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rotWithShape="1">
          <a:blip r:embed="rId5">
            <a:extLst>
              <a:ext uri="{28A0092B-C50C-407E-A947-70E740481C1C}">
                <a14:useLocalDpi xmlns:a14="http://schemas.microsoft.com/office/drawing/2010/main" val="0"/>
              </a:ext>
            </a:extLst>
          </a:blip>
          <a:srcRect l="11900" t="22062" r="11418" b="18666"/>
          <a:stretch/>
        </p:blipFill>
        <p:spPr bwMode="auto">
          <a:xfrm>
            <a:off x="3224836" y="2805567"/>
            <a:ext cx="5477810" cy="2380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7343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a:buNone/>
            </a:pPr>
            <a:r>
              <a:rPr lang="en"/>
              <a:t>  </a:t>
            </a:r>
          </a:p>
        </p:txBody>
      </p:sp>
      <p:sp>
        <p:nvSpPr>
          <p:cNvPr id="61" name="Shape 61"/>
          <p:cNvSpPr txBox="1">
            <a:spLocks noGrp="1"/>
          </p:cNvSpPr>
          <p:nvPr>
            <p:ph type="title"/>
          </p:nvPr>
        </p:nvSpPr>
        <p:spPr>
          <a:xfrm>
            <a:off x="507200" y="5759"/>
            <a:ext cx="4445800" cy="660991"/>
          </a:xfrm>
          <a:prstGeom prst="rect">
            <a:avLst/>
          </a:prstGeom>
        </p:spPr>
        <p:txBody>
          <a:bodyPr lIns="91425" tIns="91425" rIns="91425" bIns="91425" anchor="b" anchorCtr="0">
            <a:noAutofit/>
          </a:bodyPr>
          <a:lstStyle/>
          <a:p>
            <a:pPr>
              <a:buNone/>
            </a:pPr>
            <a:r>
              <a:rPr lang="en" dirty="0"/>
              <a:t> </a:t>
            </a:r>
            <a:r>
              <a:rPr lang="en" sz="2400" dirty="0" smtClean="0"/>
              <a:t>Overview of Seal </a:t>
            </a:r>
            <a:r>
              <a:rPr lang="en" sz="2400" dirty="0"/>
              <a:t>T</a:t>
            </a:r>
            <a:r>
              <a:rPr lang="en" sz="2400" dirty="0" smtClean="0"/>
              <a:t>racks</a:t>
            </a:r>
            <a:endParaRPr lang="en" sz="2400" dirty="0"/>
          </a:p>
        </p:txBody>
      </p:sp>
      <p:sp>
        <p:nvSpPr>
          <p:cNvPr id="62" name="Shape 62"/>
          <p:cNvSpPr/>
          <p:nvPr/>
        </p:nvSpPr>
        <p:spPr>
          <a:xfrm>
            <a:off x="533400" y="666750"/>
            <a:ext cx="3810000" cy="3581401"/>
          </a:xfrm>
          <a:prstGeom prst="rect">
            <a:avLst/>
          </a:prstGeom>
          <a:blipFill>
            <a:blip r:embed="rId3"/>
            <a:stretch>
              <a:fillRect/>
            </a:stretch>
          </a:blipFill>
          <a:ln>
            <a:noFill/>
          </a:ln>
        </p:spPr>
      </p:sp>
      <p:sp>
        <p:nvSpPr>
          <p:cNvPr id="63" name="Shape 63"/>
          <p:cNvSpPr/>
          <p:nvPr/>
        </p:nvSpPr>
        <p:spPr>
          <a:xfrm>
            <a:off x="4800600" y="666751"/>
            <a:ext cx="3581400" cy="3581400"/>
          </a:xfrm>
          <a:prstGeom prst="rect">
            <a:avLst/>
          </a:prstGeom>
          <a:blipFill>
            <a:blip r:embed="rId4"/>
            <a:srcRect/>
            <a:stretch>
              <a:fillRect t="-2396"/>
            </a:stretch>
          </a:blipFill>
          <a:ln>
            <a:noFill/>
          </a:ln>
        </p:spPr>
      </p:sp>
      <p:sp>
        <p:nvSpPr>
          <p:cNvPr id="3" name="TextBox 2"/>
          <p:cNvSpPr txBox="1"/>
          <p:nvPr/>
        </p:nvSpPr>
        <p:spPr>
          <a:xfrm>
            <a:off x="457200" y="4400550"/>
            <a:ext cx="4038600" cy="523220"/>
          </a:xfrm>
          <a:prstGeom prst="rect">
            <a:avLst/>
          </a:prstGeom>
          <a:noFill/>
        </p:spPr>
        <p:txBody>
          <a:bodyPr wrap="square" rtlCol="0">
            <a:spAutoFit/>
          </a:bodyPr>
          <a:lstStyle/>
          <a:p>
            <a:pPr algn="ctr"/>
            <a:r>
              <a:rPr lang="en-US" dirty="0" smtClean="0">
                <a:solidFill>
                  <a:srgbClr val="000099"/>
                </a:solidFill>
                <a:latin typeface="Trebuchet MS" panose="020B0603020202020204" pitchFamily="34" charset="0"/>
              </a:rPr>
              <a:t>Cumulative tracks of grey seals 1-3 (</a:t>
            </a:r>
            <a:r>
              <a:rPr lang="en-US" dirty="0" err="1" smtClean="0">
                <a:solidFill>
                  <a:srgbClr val="000099"/>
                </a:solidFill>
                <a:latin typeface="Trebuchet MS" panose="020B0603020202020204" pitchFamily="34" charset="0"/>
              </a:rPr>
              <a:t>Finner</a:t>
            </a:r>
            <a:r>
              <a:rPr lang="en-US" dirty="0" smtClean="0">
                <a:solidFill>
                  <a:srgbClr val="000099"/>
                </a:solidFill>
                <a:latin typeface="Trebuchet MS" panose="020B0603020202020204" pitchFamily="34" charset="0"/>
              </a:rPr>
              <a:t>, </a:t>
            </a:r>
            <a:r>
              <a:rPr lang="en-US" dirty="0" err="1" smtClean="0">
                <a:solidFill>
                  <a:srgbClr val="000099"/>
                </a:solidFill>
                <a:latin typeface="Trebuchet MS" panose="020B0603020202020204" pitchFamily="34" charset="0"/>
              </a:rPr>
              <a:t>Cunner</a:t>
            </a:r>
            <a:r>
              <a:rPr lang="en-US" dirty="0" smtClean="0">
                <a:solidFill>
                  <a:srgbClr val="000099"/>
                </a:solidFill>
                <a:latin typeface="Trebuchet MS" panose="020B0603020202020204" pitchFamily="34" charset="0"/>
              </a:rPr>
              <a:t>, Quinn)</a:t>
            </a:r>
            <a:endParaRPr lang="en-US" dirty="0">
              <a:solidFill>
                <a:srgbClr val="000099"/>
              </a:solidFill>
              <a:latin typeface="Trebuchet MS" panose="020B0603020202020204" pitchFamily="34" charset="0"/>
            </a:endParaRPr>
          </a:p>
        </p:txBody>
      </p:sp>
      <p:sp>
        <p:nvSpPr>
          <p:cNvPr id="5" name="TextBox 4"/>
          <p:cNvSpPr txBox="1"/>
          <p:nvPr/>
        </p:nvSpPr>
        <p:spPr>
          <a:xfrm>
            <a:off x="4800600" y="4400550"/>
            <a:ext cx="3581400" cy="523220"/>
          </a:xfrm>
          <a:prstGeom prst="rect">
            <a:avLst/>
          </a:prstGeom>
          <a:noFill/>
        </p:spPr>
        <p:txBody>
          <a:bodyPr wrap="square" rtlCol="0">
            <a:spAutoFit/>
          </a:bodyPr>
          <a:lstStyle/>
          <a:p>
            <a:pPr algn="ctr"/>
            <a:r>
              <a:rPr lang="en-US" dirty="0" smtClean="0">
                <a:solidFill>
                  <a:srgbClr val="000099"/>
                </a:solidFill>
                <a:latin typeface="Trebuchet MS" panose="020B0603020202020204" pitchFamily="34" charset="0"/>
              </a:rPr>
              <a:t>Cumulative tracks of grey seals 4-8 (Tuna, Andy, Sid, Sage, Gil)</a:t>
            </a:r>
            <a:endParaRPr lang="en-US" dirty="0">
              <a:solidFill>
                <a:srgbClr val="000099"/>
              </a:solidFill>
              <a:latin typeface="Trebuchet MS" panose="020B0603020202020204" pitchFamily="34" charset="0"/>
            </a:endParaRP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958" y="-95250"/>
            <a:ext cx="8229600" cy="994200"/>
          </a:xfrm>
        </p:spPr>
        <p:txBody>
          <a:bodyPr/>
          <a:lstStyle/>
          <a:p>
            <a:r>
              <a:rPr lang="en-US" dirty="0" smtClean="0"/>
              <a:t>Summary of Seal Data</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617504166"/>
              </p:ext>
            </p:extLst>
          </p:nvPr>
        </p:nvGraphicFramePr>
        <p:xfrm>
          <a:off x="1066800" y="1047750"/>
          <a:ext cx="8655050" cy="4902200"/>
        </p:xfrm>
        <a:graphic>
          <a:graphicData uri="http://schemas.openxmlformats.org/presentationml/2006/ole">
            <mc:AlternateContent xmlns:mc="http://schemas.openxmlformats.org/markup-compatibility/2006">
              <mc:Choice xmlns:v="urn:schemas-microsoft-com:vml" Requires="v">
                <p:oleObj spid="_x0000_s5131" name="Document" r:id="rId3" imgW="10772678" imgH="6068859" progId="Word.Document.12">
                  <p:embed/>
                </p:oleObj>
              </mc:Choice>
              <mc:Fallback>
                <p:oleObj name="Document" r:id="rId3" imgW="10772678" imgH="6068859" progId="Word.Document.12">
                  <p:embed/>
                  <p:pic>
                    <p:nvPicPr>
                      <p:cNvPr id="0" name="Object 11"/>
                      <p:cNvPicPr>
                        <a:picLocks noChangeAspect="1" noChangeArrowheads="1"/>
                      </p:cNvPicPr>
                      <p:nvPr/>
                    </p:nvPicPr>
                    <p:blipFill>
                      <a:blip r:embed="rId4"/>
                      <a:srcRect/>
                      <a:stretch>
                        <a:fillRect/>
                      </a:stretch>
                    </p:blipFill>
                    <p:spPr bwMode="auto">
                      <a:xfrm>
                        <a:off x="1066800" y="1047750"/>
                        <a:ext cx="8655050" cy="49022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163615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609600" y="361950"/>
            <a:ext cx="7772400" cy="838228"/>
          </a:xfrm>
          <a:prstGeom prst="rect">
            <a:avLst/>
          </a:prstGeom>
        </p:spPr>
        <p:txBody>
          <a:bodyPr lIns="91425" tIns="91425" rIns="91425" bIns="91425" anchor="b" anchorCtr="0">
            <a:noAutofit/>
          </a:bodyPr>
          <a:lstStyle/>
          <a:p>
            <a:pPr>
              <a:buNone/>
            </a:pPr>
            <a:r>
              <a:rPr lang="en" dirty="0" smtClean="0"/>
              <a:t>Outliers</a:t>
            </a:r>
            <a:endParaRPr lang="en" dirty="0"/>
          </a:p>
        </p:txBody>
      </p:sp>
      <p:sp>
        <p:nvSpPr>
          <p:cNvPr id="108" name="Shape 108"/>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marL="457200" lvl="0" indent="-342900" rtl="0">
              <a:buClr>
                <a:schemeClr val="dk2"/>
              </a:buClr>
              <a:buSzPct val="100000"/>
              <a:buFont typeface="Trebuchet MS"/>
              <a:buChar char="●"/>
            </a:pPr>
            <a:r>
              <a:rPr lang="en" sz="1800" dirty="0"/>
              <a:t>Many of the seals exhibited one or two abnormal trips </a:t>
            </a:r>
          </a:p>
          <a:p>
            <a:pPr marL="914400" lvl="1" indent="-342900" rtl="0">
              <a:buClr>
                <a:schemeClr val="dk2"/>
              </a:buClr>
              <a:buSzPct val="100000"/>
              <a:buFont typeface="Trebuchet MS"/>
              <a:buChar char="○"/>
            </a:pPr>
            <a:r>
              <a:rPr lang="en" sz="1600" dirty="0" smtClean="0"/>
              <a:t>Quinn (Hg34-373-12) </a:t>
            </a:r>
            <a:r>
              <a:rPr lang="en" sz="1600" dirty="0"/>
              <a:t>traveled almost 1000km from home down to Southern Virginia/North Carolina </a:t>
            </a:r>
            <a:r>
              <a:rPr lang="en" sz="1600" dirty="0" smtClean="0"/>
              <a:t>area. It is now recognized that this occurred after the seal was attacked by a shark.</a:t>
            </a:r>
            <a:endParaRPr lang="en" sz="1600" dirty="0"/>
          </a:p>
          <a:p>
            <a:pPr marL="914400" lvl="1" indent="-342900" rtl="0">
              <a:buClr>
                <a:schemeClr val="dk2"/>
              </a:buClr>
              <a:buSzPct val="100000"/>
              <a:buFont typeface="Trebuchet MS"/>
              <a:buChar char="○"/>
            </a:pPr>
            <a:r>
              <a:rPr lang="en" sz="1600" dirty="0" smtClean="0"/>
              <a:t>Sage (Hg39-658-13) </a:t>
            </a:r>
            <a:r>
              <a:rPr lang="en" sz="1600" dirty="0"/>
              <a:t>dove around 350m deep in November</a:t>
            </a:r>
          </a:p>
          <a:p>
            <a:pPr marL="914400" lvl="1" indent="-342900" rtl="0">
              <a:buClr>
                <a:schemeClr val="dk2"/>
              </a:buClr>
              <a:buSzPct val="100000"/>
              <a:buFont typeface="Trebuchet MS"/>
              <a:buChar char="○"/>
            </a:pPr>
            <a:r>
              <a:rPr lang="en" sz="1600" dirty="0" smtClean="0"/>
              <a:t>Tuna’s (Hg39-646-13) GPS tag shows its </a:t>
            </a:r>
            <a:r>
              <a:rPr lang="en" sz="1600" dirty="0"/>
              <a:t>has been </a:t>
            </a:r>
            <a:r>
              <a:rPr lang="en" sz="1600" dirty="0" smtClean="0"/>
              <a:t>hauled </a:t>
            </a:r>
            <a:r>
              <a:rPr lang="en" sz="1600" dirty="0"/>
              <a:t>out since July. No diving or cruising. Made two far trips, 90km out southwest to Nomans Land Island and 50km south to Nantucket.</a:t>
            </a:r>
          </a:p>
          <a:p>
            <a:pPr marL="914400" lvl="1" indent="-342900" rtl="0">
              <a:buClr>
                <a:schemeClr val="dk2"/>
              </a:buClr>
              <a:buSzPct val="100000"/>
              <a:buFont typeface="Trebuchet MS"/>
              <a:buChar char="○"/>
            </a:pPr>
            <a:r>
              <a:rPr lang="en" sz="1600" dirty="0" smtClean="0"/>
              <a:t>Sid (Hg39-654-13) </a:t>
            </a:r>
            <a:r>
              <a:rPr lang="en" sz="1600" dirty="0"/>
              <a:t>seems to be the only seal to make a single trip to the middle of Cape Cod </a:t>
            </a:r>
            <a:r>
              <a:rPr lang="en" sz="1600" dirty="0" smtClean="0"/>
              <a:t>Bay.</a:t>
            </a:r>
          </a:p>
          <a:p>
            <a:pPr marL="514350" indent="-342900">
              <a:buFont typeface="Arial" panose="020B0604020202020204" pitchFamily="34" charset="0"/>
              <a:buChar char="•"/>
            </a:pPr>
            <a:r>
              <a:rPr lang="en" sz="2000" dirty="0" smtClean="0"/>
              <a:t>Most outliers are likely due to equipment malfunction, however, a more in depth analysis may disprove this assumption.</a:t>
            </a:r>
            <a:endParaRPr lang="en" sz="2000" dirty="0"/>
          </a:p>
          <a:p>
            <a:pPr marL="914400" lvl="1" indent="-342900" rtl="0">
              <a:buClr>
                <a:schemeClr val="dk2"/>
              </a:buClr>
              <a:buSzPct val="100000"/>
              <a:buFont typeface="Trebuchet MS"/>
              <a:buChar char="○"/>
            </a:pPr>
            <a:endParaRPr lang="en" sz="1800" dirty="0" smtClean="0"/>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81000" y="-95250"/>
            <a:ext cx="8229600" cy="994200"/>
          </a:xfrm>
          <a:prstGeom prst="rect">
            <a:avLst/>
          </a:prstGeom>
        </p:spPr>
        <p:txBody>
          <a:bodyPr lIns="91425" tIns="91425" rIns="91425" bIns="91425" anchor="b" anchorCtr="0">
            <a:noAutofit/>
          </a:bodyPr>
          <a:lstStyle/>
          <a:p>
            <a:pPr>
              <a:buNone/>
            </a:pPr>
            <a:r>
              <a:rPr lang="en" dirty="0"/>
              <a:t>Conclusions</a:t>
            </a:r>
          </a:p>
        </p:txBody>
      </p:sp>
      <p:sp>
        <p:nvSpPr>
          <p:cNvPr id="120" name="Shape 120"/>
          <p:cNvSpPr txBox="1">
            <a:spLocks noGrp="1"/>
          </p:cNvSpPr>
          <p:nvPr>
            <p:ph type="body" idx="1"/>
          </p:nvPr>
        </p:nvSpPr>
        <p:spPr>
          <a:xfrm>
            <a:off x="152400" y="1047750"/>
            <a:ext cx="8686800" cy="3630300"/>
          </a:xfrm>
          <a:prstGeom prst="rect">
            <a:avLst/>
          </a:prstGeom>
        </p:spPr>
        <p:txBody>
          <a:bodyPr lIns="91425" tIns="91425" rIns="91425" bIns="91425" anchor="t" anchorCtr="0">
            <a:noAutofit/>
          </a:bodyPr>
          <a:lstStyle/>
          <a:p>
            <a:pPr marL="457200" lvl="0" indent="-342900" rtl="0">
              <a:buClr>
                <a:schemeClr val="dk2"/>
              </a:buClr>
              <a:buSzPct val="100000"/>
              <a:buFont typeface="Trebuchet MS"/>
              <a:buChar char="●"/>
            </a:pPr>
            <a:r>
              <a:rPr lang="en" sz="2000" dirty="0" smtClean="0"/>
              <a:t>Seals aggregate on the </a:t>
            </a:r>
            <a:r>
              <a:rPr lang="en" sz="2000" dirty="0"/>
              <a:t>outer coast of Cape </a:t>
            </a:r>
            <a:r>
              <a:rPr lang="en" sz="2000" dirty="0" smtClean="0"/>
              <a:t>Cod, with two haul-out sites at Chatham and north Truro.</a:t>
            </a:r>
          </a:p>
          <a:p>
            <a:pPr marL="857250" lvl="1" indent="-342900">
              <a:buFont typeface="Trebuchet MS"/>
              <a:buChar char="●"/>
            </a:pPr>
            <a:r>
              <a:rPr lang="en" sz="1600" dirty="0" smtClean="0"/>
              <a:t>Assumed to forage on sandlance and other benthic/demersal prey in Pleasant </a:t>
            </a:r>
            <a:r>
              <a:rPr lang="en" sz="1600" dirty="0"/>
              <a:t>Bay, sometimes taking trips out to Nantucket and Martha’s </a:t>
            </a:r>
            <a:r>
              <a:rPr lang="en" sz="1600" dirty="0" smtClean="0"/>
              <a:t>Vineyard.</a:t>
            </a:r>
            <a:endParaRPr lang="en" sz="1600" dirty="0"/>
          </a:p>
          <a:p>
            <a:pPr marL="457200" lvl="0" indent="-381000" rtl="0">
              <a:buClr>
                <a:schemeClr val="dk2"/>
              </a:buClr>
              <a:buSzPct val="100000"/>
              <a:buFont typeface="Trebuchet MS"/>
              <a:buChar char="●"/>
            </a:pPr>
            <a:r>
              <a:rPr lang="en" sz="2000" dirty="0" smtClean="0"/>
              <a:t>Seals dive throughout the year, diving to an average depth between 20-30m. </a:t>
            </a:r>
          </a:p>
          <a:p>
            <a:pPr marL="457200" indent="-381000">
              <a:buFont typeface="Trebuchet MS"/>
              <a:buChar char="●"/>
            </a:pPr>
            <a:r>
              <a:rPr lang="en" sz="2000" dirty="0" smtClean="0"/>
              <a:t>No clear correlation between temperature and diving patterns</a:t>
            </a:r>
          </a:p>
          <a:p>
            <a:pPr marL="857250" lvl="1" indent="-381000">
              <a:buFont typeface="Trebuchet MS"/>
              <a:buChar char="●"/>
            </a:pPr>
            <a:r>
              <a:rPr lang="en" sz="1600" dirty="0"/>
              <a:t>Seasonal variation: dives less frequently in the summer</a:t>
            </a:r>
          </a:p>
          <a:p>
            <a:pPr marL="857250" lvl="1" indent="-381000">
              <a:buFont typeface="Trebuchet MS"/>
              <a:buChar char="●"/>
            </a:pPr>
            <a:r>
              <a:rPr lang="en" sz="1600" dirty="0" smtClean="0"/>
              <a:t>Forage </a:t>
            </a:r>
            <a:r>
              <a:rPr lang="en" sz="1600" dirty="0"/>
              <a:t>in cold water brought down by Labrador current</a:t>
            </a:r>
            <a:r>
              <a:rPr lang="en" sz="1600" dirty="0" smtClean="0"/>
              <a:t>.</a:t>
            </a:r>
          </a:p>
          <a:p>
            <a:pPr marL="857250" lvl="1" indent="-381000">
              <a:buFont typeface="Trebuchet MS"/>
              <a:buChar char="●"/>
            </a:pPr>
            <a:r>
              <a:rPr lang="en" sz="1600" dirty="0" smtClean="0"/>
              <a:t>Excursions to Nantucket may be motivated by the existance of the cold pool that lies east of the island all year. </a:t>
            </a:r>
            <a:endParaRPr lang="en" sz="1600" dirty="0"/>
          </a:p>
          <a:p>
            <a:pPr marL="857250" lvl="1" indent="-381000">
              <a:buFont typeface="Trebuchet MS"/>
              <a:buChar char="●"/>
            </a:pPr>
            <a:endParaRPr lang="en" sz="2000" dirty="0" smtClean="0"/>
          </a:p>
          <a:p>
            <a:pPr marL="857250" lvl="1" indent="-381000">
              <a:buFont typeface="Trebuchet MS"/>
              <a:buChar char="●"/>
            </a:pPr>
            <a:endParaRPr lang="en" sz="2000" dirty="0"/>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897</TotalTime>
  <Words>629</Words>
  <Application>Microsoft Office PowerPoint</Application>
  <PresentationFormat>On-screen Show (16:9)</PresentationFormat>
  <Paragraphs>60</Paragraphs>
  <Slides>11</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wave</vt:lpstr>
      <vt:lpstr>Document</vt:lpstr>
      <vt:lpstr>Population ecology of Northwestern Atlantic grey seal (Halichoerus grypus) </vt:lpstr>
      <vt:lpstr>Grey seal (Halichoerus grypus)</vt:lpstr>
      <vt:lpstr>Cape Cod</vt:lpstr>
      <vt:lpstr>Hypotheses</vt:lpstr>
      <vt:lpstr>Seasonal Variation of SST off of Cape Cod, MA</vt:lpstr>
      <vt:lpstr> Overview of Seal Tracks</vt:lpstr>
      <vt:lpstr>Summary of Seal Data</vt:lpstr>
      <vt:lpstr>Outliers</vt:lpstr>
      <vt:lpstr>Conclusions</vt:lpstr>
      <vt:lpstr>Difficulties Encountered </vt:lpstr>
      <vt:lpstr>Future Research and Predictions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 ecology of Northwestern Atlantic grey seal (Halichoerus grypus)</dc:title>
  <dc:creator>Francesca</dc:creator>
  <cp:lastModifiedBy>Francesca</cp:lastModifiedBy>
  <cp:revision>35</cp:revision>
  <dcterms:modified xsi:type="dcterms:W3CDTF">2013-12-09T19:59:40Z</dcterms:modified>
</cp:coreProperties>
</file>