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8" r:id="rId5"/>
    <p:sldId id="256" r:id="rId6"/>
    <p:sldId id="259" r:id="rId7"/>
    <p:sldId id="260" r:id="rId8"/>
    <p:sldId id="266" r:id="rId9"/>
    <p:sldId id="267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60"/>
  </p:normalViewPr>
  <p:slideViewPr>
    <p:cSldViewPr>
      <p:cViewPr>
        <p:scale>
          <a:sx n="95" d="100"/>
          <a:sy n="95" d="100"/>
        </p:scale>
        <p:origin x="-92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\Documents\Michael%20Glincman\Michael\Rutgers\Fall%202013\Glider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Aharoni" pitchFamily="2" charset="-79"/>
                <a:cs typeface="Aharoni" pitchFamily="2" charset="-79"/>
              </a:rPr>
              <a:t>Hurricane</a:t>
            </a:r>
            <a:r>
              <a:rPr lang="en-US" baseline="0">
                <a:latin typeface="Aharoni" pitchFamily="2" charset="-79"/>
                <a:cs typeface="Aharoni" pitchFamily="2" charset="-79"/>
              </a:rPr>
              <a:t> Irene Sandy Hook Data</a:t>
            </a:r>
            <a:endParaRPr lang="en-US">
              <a:latin typeface="Aharoni" pitchFamily="2" charset="-79"/>
              <a:cs typeface="Aharoni" pitchFamily="2" charset="-79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Sheet1!$A$1:$A$25</c:f>
              <c:numCache>
                <c:formatCode>h:mm</c:formatCode>
                <c:ptCount val="25"/>
                <c:pt idx="0" formatCode="General">
                  <c:v>0.0</c:v>
                </c:pt>
                <c:pt idx="1">
                  <c:v>0.0291666666666667</c:v>
                </c:pt>
                <c:pt idx="2">
                  <c:v>0.0708333333333334</c:v>
                </c:pt>
                <c:pt idx="3">
                  <c:v>0.1125</c:v>
                </c:pt>
                <c:pt idx="4">
                  <c:v>0.154166666666667</c:v>
                </c:pt>
                <c:pt idx="5">
                  <c:v>0.195833333333333</c:v>
                </c:pt>
                <c:pt idx="6">
                  <c:v>0.2375</c:v>
                </c:pt>
                <c:pt idx="7">
                  <c:v>0.279166666666667</c:v>
                </c:pt>
                <c:pt idx="8">
                  <c:v>0.320833333333333</c:v>
                </c:pt>
                <c:pt idx="9">
                  <c:v>0.3625</c:v>
                </c:pt>
                <c:pt idx="10">
                  <c:v>0.404166666666667</c:v>
                </c:pt>
                <c:pt idx="11">
                  <c:v>0.445833333333333</c:v>
                </c:pt>
                <c:pt idx="12">
                  <c:v>0.4875</c:v>
                </c:pt>
                <c:pt idx="13">
                  <c:v>0.529166666666667</c:v>
                </c:pt>
                <c:pt idx="14">
                  <c:v>0.570833333333334</c:v>
                </c:pt>
                <c:pt idx="15">
                  <c:v>0.6125</c:v>
                </c:pt>
                <c:pt idx="16">
                  <c:v>0.654166666666667</c:v>
                </c:pt>
                <c:pt idx="17">
                  <c:v>0.695833333333334</c:v>
                </c:pt>
                <c:pt idx="18">
                  <c:v>0.7375</c:v>
                </c:pt>
                <c:pt idx="19">
                  <c:v>0.779166666666666</c:v>
                </c:pt>
                <c:pt idx="20">
                  <c:v>0.820833333333333</c:v>
                </c:pt>
                <c:pt idx="21">
                  <c:v>0.8625</c:v>
                </c:pt>
                <c:pt idx="22">
                  <c:v>0.904166666666667</c:v>
                </c:pt>
                <c:pt idx="23">
                  <c:v>0.945833333333333</c:v>
                </c:pt>
                <c:pt idx="24">
                  <c:v>0.9875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1">
                  <c:v>48.0</c:v>
                </c:pt>
                <c:pt idx="2">
                  <c:v>37.0</c:v>
                </c:pt>
                <c:pt idx="3">
                  <c:v>45.0</c:v>
                </c:pt>
                <c:pt idx="4">
                  <c:v>56.0</c:v>
                </c:pt>
                <c:pt idx="5">
                  <c:v>64.0</c:v>
                </c:pt>
                <c:pt idx="6">
                  <c:v>39.0</c:v>
                </c:pt>
                <c:pt idx="7">
                  <c:v>35.0</c:v>
                </c:pt>
                <c:pt idx="8">
                  <c:v>39.0</c:v>
                </c:pt>
                <c:pt idx="9">
                  <c:v>34.0</c:v>
                </c:pt>
                <c:pt idx="10">
                  <c:v>33.0</c:v>
                </c:pt>
                <c:pt idx="11">
                  <c:v>35.0</c:v>
                </c:pt>
                <c:pt idx="12">
                  <c:v>37.0</c:v>
                </c:pt>
                <c:pt idx="13">
                  <c:v>39.0</c:v>
                </c:pt>
                <c:pt idx="14">
                  <c:v>41.0</c:v>
                </c:pt>
                <c:pt idx="15">
                  <c:v>43.0</c:v>
                </c:pt>
                <c:pt idx="16">
                  <c:v>45.0</c:v>
                </c:pt>
                <c:pt idx="17">
                  <c:v>56.0</c:v>
                </c:pt>
                <c:pt idx="19">
                  <c:v>53.0</c:v>
                </c:pt>
                <c:pt idx="20">
                  <c:v>44.0</c:v>
                </c:pt>
                <c:pt idx="21">
                  <c:v>37.0</c:v>
                </c:pt>
                <c:pt idx="22">
                  <c:v>32.0</c:v>
                </c:pt>
                <c:pt idx="23">
                  <c:v>27.0</c:v>
                </c:pt>
                <c:pt idx="24">
                  <c:v>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00120"/>
        <c:axId val="50695720"/>
      </c:lineChart>
      <c:catAx>
        <c:axId val="50700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 August 28, 2011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695720"/>
        <c:crosses val="autoZero"/>
        <c:auto val="1"/>
        <c:lblAlgn val="ctr"/>
        <c:lblOffset val="100"/>
        <c:noMultiLvlLbl val="0"/>
      </c:catAx>
      <c:valAx>
        <c:axId val="50695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Max</a:t>
                </a:r>
                <a:r>
                  <a:rPr lang="en-US" baseline="0"/>
                  <a:t> Wind Speeds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00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BFF7-A764-4977-AFA4-5B34E6886AAA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1A-2AF6-4CF6-A50A-874034FF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Hurricane Sandy vs. Hurricane Irene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25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9 at 9.3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4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52400"/>
            <a:ext cx="25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Hurricane 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9 at 9.3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39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52400"/>
            <a:ext cx="21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Irene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Category 1 </a:t>
            </a:r>
            <a:r>
              <a:rPr lang="en-US" dirty="0" smtClean="0"/>
              <a:t>hurricanes average:</a:t>
            </a:r>
          </a:p>
          <a:p>
            <a:pPr lvl="1"/>
            <a:r>
              <a:rPr lang="en-US" dirty="0" smtClean="0"/>
              <a:t>sustained </a:t>
            </a:r>
            <a:r>
              <a:rPr lang="en-US" dirty="0"/>
              <a:t>winds from 74-95 </a:t>
            </a:r>
            <a:r>
              <a:rPr lang="en-US" dirty="0" smtClean="0"/>
              <a:t>mph</a:t>
            </a:r>
          </a:p>
          <a:p>
            <a:pPr lvl="1"/>
            <a:r>
              <a:rPr lang="en-US" dirty="0" smtClean="0"/>
              <a:t>storm </a:t>
            </a:r>
            <a:r>
              <a:rPr lang="en-US" dirty="0"/>
              <a:t>surge of 4-5 feet above </a:t>
            </a:r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central pressure of 980 </a:t>
            </a:r>
            <a:r>
              <a:rPr lang="en-US" dirty="0" err="1"/>
              <a:t>mb</a:t>
            </a:r>
            <a:r>
              <a:rPr lang="en-US" dirty="0"/>
              <a:t> (</a:t>
            </a:r>
            <a:r>
              <a:rPr lang="en-US" dirty="0" err="1"/>
              <a:t>millibars</a:t>
            </a:r>
            <a:r>
              <a:rPr lang="en-US" dirty="0"/>
              <a:t>)</a:t>
            </a:r>
          </a:p>
          <a:p>
            <a:r>
              <a:rPr lang="pl-PL" dirty="0" err="1"/>
              <a:t>Category</a:t>
            </a:r>
            <a:r>
              <a:rPr lang="pl-PL" dirty="0"/>
              <a:t> 2 </a:t>
            </a:r>
            <a:r>
              <a:rPr lang="pl-PL" dirty="0" err="1" smtClean="0"/>
              <a:t>hurricanes</a:t>
            </a:r>
            <a:r>
              <a:rPr lang="pl-PL" dirty="0" smtClean="0"/>
              <a:t> </a:t>
            </a:r>
            <a:r>
              <a:rPr lang="pl-PL" dirty="0" err="1" smtClean="0"/>
              <a:t>average</a:t>
            </a:r>
            <a:r>
              <a:rPr lang="pl-PL" dirty="0" smtClean="0"/>
              <a:t>:</a:t>
            </a:r>
          </a:p>
          <a:p>
            <a:pPr lvl="1"/>
            <a:r>
              <a:rPr lang="en-US" dirty="0" smtClean="0"/>
              <a:t>sustained </a:t>
            </a:r>
            <a:r>
              <a:rPr lang="en-US" dirty="0"/>
              <a:t>winds from </a:t>
            </a:r>
            <a:r>
              <a:rPr lang="pl-PL" dirty="0" smtClean="0"/>
              <a:t>96</a:t>
            </a:r>
            <a:r>
              <a:rPr lang="pl-PL" dirty="0"/>
              <a:t>-110 </a:t>
            </a:r>
            <a:r>
              <a:rPr lang="pl-PL" dirty="0" err="1" smtClean="0"/>
              <a:t>mph</a:t>
            </a:r>
            <a:endParaRPr lang="pl-PL" dirty="0"/>
          </a:p>
          <a:p>
            <a:pPr lvl="1"/>
            <a:r>
              <a:rPr lang="pl-PL" dirty="0" err="1" smtClean="0"/>
              <a:t>storm</a:t>
            </a:r>
            <a:r>
              <a:rPr lang="pl-PL" dirty="0" smtClean="0"/>
              <a:t> </a:t>
            </a:r>
            <a:r>
              <a:rPr lang="pl-PL" dirty="0" err="1"/>
              <a:t>surge</a:t>
            </a:r>
            <a:r>
              <a:rPr lang="pl-PL" dirty="0"/>
              <a:t> of 6-8 </a:t>
            </a:r>
            <a:r>
              <a:rPr lang="pl-PL" dirty="0" err="1"/>
              <a:t>feet</a:t>
            </a:r>
            <a:r>
              <a:rPr lang="pl-PL" dirty="0"/>
              <a:t> </a:t>
            </a:r>
            <a:r>
              <a:rPr lang="pl-PL" dirty="0" err="1"/>
              <a:t>above</a:t>
            </a:r>
            <a:r>
              <a:rPr lang="pl-PL" dirty="0"/>
              <a:t> </a:t>
            </a:r>
            <a:r>
              <a:rPr lang="pl-PL" dirty="0" err="1" smtClean="0"/>
              <a:t>normal</a:t>
            </a:r>
            <a:endParaRPr lang="pl-PL" dirty="0"/>
          </a:p>
          <a:p>
            <a:pPr lvl="1"/>
            <a:r>
              <a:rPr lang="pl-PL" dirty="0" smtClean="0"/>
              <a:t>minimum </a:t>
            </a:r>
            <a:r>
              <a:rPr lang="pl-PL" dirty="0"/>
              <a:t>central pressure of 80-965 </a:t>
            </a:r>
            <a:r>
              <a:rPr lang="pl-PL" dirty="0" err="1"/>
              <a:t>mb</a:t>
            </a:r>
            <a:r>
              <a:rPr lang="pl-PL" dirty="0"/>
              <a:t> (</a:t>
            </a:r>
            <a:r>
              <a:rPr lang="pl-PL" dirty="0" err="1"/>
              <a:t>millibars</a:t>
            </a:r>
            <a:r>
              <a:rPr lang="pl-PL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7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Hurricane Sandy Data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Chemical Aspects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52576"/>
              </p:ext>
            </p:extLst>
          </p:nvPr>
        </p:nvGraphicFramePr>
        <p:xfrm>
          <a:off x="381000" y="3581400"/>
          <a:ext cx="8534399" cy="2590800"/>
        </p:xfrm>
        <a:graphic>
          <a:graphicData uri="http://schemas.openxmlformats.org/drawingml/2006/table">
            <a:tbl>
              <a:tblPr/>
              <a:tblGrid>
                <a:gridCol w="2044577"/>
                <a:gridCol w="2163274"/>
                <a:gridCol w="2163274"/>
                <a:gridCol w="2163274"/>
              </a:tblGrid>
              <a:tr h="518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Date (Piermont Pier, NY)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Salinity (</a:t>
                      </a:r>
                      <a:r>
                        <a:rPr lang="en-US" sz="1200" dirty="0" err="1">
                          <a:latin typeface="Cambria"/>
                          <a:ea typeface="MS Mincho"/>
                          <a:cs typeface="Times New Roman"/>
                        </a:rPr>
                        <a:t>psu</a:t>
                      </a: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Water Temperature (F)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Dissolved Oxygen (ppm)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6.6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7.8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10/31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MS Mincho"/>
                          <a:cs typeface="Times New Roman"/>
                        </a:rPr>
                        <a:t>57.5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MS Mincho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534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03 at 10.25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" y="76199"/>
            <a:ext cx="9096084" cy="67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 mar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0" y="0"/>
            <a:ext cx="917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28936"/>
              </p:ext>
            </p:extLst>
          </p:nvPr>
        </p:nvGraphicFramePr>
        <p:xfrm>
          <a:off x="0" y="0"/>
          <a:ext cx="4343401" cy="4496127"/>
        </p:xfrm>
        <a:graphic>
          <a:graphicData uri="http://schemas.openxmlformats.org/drawingml/2006/table">
            <a:tbl>
              <a:tblPr/>
              <a:tblGrid>
                <a:gridCol w="1322763"/>
                <a:gridCol w="1322763"/>
                <a:gridCol w="1322763"/>
                <a:gridCol w="375112"/>
              </a:tblGrid>
              <a:tr h="315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Wind Speed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Wind Direction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Max Wind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00:42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01:42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02:42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03:42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04:42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05:42 Center made landfall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06:42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07:42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ESE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08:42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SW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09:42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WSW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10:42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11:42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12:42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13:42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WNW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14:42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15:42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16:42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17:42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18:42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19:42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WNW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20:42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NW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21:42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WNW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22:42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WNW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23:42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WNW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343400" y="0"/>
          <a:ext cx="4800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4495801"/>
          <a:ext cx="7162800" cy="2362201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  <a:gridCol w="1790700"/>
                <a:gridCol w="1790700"/>
              </a:tblGrid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Station Name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Date &amp; Time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Storm Surge ft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Storm Tide ft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Burlington, Delaware River,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06:36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3.42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Tacony-Palmyra Bridge,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07:06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3.44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Ship John Shoal,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00:48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2.47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Cape May,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00:06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2.48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5.53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Atlantic City,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00:00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4.34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Sandy Hook, 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08/28/2011 12:36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4.63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6.93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4648200"/>
            <a:ext cx="1752600" cy="20313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←Stations in New Jersey measuring height of storm surge and storm tide during Hurricane Irene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429000"/>
            <a:ext cx="27432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←Station placed at Sandy Hook NJ wind measurements were taken every hour.  Shows wind direction and speed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429000"/>
            <a:ext cx="20574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↑Graph expressing wind speed throughout August 28, 2011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14401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cold pool is an area of cold dense water located off the east coast that sits underneath the warm water due stratification </a:t>
            </a:r>
            <a:r>
              <a:rPr lang="en-US" dirty="0" smtClean="0"/>
              <a:t>of the water levels </a:t>
            </a:r>
            <a:r>
              <a:rPr lang="en-US" dirty="0"/>
              <a:t>caused by this density differences.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During a storm event we see that the cold pool is very affected because of mixing and churning.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water in the cold pool </a:t>
            </a:r>
            <a:r>
              <a:rPr lang="en-US" dirty="0" smtClean="0"/>
              <a:t>is </a:t>
            </a:r>
            <a:r>
              <a:rPr lang="en-US" dirty="0"/>
              <a:t>mixed into the warmer waters above it, which causes a breaking </a:t>
            </a:r>
            <a:r>
              <a:rPr lang="en-US" dirty="0" smtClean="0"/>
              <a:t>down of </a:t>
            </a:r>
            <a:r>
              <a:rPr lang="en-US" dirty="0"/>
              <a:t>the stratified layers of water.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the Glider data below one can see once the storm (Irene) hits on about the 28th that we see a huge change in the position of the thermocline and mixed layer which extends into the cold pool.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bigger the storm the deeper the mixing as one can see form the data below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/>
                <a:cs typeface="Times New Roman"/>
              </a:rPr>
              <a:t>Effects of Hurricane Activity on the Cold Pool</a:t>
            </a:r>
          </a:p>
        </p:txBody>
      </p:sp>
      <p:pic>
        <p:nvPicPr>
          <p:cNvPr id="14" name="Picture 13" descr="Screen shot 2013-12-03 at 10.0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134028" cy="2057400"/>
          </a:xfrm>
          <a:prstGeom prst="rect">
            <a:avLst/>
          </a:prstGeom>
        </p:spPr>
      </p:pic>
      <p:pic>
        <p:nvPicPr>
          <p:cNvPr id="18" name="Picture 17" descr="Screen shot 2013-12-03 at 10.06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02146"/>
            <a:ext cx="4151811" cy="20938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30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IRENE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6248400"/>
            <a:ext cx="82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5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3 at 10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51"/>
            <a:ext cx="9157413" cy="686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10/03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10/26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8/26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505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582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1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83" y="1011972"/>
            <a:ext cx="2710198" cy="3684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0698"/>
            <a:ext cx="4923420" cy="471531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BIOLOGICAL IMPACTS</a:t>
            </a:r>
          </a:p>
          <a:p>
            <a:endParaRPr lang="en-US" sz="2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en-US" sz="2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7367" cy="276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81" y="1901341"/>
            <a:ext cx="5029200" cy="229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4092" y="552229"/>
            <a:ext cx="423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Marine mammals blown to shore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166"/>
            <a:ext cx="4991726" cy="3023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81" y="1901341"/>
            <a:ext cx="5029200" cy="229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49" y="3834166"/>
            <a:ext cx="4513517" cy="30238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4092" y="921561"/>
            <a:ext cx="39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 Pollutants/Debris kill marine animals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093" y="1290893"/>
            <a:ext cx="423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 Invertebrates (sponges) break off &amp; die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2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34" y="322644"/>
            <a:ext cx="3534046" cy="4708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Calibri (Headings)"/>
              </a:rPr>
              <a:t>- Massive fish kills</a:t>
            </a:r>
            <a:endParaRPr lang="en-US" sz="2000" dirty="0">
              <a:solidFill>
                <a:srgbClr val="000000"/>
              </a:solidFill>
              <a:latin typeface="+mn-lt"/>
              <a:cs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590" y="3617103"/>
            <a:ext cx="5561723" cy="56371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10" y="1800920"/>
            <a:ext cx="7436207" cy="5057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413" y="793516"/>
            <a:ext cx="353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Foreign substances cause 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imbalance in ecosystem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5149" y="322644"/>
            <a:ext cx="325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 Sea turtle nests obliterated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&amp; beach / dune erosion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149" y="1101292"/>
            <a:ext cx="364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 Marine plants uprooted &amp; killed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694</Words>
  <Application>Microsoft Macintosh PowerPoint</Application>
  <PresentationFormat>On-screen Show (4:3)</PresentationFormat>
  <Paragraphs>211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Hurricane Sandy vs. Hurricane Irene</vt:lpstr>
      <vt:lpstr>  Hurricane Sandy Data  Chemical Aspects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Massive fish kills</vt:lpstr>
      <vt:lpstr>PowerPoint Presentation</vt:lpstr>
      <vt:lpstr>PowerPoint Presentation</vt:lpstr>
      <vt:lpstr>Hurricane Statistics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Kevin ORourke</cp:lastModifiedBy>
  <cp:revision>23</cp:revision>
  <dcterms:created xsi:type="dcterms:W3CDTF">2013-11-19T00:41:15Z</dcterms:created>
  <dcterms:modified xsi:type="dcterms:W3CDTF">2013-12-11T17:03:57Z</dcterms:modified>
</cp:coreProperties>
</file>