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891200" cy="32918400"/>
  <p:notesSz cx="32099250" cy="4220845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324" y="22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09675" cy="2110423"/>
          </a:xfrm>
          <a:prstGeom prst="rect">
            <a:avLst/>
          </a:prstGeom>
        </p:spPr>
        <p:txBody>
          <a:bodyPr vert="horz" lIns="424611" tIns="212305" rIns="424611" bIns="212305" rtlCol="0"/>
          <a:lstStyle>
            <a:lvl1pPr algn="l">
              <a:defRPr sz="5600"/>
            </a:lvl1pPr>
          </a:lstStyle>
          <a:p>
            <a:endParaRPr lang="en-US"/>
          </a:p>
        </p:txBody>
      </p:sp>
      <p:sp>
        <p:nvSpPr>
          <p:cNvPr id="3" name="Date Placeholder 2"/>
          <p:cNvSpPr>
            <a:spLocks noGrp="1"/>
          </p:cNvSpPr>
          <p:nvPr>
            <p:ph type="dt" idx="1"/>
          </p:nvPr>
        </p:nvSpPr>
        <p:spPr>
          <a:xfrm>
            <a:off x="18182147" y="0"/>
            <a:ext cx="13909675" cy="2110423"/>
          </a:xfrm>
          <a:prstGeom prst="rect">
            <a:avLst/>
          </a:prstGeom>
        </p:spPr>
        <p:txBody>
          <a:bodyPr vert="horz" lIns="424611" tIns="212305" rIns="424611" bIns="212305" rtlCol="0"/>
          <a:lstStyle>
            <a:lvl1pPr algn="r">
              <a:defRPr sz="5600"/>
            </a:lvl1pPr>
          </a:lstStyle>
          <a:p>
            <a:fld id="{5BB8873D-F9D8-44AB-945F-E513F4BC97F7}" type="datetimeFigureOut">
              <a:rPr lang="en-US" smtClean="0"/>
              <a:pPr/>
              <a:t>12/14/2009</a:t>
            </a:fld>
            <a:endParaRPr lang="en-US"/>
          </a:p>
        </p:txBody>
      </p:sp>
      <p:sp>
        <p:nvSpPr>
          <p:cNvPr id="4" name="Slide Image Placeholder 3"/>
          <p:cNvSpPr>
            <a:spLocks noGrp="1" noRot="1" noChangeAspect="1"/>
          </p:cNvSpPr>
          <p:nvPr>
            <p:ph type="sldImg" idx="2"/>
          </p:nvPr>
        </p:nvSpPr>
        <p:spPr>
          <a:xfrm>
            <a:off x="5497513" y="3165475"/>
            <a:ext cx="21104225" cy="15828963"/>
          </a:xfrm>
          <a:prstGeom prst="rect">
            <a:avLst/>
          </a:prstGeom>
          <a:noFill/>
          <a:ln w="12700">
            <a:solidFill>
              <a:prstClr val="black"/>
            </a:solidFill>
          </a:ln>
        </p:spPr>
        <p:txBody>
          <a:bodyPr vert="horz" lIns="424611" tIns="212305" rIns="424611" bIns="212305" rtlCol="0" anchor="ctr"/>
          <a:lstStyle/>
          <a:p>
            <a:endParaRPr lang="en-US"/>
          </a:p>
        </p:txBody>
      </p:sp>
      <p:sp>
        <p:nvSpPr>
          <p:cNvPr id="5" name="Notes Placeholder 4"/>
          <p:cNvSpPr>
            <a:spLocks noGrp="1"/>
          </p:cNvSpPr>
          <p:nvPr>
            <p:ph type="body" sz="quarter" idx="3"/>
          </p:nvPr>
        </p:nvSpPr>
        <p:spPr>
          <a:xfrm>
            <a:off x="3209925" y="20049013"/>
            <a:ext cx="25679400" cy="18993803"/>
          </a:xfrm>
          <a:prstGeom prst="rect">
            <a:avLst/>
          </a:prstGeom>
        </p:spPr>
        <p:txBody>
          <a:bodyPr vert="horz" lIns="424611" tIns="212305" rIns="424611" bIns="2123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0090702"/>
            <a:ext cx="13909675" cy="2110423"/>
          </a:xfrm>
          <a:prstGeom prst="rect">
            <a:avLst/>
          </a:prstGeom>
        </p:spPr>
        <p:txBody>
          <a:bodyPr vert="horz" lIns="424611" tIns="212305" rIns="424611" bIns="212305" rtlCol="0" anchor="b"/>
          <a:lstStyle>
            <a:lvl1pPr algn="l">
              <a:defRPr sz="5600"/>
            </a:lvl1pPr>
          </a:lstStyle>
          <a:p>
            <a:endParaRPr lang="en-US"/>
          </a:p>
        </p:txBody>
      </p:sp>
      <p:sp>
        <p:nvSpPr>
          <p:cNvPr id="7" name="Slide Number Placeholder 6"/>
          <p:cNvSpPr>
            <a:spLocks noGrp="1"/>
          </p:cNvSpPr>
          <p:nvPr>
            <p:ph type="sldNum" sz="quarter" idx="5"/>
          </p:nvPr>
        </p:nvSpPr>
        <p:spPr>
          <a:xfrm>
            <a:off x="18182147" y="40090702"/>
            <a:ext cx="13909675" cy="2110423"/>
          </a:xfrm>
          <a:prstGeom prst="rect">
            <a:avLst/>
          </a:prstGeom>
        </p:spPr>
        <p:txBody>
          <a:bodyPr vert="horz" lIns="424611" tIns="212305" rIns="424611" bIns="212305" rtlCol="0" anchor="b"/>
          <a:lstStyle>
            <a:lvl1pPr algn="r">
              <a:defRPr sz="5600"/>
            </a:lvl1pPr>
          </a:lstStyle>
          <a:p>
            <a:fld id="{45CF307B-AD15-4731-B6A3-DA1055A499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F307B-AD15-4731-B6A3-DA1055A4992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560320" y="6583680"/>
            <a:ext cx="37687910" cy="8778240"/>
          </a:xfrm>
          <a:ln>
            <a:noFill/>
          </a:ln>
        </p:spPr>
        <p:txBody>
          <a:bodyPr vert="horz" tIns="0" rIns="877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560320" y="15496973"/>
            <a:ext cx="37702541" cy="8412480"/>
          </a:xfrm>
        </p:spPr>
        <p:txBody>
          <a:bodyPr lIns="0" rIns="87782"/>
          <a:lstStyle>
            <a:lvl1pPr marL="0" marR="219456" indent="0" algn="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F4CFF79-C6FA-4870-A8C4-A8C35E339F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4389127"/>
            <a:ext cx="9875520" cy="2501646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4389127"/>
            <a:ext cx="28895040" cy="2501646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45690" y="6320333"/>
            <a:ext cx="37307520" cy="6539789"/>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6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45690" y="12982387"/>
            <a:ext cx="37307520" cy="7246618"/>
          </a:xfrm>
        </p:spPr>
        <p:txBody>
          <a:bodyPr lIns="219456" rIns="219456" anchor="t"/>
          <a:lstStyle>
            <a:lvl1pPr marL="0" indent="0">
              <a:buNone/>
              <a:defRPr sz="10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CFF79-C6FA-4870-A8C4-A8C35E339F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23113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tIns="219456"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8905190"/>
            <a:ext cx="19392902" cy="3164890"/>
          </a:xfrm>
        </p:spPr>
        <p:txBody>
          <a:bodyPr lIns="219456" tIns="0" rIns="219456" bIns="0" anchor="ctr">
            <a:noAutofit/>
          </a:bodyP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2296122" y="8926836"/>
            <a:ext cx="19400520" cy="3143246"/>
          </a:xfrm>
        </p:spPr>
        <p:txBody>
          <a:bodyPr lIns="219456" tIns="0" rIns="219456" bIns="0" anchor="ct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12070080"/>
            <a:ext cx="19392902"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2296122" y="12070080"/>
            <a:ext cx="19400520"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867840" cy="5486400"/>
          </a:xfrm>
        </p:spPr>
        <p:txBody>
          <a:bodyPr vert="horz" tIns="21945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2468890"/>
            <a:ext cx="13167360" cy="5577840"/>
          </a:xfrm>
        </p:spPr>
        <p:txBody>
          <a:bodyPr lIns="0" anchor="b">
            <a:noAutofit/>
          </a:bodyPr>
          <a:lstStyle>
            <a:lvl1pPr algn="l" rtl="0">
              <a:spcBef>
                <a:spcPct val="0"/>
              </a:spcBef>
              <a:buNone/>
              <a:defRPr sz="12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291840" y="8046720"/>
            <a:ext cx="13167360" cy="21945600"/>
          </a:xfrm>
        </p:spPr>
        <p:txBody>
          <a:bodyPr lIns="87782" rIns="87782"/>
          <a:lstStyle>
            <a:lvl1pPr marL="0" indent="0" algn="l">
              <a:buNone/>
              <a:defRPr sz="6700"/>
            </a:lvl1pPr>
            <a:lvl2pPr indent="0" algn="l">
              <a:buNone/>
              <a:defRPr sz="5800"/>
            </a:lvl2pPr>
            <a:lvl3pPr indent="0" algn="l">
              <a:buNone/>
              <a:defRPr sz="4800"/>
            </a:lvl3pPr>
            <a:lvl4pPr indent="0" algn="l">
              <a:buNone/>
              <a:defRPr sz="4300"/>
            </a:lvl4pPr>
            <a:lvl5pPr indent="0" algn="l">
              <a:buNone/>
              <a:defRPr sz="43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160240" y="8046720"/>
            <a:ext cx="24536400" cy="21945600"/>
          </a:xfrm>
        </p:spPr>
        <p:txBody>
          <a:bodyPr tIns="0"/>
          <a:lstStyle>
            <a:lvl1pPr>
              <a:defRPr sz="13400"/>
            </a:lvl1pPr>
            <a:lvl2pPr>
              <a:defRPr sz="12500"/>
            </a:lvl2pPr>
            <a:lvl3pPr>
              <a:defRPr sz="11500"/>
            </a:lvl3pPr>
            <a:lvl4pPr>
              <a:defRPr sz="9600"/>
            </a:lvl4pPr>
            <a:lvl5pPr>
              <a:defRPr sz="8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CFF79-C6FA-4870-A8C4-A8C35E339F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5195614" y="5318770"/>
            <a:ext cx="25237440" cy="197510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12" name="Right Triangle 11"/>
          <p:cNvSpPr/>
          <p:nvPr/>
        </p:nvSpPr>
        <p:spPr>
          <a:xfrm rot="420000" flipV="1">
            <a:off x="38419843" y="25726891"/>
            <a:ext cx="746150" cy="7461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2" name="Title 1"/>
          <p:cNvSpPr>
            <a:spLocks noGrp="1"/>
          </p:cNvSpPr>
          <p:nvPr>
            <p:ph type="title"/>
          </p:nvPr>
        </p:nvSpPr>
        <p:spPr>
          <a:xfrm>
            <a:off x="2926080" y="5649583"/>
            <a:ext cx="10621670" cy="7596581"/>
          </a:xfrm>
        </p:spPr>
        <p:txBody>
          <a:bodyPr vert="horz" lIns="219456" tIns="219456" rIns="219456" bIns="219456" anchor="b"/>
          <a:lstStyle>
            <a:lvl1pPr algn="l">
              <a:buNone/>
              <a:defRPr sz="96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926080" y="13578168"/>
            <a:ext cx="10607040" cy="10460736"/>
          </a:xfrm>
        </p:spPr>
        <p:txBody>
          <a:bodyPr lIns="307238" rIns="219456" bIns="219456" anchor="t"/>
          <a:lstStyle>
            <a:lvl1pPr marL="0" indent="0" algn="l">
              <a:spcBef>
                <a:spcPts val="1200"/>
              </a:spcBef>
              <a:buFontTx/>
              <a:buNone/>
              <a:defRPr sz="62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8F7AF2-59F6-4738-B5C7-7154DB4BF46D}" type="datetimeFigureOut">
              <a:rPr lang="en-US" smtClean="0"/>
              <a:pPr/>
              <a:t>12/14/2009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8770560" y="30510482"/>
            <a:ext cx="2926080" cy="1752600"/>
          </a:xfrm>
        </p:spPr>
        <p:txBody>
          <a:bodyPr/>
          <a:lstStyle/>
          <a:p>
            <a:fld id="{EF4CFF79-C6FA-4870-A8C4-A8C35E339F8F}" type="slidenum">
              <a:rPr lang="en-US" smtClean="0"/>
              <a:pPr/>
              <a:t>‹#›</a:t>
            </a:fld>
            <a:endParaRPr lang="en-US"/>
          </a:p>
        </p:txBody>
      </p:sp>
      <p:sp>
        <p:nvSpPr>
          <p:cNvPr id="3" name="Picture Placeholder 2"/>
          <p:cNvSpPr>
            <a:spLocks noGrp="1"/>
          </p:cNvSpPr>
          <p:nvPr>
            <p:ph type="pic" idx="1"/>
          </p:nvPr>
        </p:nvSpPr>
        <p:spPr>
          <a:xfrm rot="420000">
            <a:off x="16731806" y="5757682"/>
            <a:ext cx="22165056" cy="18873216"/>
          </a:xfrm>
          <a:prstGeom prst="rect">
            <a:avLst/>
          </a:prstGeom>
          <a:solidFill>
            <a:schemeClr val="bg2"/>
          </a:solidFill>
          <a:ln w="3000" cap="rnd">
            <a:solidFill>
              <a:srgbClr val="C0C0C0"/>
            </a:solidFill>
            <a:round/>
          </a:ln>
          <a:effectLst/>
        </p:spPr>
        <p:txBody>
          <a:bodyPr/>
          <a:lstStyle>
            <a:lvl1pPr marL="0" indent="0">
              <a:buNone/>
              <a:defRPr sz="15400"/>
            </a:lvl1pPr>
          </a:lstStyle>
          <a:p>
            <a:r>
              <a:rPr kumimoji="0" lang="en-US" smtClean="0"/>
              <a:t>Click icon to add picture</a:t>
            </a:r>
            <a:endParaRPr kumimoji="0" lang="en-US" dirty="0"/>
          </a:p>
        </p:txBody>
      </p:sp>
      <p:sp>
        <p:nvSpPr>
          <p:cNvPr id="10" name="Freeform 9"/>
          <p:cNvSpPr>
            <a:spLocks/>
          </p:cNvSpPr>
          <p:nvPr/>
        </p:nvSpPr>
        <p:spPr bwMode="auto">
          <a:xfrm flipV="1">
            <a:off x="-45720" y="27919680"/>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21031200" y="29855162"/>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45720" y="-34291"/>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21031200" y="-34289"/>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2194560" y="3379622"/>
            <a:ext cx="39502080" cy="5486400"/>
          </a:xfrm>
          <a:prstGeom prst="rect">
            <a:avLst/>
          </a:prstGeom>
        </p:spPr>
        <p:txBody>
          <a:bodyPr vert="horz" lIns="0" tIns="219456"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2194560" y="9290304"/>
            <a:ext cx="39502080" cy="21067776"/>
          </a:xfrm>
          <a:prstGeom prst="rect">
            <a:avLst/>
          </a:prstGeom>
        </p:spPr>
        <p:txBody>
          <a:bodyPr vert="horz"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194560" y="30510482"/>
            <a:ext cx="1024128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fld id="{6A8F7AF2-59F6-4738-B5C7-7154DB4BF46D}" type="datetimeFigureOut">
              <a:rPr lang="en-US" smtClean="0"/>
              <a:pPr/>
              <a:t>12/14/2009</a:t>
            </a:fld>
            <a:endParaRPr lang="en-US"/>
          </a:p>
        </p:txBody>
      </p:sp>
      <p:sp>
        <p:nvSpPr>
          <p:cNvPr id="22" name="Footer Placeholder 21"/>
          <p:cNvSpPr>
            <a:spLocks noGrp="1"/>
          </p:cNvSpPr>
          <p:nvPr>
            <p:ph type="ftr" sz="quarter" idx="3"/>
          </p:nvPr>
        </p:nvSpPr>
        <p:spPr>
          <a:xfrm>
            <a:off x="12801600" y="30510482"/>
            <a:ext cx="1609344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8039040" y="30510482"/>
            <a:ext cx="3657600" cy="1752600"/>
          </a:xfrm>
          <a:prstGeom prst="rect">
            <a:avLst/>
          </a:prstGeom>
        </p:spPr>
        <p:txBody>
          <a:bodyPr vert="horz" lIns="0" tIns="0" rIns="0" bIns="0" anchor="b"/>
          <a:lstStyle>
            <a:lvl1pPr algn="r" eaLnBrk="1" latinLnBrk="0" hangingPunct="1">
              <a:defRPr kumimoji="0" sz="5800">
                <a:solidFill>
                  <a:schemeClr val="tx2">
                    <a:shade val="90000"/>
                  </a:schemeClr>
                </a:solidFill>
              </a:defRPr>
            </a:lvl1pPr>
          </a:lstStyle>
          <a:p>
            <a:fld id="{EF4CFF79-C6FA-4870-A8C4-A8C35E339F8F}" type="slidenum">
              <a:rPr lang="en-US" smtClean="0"/>
              <a:pPr/>
              <a:t>‹#›</a:t>
            </a:fld>
            <a:endParaRPr lang="en-US"/>
          </a:p>
        </p:txBody>
      </p:sp>
      <p:grpSp>
        <p:nvGrpSpPr>
          <p:cNvPr id="2" name="Group 1"/>
          <p:cNvGrpSpPr/>
          <p:nvPr/>
        </p:nvGrpSpPr>
        <p:grpSpPr>
          <a:xfrm>
            <a:off x="-91281" y="971559"/>
            <a:ext cx="44066630" cy="31162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24000" b="0" kern="1200">
          <a:ln>
            <a:noFill/>
          </a:ln>
          <a:solidFill>
            <a:schemeClr val="tx2"/>
          </a:solidFill>
          <a:effectLst/>
          <a:latin typeface="+mj-lt"/>
          <a:ea typeface="+mj-ea"/>
          <a:cs typeface="+mj-cs"/>
        </a:defRPr>
      </a:lvl1pPr>
    </p:titleStyle>
    <p:bodyStyle>
      <a:lvl1pPr marL="1316736" indent="-1316736" algn="l" rtl="0" eaLnBrk="1" latinLnBrk="0" hangingPunct="1">
        <a:spcBef>
          <a:spcPct val="20000"/>
        </a:spcBef>
        <a:buClr>
          <a:schemeClr val="accent3"/>
        </a:buClr>
        <a:buSzPct val="95000"/>
        <a:buFont typeface="Wingdings 2"/>
        <a:buChar char=""/>
        <a:defRPr kumimoji="0" sz="12500" kern="1200">
          <a:solidFill>
            <a:schemeClr val="tx1"/>
          </a:solidFill>
          <a:latin typeface="+mn-lt"/>
          <a:ea typeface="+mn-ea"/>
          <a:cs typeface="+mn-cs"/>
        </a:defRPr>
      </a:lvl1pPr>
      <a:lvl2pPr marL="3072384" indent="-1185062" algn="l" rtl="0" eaLnBrk="1" latinLnBrk="0" hangingPunct="1">
        <a:spcBef>
          <a:spcPct val="20000"/>
        </a:spcBef>
        <a:buClr>
          <a:schemeClr val="accent1"/>
        </a:buClr>
        <a:buSzPct val="85000"/>
        <a:buFont typeface="Wingdings 2"/>
        <a:buChar char=""/>
        <a:defRPr kumimoji="0" sz="11500" kern="1200">
          <a:solidFill>
            <a:schemeClr val="tx1"/>
          </a:solidFill>
          <a:latin typeface="+mn-lt"/>
          <a:ea typeface="+mn-ea"/>
          <a:cs typeface="+mn-cs"/>
        </a:defRPr>
      </a:lvl2pPr>
      <a:lvl3pPr marL="4389120" indent="-1185062" algn="l" rtl="0" eaLnBrk="1" latinLnBrk="0" hangingPunct="1">
        <a:spcBef>
          <a:spcPct val="20000"/>
        </a:spcBef>
        <a:buClr>
          <a:schemeClr val="accent2"/>
        </a:buClr>
        <a:buSzPct val="70000"/>
        <a:buFont typeface="Wingdings 2"/>
        <a:buChar char=""/>
        <a:defRPr kumimoji="0" sz="10100" kern="1200">
          <a:solidFill>
            <a:schemeClr val="tx1"/>
          </a:solidFill>
          <a:latin typeface="+mn-lt"/>
          <a:ea typeface="+mn-ea"/>
          <a:cs typeface="+mn-cs"/>
        </a:defRPr>
      </a:lvl3pPr>
      <a:lvl4pPr marL="5705856" indent="-1009498" algn="l" rtl="0" eaLnBrk="1" latinLnBrk="0" hangingPunct="1">
        <a:spcBef>
          <a:spcPct val="20000"/>
        </a:spcBef>
        <a:buClr>
          <a:schemeClr val="accent3"/>
        </a:buClr>
        <a:buSzPct val="65000"/>
        <a:buFont typeface="Wingdings 2"/>
        <a:buChar char=""/>
        <a:defRPr kumimoji="0" sz="9600" kern="1200">
          <a:solidFill>
            <a:schemeClr val="tx1"/>
          </a:solidFill>
          <a:latin typeface="+mn-lt"/>
          <a:ea typeface="+mn-ea"/>
          <a:cs typeface="+mn-cs"/>
        </a:defRPr>
      </a:lvl4pPr>
      <a:lvl5pPr marL="7022592" indent="-1009498" algn="l" rtl="0" eaLnBrk="1" latinLnBrk="0" hangingPunct="1">
        <a:spcBef>
          <a:spcPct val="20000"/>
        </a:spcBef>
        <a:buClr>
          <a:schemeClr val="accent4"/>
        </a:buClr>
        <a:buSzPct val="65000"/>
        <a:buFont typeface="Wingdings 2"/>
        <a:buChar char=""/>
        <a:defRPr kumimoji="0" sz="9600" kern="1200">
          <a:solidFill>
            <a:schemeClr val="tx1"/>
          </a:solidFill>
          <a:latin typeface="+mn-lt"/>
          <a:ea typeface="+mn-ea"/>
          <a:cs typeface="+mn-cs"/>
        </a:defRPr>
      </a:lvl5pPr>
      <a:lvl6pPr marL="8339328" indent="-1009498" algn="l" rtl="0" eaLnBrk="1" latinLnBrk="0" hangingPunct="1">
        <a:spcBef>
          <a:spcPct val="20000"/>
        </a:spcBef>
        <a:buClr>
          <a:schemeClr val="accent5"/>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6"/>
        </a:buClr>
        <a:buSzPct val="80000"/>
        <a:buFont typeface="Wingdings 2"/>
        <a:buChar char=""/>
        <a:defRPr kumimoji="0" sz="7700" kern="1200" baseline="0">
          <a:solidFill>
            <a:schemeClr val="tx1"/>
          </a:solidFill>
          <a:latin typeface="+mn-lt"/>
          <a:ea typeface="+mn-ea"/>
          <a:cs typeface="+mn-cs"/>
        </a:defRPr>
      </a:lvl7pPr>
      <a:lvl8pPr marL="10533888" indent="-877824" algn="l" rtl="0" eaLnBrk="1" latinLnBrk="0" hangingPunct="1">
        <a:spcBef>
          <a:spcPct val="20000"/>
        </a:spcBef>
        <a:buClr>
          <a:schemeClr val="tx2"/>
        </a:buClr>
        <a:buChar char="•"/>
        <a:defRPr kumimoji="0" sz="7700" kern="1200">
          <a:solidFill>
            <a:schemeClr val="tx1"/>
          </a:solidFill>
          <a:latin typeface="+mn-lt"/>
          <a:ea typeface="+mn-ea"/>
          <a:cs typeface="+mn-cs"/>
        </a:defRPr>
      </a:lvl8pPr>
      <a:lvl9pPr marL="11850624" indent="-877824" algn="l" rtl="0" eaLnBrk="1" latinLnBrk="0" hangingPunct="1">
        <a:spcBef>
          <a:spcPct val="20000"/>
        </a:spcBef>
        <a:buClr>
          <a:schemeClr val="tx2"/>
        </a:buClr>
        <a:buFontTx/>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9200" y="2133600"/>
            <a:ext cx="31242000" cy="3581400"/>
          </a:xfrm>
        </p:spPr>
        <p:txBody>
          <a:bodyPr>
            <a:normAutofit fontScale="90000"/>
          </a:bodyPr>
          <a:lstStyle/>
          <a:p>
            <a:r>
              <a:rPr lang="en-US" sz="14400" dirty="0" smtClean="0"/>
              <a:t>Atlantic Crossing Underwater Weather</a:t>
            </a:r>
            <a:br>
              <a:rPr lang="en-US" sz="14400" dirty="0" smtClean="0"/>
            </a:br>
            <a:r>
              <a:rPr lang="en-US" sz="6900" dirty="0" smtClean="0"/>
              <a:t>Colin Evans</a:t>
            </a:r>
            <a:r>
              <a:rPr lang="en-US" sz="6900" baseline="30000" dirty="0" smtClean="0"/>
              <a:t>1</a:t>
            </a:r>
            <a:r>
              <a:rPr lang="en-US" sz="6900" dirty="0" smtClean="0"/>
              <a:t>, Abe Gelb</a:t>
            </a:r>
            <a:r>
              <a:rPr lang="en-US" sz="6900" baseline="30000" dirty="0" smtClean="0"/>
              <a:t>1</a:t>
            </a:r>
            <a:r>
              <a:rPr lang="en-US" sz="6900" dirty="0" smtClean="0"/>
              <a:t>, Scott Glenn</a:t>
            </a:r>
            <a:r>
              <a:rPr lang="en-US" sz="6900" baseline="30000" dirty="0" smtClean="0"/>
              <a:t>2</a:t>
            </a:r>
            <a:r>
              <a:rPr lang="en-US" sz="6900" dirty="0" smtClean="0"/>
              <a:t>, Josh Kohut</a:t>
            </a:r>
            <a:r>
              <a:rPr lang="en-US" sz="6900" baseline="30000" dirty="0" smtClean="0"/>
              <a:t>2</a:t>
            </a:r>
            <a:r>
              <a:rPr lang="en-US" sz="6900" dirty="0" smtClean="0"/>
              <a:t>, Oscar Schofield</a:t>
            </a:r>
            <a:r>
              <a:rPr lang="en-US" sz="6900" baseline="30000" dirty="0" smtClean="0"/>
              <a:t>2</a:t>
            </a:r>
            <a:r>
              <a:rPr lang="en-US" sz="6900" dirty="0" smtClean="0"/>
              <a:t>, John Kerfoot</a:t>
            </a:r>
            <a:r>
              <a:rPr lang="en-US" sz="6900" baseline="30000" dirty="0" smtClean="0"/>
              <a:t>2</a:t>
            </a:r>
            <a:r>
              <a:rPr lang="en-US" sz="17500" dirty="0" smtClean="0"/>
              <a:t/>
            </a:r>
            <a:br>
              <a:rPr lang="en-US" sz="17500" dirty="0" smtClean="0"/>
            </a:br>
            <a:endParaRPr lang="en-US" sz="17500" dirty="0"/>
          </a:p>
        </p:txBody>
      </p:sp>
      <p:grpSp>
        <p:nvGrpSpPr>
          <p:cNvPr id="32" name="Group 31"/>
          <p:cNvGrpSpPr/>
          <p:nvPr/>
        </p:nvGrpSpPr>
        <p:grpSpPr>
          <a:xfrm>
            <a:off x="17145000" y="7315200"/>
            <a:ext cx="26060400" cy="14782800"/>
            <a:chOff x="1616092" y="10430619"/>
            <a:chExt cx="26060400" cy="17297400"/>
          </a:xfrm>
        </p:grpSpPr>
        <p:pic>
          <p:nvPicPr>
            <p:cNvPr id="10" name="Picture 9" descr="googletatic.bmp"/>
            <p:cNvPicPr>
              <a:picLocks noChangeAspect="1"/>
            </p:cNvPicPr>
            <p:nvPr/>
          </p:nvPicPr>
          <p:blipFill>
            <a:blip r:embed="rId3" cstate="print"/>
            <a:srcRect t="-1475" r="-694" b="-1792"/>
            <a:stretch>
              <a:fillRect/>
            </a:stretch>
          </p:blipFill>
          <p:spPr>
            <a:xfrm>
              <a:off x="9350596" y="10430619"/>
              <a:ext cx="10521712" cy="5658629"/>
            </a:xfrm>
            <a:prstGeom prst="rect">
              <a:avLst/>
            </a:prstGeom>
          </p:spPr>
        </p:pic>
        <p:pic>
          <p:nvPicPr>
            <p:cNvPr id="11" name="Picture 10" descr="MAY.jpg"/>
            <p:cNvPicPr>
              <a:picLocks noChangeAspect="1"/>
            </p:cNvPicPr>
            <p:nvPr/>
          </p:nvPicPr>
          <p:blipFill>
            <a:blip r:embed="rId4" cstate="print"/>
            <a:srcRect l="11111" t="2875" r="9716"/>
            <a:stretch>
              <a:fillRect/>
            </a:stretch>
          </p:blipFill>
          <p:spPr>
            <a:xfrm>
              <a:off x="2382574" y="17439603"/>
              <a:ext cx="8013225" cy="5079906"/>
            </a:xfrm>
            <a:prstGeom prst="rect">
              <a:avLst/>
            </a:prstGeom>
          </p:spPr>
        </p:pic>
        <p:pic>
          <p:nvPicPr>
            <p:cNvPr id="12" name="Picture 11" descr="JUNE.JPG"/>
            <p:cNvPicPr>
              <a:picLocks noChangeAspect="1"/>
            </p:cNvPicPr>
            <p:nvPr/>
          </p:nvPicPr>
          <p:blipFill>
            <a:blip r:embed="rId5" cstate="print"/>
            <a:srcRect/>
            <a:stretch>
              <a:fillRect/>
            </a:stretch>
          </p:blipFill>
          <p:spPr>
            <a:xfrm>
              <a:off x="10744200" y="17373600"/>
              <a:ext cx="7943544" cy="4822695"/>
            </a:xfrm>
            <a:prstGeom prst="rect">
              <a:avLst/>
            </a:prstGeom>
          </p:spPr>
        </p:pic>
        <p:pic>
          <p:nvPicPr>
            <p:cNvPr id="13" name="Picture 12" descr="JULY.JPG"/>
            <p:cNvPicPr>
              <a:picLocks noChangeAspect="1"/>
            </p:cNvPicPr>
            <p:nvPr/>
          </p:nvPicPr>
          <p:blipFill>
            <a:blip r:embed="rId6" cstate="print"/>
            <a:srcRect/>
            <a:stretch>
              <a:fillRect/>
            </a:stretch>
          </p:blipFill>
          <p:spPr>
            <a:xfrm>
              <a:off x="19105826" y="17297400"/>
              <a:ext cx="8222265" cy="4964898"/>
            </a:xfrm>
            <a:prstGeom prst="rect">
              <a:avLst/>
            </a:prstGeom>
          </p:spPr>
        </p:pic>
        <p:pic>
          <p:nvPicPr>
            <p:cNvPr id="15" name="Picture 14" descr="AUGUST.JPG"/>
            <p:cNvPicPr>
              <a:picLocks noChangeAspect="1"/>
            </p:cNvPicPr>
            <p:nvPr/>
          </p:nvPicPr>
          <p:blipFill>
            <a:blip r:embed="rId7" cstate="print"/>
            <a:srcRect/>
            <a:stretch>
              <a:fillRect/>
            </a:stretch>
          </p:blipFill>
          <p:spPr>
            <a:xfrm>
              <a:off x="2243214" y="22197995"/>
              <a:ext cx="8152585" cy="5304965"/>
            </a:xfrm>
            <a:prstGeom prst="rect">
              <a:avLst/>
            </a:prstGeom>
          </p:spPr>
        </p:pic>
        <p:pic>
          <p:nvPicPr>
            <p:cNvPr id="16" name="Picture 15" descr="SEPTEMBER.JPG"/>
            <p:cNvPicPr>
              <a:picLocks noChangeAspect="1"/>
            </p:cNvPicPr>
            <p:nvPr/>
          </p:nvPicPr>
          <p:blipFill>
            <a:blip r:embed="rId8" cstate="print"/>
            <a:srcRect/>
            <a:stretch>
              <a:fillRect/>
            </a:stretch>
          </p:blipFill>
          <p:spPr>
            <a:xfrm>
              <a:off x="10744200" y="22250401"/>
              <a:ext cx="8082905" cy="4953000"/>
            </a:xfrm>
            <a:prstGeom prst="rect">
              <a:avLst/>
            </a:prstGeom>
          </p:spPr>
        </p:pic>
        <p:pic>
          <p:nvPicPr>
            <p:cNvPr id="17" name="Picture 16" descr="OCTOBER-NOVEMBER.JPG"/>
            <p:cNvPicPr>
              <a:picLocks noChangeAspect="1"/>
            </p:cNvPicPr>
            <p:nvPr/>
          </p:nvPicPr>
          <p:blipFill>
            <a:blip r:embed="rId9" cstate="print"/>
            <a:srcRect/>
            <a:stretch>
              <a:fillRect/>
            </a:stretch>
          </p:blipFill>
          <p:spPr>
            <a:xfrm>
              <a:off x="19105826" y="22390902"/>
              <a:ext cx="8082905" cy="5117297"/>
            </a:xfrm>
            <a:prstGeom prst="rect">
              <a:avLst/>
            </a:prstGeom>
          </p:spPr>
        </p:pic>
        <p:sp>
          <p:nvSpPr>
            <p:cNvPr id="20" name="Double Bracket 19"/>
            <p:cNvSpPr/>
            <p:nvPr/>
          </p:nvSpPr>
          <p:spPr>
            <a:xfrm>
              <a:off x="1616092" y="16925182"/>
              <a:ext cx="26060400" cy="10802837"/>
            </a:xfrm>
            <a:prstGeom prst="bracketPair">
              <a:avLst/>
            </a:prstGeom>
            <a:ln w="152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Double Bracket 24"/>
            <p:cNvSpPr/>
            <p:nvPr/>
          </p:nvSpPr>
          <p:spPr>
            <a:xfrm>
              <a:off x="9977718" y="12745513"/>
              <a:ext cx="6689301" cy="1221749"/>
            </a:xfrm>
            <a:prstGeom prst="bracketPair">
              <a:avLst/>
            </a:prstGeom>
            <a:ln w="152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Down Arrow 25"/>
            <p:cNvSpPr/>
            <p:nvPr/>
          </p:nvSpPr>
          <p:spPr>
            <a:xfrm>
              <a:off x="13810129" y="14160170"/>
              <a:ext cx="1742005" cy="2765012"/>
            </a:xfrm>
            <a:prstGeom prst="downArrow">
              <a:avLst/>
            </a:prstGeom>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7373600" y="23850600"/>
            <a:ext cx="12954000" cy="4953000"/>
            <a:chOff x="23164800" y="5715000"/>
            <a:chExt cx="14020800" cy="6477000"/>
          </a:xfrm>
        </p:grpSpPr>
        <p:pic>
          <p:nvPicPr>
            <p:cNvPr id="27" name="Picture 26" descr="battery1.bmp"/>
            <p:cNvPicPr>
              <a:picLocks noChangeAspect="1"/>
            </p:cNvPicPr>
            <p:nvPr/>
          </p:nvPicPr>
          <p:blipFill>
            <a:blip r:embed="rId10" cstate="print"/>
            <a:srcRect/>
            <a:stretch>
              <a:fillRect/>
            </a:stretch>
          </p:blipFill>
          <p:spPr>
            <a:xfrm>
              <a:off x="30861000" y="5715000"/>
              <a:ext cx="632460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descr="battery2.bmp"/>
            <p:cNvPicPr>
              <a:picLocks noChangeAspect="1"/>
            </p:cNvPicPr>
            <p:nvPr/>
          </p:nvPicPr>
          <p:blipFill>
            <a:blip r:embed="rId11" cstate="print"/>
            <a:srcRect/>
            <a:stretch>
              <a:fillRect/>
            </a:stretch>
          </p:blipFill>
          <p:spPr>
            <a:xfrm>
              <a:off x="23164800" y="5715000"/>
              <a:ext cx="632460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0" name="TextBox 29"/>
          <p:cNvSpPr txBox="1"/>
          <p:nvPr/>
        </p:nvSpPr>
        <p:spPr>
          <a:xfrm>
            <a:off x="533400" y="3733800"/>
            <a:ext cx="22326600" cy="7571303"/>
          </a:xfrm>
          <a:prstGeom prst="rect">
            <a:avLst/>
          </a:prstGeom>
          <a:noFill/>
        </p:spPr>
        <p:txBody>
          <a:bodyPr wrap="square" rtlCol="0">
            <a:spAutoFit/>
          </a:bodyPr>
          <a:lstStyle/>
          <a:p>
            <a:r>
              <a:rPr lang="en-US" b="1" dirty="0" smtClean="0"/>
              <a:t>Abstract</a:t>
            </a:r>
          </a:p>
          <a:p>
            <a:r>
              <a:rPr lang="en-US" sz="5000" dirty="0" smtClean="0"/>
              <a:t>During the period of RU27’s travel, much data has been gathered through CTD casts. Scarlet has provided unique and unseen data involving temperature, salinity, and density throughout the entire Atlantic crossing mission.  The most important data that needed to be examined towards the end of her journey was temperature measurements, as this posed somewhat of a threat to battery life and biology growth.  Tracking the thermocline and temperature differences in the water column were extremely important in order to assist Scarlet in the completion of her long-term journey across the vast Atlantic Ocean.</a:t>
            </a:r>
            <a:endParaRPr lang="en-US" sz="5000" dirty="0"/>
          </a:p>
        </p:txBody>
      </p:sp>
      <p:sp>
        <p:nvSpPr>
          <p:cNvPr id="31" name="TextBox 30"/>
          <p:cNvSpPr txBox="1"/>
          <p:nvPr/>
        </p:nvSpPr>
        <p:spPr>
          <a:xfrm>
            <a:off x="533400" y="15931575"/>
            <a:ext cx="16383000" cy="10433625"/>
          </a:xfrm>
          <a:prstGeom prst="rect">
            <a:avLst/>
          </a:prstGeom>
          <a:noFill/>
        </p:spPr>
        <p:txBody>
          <a:bodyPr wrap="square" rtlCol="0">
            <a:spAutoFit/>
          </a:bodyPr>
          <a:lstStyle/>
          <a:p>
            <a:r>
              <a:rPr lang="en-US" b="1" dirty="0" smtClean="0"/>
              <a:t>Observations</a:t>
            </a:r>
          </a:p>
          <a:p>
            <a:pPr>
              <a:buFont typeface="Arial" pitchFamily="34" charset="0"/>
              <a:buChar char="•"/>
            </a:pPr>
            <a:r>
              <a:rPr lang="en-US" sz="5000" dirty="0" smtClean="0"/>
              <a:t> Temperature throughout entire water column began to get cooler in late September (Figure7</a:t>
            </a:r>
            <a:r>
              <a:rPr lang="en-US" sz="5000" dirty="0" smtClean="0"/>
              <a:t>).</a:t>
            </a:r>
          </a:p>
          <a:p>
            <a:pPr>
              <a:buFont typeface="Arial" pitchFamily="34" charset="0"/>
              <a:buChar char="•"/>
            </a:pPr>
            <a:endParaRPr lang="en-US" sz="5000" dirty="0" smtClean="0"/>
          </a:p>
          <a:p>
            <a:pPr>
              <a:buFont typeface="Arial" pitchFamily="34" charset="0"/>
              <a:buChar char="•"/>
            </a:pPr>
            <a:r>
              <a:rPr lang="en-US" sz="5000" dirty="0" smtClean="0"/>
              <a:t> </a:t>
            </a:r>
            <a:r>
              <a:rPr lang="en-US" sz="5000" dirty="0" smtClean="0"/>
              <a:t>Bottom water temperatures reached nearly 12 degrees C.</a:t>
            </a:r>
          </a:p>
          <a:p>
            <a:pPr>
              <a:buFont typeface="Arial" pitchFamily="34" charset="0"/>
              <a:buChar char="•"/>
            </a:pPr>
            <a:endParaRPr lang="en-US" sz="5000" dirty="0"/>
          </a:p>
          <a:p>
            <a:pPr>
              <a:buFont typeface="Arial" pitchFamily="34" charset="0"/>
              <a:buChar char="•"/>
            </a:pPr>
            <a:r>
              <a:rPr lang="en-US" sz="5000" dirty="0" smtClean="0"/>
              <a:t> </a:t>
            </a:r>
            <a:r>
              <a:rPr lang="en-US" sz="5000" dirty="0" smtClean="0"/>
              <a:t>Constant </a:t>
            </a:r>
            <a:r>
              <a:rPr lang="en-US" sz="5000" dirty="0" smtClean="0"/>
              <a:t>change in thermocline positioning and strength, which sometimes had an effect on Scarlet’s flight yo patterns.</a:t>
            </a:r>
          </a:p>
          <a:p>
            <a:pPr>
              <a:buFont typeface="Arial" pitchFamily="34" charset="0"/>
              <a:buChar char="•"/>
            </a:pPr>
            <a:endParaRPr lang="en-US" sz="5000" dirty="0"/>
          </a:p>
          <a:p>
            <a:pPr>
              <a:buFont typeface="Arial" pitchFamily="34" charset="0"/>
              <a:buChar char="•"/>
            </a:pPr>
            <a:r>
              <a:rPr lang="en-US" sz="5000" dirty="0" smtClean="0"/>
              <a:t> </a:t>
            </a:r>
            <a:r>
              <a:rPr lang="en-US" sz="5000" dirty="0" smtClean="0"/>
              <a:t>Possible correlation with temperature and bio-fouling. </a:t>
            </a:r>
            <a:endParaRPr lang="en-US" sz="5000" b="1" dirty="0" smtClean="0"/>
          </a:p>
          <a:p>
            <a:endParaRPr lang="en-US" b="1" dirty="0"/>
          </a:p>
        </p:txBody>
      </p:sp>
      <p:sp>
        <p:nvSpPr>
          <p:cNvPr id="33" name="TextBox 32"/>
          <p:cNvSpPr txBox="1"/>
          <p:nvPr/>
        </p:nvSpPr>
        <p:spPr>
          <a:xfrm>
            <a:off x="838200" y="25603200"/>
            <a:ext cx="14859000" cy="5262979"/>
          </a:xfrm>
          <a:prstGeom prst="rect">
            <a:avLst/>
          </a:prstGeom>
          <a:noFill/>
        </p:spPr>
        <p:txBody>
          <a:bodyPr wrap="square" rtlCol="0">
            <a:spAutoFit/>
          </a:bodyPr>
          <a:lstStyle/>
          <a:p>
            <a:r>
              <a:rPr lang="en-US" b="1" dirty="0" smtClean="0"/>
              <a:t>Materials and Methods</a:t>
            </a:r>
          </a:p>
          <a:p>
            <a:r>
              <a:rPr lang="en-US" sz="5000" dirty="0" smtClean="0"/>
              <a:t>Plots generated through the use of the MATLAB program, Google Earth, and RU27’s CTD casting.  Other information attained from Puertos</a:t>
            </a:r>
            <a:r>
              <a:rPr lang="en-US" sz="5000" dirty="0"/>
              <a:t> </a:t>
            </a:r>
            <a:r>
              <a:rPr lang="en-US" sz="5000" dirty="0" smtClean="0"/>
              <a:t>del Estado website, Electrochem website, and our companions in Spain.</a:t>
            </a:r>
            <a:endParaRPr lang="en-US" sz="5000" dirty="0"/>
          </a:p>
        </p:txBody>
      </p:sp>
      <p:pic>
        <p:nvPicPr>
          <p:cNvPr id="35" name="Picture 34" descr="4157875095_b393127a43.jpg"/>
          <p:cNvPicPr>
            <a:picLocks noChangeAspect="1"/>
          </p:cNvPicPr>
          <p:nvPr/>
        </p:nvPicPr>
        <p:blipFill>
          <a:blip r:embed="rId12" cstate="print"/>
          <a:stretch>
            <a:fillRect/>
          </a:stretch>
        </p:blipFill>
        <p:spPr>
          <a:xfrm>
            <a:off x="9906000" y="11582400"/>
            <a:ext cx="5486400" cy="3352800"/>
          </a:xfrm>
          <a:prstGeom prst="rect">
            <a:avLst/>
          </a:prstGeom>
          <a:ln w="88900" cap="sq" cmpd="thickThin">
            <a:solidFill>
              <a:srgbClr val="000000"/>
            </a:solidFill>
            <a:prstDash val="solid"/>
            <a:miter lim="800000"/>
          </a:ln>
          <a:effectLst>
            <a:innerShdw blurRad="76200">
              <a:srgbClr val="000000"/>
            </a:innerShdw>
          </a:effectLst>
        </p:spPr>
      </p:pic>
      <p:pic>
        <p:nvPicPr>
          <p:cNvPr id="36" name="Picture 35" descr="SPAIN 208.JPG"/>
          <p:cNvPicPr>
            <a:picLocks noChangeAspect="1"/>
          </p:cNvPicPr>
          <p:nvPr/>
        </p:nvPicPr>
        <p:blipFill>
          <a:blip r:embed="rId13" cstate="print"/>
          <a:stretch>
            <a:fillRect/>
          </a:stretch>
        </p:blipFill>
        <p:spPr>
          <a:xfrm>
            <a:off x="36880800" y="7162800"/>
            <a:ext cx="6019800" cy="4572000"/>
          </a:xfrm>
          <a:prstGeom prst="rect">
            <a:avLst/>
          </a:prstGeom>
          <a:ln w="88900" cap="sq" cmpd="thickThin">
            <a:solidFill>
              <a:srgbClr val="000000"/>
            </a:solidFill>
            <a:prstDash val="solid"/>
            <a:miter lim="800000"/>
          </a:ln>
          <a:effectLst>
            <a:innerShdw blurRad="76200">
              <a:srgbClr val="000000"/>
            </a:innerShdw>
          </a:effectLst>
        </p:spPr>
      </p:pic>
      <p:pic>
        <p:nvPicPr>
          <p:cNvPr id="37" name="Picture 36" descr="4013525109_649e8d34b4.jpg"/>
          <p:cNvPicPr>
            <a:picLocks noChangeAspect="1"/>
          </p:cNvPicPr>
          <p:nvPr/>
        </p:nvPicPr>
        <p:blipFill>
          <a:blip r:embed="rId14" cstate="print"/>
          <a:stretch>
            <a:fillRect/>
          </a:stretch>
        </p:blipFill>
        <p:spPr>
          <a:xfrm>
            <a:off x="3352800" y="11582400"/>
            <a:ext cx="4572000" cy="3429000"/>
          </a:xfrm>
          <a:prstGeom prst="rect">
            <a:avLst/>
          </a:prstGeom>
          <a:ln w="88900" cap="sq" cmpd="thickThin">
            <a:solidFill>
              <a:srgbClr val="000000"/>
            </a:solidFill>
            <a:prstDash val="solid"/>
            <a:miter lim="800000"/>
          </a:ln>
          <a:effectLst>
            <a:innerShdw blurRad="76200">
              <a:srgbClr val="000000"/>
            </a:innerShdw>
          </a:effectLst>
        </p:spPr>
      </p:pic>
      <p:pic>
        <p:nvPicPr>
          <p:cNvPr id="38" name="Picture 37" descr="4169142614_d9785de306.jpg"/>
          <p:cNvPicPr>
            <a:picLocks noChangeAspect="1"/>
          </p:cNvPicPr>
          <p:nvPr/>
        </p:nvPicPr>
        <p:blipFill>
          <a:blip r:embed="rId15" cstate="print"/>
          <a:stretch>
            <a:fillRect/>
          </a:stretch>
        </p:blipFill>
        <p:spPr>
          <a:xfrm>
            <a:off x="36347400" y="3657600"/>
            <a:ext cx="6883400" cy="2743200"/>
          </a:xfrm>
          <a:prstGeom prst="rect">
            <a:avLst/>
          </a:prstGeom>
          <a:ln w="88900" cap="sq" cmpd="thickThin">
            <a:solidFill>
              <a:srgbClr val="000000"/>
            </a:solidFill>
            <a:prstDash val="solid"/>
            <a:miter lim="800000"/>
          </a:ln>
          <a:effectLst>
            <a:innerShdw blurRad="76200">
              <a:srgbClr val="000000"/>
            </a:innerShdw>
          </a:effectLst>
        </p:spPr>
      </p:pic>
      <p:cxnSp>
        <p:nvCxnSpPr>
          <p:cNvPr id="42" name="Straight Connector 41"/>
          <p:cNvCxnSpPr/>
          <p:nvPr/>
        </p:nvCxnSpPr>
        <p:spPr>
          <a:xfrm>
            <a:off x="0" y="3291840"/>
            <a:ext cx="438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937200" y="22936200"/>
            <a:ext cx="12420600" cy="8340745"/>
          </a:xfrm>
          <a:prstGeom prst="rect">
            <a:avLst/>
          </a:prstGeom>
          <a:noFill/>
        </p:spPr>
        <p:txBody>
          <a:bodyPr wrap="square" rtlCol="0">
            <a:spAutoFit/>
          </a:bodyPr>
          <a:lstStyle/>
          <a:p>
            <a:r>
              <a:rPr lang="en-US" b="1" dirty="0" smtClean="0"/>
              <a:t>Conclusions</a:t>
            </a:r>
          </a:p>
          <a:p>
            <a:pPr>
              <a:buFontTx/>
              <a:buChar char="-"/>
            </a:pPr>
            <a:r>
              <a:rPr lang="en-US" sz="5000" dirty="0" smtClean="0"/>
              <a:t> Cold temperatures did not have much of an impact on battery efficiency. (Figure7,8).</a:t>
            </a:r>
          </a:p>
          <a:p>
            <a:pPr>
              <a:buFontTx/>
              <a:buChar char="-"/>
            </a:pPr>
            <a:endParaRPr lang="en-US" sz="5000" dirty="0" smtClean="0"/>
          </a:p>
          <a:p>
            <a:pPr>
              <a:buFontTx/>
              <a:buChar char="-"/>
            </a:pPr>
            <a:r>
              <a:rPr lang="en-US" sz="5000" dirty="0" smtClean="0"/>
              <a:t>- Important to vary inflection depths throughout mission due to wide temperature ranges and thermocline changes.</a:t>
            </a:r>
          </a:p>
          <a:p>
            <a:pPr>
              <a:buFontTx/>
              <a:buChar char="-"/>
            </a:pPr>
            <a:endParaRPr lang="en-US" sz="5000" dirty="0"/>
          </a:p>
          <a:p>
            <a:pPr>
              <a:buFontTx/>
              <a:buChar char="-"/>
            </a:pPr>
            <a:r>
              <a:rPr lang="en-US" sz="5000" dirty="0" smtClean="0"/>
              <a:t>- Tracking thermocline important for limiting bio-fouling (Figure5,7).</a:t>
            </a:r>
            <a:endParaRPr lang="en-US" sz="5000" dirty="0"/>
          </a:p>
        </p:txBody>
      </p:sp>
      <p:sp>
        <p:nvSpPr>
          <p:cNvPr id="45" name="TextBox 44"/>
          <p:cNvSpPr txBox="1"/>
          <p:nvPr/>
        </p:nvSpPr>
        <p:spPr>
          <a:xfrm>
            <a:off x="3276600" y="15240000"/>
            <a:ext cx="4724400" cy="707886"/>
          </a:xfrm>
          <a:prstGeom prst="rect">
            <a:avLst/>
          </a:prstGeom>
          <a:noFill/>
        </p:spPr>
        <p:txBody>
          <a:bodyPr wrap="square" rtlCol="0">
            <a:spAutoFit/>
          </a:bodyPr>
          <a:lstStyle/>
          <a:p>
            <a:r>
              <a:rPr lang="en-US" sz="2000" b="1" dirty="0" smtClean="0"/>
              <a:t>Figure1.</a:t>
            </a:r>
            <a:r>
              <a:rPr lang="en-US" sz="2000" dirty="0" smtClean="0"/>
              <a:t> Scarlet starting her mission heading </a:t>
            </a:r>
            <a:r>
              <a:rPr lang="en-US" sz="2000" dirty="0" smtClean="0"/>
              <a:t> towards </a:t>
            </a:r>
            <a:r>
              <a:rPr lang="en-US" sz="2000" dirty="0" smtClean="0"/>
              <a:t>Spain.</a:t>
            </a:r>
            <a:endParaRPr lang="en-US" sz="2000" dirty="0"/>
          </a:p>
        </p:txBody>
      </p:sp>
      <p:sp>
        <p:nvSpPr>
          <p:cNvPr id="46" name="TextBox 45"/>
          <p:cNvSpPr txBox="1"/>
          <p:nvPr/>
        </p:nvSpPr>
        <p:spPr>
          <a:xfrm>
            <a:off x="9829800" y="15240000"/>
            <a:ext cx="5638800" cy="707886"/>
          </a:xfrm>
          <a:prstGeom prst="rect">
            <a:avLst/>
          </a:prstGeom>
          <a:noFill/>
        </p:spPr>
        <p:txBody>
          <a:bodyPr wrap="square" rtlCol="0">
            <a:spAutoFit/>
          </a:bodyPr>
          <a:lstStyle/>
          <a:p>
            <a:r>
              <a:rPr lang="en-US" sz="2000" b="1" dirty="0" smtClean="0"/>
              <a:t>Figure2.</a:t>
            </a:r>
            <a:r>
              <a:rPr lang="en-US" sz="2000" dirty="0" smtClean="0"/>
              <a:t> RU27 resting in Vigo, Spain along with her companions from Rutgers and Spain.</a:t>
            </a:r>
            <a:endParaRPr lang="en-US" sz="2000" dirty="0"/>
          </a:p>
        </p:txBody>
      </p:sp>
      <p:sp>
        <p:nvSpPr>
          <p:cNvPr id="47" name="TextBox 46"/>
          <p:cNvSpPr txBox="1"/>
          <p:nvPr/>
        </p:nvSpPr>
        <p:spPr>
          <a:xfrm>
            <a:off x="17297400" y="29159537"/>
            <a:ext cx="13030200" cy="1015663"/>
          </a:xfrm>
          <a:prstGeom prst="rect">
            <a:avLst/>
          </a:prstGeom>
          <a:noFill/>
        </p:spPr>
        <p:txBody>
          <a:bodyPr wrap="square" rtlCol="0">
            <a:spAutoFit/>
          </a:bodyPr>
          <a:lstStyle/>
          <a:p>
            <a:r>
              <a:rPr lang="en-US" sz="3000" b="1" dirty="0" smtClean="0"/>
              <a:t>Figure8. </a:t>
            </a:r>
            <a:r>
              <a:rPr lang="en-US" sz="3000" dirty="0" smtClean="0"/>
              <a:t>Scarlet’s lithium battery efficiencies in relation to water temperature (Electrochem).</a:t>
            </a:r>
            <a:endParaRPr lang="en-US" sz="3000" dirty="0"/>
          </a:p>
        </p:txBody>
      </p:sp>
      <p:sp>
        <p:nvSpPr>
          <p:cNvPr id="49" name="TextBox 48"/>
          <p:cNvSpPr txBox="1"/>
          <p:nvPr/>
        </p:nvSpPr>
        <p:spPr>
          <a:xfrm>
            <a:off x="17983200" y="22174200"/>
            <a:ext cx="26593800" cy="630942"/>
          </a:xfrm>
          <a:prstGeom prst="rect">
            <a:avLst/>
          </a:prstGeom>
          <a:noFill/>
        </p:spPr>
        <p:txBody>
          <a:bodyPr wrap="square" rtlCol="0">
            <a:spAutoFit/>
          </a:bodyPr>
          <a:lstStyle/>
          <a:p>
            <a:r>
              <a:rPr lang="en-US" sz="3500" b="1" dirty="0" smtClean="0"/>
              <a:t>Figure7. </a:t>
            </a:r>
            <a:r>
              <a:rPr lang="en-US" sz="3500" dirty="0" smtClean="0"/>
              <a:t>Trans-Atlantic temperature profile showing thermocline changes, SST changes, and bottom water temperature changes. </a:t>
            </a:r>
            <a:endParaRPr lang="en-US" sz="3500" dirty="0"/>
          </a:p>
        </p:txBody>
      </p:sp>
      <p:sp>
        <p:nvSpPr>
          <p:cNvPr id="50" name="TextBox 49"/>
          <p:cNvSpPr txBox="1"/>
          <p:nvPr/>
        </p:nvSpPr>
        <p:spPr>
          <a:xfrm>
            <a:off x="36195000" y="6477000"/>
            <a:ext cx="6858000" cy="400110"/>
          </a:xfrm>
          <a:prstGeom prst="rect">
            <a:avLst/>
          </a:prstGeom>
          <a:noFill/>
        </p:spPr>
        <p:txBody>
          <a:bodyPr wrap="square" rtlCol="0">
            <a:spAutoFit/>
          </a:bodyPr>
          <a:lstStyle/>
          <a:p>
            <a:r>
              <a:rPr lang="en-US" sz="2000" b="1" dirty="0" smtClean="0"/>
              <a:t>Figure5. </a:t>
            </a:r>
            <a:r>
              <a:rPr lang="en-US" sz="2000" dirty="0" smtClean="0"/>
              <a:t>RU27 recovered in Vigo covered in barnacles.</a:t>
            </a:r>
            <a:endParaRPr lang="en-US" sz="2000" dirty="0"/>
          </a:p>
        </p:txBody>
      </p:sp>
      <p:sp>
        <p:nvSpPr>
          <p:cNvPr id="51" name="TextBox 50"/>
          <p:cNvSpPr txBox="1"/>
          <p:nvPr/>
        </p:nvSpPr>
        <p:spPr>
          <a:xfrm>
            <a:off x="36728400" y="11811000"/>
            <a:ext cx="6400800" cy="707886"/>
          </a:xfrm>
          <a:prstGeom prst="rect">
            <a:avLst/>
          </a:prstGeom>
          <a:noFill/>
        </p:spPr>
        <p:txBody>
          <a:bodyPr wrap="square" rtlCol="0">
            <a:spAutoFit/>
          </a:bodyPr>
          <a:lstStyle/>
          <a:p>
            <a:r>
              <a:rPr lang="en-US" sz="2000" b="1" dirty="0" smtClean="0"/>
              <a:t>Figure6. </a:t>
            </a:r>
            <a:r>
              <a:rPr lang="en-US" sz="2000" dirty="0" smtClean="0"/>
              <a:t>Scarlet posing for pictures with Rutgers and scientists from Spain, along with its creator, Doug Webb.</a:t>
            </a:r>
            <a:endParaRPr lang="en-US" sz="2000" dirty="0"/>
          </a:p>
        </p:txBody>
      </p:sp>
      <p:pic>
        <p:nvPicPr>
          <p:cNvPr id="52" name="Picture 51" descr="4157875125_d3226dd15a.jpg"/>
          <p:cNvPicPr>
            <a:picLocks noChangeAspect="1"/>
          </p:cNvPicPr>
          <p:nvPr/>
        </p:nvPicPr>
        <p:blipFill>
          <a:blip r:embed="rId16" cstate="print"/>
          <a:stretch>
            <a:fillRect/>
          </a:stretch>
        </p:blipFill>
        <p:spPr>
          <a:xfrm>
            <a:off x="30022800" y="3657600"/>
            <a:ext cx="5638800" cy="2743200"/>
          </a:xfrm>
          <a:prstGeom prst="rect">
            <a:avLst/>
          </a:prstGeom>
          <a:ln w="88900" cap="sq" cmpd="thickThin">
            <a:solidFill>
              <a:srgbClr val="000000"/>
            </a:solidFill>
            <a:prstDash val="solid"/>
            <a:miter lim="800000"/>
          </a:ln>
          <a:effectLst>
            <a:innerShdw blurRad="76200">
              <a:srgbClr val="000000"/>
            </a:innerShdw>
          </a:effectLst>
        </p:spPr>
      </p:pic>
      <p:pic>
        <p:nvPicPr>
          <p:cNvPr id="53" name="Picture 52" descr="4166034291_1d269c0b19.jpg"/>
          <p:cNvPicPr>
            <a:picLocks noChangeAspect="1"/>
          </p:cNvPicPr>
          <p:nvPr/>
        </p:nvPicPr>
        <p:blipFill>
          <a:blip r:embed="rId17" cstate="print"/>
          <a:stretch>
            <a:fillRect/>
          </a:stretch>
        </p:blipFill>
        <p:spPr>
          <a:xfrm>
            <a:off x="24003000" y="3657600"/>
            <a:ext cx="5359400" cy="2743200"/>
          </a:xfrm>
          <a:prstGeom prst="rect">
            <a:avLst/>
          </a:prstGeom>
          <a:ln w="88900" cap="sq" cmpd="thickThin">
            <a:solidFill>
              <a:srgbClr val="000000"/>
            </a:solidFill>
            <a:prstDash val="solid"/>
            <a:miter lim="800000"/>
          </a:ln>
          <a:effectLst>
            <a:innerShdw blurRad="76200">
              <a:srgbClr val="000000"/>
            </a:innerShdw>
          </a:effectLst>
        </p:spPr>
      </p:pic>
      <p:sp>
        <p:nvSpPr>
          <p:cNvPr id="54" name="TextBox 53"/>
          <p:cNvSpPr txBox="1"/>
          <p:nvPr/>
        </p:nvSpPr>
        <p:spPr>
          <a:xfrm>
            <a:off x="23850600" y="6477000"/>
            <a:ext cx="5410200" cy="400110"/>
          </a:xfrm>
          <a:prstGeom prst="rect">
            <a:avLst/>
          </a:prstGeom>
          <a:noFill/>
        </p:spPr>
        <p:txBody>
          <a:bodyPr wrap="square" rtlCol="0">
            <a:spAutoFit/>
          </a:bodyPr>
          <a:lstStyle/>
          <a:p>
            <a:r>
              <a:rPr lang="en-US" sz="2000" b="1" dirty="0" smtClean="0"/>
              <a:t>Figure3. </a:t>
            </a:r>
            <a:r>
              <a:rPr lang="en-US" sz="2000" dirty="0" smtClean="0"/>
              <a:t>Scarlet spotted in Vigo, Spain.</a:t>
            </a:r>
            <a:endParaRPr lang="en-US" sz="2000" dirty="0"/>
          </a:p>
        </p:txBody>
      </p:sp>
      <p:sp>
        <p:nvSpPr>
          <p:cNvPr id="55" name="TextBox 54"/>
          <p:cNvSpPr txBox="1"/>
          <p:nvPr/>
        </p:nvSpPr>
        <p:spPr>
          <a:xfrm>
            <a:off x="29946600" y="6477000"/>
            <a:ext cx="5867400" cy="707886"/>
          </a:xfrm>
          <a:prstGeom prst="rect">
            <a:avLst/>
          </a:prstGeom>
          <a:noFill/>
        </p:spPr>
        <p:txBody>
          <a:bodyPr wrap="square" rtlCol="0">
            <a:spAutoFit/>
          </a:bodyPr>
          <a:lstStyle/>
          <a:p>
            <a:r>
              <a:rPr lang="en-US" sz="2000" b="1" dirty="0" smtClean="0"/>
              <a:t>Figure4. </a:t>
            </a:r>
            <a:r>
              <a:rPr lang="en-US" sz="2000" dirty="0" smtClean="0"/>
              <a:t>RU27 being transported safely back to the ship (Investagador).</a:t>
            </a:r>
            <a:endParaRPr lang="en-US" sz="2000" dirty="0"/>
          </a:p>
        </p:txBody>
      </p:sp>
      <p:pic>
        <p:nvPicPr>
          <p:cNvPr id="1026" name="Picture 2" descr="M:\Logos\RU COOL\2008_COOL_LOGO_transparent.png"/>
          <p:cNvPicPr>
            <a:picLocks noChangeAspect="1" noChangeArrowheads="1"/>
          </p:cNvPicPr>
          <p:nvPr/>
        </p:nvPicPr>
        <p:blipFill>
          <a:blip r:embed="rId18"/>
          <a:srcRect/>
          <a:stretch>
            <a:fillRect/>
          </a:stretch>
        </p:blipFill>
        <p:spPr bwMode="auto">
          <a:xfrm>
            <a:off x="990600" y="457200"/>
            <a:ext cx="4725211" cy="2582582"/>
          </a:xfrm>
          <a:prstGeom prst="rect">
            <a:avLst/>
          </a:prstGeom>
          <a:noFill/>
        </p:spPr>
      </p:pic>
      <p:pic>
        <p:nvPicPr>
          <p:cNvPr id="1028" name="Picture 4" descr="M:\Logos\other\TELEDYNE_TRANSPARENT.png"/>
          <p:cNvPicPr>
            <a:picLocks noChangeAspect="1" noChangeArrowheads="1"/>
          </p:cNvPicPr>
          <p:nvPr/>
        </p:nvPicPr>
        <p:blipFill>
          <a:blip r:embed="rId19"/>
          <a:srcRect/>
          <a:stretch>
            <a:fillRect/>
          </a:stretch>
        </p:blipFill>
        <p:spPr bwMode="auto">
          <a:xfrm>
            <a:off x="35966400" y="1066800"/>
            <a:ext cx="6953250" cy="15590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234</TotalTime>
  <Words>358</Words>
  <Application>Microsoft Office PowerPoint</Application>
  <PresentationFormat>Custom</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Atlantic Crossing Underwater Weather Colin Evans1, Abe Gelb1, Scott Glenn2, Josh Kohut2, Oscar Schofield2, John Kerfoot2 </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Crossing Underwater Weather</dc:title>
  <dc:creator>RUCool</dc:creator>
  <cp:lastModifiedBy>heifetz</cp:lastModifiedBy>
  <cp:revision>9</cp:revision>
  <dcterms:created xsi:type="dcterms:W3CDTF">2009-12-14T16:31:47Z</dcterms:created>
  <dcterms:modified xsi:type="dcterms:W3CDTF">2009-12-14T20:58:48Z</dcterms:modified>
</cp:coreProperties>
</file>