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77" r:id="rId3"/>
    <p:sldId id="315" r:id="rId4"/>
    <p:sldId id="382" r:id="rId5"/>
    <p:sldId id="257" r:id="rId6"/>
    <p:sldId id="393" r:id="rId7"/>
    <p:sldId id="384" r:id="rId8"/>
    <p:sldId id="383" r:id="rId9"/>
    <p:sldId id="307" r:id="rId10"/>
    <p:sldId id="385" r:id="rId11"/>
    <p:sldId id="325" r:id="rId12"/>
    <p:sldId id="332" r:id="rId13"/>
    <p:sldId id="309" r:id="rId14"/>
    <p:sldId id="386" r:id="rId15"/>
    <p:sldId id="387" r:id="rId16"/>
    <p:sldId id="389" r:id="rId17"/>
    <p:sldId id="388" r:id="rId18"/>
    <p:sldId id="326" r:id="rId19"/>
    <p:sldId id="390" r:id="rId20"/>
    <p:sldId id="352" r:id="rId21"/>
    <p:sldId id="353" r:id="rId22"/>
    <p:sldId id="354" r:id="rId23"/>
    <p:sldId id="355" r:id="rId24"/>
    <p:sldId id="356" r:id="rId25"/>
    <p:sldId id="316" r:id="rId26"/>
    <p:sldId id="318" r:id="rId27"/>
    <p:sldId id="290" r:id="rId28"/>
    <p:sldId id="333" r:id="rId29"/>
    <p:sldId id="334" r:id="rId30"/>
    <p:sldId id="335" r:id="rId31"/>
    <p:sldId id="378" r:id="rId32"/>
    <p:sldId id="391" r:id="rId33"/>
    <p:sldId id="311" r:id="rId34"/>
    <p:sldId id="312" r:id="rId35"/>
    <p:sldId id="341" r:id="rId36"/>
    <p:sldId id="342" r:id="rId37"/>
    <p:sldId id="344" r:id="rId38"/>
    <p:sldId id="345" r:id="rId39"/>
    <p:sldId id="348" r:id="rId40"/>
    <p:sldId id="285" r:id="rId41"/>
    <p:sldId id="305" r:id="rId42"/>
    <p:sldId id="379" r:id="rId43"/>
    <p:sldId id="338" r:id="rId44"/>
    <p:sldId id="380" r:id="rId45"/>
    <p:sldId id="381" r:id="rId46"/>
    <p:sldId id="392" r:id="rId47"/>
    <p:sldId id="365" r:id="rId48"/>
    <p:sldId id="364" r:id="rId49"/>
    <p:sldId id="371" r:id="rId50"/>
    <p:sldId id="372" r:id="rId51"/>
    <p:sldId id="373" r:id="rId52"/>
    <p:sldId id="3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0BBBCD"/>
    <a:srgbClr val="D61F1F"/>
    <a:srgbClr val="B3B324"/>
    <a:srgbClr val="BCBD21"/>
    <a:srgbClr val="E2F0D9"/>
    <a:srgbClr val="FBE5D6"/>
    <a:srgbClr val="A029EF"/>
    <a:srgbClr val="FFAB51"/>
    <a:srgbClr val="BEF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61"/>
    <p:restoredTop sz="79361"/>
  </p:normalViewPr>
  <p:slideViewPr>
    <p:cSldViewPr snapToGrid="0" snapToObjects="1">
      <p:cViewPr varScale="1">
        <p:scale>
          <a:sx n="60" d="100"/>
          <a:sy n="60" d="100"/>
        </p:scale>
        <p:origin x="19" y="2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FD436-0051-B449-92F0-658488287EA2}"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F8A37-684E-AB45-B376-081B8280D855}" type="slidenum">
              <a:rPr lang="en-US" smtClean="0"/>
              <a:t>‹#›</a:t>
            </a:fld>
            <a:endParaRPr lang="en-US"/>
          </a:p>
        </p:txBody>
      </p:sp>
    </p:spTree>
    <p:extLst>
      <p:ext uri="{BB962C8B-B14F-4D97-AF65-F5344CB8AC3E}">
        <p14:creationId xmlns:p14="http://schemas.microsoft.com/office/powerpoint/2010/main" val="283781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a:t>
            </a:fld>
            <a:endParaRPr lang="en-US"/>
          </a:p>
        </p:txBody>
      </p:sp>
    </p:spTree>
    <p:extLst>
      <p:ext uri="{BB962C8B-B14F-4D97-AF65-F5344CB8AC3E}">
        <p14:creationId xmlns:p14="http://schemas.microsoft.com/office/powerpoint/2010/main" val="11919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13</a:t>
            </a:fld>
            <a:endParaRPr lang="en-US"/>
          </a:p>
        </p:txBody>
      </p:sp>
    </p:spTree>
    <p:extLst>
      <p:ext uri="{BB962C8B-B14F-4D97-AF65-F5344CB8AC3E}">
        <p14:creationId xmlns:p14="http://schemas.microsoft.com/office/powerpoint/2010/main" val="187995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14</a:t>
            </a:fld>
            <a:endParaRPr lang="en-US"/>
          </a:p>
        </p:txBody>
      </p:sp>
    </p:spTree>
    <p:extLst>
      <p:ext uri="{BB962C8B-B14F-4D97-AF65-F5344CB8AC3E}">
        <p14:creationId xmlns:p14="http://schemas.microsoft.com/office/powerpoint/2010/main" val="173871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15</a:t>
            </a:fld>
            <a:endParaRPr lang="en-US"/>
          </a:p>
        </p:txBody>
      </p:sp>
    </p:spTree>
    <p:extLst>
      <p:ext uri="{BB962C8B-B14F-4D97-AF65-F5344CB8AC3E}">
        <p14:creationId xmlns:p14="http://schemas.microsoft.com/office/powerpoint/2010/main" val="226749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16</a:t>
            </a:fld>
            <a:endParaRPr lang="en-US"/>
          </a:p>
        </p:txBody>
      </p:sp>
    </p:spTree>
    <p:extLst>
      <p:ext uri="{BB962C8B-B14F-4D97-AF65-F5344CB8AC3E}">
        <p14:creationId xmlns:p14="http://schemas.microsoft.com/office/powerpoint/2010/main" val="256077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17</a:t>
            </a:fld>
            <a:endParaRPr lang="en-US"/>
          </a:p>
        </p:txBody>
      </p:sp>
    </p:spTree>
    <p:extLst>
      <p:ext uri="{BB962C8B-B14F-4D97-AF65-F5344CB8AC3E}">
        <p14:creationId xmlns:p14="http://schemas.microsoft.com/office/powerpoint/2010/main" val="159885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18</a:t>
            </a:fld>
            <a:endParaRPr lang="en-US"/>
          </a:p>
        </p:txBody>
      </p:sp>
    </p:spTree>
    <p:extLst>
      <p:ext uri="{BB962C8B-B14F-4D97-AF65-F5344CB8AC3E}">
        <p14:creationId xmlns:p14="http://schemas.microsoft.com/office/powerpoint/2010/main" val="209954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19</a:t>
            </a:fld>
            <a:endParaRPr lang="en-US"/>
          </a:p>
        </p:txBody>
      </p:sp>
    </p:spTree>
    <p:extLst>
      <p:ext uri="{BB962C8B-B14F-4D97-AF65-F5344CB8AC3E}">
        <p14:creationId xmlns:p14="http://schemas.microsoft.com/office/powerpoint/2010/main" val="1200978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20</a:t>
            </a:fld>
            <a:endParaRPr lang="en-US"/>
          </a:p>
        </p:txBody>
      </p:sp>
    </p:spTree>
    <p:extLst>
      <p:ext uri="{BB962C8B-B14F-4D97-AF65-F5344CB8AC3E}">
        <p14:creationId xmlns:p14="http://schemas.microsoft.com/office/powerpoint/2010/main" val="2386871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21</a:t>
            </a:fld>
            <a:endParaRPr lang="en-US"/>
          </a:p>
        </p:txBody>
      </p:sp>
    </p:spTree>
    <p:extLst>
      <p:ext uri="{BB962C8B-B14F-4D97-AF65-F5344CB8AC3E}">
        <p14:creationId xmlns:p14="http://schemas.microsoft.com/office/powerpoint/2010/main" val="121391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22</a:t>
            </a:fld>
            <a:endParaRPr lang="en-US"/>
          </a:p>
        </p:txBody>
      </p:sp>
    </p:spTree>
    <p:extLst>
      <p:ext uri="{BB962C8B-B14F-4D97-AF65-F5344CB8AC3E}">
        <p14:creationId xmlns:p14="http://schemas.microsoft.com/office/powerpoint/2010/main" val="415315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5</a:t>
            </a:fld>
            <a:endParaRPr lang="en-US"/>
          </a:p>
        </p:txBody>
      </p:sp>
    </p:spTree>
    <p:extLst>
      <p:ext uri="{BB962C8B-B14F-4D97-AF65-F5344CB8AC3E}">
        <p14:creationId xmlns:p14="http://schemas.microsoft.com/office/powerpoint/2010/main" val="2900846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23</a:t>
            </a:fld>
            <a:endParaRPr lang="en-US"/>
          </a:p>
        </p:txBody>
      </p:sp>
    </p:spTree>
    <p:extLst>
      <p:ext uri="{BB962C8B-B14F-4D97-AF65-F5344CB8AC3E}">
        <p14:creationId xmlns:p14="http://schemas.microsoft.com/office/powerpoint/2010/main" val="180845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24</a:t>
            </a:fld>
            <a:endParaRPr lang="en-US"/>
          </a:p>
        </p:txBody>
      </p:sp>
    </p:spTree>
    <p:extLst>
      <p:ext uri="{BB962C8B-B14F-4D97-AF65-F5344CB8AC3E}">
        <p14:creationId xmlns:p14="http://schemas.microsoft.com/office/powerpoint/2010/main" val="2842881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25</a:t>
            </a:fld>
            <a:endParaRPr lang="en-US"/>
          </a:p>
        </p:txBody>
      </p:sp>
    </p:spTree>
    <p:extLst>
      <p:ext uri="{BB962C8B-B14F-4D97-AF65-F5344CB8AC3E}">
        <p14:creationId xmlns:p14="http://schemas.microsoft.com/office/powerpoint/2010/main" val="194206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26</a:t>
            </a:fld>
            <a:endParaRPr lang="en-US"/>
          </a:p>
        </p:txBody>
      </p:sp>
    </p:spTree>
    <p:extLst>
      <p:ext uri="{BB962C8B-B14F-4D97-AF65-F5344CB8AC3E}">
        <p14:creationId xmlns:p14="http://schemas.microsoft.com/office/powerpoint/2010/main" val="69374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27</a:t>
            </a:fld>
            <a:endParaRPr lang="en-US"/>
          </a:p>
        </p:txBody>
      </p:sp>
    </p:spTree>
    <p:extLst>
      <p:ext uri="{BB962C8B-B14F-4D97-AF65-F5344CB8AC3E}">
        <p14:creationId xmlns:p14="http://schemas.microsoft.com/office/powerpoint/2010/main" val="141455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Mostly </a:t>
            </a:r>
            <a:r>
              <a:rPr lang="en-US" dirty="0" err="1"/>
              <a:t>gonna</a:t>
            </a:r>
            <a:r>
              <a:rPr lang="en-US" dirty="0"/>
              <a:t> focus on fixation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40</a:t>
            </a:fld>
            <a:endParaRPr lang="en-US"/>
          </a:p>
        </p:txBody>
      </p:sp>
    </p:spTree>
    <p:extLst>
      <p:ext uri="{BB962C8B-B14F-4D97-AF65-F5344CB8AC3E}">
        <p14:creationId xmlns:p14="http://schemas.microsoft.com/office/powerpoint/2010/main" val="140707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Mostly </a:t>
            </a:r>
            <a:r>
              <a:rPr lang="en-US" dirty="0" err="1"/>
              <a:t>gonna</a:t>
            </a:r>
            <a:r>
              <a:rPr lang="en-US" dirty="0"/>
              <a:t> focus on fixation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41</a:t>
            </a:fld>
            <a:endParaRPr lang="en-US"/>
          </a:p>
        </p:txBody>
      </p:sp>
    </p:spTree>
    <p:extLst>
      <p:ext uri="{BB962C8B-B14F-4D97-AF65-F5344CB8AC3E}">
        <p14:creationId xmlns:p14="http://schemas.microsoft.com/office/powerpoint/2010/main" val="228022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49</a:t>
            </a:fld>
            <a:endParaRPr lang="en-US"/>
          </a:p>
        </p:txBody>
      </p:sp>
    </p:spTree>
    <p:extLst>
      <p:ext uri="{BB962C8B-B14F-4D97-AF65-F5344CB8AC3E}">
        <p14:creationId xmlns:p14="http://schemas.microsoft.com/office/powerpoint/2010/main" val="292671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50</a:t>
            </a:fld>
            <a:endParaRPr lang="en-US"/>
          </a:p>
        </p:txBody>
      </p:sp>
    </p:spTree>
    <p:extLst>
      <p:ext uri="{BB962C8B-B14F-4D97-AF65-F5344CB8AC3E}">
        <p14:creationId xmlns:p14="http://schemas.microsoft.com/office/powerpoint/2010/main" val="4103062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51</a:t>
            </a:fld>
            <a:endParaRPr lang="en-US"/>
          </a:p>
        </p:txBody>
      </p:sp>
    </p:spTree>
    <p:extLst>
      <p:ext uri="{BB962C8B-B14F-4D97-AF65-F5344CB8AC3E}">
        <p14:creationId xmlns:p14="http://schemas.microsoft.com/office/powerpoint/2010/main" val="191596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6</a:t>
            </a:fld>
            <a:endParaRPr lang="en-US"/>
          </a:p>
        </p:txBody>
      </p:sp>
    </p:spTree>
    <p:extLst>
      <p:ext uri="{BB962C8B-B14F-4D97-AF65-F5344CB8AC3E}">
        <p14:creationId xmlns:p14="http://schemas.microsoft.com/office/powerpoint/2010/main" val="212697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7</a:t>
            </a:fld>
            <a:endParaRPr lang="en-US"/>
          </a:p>
        </p:txBody>
      </p:sp>
    </p:spTree>
    <p:extLst>
      <p:ext uri="{BB962C8B-B14F-4D97-AF65-F5344CB8AC3E}">
        <p14:creationId xmlns:p14="http://schemas.microsoft.com/office/powerpoint/2010/main" val="410555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8</a:t>
            </a:fld>
            <a:endParaRPr lang="en-US"/>
          </a:p>
        </p:txBody>
      </p:sp>
    </p:spTree>
    <p:extLst>
      <p:ext uri="{BB962C8B-B14F-4D97-AF65-F5344CB8AC3E}">
        <p14:creationId xmlns:p14="http://schemas.microsoft.com/office/powerpoint/2010/main" val="267053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9</a:t>
            </a:fld>
            <a:endParaRPr lang="en-US"/>
          </a:p>
        </p:txBody>
      </p:sp>
    </p:spTree>
    <p:extLst>
      <p:ext uri="{BB962C8B-B14F-4D97-AF65-F5344CB8AC3E}">
        <p14:creationId xmlns:p14="http://schemas.microsoft.com/office/powerpoint/2010/main" val="3520628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10</a:t>
            </a:fld>
            <a:endParaRPr lang="en-US"/>
          </a:p>
        </p:txBody>
      </p:sp>
    </p:spTree>
    <p:extLst>
      <p:ext uri="{BB962C8B-B14F-4D97-AF65-F5344CB8AC3E}">
        <p14:creationId xmlns:p14="http://schemas.microsoft.com/office/powerpoint/2010/main" val="274009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11</a:t>
            </a:fld>
            <a:endParaRPr lang="en-US"/>
          </a:p>
        </p:txBody>
      </p:sp>
    </p:spTree>
    <p:extLst>
      <p:ext uri="{BB962C8B-B14F-4D97-AF65-F5344CB8AC3E}">
        <p14:creationId xmlns:p14="http://schemas.microsoft.com/office/powerpoint/2010/main" val="22598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04F8A37-684E-AB45-B376-081B8280D855}" type="slidenum">
              <a:rPr lang="en-US" smtClean="0"/>
              <a:t>12</a:t>
            </a:fld>
            <a:endParaRPr lang="en-US"/>
          </a:p>
        </p:txBody>
      </p:sp>
    </p:spTree>
    <p:extLst>
      <p:ext uri="{BB962C8B-B14F-4D97-AF65-F5344CB8AC3E}">
        <p14:creationId xmlns:p14="http://schemas.microsoft.com/office/powerpoint/2010/main" val="349766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03ED-9F09-B542-AF61-9F430D7B24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58AA3-5DAF-D941-B83B-A55BBA3474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3DC980-3555-2841-BF3C-8C2B62D76AA6}"/>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AC9225CA-B242-4445-BE24-15C332F08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05268-25A1-1D48-8C45-E2D001030F31}"/>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214794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2CA0-2871-514F-8F62-5690610583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849078-A9F3-A04B-9D01-7799E3DC3D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4172F-5029-CD47-9CF7-86E16394AFCF}"/>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E501BB84-2651-2A4B-A5B7-C578163DF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E3D5E-E64C-6D46-BC79-FD49358D8A5D}"/>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368097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4D9FB9-D179-2648-8B17-A9E5752CF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B4F24-FEC3-EA4C-B4A0-DB4EC74B6D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3EF48-9630-A940-9E66-F3FED53B35F2}"/>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F3EC8012-5753-B244-AA94-88F5460FD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AE4C6-B434-5B4F-8F35-EA9BB6B6BC39}"/>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94596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EECF-939A-D042-9463-0CCBB4183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1E1CD-9E2B-4B47-9663-7F7BA1E99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C174B-1FA1-4F4C-8DD3-A2905E13F951}"/>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9ED67DFB-EEEF-924A-B367-13A5D8053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87E38-39C2-C944-93DC-9F8E80D84F75}"/>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258351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E06A-E0A0-E24B-A99B-E585E65FA5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A01DFD-AEBC-F443-8560-E403BB989C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BB17CA-D240-094C-83B7-B2D6E4C73A05}"/>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878C7F08-E5CF-694E-B431-CA59C63B1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8B2-C8F3-9746-A463-82C3F59331AA}"/>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187278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4A5E-9316-5D44-86EB-87D0A7A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21396-9F4E-344B-ADA2-424CC11124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5B5A4C-B150-ED47-9BE5-C4BAC1196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9E1EE0-6A8D-AD42-96CE-51B93D4814CC}"/>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6" name="Footer Placeholder 5">
            <a:extLst>
              <a:ext uri="{FF2B5EF4-FFF2-40B4-BE49-F238E27FC236}">
                <a16:creationId xmlns:a16="http://schemas.microsoft.com/office/drawing/2014/main" id="{181C0CDB-C8B7-A94D-8F3E-84B1A7FA8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AF90A-ADDA-3F48-B9BE-7A79FDF7BCD1}"/>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372267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022E-2A10-B249-A263-A86A990A6E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A437AF-FD37-FA42-8F45-01DE8FE250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079AD-CBAF-5C4C-AC2F-2ADE54E13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480C0-B1B6-E546-96B7-3F55A02A4C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BFB294-66AE-AC44-B050-742E0BA35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C3E799-CDDF-6143-A6E5-D231481846E0}"/>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8" name="Footer Placeholder 7">
            <a:extLst>
              <a:ext uri="{FF2B5EF4-FFF2-40B4-BE49-F238E27FC236}">
                <a16:creationId xmlns:a16="http://schemas.microsoft.com/office/drawing/2014/main" id="{177287B7-026B-AD49-9682-2E59ABB78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069AE2-81A6-A24E-A3C2-6863A8A3CE07}"/>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2461855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7D7E-0096-BD43-9869-AB12DA3834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02A229-6F91-E444-86CC-7D22936F20AB}"/>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4" name="Footer Placeholder 3">
            <a:extLst>
              <a:ext uri="{FF2B5EF4-FFF2-40B4-BE49-F238E27FC236}">
                <a16:creationId xmlns:a16="http://schemas.microsoft.com/office/drawing/2014/main" id="{2724F4DF-5DC7-8449-B9D2-B53CA8AC68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4F9791-9013-2B41-B432-F97D387891D1}"/>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3378504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4DD652-48D4-0245-A942-B095B5071E4B}"/>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3" name="Footer Placeholder 2">
            <a:extLst>
              <a:ext uri="{FF2B5EF4-FFF2-40B4-BE49-F238E27FC236}">
                <a16:creationId xmlns:a16="http://schemas.microsoft.com/office/drawing/2014/main" id="{2BE485FD-CD2B-E343-BE9E-CC72F1332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D050FE-D585-0B41-B846-C24300945053}"/>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74711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29C1-4D9F-6742-B9E0-F246E7CCE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7916E5-8909-8B47-96B9-3C6407558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F20D6-34B6-A142-B3CA-4B723B278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0763B-4A02-2E45-9F08-F5CFCFF67BB3}"/>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6" name="Footer Placeholder 5">
            <a:extLst>
              <a:ext uri="{FF2B5EF4-FFF2-40B4-BE49-F238E27FC236}">
                <a16:creationId xmlns:a16="http://schemas.microsoft.com/office/drawing/2014/main" id="{7E654E21-2D51-0548-AF93-B269BA742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EB1DF-3597-4F46-97D2-D2F4CF83D49C}"/>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88573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3B44-3C21-8842-9F5C-76892F2B2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715F55-6084-994D-9482-E63BA7B0B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F0AF3-CDC0-604B-94DD-2AF91D4F8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2CCF8-E40E-AA44-BDBA-755AC38B08BA}"/>
              </a:ext>
            </a:extLst>
          </p:cNvPr>
          <p:cNvSpPr>
            <a:spLocks noGrp="1"/>
          </p:cNvSpPr>
          <p:nvPr>
            <p:ph type="dt" sz="half" idx="10"/>
          </p:nvPr>
        </p:nvSpPr>
        <p:spPr/>
        <p:txBody>
          <a:bodyPr/>
          <a:lstStyle/>
          <a:p>
            <a:fld id="{CFF8D049-0F09-CF40-ABFA-1C0DDEC23331}" type="datetimeFigureOut">
              <a:rPr lang="en-US" smtClean="0"/>
              <a:t>2/27/2024</a:t>
            </a:fld>
            <a:endParaRPr lang="en-US"/>
          </a:p>
        </p:txBody>
      </p:sp>
      <p:sp>
        <p:nvSpPr>
          <p:cNvPr id="6" name="Footer Placeholder 5">
            <a:extLst>
              <a:ext uri="{FF2B5EF4-FFF2-40B4-BE49-F238E27FC236}">
                <a16:creationId xmlns:a16="http://schemas.microsoft.com/office/drawing/2014/main" id="{A28E5DDE-3ACC-F54C-9E5B-F74FAE84DD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20C59-6CCD-4849-8435-144E3BA29D46}"/>
              </a:ext>
            </a:extLst>
          </p:cNvPr>
          <p:cNvSpPr>
            <a:spLocks noGrp="1"/>
          </p:cNvSpPr>
          <p:nvPr>
            <p:ph type="sldNum" sz="quarter" idx="12"/>
          </p:nvPr>
        </p:nvSpPr>
        <p:spPr/>
        <p:txBody>
          <a:bodyPr/>
          <a:lstStyle/>
          <a:p>
            <a:fld id="{55D11CBC-ABF7-9F4C-9814-DE87A493048F}" type="slidenum">
              <a:rPr lang="en-US" smtClean="0"/>
              <a:t>‹#›</a:t>
            </a:fld>
            <a:endParaRPr lang="en-US"/>
          </a:p>
        </p:txBody>
      </p:sp>
    </p:spTree>
    <p:extLst>
      <p:ext uri="{BB962C8B-B14F-4D97-AF65-F5344CB8AC3E}">
        <p14:creationId xmlns:p14="http://schemas.microsoft.com/office/powerpoint/2010/main" val="259842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D25E8-6D2B-C64B-8B59-C0CBB7412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EE1593-E34A-D24C-84C0-42572D7F4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6D69-887E-4345-B084-8A7046262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8D049-0F09-CF40-ABFA-1C0DDEC23331}" type="datetimeFigureOut">
              <a:rPr lang="en-US" smtClean="0"/>
              <a:t>2/27/2024</a:t>
            </a:fld>
            <a:endParaRPr lang="en-US"/>
          </a:p>
        </p:txBody>
      </p:sp>
      <p:sp>
        <p:nvSpPr>
          <p:cNvPr id="5" name="Footer Placeholder 4">
            <a:extLst>
              <a:ext uri="{FF2B5EF4-FFF2-40B4-BE49-F238E27FC236}">
                <a16:creationId xmlns:a16="http://schemas.microsoft.com/office/drawing/2014/main" id="{A6FA45E5-351C-D44F-A5AF-9CA7867BE6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41CAE-C1B6-D140-BFF5-2CC5D10AD8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11CBC-ABF7-9F4C-9814-DE87A493048F}" type="slidenum">
              <a:rPr lang="en-US" smtClean="0"/>
              <a:t>‹#›</a:t>
            </a:fld>
            <a:endParaRPr lang="en-US"/>
          </a:p>
        </p:txBody>
      </p:sp>
      <p:pic>
        <p:nvPicPr>
          <p:cNvPr id="10" name="Picture 9" descr="A picture containing logo&#10;&#10;Description automatically generated">
            <a:extLst>
              <a:ext uri="{FF2B5EF4-FFF2-40B4-BE49-F238E27FC236}">
                <a16:creationId xmlns:a16="http://schemas.microsoft.com/office/drawing/2014/main" id="{343643C5-6971-514D-90A6-A5369CB01675}"/>
              </a:ext>
            </a:extLst>
          </p:cNvPr>
          <p:cNvPicPr>
            <a:picLocks noChangeAspect="1"/>
          </p:cNvPicPr>
          <p:nvPr userDrawn="1"/>
        </p:nvPicPr>
        <p:blipFill>
          <a:blip r:embed="rId13"/>
          <a:stretch>
            <a:fillRect/>
          </a:stretch>
        </p:blipFill>
        <p:spPr>
          <a:xfrm>
            <a:off x="124967" y="5980176"/>
            <a:ext cx="1196449" cy="808799"/>
          </a:xfrm>
          <a:prstGeom prst="rect">
            <a:avLst/>
          </a:prstGeom>
        </p:spPr>
      </p:pic>
    </p:spTree>
    <p:extLst>
      <p:ext uri="{BB962C8B-B14F-4D97-AF65-F5344CB8AC3E}">
        <p14:creationId xmlns:p14="http://schemas.microsoft.com/office/powerpoint/2010/main" val="2705518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4476F4-5C34-3EF3-6985-EDAFA2F986E0}"/>
              </a:ext>
            </a:extLst>
          </p:cNvPr>
          <p:cNvPicPr>
            <a:picLocks noChangeAspect="1"/>
          </p:cNvPicPr>
          <p:nvPr/>
        </p:nvPicPr>
        <p:blipFill>
          <a:blip r:embed="rId3"/>
          <a:stretch>
            <a:fillRect/>
          </a:stretch>
        </p:blipFill>
        <p:spPr>
          <a:xfrm>
            <a:off x="0" y="-10960"/>
            <a:ext cx="12192000" cy="5829300"/>
          </a:xfrm>
          <a:prstGeom prst="rect">
            <a:avLst/>
          </a:prstGeom>
        </p:spPr>
      </p:pic>
      <p:sp>
        <p:nvSpPr>
          <p:cNvPr id="3" name="Subtitle 2">
            <a:extLst>
              <a:ext uri="{FF2B5EF4-FFF2-40B4-BE49-F238E27FC236}">
                <a16:creationId xmlns:a16="http://schemas.microsoft.com/office/drawing/2014/main" id="{8B7372A8-8AB9-5B4A-8D15-66EC67B8B326}"/>
              </a:ext>
            </a:extLst>
          </p:cNvPr>
          <p:cNvSpPr>
            <a:spLocks noGrp="1"/>
          </p:cNvSpPr>
          <p:nvPr>
            <p:ph type="subTitle" idx="1"/>
          </p:nvPr>
        </p:nvSpPr>
        <p:spPr>
          <a:xfrm>
            <a:off x="1623544" y="3551230"/>
            <a:ext cx="9138876" cy="806161"/>
          </a:xfrm>
        </p:spPr>
        <p:txBody>
          <a:bodyPr>
            <a:noAutofit/>
          </a:bodyPr>
          <a:lstStyle/>
          <a:p>
            <a:r>
              <a:rPr lang="en-US" sz="2800" b="1" dirty="0">
                <a:solidFill>
                  <a:schemeClr val="bg1"/>
                </a:solidFill>
              </a:rPr>
              <a:t>Michael Chen</a:t>
            </a:r>
            <a:r>
              <a:rPr lang="en-US" sz="2800" b="1" baseline="30000" dirty="0">
                <a:solidFill>
                  <a:schemeClr val="bg1"/>
                </a:solidFill>
              </a:rPr>
              <a:t>1</a:t>
            </a:r>
            <a:r>
              <a:rPr lang="en-US" sz="2800" b="1" dirty="0">
                <a:solidFill>
                  <a:schemeClr val="bg1"/>
                </a:solidFill>
              </a:rPr>
              <a:t>, Oscar Schofield</a:t>
            </a:r>
            <a:r>
              <a:rPr lang="en-US" sz="2800" b="1" baseline="30000" dirty="0">
                <a:solidFill>
                  <a:schemeClr val="bg1"/>
                </a:solidFill>
              </a:rPr>
              <a:t>1</a:t>
            </a:r>
            <a:endParaRPr lang="en-US" sz="2800" b="1" dirty="0">
              <a:solidFill>
                <a:schemeClr val="bg1"/>
              </a:solidFill>
            </a:endParaRPr>
          </a:p>
          <a:p>
            <a:r>
              <a:rPr lang="en-US" b="1" baseline="30000" dirty="0">
                <a:solidFill>
                  <a:schemeClr val="bg1"/>
                </a:solidFill>
              </a:rPr>
              <a:t>1</a:t>
            </a:r>
            <a:r>
              <a:rPr lang="en-US" b="1" dirty="0">
                <a:solidFill>
                  <a:schemeClr val="bg1"/>
                </a:solidFill>
              </a:rPr>
              <a:t>Rutgers University, USA</a:t>
            </a:r>
          </a:p>
          <a:p>
            <a:r>
              <a:rPr lang="en-US" sz="2800" b="1" dirty="0">
                <a:solidFill>
                  <a:schemeClr val="bg1"/>
                </a:solidFill>
              </a:rPr>
              <a:t>Ocean Sciences Meeting</a:t>
            </a:r>
          </a:p>
          <a:p>
            <a:r>
              <a:rPr lang="en-US" sz="2800" b="1" dirty="0">
                <a:solidFill>
                  <a:schemeClr val="bg1"/>
                </a:solidFill>
              </a:rPr>
              <a:t>Feb 23, 2024</a:t>
            </a:r>
          </a:p>
        </p:txBody>
      </p:sp>
      <p:sp>
        <p:nvSpPr>
          <p:cNvPr id="13" name="Rounded Rectangle 12">
            <a:extLst>
              <a:ext uri="{FF2B5EF4-FFF2-40B4-BE49-F238E27FC236}">
                <a16:creationId xmlns:a16="http://schemas.microsoft.com/office/drawing/2014/main" id="{F7F8291A-D53D-334C-9B99-66FD29F22E95}"/>
              </a:ext>
            </a:extLst>
          </p:cNvPr>
          <p:cNvSpPr/>
          <p:nvPr/>
        </p:nvSpPr>
        <p:spPr>
          <a:xfrm>
            <a:off x="1524000" y="257472"/>
            <a:ext cx="9337964" cy="2646218"/>
          </a:xfrm>
          <a:prstGeom prst="roundRect">
            <a:avLst/>
          </a:prstGeom>
          <a:solidFill>
            <a:srgbClr val="020B77">
              <a:alpha val="4235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mj-lt"/>
                <a:ea typeface="Verdana" panose="020B0604030504040204" pitchFamily="34" charset="0"/>
                <a:cs typeface="Calibri" panose="020F0502020204030204" pitchFamily="34" charset="0"/>
              </a:rPr>
              <a:t>Seasonality of the Eddy Subduction Pump in the Southern Ocean:</a:t>
            </a:r>
          </a:p>
          <a:p>
            <a:pPr algn="ctr"/>
            <a:r>
              <a:rPr lang="en-US" sz="4000" dirty="0">
                <a:solidFill>
                  <a:schemeClr val="bg1"/>
                </a:solidFill>
                <a:latin typeface="+mj-lt"/>
                <a:ea typeface="Verdana" panose="020B0604030504040204" pitchFamily="34" charset="0"/>
                <a:cs typeface="Calibri" panose="020F0502020204030204" pitchFamily="34" charset="0"/>
              </a:rPr>
              <a:t>Observations From BGC-Argo Floats</a:t>
            </a:r>
          </a:p>
        </p:txBody>
      </p:sp>
      <p:sp>
        <p:nvSpPr>
          <p:cNvPr id="6" name="Subtitle 2">
            <a:extLst>
              <a:ext uri="{FF2B5EF4-FFF2-40B4-BE49-F238E27FC236}">
                <a16:creationId xmlns:a16="http://schemas.microsoft.com/office/drawing/2014/main" id="{6152833C-2B78-53AE-4FF2-08EEB80F5D76}"/>
              </a:ext>
            </a:extLst>
          </p:cNvPr>
          <p:cNvSpPr txBox="1">
            <a:spLocks/>
          </p:cNvSpPr>
          <p:nvPr/>
        </p:nvSpPr>
        <p:spPr>
          <a:xfrm>
            <a:off x="397686" y="6086772"/>
            <a:ext cx="9138876" cy="8061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mlc383@marine.rutgers.edu</a:t>
            </a:r>
          </a:p>
        </p:txBody>
      </p:sp>
      <p:pic>
        <p:nvPicPr>
          <p:cNvPr id="2" name="Picture 1">
            <a:extLst>
              <a:ext uri="{FF2B5EF4-FFF2-40B4-BE49-F238E27FC236}">
                <a16:creationId xmlns:a16="http://schemas.microsoft.com/office/drawing/2014/main" id="{A793D825-1AE7-02FD-F278-DBFF6946E752}"/>
              </a:ext>
            </a:extLst>
          </p:cNvPr>
          <p:cNvPicPr>
            <a:picLocks noChangeAspect="1"/>
          </p:cNvPicPr>
          <p:nvPr/>
        </p:nvPicPr>
        <p:blipFill rotWithShape="1">
          <a:blip r:embed="rId4"/>
          <a:srcRect l="10629" r="23714"/>
          <a:stretch/>
        </p:blipFill>
        <p:spPr>
          <a:xfrm>
            <a:off x="10662875" y="5801616"/>
            <a:ext cx="1387163" cy="1056384"/>
          </a:xfrm>
          <a:prstGeom prst="rect">
            <a:avLst/>
          </a:prstGeom>
        </p:spPr>
      </p:pic>
      <p:pic>
        <p:nvPicPr>
          <p:cNvPr id="5" name="Picture 4">
            <a:extLst>
              <a:ext uri="{FF2B5EF4-FFF2-40B4-BE49-F238E27FC236}">
                <a16:creationId xmlns:a16="http://schemas.microsoft.com/office/drawing/2014/main" id="{A917321E-147D-30A7-FA5D-37947EA3A865}"/>
              </a:ext>
            </a:extLst>
          </p:cNvPr>
          <p:cNvPicPr>
            <a:picLocks noChangeAspect="1"/>
          </p:cNvPicPr>
          <p:nvPr/>
        </p:nvPicPr>
        <p:blipFill rotWithShape="1">
          <a:blip r:embed="rId5"/>
          <a:srcRect r="49740"/>
          <a:stretch/>
        </p:blipFill>
        <p:spPr>
          <a:xfrm>
            <a:off x="8410248" y="5881150"/>
            <a:ext cx="2252628" cy="876900"/>
          </a:xfrm>
          <a:prstGeom prst="rect">
            <a:avLst/>
          </a:prstGeom>
        </p:spPr>
      </p:pic>
    </p:spTree>
    <p:extLst>
      <p:ext uri="{BB962C8B-B14F-4D97-AF65-F5344CB8AC3E}">
        <p14:creationId xmlns:p14="http://schemas.microsoft.com/office/powerpoint/2010/main" val="160939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25CDB-3484-5FCB-D4D0-FBE55426F39D}"/>
              </a:ext>
            </a:extLst>
          </p:cNvPr>
          <p:cNvPicPr>
            <a:picLocks noChangeAspect="1"/>
          </p:cNvPicPr>
          <p:nvPr/>
        </p:nvPicPr>
        <p:blipFill>
          <a:blip r:embed="rId3"/>
          <a:stretch>
            <a:fillRect/>
          </a:stretch>
        </p:blipFill>
        <p:spPr>
          <a:xfrm>
            <a:off x="681737" y="1734473"/>
            <a:ext cx="2978371" cy="2198944"/>
          </a:xfrm>
          <a:prstGeom prst="rect">
            <a:avLst/>
          </a:prstGeom>
          <a:scene3d>
            <a:camera prst="perspectiveRelaxedModerately" fov="7200000">
              <a:rot lat="18000000" lon="0" rev="0"/>
            </a:camera>
            <a:lightRig rig="threePt" dir="t"/>
          </a:scene3d>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4"/>
          <a:stretch>
            <a:fillRect/>
          </a:stretch>
        </p:blipFill>
        <p:spPr>
          <a:xfrm>
            <a:off x="4547520" y="1534210"/>
            <a:ext cx="7403748" cy="3622141"/>
          </a:xfrm>
          <a:prstGeom prst="rect">
            <a:avLst/>
          </a:prstGeom>
          <a:ln w="57150">
            <a:solidFill>
              <a:schemeClr val="accent4"/>
            </a:solidFill>
          </a:ln>
        </p:spPr>
      </p:pic>
      <p:sp>
        <p:nvSpPr>
          <p:cNvPr id="8" name="TextBox 7">
            <a:extLst>
              <a:ext uri="{FF2B5EF4-FFF2-40B4-BE49-F238E27FC236}">
                <a16:creationId xmlns:a16="http://schemas.microsoft.com/office/drawing/2014/main" id="{25458A73-AEED-610E-1106-F9F13AD69A86}"/>
              </a:ext>
            </a:extLst>
          </p:cNvPr>
          <p:cNvSpPr txBox="1"/>
          <p:nvPr/>
        </p:nvSpPr>
        <p:spPr>
          <a:xfrm>
            <a:off x="9210157" y="1116422"/>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
        <p:nvSpPr>
          <p:cNvPr id="3" name="Rectangle 2">
            <a:extLst>
              <a:ext uri="{FF2B5EF4-FFF2-40B4-BE49-F238E27FC236}">
                <a16:creationId xmlns:a16="http://schemas.microsoft.com/office/drawing/2014/main" id="{B5F9CFA7-3036-F1F4-FB0E-236AE89B338B}"/>
              </a:ext>
            </a:extLst>
          </p:cNvPr>
          <p:cNvSpPr/>
          <p:nvPr/>
        </p:nvSpPr>
        <p:spPr>
          <a:xfrm rot="20346354">
            <a:off x="9713148" y="2100800"/>
            <a:ext cx="1020943" cy="28502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26BE0F-FBAB-C018-F08C-5B1D91E30C93}"/>
              </a:ext>
            </a:extLst>
          </p:cNvPr>
          <p:cNvSpPr/>
          <p:nvPr/>
        </p:nvSpPr>
        <p:spPr>
          <a:xfrm>
            <a:off x="2128470" y="2662582"/>
            <a:ext cx="644227" cy="509483"/>
          </a:xfrm>
          <a:prstGeom prst="rect">
            <a:avLst/>
          </a:prstGeom>
          <a:solidFill>
            <a:schemeClr val="accent4">
              <a:alpha val="44000"/>
            </a:schemeClr>
          </a:solidFill>
          <a:ln w="539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6A655B1-472F-B405-427B-BE64DAAB367B}"/>
              </a:ext>
            </a:extLst>
          </p:cNvPr>
          <p:cNvCxnSpPr>
            <a:cxnSpLocks/>
          </p:cNvCxnSpPr>
          <p:nvPr/>
        </p:nvCxnSpPr>
        <p:spPr>
          <a:xfrm>
            <a:off x="2767698" y="3186732"/>
            <a:ext cx="1735577" cy="196961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6669AA-E5B8-D7EC-C3E6-BECD7FF4FEFE}"/>
              </a:ext>
            </a:extLst>
          </p:cNvPr>
          <p:cNvCxnSpPr>
            <a:cxnSpLocks/>
          </p:cNvCxnSpPr>
          <p:nvPr/>
        </p:nvCxnSpPr>
        <p:spPr>
          <a:xfrm flipV="1">
            <a:off x="2767698" y="1508382"/>
            <a:ext cx="1735577" cy="115420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4043A85-D3E8-6A97-F510-991336872619}"/>
              </a:ext>
            </a:extLst>
          </p:cNvPr>
          <p:cNvSpPr>
            <a:spLocks noGrp="1"/>
          </p:cNvSpPr>
          <p:nvPr>
            <p:ph type="title"/>
          </p:nvPr>
        </p:nvSpPr>
        <p:spPr>
          <a:xfrm>
            <a:off x="838200" y="330571"/>
            <a:ext cx="10515600" cy="1325563"/>
          </a:xfrm>
        </p:spPr>
        <p:txBody>
          <a:bodyPr/>
          <a:lstStyle/>
          <a:p>
            <a:r>
              <a:rPr lang="en-US" dirty="0"/>
              <a:t>Eddies in 3 dimensions</a:t>
            </a:r>
          </a:p>
        </p:txBody>
      </p:sp>
      <p:sp>
        <p:nvSpPr>
          <p:cNvPr id="2" name="TextBox 1">
            <a:extLst>
              <a:ext uri="{FF2B5EF4-FFF2-40B4-BE49-F238E27FC236}">
                <a16:creationId xmlns:a16="http://schemas.microsoft.com/office/drawing/2014/main" id="{8D4BDB29-8866-6864-E79D-8BFEEF5776AF}"/>
              </a:ext>
            </a:extLst>
          </p:cNvPr>
          <p:cNvSpPr txBox="1"/>
          <p:nvPr/>
        </p:nvSpPr>
        <p:spPr>
          <a:xfrm>
            <a:off x="3538329" y="5512674"/>
            <a:ext cx="8004313" cy="553998"/>
          </a:xfrm>
          <a:prstGeom prst="rect">
            <a:avLst/>
          </a:prstGeom>
          <a:noFill/>
        </p:spPr>
        <p:txBody>
          <a:bodyPr wrap="square" rtlCol="0">
            <a:spAutoFit/>
          </a:bodyPr>
          <a:lstStyle/>
          <a:p>
            <a:r>
              <a:rPr lang="en-US" sz="3000" dirty="0"/>
              <a:t>Spatiotemporal scale:    </a:t>
            </a:r>
            <a:r>
              <a:rPr lang="en-US" sz="3000" i="1" dirty="0"/>
              <a:t>O</a:t>
            </a:r>
            <a:r>
              <a:rPr lang="en-US" sz="3000" dirty="0"/>
              <a:t>(1) day  , </a:t>
            </a:r>
            <a:r>
              <a:rPr lang="en-US" sz="3000" i="1" dirty="0"/>
              <a:t>O</a:t>
            </a:r>
            <a:r>
              <a:rPr lang="en-US" sz="3000" dirty="0"/>
              <a:t>(10) km</a:t>
            </a:r>
          </a:p>
        </p:txBody>
      </p:sp>
    </p:spTree>
    <p:extLst>
      <p:ext uri="{BB962C8B-B14F-4D97-AF65-F5344CB8AC3E}">
        <p14:creationId xmlns:p14="http://schemas.microsoft.com/office/powerpoint/2010/main" val="362877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769669-79DE-E41C-9AD9-830BF955AA02}"/>
              </a:ext>
            </a:extLst>
          </p:cNvPr>
          <p:cNvSpPr txBox="1">
            <a:spLocks/>
          </p:cNvSpPr>
          <p:nvPr/>
        </p:nvSpPr>
        <p:spPr>
          <a:xfrm>
            <a:off x="398318" y="1669159"/>
            <a:ext cx="11395363" cy="2840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Motivation:</a:t>
            </a:r>
            <a:br>
              <a:rPr lang="en-US" b="1" dirty="0"/>
            </a:br>
            <a:r>
              <a:rPr lang="en-US" b="1" dirty="0"/>
              <a:t> </a:t>
            </a:r>
            <a:r>
              <a:rPr lang="en-US" dirty="0"/>
              <a:t>Eddy subduction’s </a:t>
            </a:r>
            <a:r>
              <a:rPr lang="en-US" b="1" dirty="0">
                <a:solidFill>
                  <a:schemeClr val="accent2"/>
                </a:solidFill>
              </a:rPr>
              <a:t>seasonality</a:t>
            </a:r>
            <a:r>
              <a:rPr lang="en-US" b="1" dirty="0">
                <a:solidFill>
                  <a:schemeClr val="accent5">
                    <a:lumMod val="75000"/>
                  </a:schemeClr>
                </a:solidFill>
              </a:rPr>
              <a:t> </a:t>
            </a:r>
            <a:r>
              <a:rPr lang="en-US" dirty="0"/>
              <a:t>remains unconstrained in carbon export models</a:t>
            </a:r>
          </a:p>
          <a:p>
            <a:pPr algn="ctr"/>
            <a:endParaRPr lang="en-US" dirty="0"/>
          </a:p>
          <a:p>
            <a:pPr algn="ctr"/>
            <a:br>
              <a:rPr lang="en-US" dirty="0"/>
            </a:br>
            <a:endParaRPr lang="en-US" dirty="0">
              <a:solidFill>
                <a:schemeClr val="accent5">
                  <a:lumMod val="75000"/>
                </a:schemeClr>
              </a:solidFill>
            </a:endParaRPr>
          </a:p>
        </p:txBody>
      </p:sp>
    </p:spTree>
    <p:extLst>
      <p:ext uri="{BB962C8B-B14F-4D97-AF65-F5344CB8AC3E}">
        <p14:creationId xmlns:p14="http://schemas.microsoft.com/office/powerpoint/2010/main" val="928488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398318" y="1669159"/>
            <a:ext cx="11395363" cy="2840181"/>
          </a:xfrm>
        </p:spPr>
        <p:txBody>
          <a:bodyPr>
            <a:noAutofit/>
          </a:bodyPr>
          <a:lstStyle/>
          <a:p>
            <a:pPr algn="ctr"/>
            <a:r>
              <a:rPr lang="en-US" b="1" dirty="0"/>
              <a:t>Motivation:</a:t>
            </a:r>
            <a:br>
              <a:rPr lang="en-US" b="1" dirty="0"/>
            </a:br>
            <a:r>
              <a:rPr lang="en-US" b="1" dirty="0"/>
              <a:t> </a:t>
            </a:r>
            <a:r>
              <a:rPr lang="en-US" dirty="0"/>
              <a:t>Eddy subduction’s </a:t>
            </a:r>
            <a:r>
              <a:rPr lang="en-US" b="1" dirty="0">
                <a:solidFill>
                  <a:schemeClr val="accent2"/>
                </a:solidFill>
              </a:rPr>
              <a:t>seasonality</a:t>
            </a:r>
            <a:r>
              <a:rPr lang="en-US" b="1" dirty="0">
                <a:solidFill>
                  <a:schemeClr val="accent5">
                    <a:lumMod val="75000"/>
                  </a:schemeClr>
                </a:solidFill>
              </a:rPr>
              <a:t> </a:t>
            </a:r>
            <a:r>
              <a:rPr lang="en-US" dirty="0"/>
              <a:t>remains unconstrained in carbon export models</a:t>
            </a:r>
            <a:br>
              <a:rPr lang="en-US" dirty="0"/>
            </a:br>
            <a:br>
              <a:rPr lang="en-US" dirty="0"/>
            </a:br>
            <a:r>
              <a:rPr lang="en-US" b="1" dirty="0"/>
              <a:t>Challenge: </a:t>
            </a:r>
            <a:br>
              <a:rPr lang="en-US" b="1" dirty="0"/>
            </a:br>
            <a:r>
              <a:rPr lang="en-US" dirty="0"/>
              <a:t>Observing these episodic events is difficult</a:t>
            </a:r>
            <a:endParaRPr lang="en-US" dirty="0">
              <a:solidFill>
                <a:schemeClr val="accent5">
                  <a:lumMod val="75000"/>
                </a:schemeClr>
              </a:solidFill>
            </a:endParaRPr>
          </a:p>
        </p:txBody>
      </p:sp>
    </p:spTree>
    <p:extLst>
      <p:ext uri="{BB962C8B-B14F-4D97-AF65-F5344CB8AC3E}">
        <p14:creationId xmlns:p14="http://schemas.microsoft.com/office/powerpoint/2010/main" val="1167691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168929" y="145905"/>
            <a:ext cx="12023071" cy="1325563"/>
          </a:xfrm>
        </p:spPr>
        <p:txBody>
          <a:bodyPr/>
          <a:lstStyle/>
          <a:p>
            <a:pPr algn="ctr"/>
            <a:r>
              <a:rPr lang="en-US" dirty="0"/>
              <a:t>Float profiles can observe parcels of subducted water if they pass through them</a:t>
            </a:r>
          </a:p>
        </p:txBody>
      </p:sp>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3"/>
          <a:stretch>
            <a:fillRect/>
          </a:stretch>
        </p:blipFill>
        <p:spPr>
          <a:xfrm>
            <a:off x="1879742" y="1456676"/>
            <a:ext cx="8424703" cy="4121624"/>
          </a:xfrm>
          <a:prstGeom prst="rect">
            <a:avLst/>
          </a:prstGeom>
        </p:spPr>
      </p:pic>
      <p:sp>
        <p:nvSpPr>
          <p:cNvPr id="8" name="TextBox 7">
            <a:extLst>
              <a:ext uri="{FF2B5EF4-FFF2-40B4-BE49-F238E27FC236}">
                <a16:creationId xmlns:a16="http://schemas.microsoft.com/office/drawing/2014/main" id="{25458A73-AEED-610E-1106-F9F13AD69A86}"/>
              </a:ext>
            </a:extLst>
          </p:cNvPr>
          <p:cNvSpPr txBox="1"/>
          <p:nvPr/>
        </p:nvSpPr>
        <p:spPr>
          <a:xfrm>
            <a:off x="9008237" y="6342763"/>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
        <p:nvSpPr>
          <p:cNvPr id="3" name="Rectangle 2">
            <a:extLst>
              <a:ext uri="{FF2B5EF4-FFF2-40B4-BE49-F238E27FC236}">
                <a16:creationId xmlns:a16="http://schemas.microsoft.com/office/drawing/2014/main" id="{B5F9CFA7-3036-F1F4-FB0E-236AE89B338B}"/>
              </a:ext>
            </a:extLst>
          </p:cNvPr>
          <p:cNvSpPr/>
          <p:nvPr/>
        </p:nvSpPr>
        <p:spPr>
          <a:xfrm>
            <a:off x="6482838" y="2074451"/>
            <a:ext cx="2143125" cy="37290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6482838" y="4103276"/>
            <a:ext cx="2143125" cy="985838"/>
          </a:xfrm>
          <a:prstGeom prst="rect">
            <a:avLst/>
          </a:prstGeom>
          <a:solidFill>
            <a:srgbClr val="FFAB51">
              <a:alpha val="5137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57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168929" y="145905"/>
            <a:ext cx="12023071" cy="1325563"/>
          </a:xfrm>
        </p:spPr>
        <p:txBody>
          <a:bodyPr>
            <a:normAutofit/>
          </a:bodyPr>
          <a:lstStyle/>
          <a:p>
            <a:r>
              <a:rPr lang="en-US" sz="4000" dirty="0"/>
              <a:t>Subducted water carries fingerprints of its surface origins</a:t>
            </a:r>
          </a:p>
        </p:txBody>
      </p:sp>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3"/>
          <a:stretch>
            <a:fillRect/>
          </a:stretch>
        </p:blipFill>
        <p:spPr>
          <a:xfrm>
            <a:off x="1879742" y="1456676"/>
            <a:ext cx="8424703" cy="4121624"/>
          </a:xfrm>
          <a:prstGeom prst="rect">
            <a:avLst/>
          </a:prstGeom>
        </p:spPr>
      </p:pic>
      <p:sp>
        <p:nvSpPr>
          <p:cNvPr id="8" name="TextBox 7">
            <a:extLst>
              <a:ext uri="{FF2B5EF4-FFF2-40B4-BE49-F238E27FC236}">
                <a16:creationId xmlns:a16="http://schemas.microsoft.com/office/drawing/2014/main" id="{25458A73-AEED-610E-1106-F9F13AD69A86}"/>
              </a:ext>
            </a:extLst>
          </p:cNvPr>
          <p:cNvSpPr txBox="1"/>
          <p:nvPr/>
        </p:nvSpPr>
        <p:spPr>
          <a:xfrm>
            <a:off x="9008237" y="6342763"/>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
        <p:nvSpPr>
          <p:cNvPr id="3" name="Rectangle 2">
            <a:extLst>
              <a:ext uri="{FF2B5EF4-FFF2-40B4-BE49-F238E27FC236}">
                <a16:creationId xmlns:a16="http://schemas.microsoft.com/office/drawing/2014/main" id="{B5F9CFA7-3036-F1F4-FB0E-236AE89B338B}"/>
              </a:ext>
            </a:extLst>
          </p:cNvPr>
          <p:cNvSpPr/>
          <p:nvPr/>
        </p:nvSpPr>
        <p:spPr>
          <a:xfrm>
            <a:off x="6482838" y="2074451"/>
            <a:ext cx="2143125" cy="37290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6482838" y="4103276"/>
            <a:ext cx="2143125" cy="985838"/>
          </a:xfrm>
          <a:prstGeom prst="rect">
            <a:avLst/>
          </a:prstGeom>
          <a:solidFill>
            <a:srgbClr val="FFAB51">
              <a:alpha val="5137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426F7-2C4E-DDC6-A13B-42BE0EB8B78B}"/>
              </a:ext>
            </a:extLst>
          </p:cNvPr>
          <p:cNvPicPr>
            <a:picLocks noChangeAspect="1"/>
          </p:cNvPicPr>
          <p:nvPr/>
        </p:nvPicPr>
        <p:blipFill>
          <a:blip r:embed="rId4"/>
          <a:stretch>
            <a:fillRect/>
          </a:stretch>
        </p:blipFill>
        <p:spPr>
          <a:xfrm rot="2823171">
            <a:off x="6832720" y="4185342"/>
            <a:ext cx="790204" cy="1300012"/>
          </a:xfrm>
          <a:prstGeom prst="rect">
            <a:avLst/>
          </a:prstGeom>
        </p:spPr>
      </p:pic>
      <p:pic>
        <p:nvPicPr>
          <p:cNvPr id="7" name="Picture 6">
            <a:extLst>
              <a:ext uri="{FF2B5EF4-FFF2-40B4-BE49-F238E27FC236}">
                <a16:creationId xmlns:a16="http://schemas.microsoft.com/office/drawing/2014/main" id="{B37156FB-7201-E343-B87F-C806B8BABDF8}"/>
              </a:ext>
            </a:extLst>
          </p:cNvPr>
          <p:cNvPicPr>
            <a:picLocks noChangeAspect="1"/>
          </p:cNvPicPr>
          <p:nvPr/>
        </p:nvPicPr>
        <p:blipFill>
          <a:blip r:embed="rId4"/>
          <a:stretch>
            <a:fillRect/>
          </a:stretch>
        </p:blipFill>
        <p:spPr>
          <a:xfrm rot="21249085">
            <a:off x="7934861" y="3881133"/>
            <a:ext cx="790204" cy="1300012"/>
          </a:xfrm>
          <a:prstGeom prst="rect">
            <a:avLst/>
          </a:prstGeom>
        </p:spPr>
      </p:pic>
      <p:sp>
        <p:nvSpPr>
          <p:cNvPr id="12" name="TextBox 11">
            <a:extLst>
              <a:ext uri="{FF2B5EF4-FFF2-40B4-BE49-F238E27FC236}">
                <a16:creationId xmlns:a16="http://schemas.microsoft.com/office/drawing/2014/main" id="{F4C6E921-5977-7A3D-A856-FCF5827452B5}"/>
              </a:ext>
            </a:extLst>
          </p:cNvPr>
          <p:cNvSpPr txBox="1"/>
          <p:nvPr/>
        </p:nvSpPr>
        <p:spPr>
          <a:xfrm>
            <a:off x="3760839" y="1873031"/>
            <a:ext cx="1415772" cy="1569660"/>
          </a:xfrm>
          <a:prstGeom prst="rect">
            <a:avLst/>
          </a:prstGeom>
          <a:noFill/>
        </p:spPr>
        <p:txBody>
          <a:bodyPr wrap="none" rtlCol="0">
            <a:spAutoFit/>
          </a:bodyPr>
          <a:lstStyle/>
          <a:p>
            <a:r>
              <a:rPr lang="en-US" sz="9600" dirty="0"/>
              <a:t>🤚</a:t>
            </a:r>
          </a:p>
        </p:txBody>
      </p:sp>
    </p:spTree>
    <p:extLst>
      <p:ext uri="{BB962C8B-B14F-4D97-AF65-F5344CB8AC3E}">
        <p14:creationId xmlns:p14="http://schemas.microsoft.com/office/powerpoint/2010/main" val="391082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168929" y="145905"/>
            <a:ext cx="12023071" cy="1325563"/>
          </a:xfrm>
        </p:spPr>
        <p:txBody>
          <a:bodyPr>
            <a:normAutofit/>
          </a:bodyPr>
          <a:lstStyle/>
          <a:p>
            <a:r>
              <a:rPr lang="en-US" sz="4000" dirty="0"/>
              <a:t>These fingerprints create subsurface anomalies in:</a:t>
            </a:r>
          </a:p>
        </p:txBody>
      </p:sp>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3"/>
          <a:stretch>
            <a:fillRect/>
          </a:stretch>
        </p:blipFill>
        <p:spPr>
          <a:xfrm>
            <a:off x="308025" y="1471468"/>
            <a:ext cx="6909502" cy="3380341"/>
          </a:xfrm>
          <a:prstGeom prst="rect">
            <a:avLst/>
          </a:prstGeom>
        </p:spPr>
      </p:pic>
      <p:sp>
        <p:nvSpPr>
          <p:cNvPr id="8" name="TextBox 7">
            <a:extLst>
              <a:ext uri="{FF2B5EF4-FFF2-40B4-BE49-F238E27FC236}">
                <a16:creationId xmlns:a16="http://schemas.microsoft.com/office/drawing/2014/main" id="{25458A73-AEED-610E-1106-F9F13AD69A86}"/>
              </a:ext>
            </a:extLst>
          </p:cNvPr>
          <p:cNvSpPr txBox="1"/>
          <p:nvPr/>
        </p:nvSpPr>
        <p:spPr>
          <a:xfrm>
            <a:off x="572000" y="4953004"/>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
        <p:nvSpPr>
          <p:cNvPr id="3" name="Rectangle 2">
            <a:extLst>
              <a:ext uri="{FF2B5EF4-FFF2-40B4-BE49-F238E27FC236}">
                <a16:creationId xmlns:a16="http://schemas.microsoft.com/office/drawing/2014/main" id="{B5F9CFA7-3036-F1F4-FB0E-236AE89B338B}"/>
              </a:ext>
            </a:extLst>
          </p:cNvPr>
          <p:cNvSpPr/>
          <p:nvPr/>
        </p:nvSpPr>
        <p:spPr>
          <a:xfrm>
            <a:off x="4411058" y="2162986"/>
            <a:ext cx="1757679" cy="2818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4182661" y="3511655"/>
            <a:ext cx="2143125" cy="985838"/>
          </a:xfrm>
          <a:prstGeom prst="rect">
            <a:avLst/>
          </a:prstGeom>
          <a:solidFill>
            <a:srgbClr val="FFAB51">
              <a:alpha val="5137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426F7-2C4E-DDC6-A13B-42BE0EB8B78B}"/>
              </a:ext>
            </a:extLst>
          </p:cNvPr>
          <p:cNvPicPr>
            <a:picLocks noChangeAspect="1"/>
          </p:cNvPicPr>
          <p:nvPr/>
        </p:nvPicPr>
        <p:blipFill>
          <a:blip r:embed="rId4"/>
          <a:stretch>
            <a:fillRect/>
          </a:stretch>
        </p:blipFill>
        <p:spPr>
          <a:xfrm rot="2823171">
            <a:off x="4548427" y="3257108"/>
            <a:ext cx="790204" cy="1300012"/>
          </a:xfrm>
          <a:prstGeom prst="rect">
            <a:avLst/>
          </a:prstGeom>
        </p:spPr>
      </p:pic>
      <p:pic>
        <p:nvPicPr>
          <p:cNvPr id="7" name="Picture 6">
            <a:extLst>
              <a:ext uri="{FF2B5EF4-FFF2-40B4-BE49-F238E27FC236}">
                <a16:creationId xmlns:a16="http://schemas.microsoft.com/office/drawing/2014/main" id="{B37156FB-7201-E343-B87F-C806B8BABDF8}"/>
              </a:ext>
            </a:extLst>
          </p:cNvPr>
          <p:cNvPicPr>
            <a:picLocks noChangeAspect="1"/>
          </p:cNvPicPr>
          <p:nvPr/>
        </p:nvPicPr>
        <p:blipFill>
          <a:blip r:embed="rId4"/>
          <a:stretch>
            <a:fillRect/>
          </a:stretch>
        </p:blipFill>
        <p:spPr>
          <a:xfrm rot="21249085">
            <a:off x="5505928" y="3638912"/>
            <a:ext cx="790204" cy="1300012"/>
          </a:xfrm>
          <a:prstGeom prst="rect">
            <a:avLst/>
          </a:prstGeom>
        </p:spPr>
      </p:pic>
      <p:sp>
        <p:nvSpPr>
          <p:cNvPr id="12" name="TextBox 11">
            <a:extLst>
              <a:ext uri="{FF2B5EF4-FFF2-40B4-BE49-F238E27FC236}">
                <a16:creationId xmlns:a16="http://schemas.microsoft.com/office/drawing/2014/main" id="{ED28EAF1-0D70-F3A1-7EA8-D4974312F0D2}"/>
              </a:ext>
            </a:extLst>
          </p:cNvPr>
          <p:cNvSpPr txBox="1"/>
          <p:nvPr/>
        </p:nvSpPr>
        <p:spPr>
          <a:xfrm>
            <a:off x="1545398" y="1941995"/>
            <a:ext cx="1082348" cy="1169551"/>
          </a:xfrm>
          <a:prstGeom prst="rect">
            <a:avLst/>
          </a:prstGeom>
          <a:noFill/>
        </p:spPr>
        <p:txBody>
          <a:bodyPr wrap="none" rtlCol="0">
            <a:spAutoFit/>
          </a:bodyPr>
          <a:lstStyle/>
          <a:p>
            <a:r>
              <a:rPr lang="en-US" sz="7000" dirty="0"/>
              <a:t>🤚</a:t>
            </a:r>
          </a:p>
        </p:txBody>
      </p:sp>
    </p:spTree>
    <p:extLst>
      <p:ext uri="{BB962C8B-B14F-4D97-AF65-F5344CB8AC3E}">
        <p14:creationId xmlns:p14="http://schemas.microsoft.com/office/powerpoint/2010/main" val="130876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3"/>
          <a:stretch>
            <a:fillRect/>
          </a:stretch>
        </p:blipFill>
        <p:spPr>
          <a:xfrm>
            <a:off x="308025" y="1471468"/>
            <a:ext cx="6909502" cy="3380341"/>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4411058" y="2162986"/>
            <a:ext cx="1757679" cy="2818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4182661" y="3511655"/>
            <a:ext cx="2143125" cy="985838"/>
          </a:xfrm>
          <a:prstGeom prst="rect">
            <a:avLst/>
          </a:prstGeom>
          <a:solidFill>
            <a:srgbClr val="FFAB51">
              <a:alpha val="5137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426F7-2C4E-DDC6-A13B-42BE0EB8B78B}"/>
              </a:ext>
            </a:extLst>
          </p:cNvPr>
          <p:cNvPicPr>
            <a:picLocks noChangeAspect="1"/>
          </p:cNvPicPr>
          <p:nvPr/>
        </p:nvPicPr>
        <p:blipFill>
          <a:blip r:embed="rId4"/>
          <a:stretch>
            <a:fillRect/>
          </a:stretch>
        </p:blipFill>
        <p:spPr>
          <a:xfrm rot="2823171">
            <a:off x="4548427" y="3257108"/>
            <a:ext cx="790204" cy="1300012"/>
          </a:xfrm>
          <a:prstGeom prst="rect">
            <a:avLst/>
          </a:prstGeom>
        </p:spPr>
      </p:pic>
      <p:pic>
        <p:nvPicPr>
          <p:cNvPr id="7" name="Picture 6">
            <a:extLst>
              <a:ext uri="{FF2B5EF4-FFF2-40B4-BE49-F238E27FC236}">
                <a16:creationId xmlns:a16="http://schemas.microsoft.com/office/drawing/2014/main" id="{B37156FB-7201-E343-B87F-C806B8BABDF8}"/>
              </a:ext>
            </a:extLst>
          </p:cNvPr>
          <p:cNvPicPr>
            <a:picLocks noChangeAspect="1"/>
          </p:cNvPicPr>
          <p:nvPr/>
        </p:nvPicPr>
        <p:blipFill>
          <a:blip r:embed="rId4"/>
          <a:stretch>
            <a:fillRect/>
          </a:stretch>
        </p:blipFill>
        <p:spPr>
          <a:xfrm rot="21249085">
            <a:off x="5505928" y="3638912"/>
            <a:ext cx="790204" cy="1300012"/>
          </a:xfrm>
          <a:prstGeom prst="rect">
            <a:avLst/>
          </a:prstGeom>
        </p:spPr>
      </p:pic>
      <p:sp>
        <p:nvSpPr>
          <p:cNvPr id="10" name="TextBox 9">
            <a:extLst>
              <a:ext uri="{FF2B5EF4-FFF2-40B4-BE49-F238E27FC236}">
                <a16:creationId xmlns:a16="http://schemas.microsoft.com/office/drawing/2014/main" id="{D384A9E4-0E1C-8FB4-8F05-98F40FC45D55}"/>
              </a:ext>
            </a:extLst>
          </p:cNvPr>
          <p:cNvSpPr txBox="1"/>
          <p:nvPr/>
        </p:nvSpPr>
        <p:spPr>
          <a:xfrm>
            <a:off x="7233409" y="1460880"/>
            <a:ext cx="4523603" cy="2446824"/>
          </a:xfrm>
          <a:prstGeom prst="rect">
            <a:avLst/>
          </a:prstGeom>
          <a:noFill/>
        </p:spPr>
        <p:txBody>
          <a:bodyPr wrap="square" rtlCol="0">
            <a:spAutoFit/>
          </a:bodyPr>
          <a:lstStyle/>
          <a:p>
            <a:r>
              <a:rPr lang="en-US" sz="4800" dirty="0">
                <a:solidFill>
                  <a:srgbClr val="C00000"/>
                </a:solidFill>
              </a:rPr>
              <a:t>       Spice</a:t>
            </a:r>
            <a:r>
              <a:rPr lang="en-US" sz="4800" dirty="0"/>
              <a:t> </a:t>
            </a:r>
          </a:p>
          <a:p>
            <a:r>
              <a:rPr lang="en-US" sz="3500" dirty="0"/>
              <a:t>(density-compensating variations in temperature + salinity)</a:t>
            </a:r>
          </a:p>
        </p:txBody>
      </p:sp>
      <p:sp>
        <p:nvSpPr>
          <p:cNvPr id="12" name="Title 1">
            <a:extLst>
              <a:ext uri="{FF2B5EF4-FFF2-40B4-BE49-F238E27FC236}">
                <a16:creationId xmlns:a16="http://schemas.microsoft.com/office/drawing/2014/main" id="{2D54A681-8585-4C71-A457-211C8D91588D}"/>
              </a:ext>
            </a:extLst>
          </p:cNvPr>
          <p:cNvSpPr txBox="1">
            <a:spLocks/>
          </p:cNvSpPr>
          <p:nvPr/>
        </p:nvSpPr>
        <p:spPr>
          <a:xfrm>
            <a:off x="168929" y="145905"/>
            <a:ext cx="120230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These fingerprints create subsurface anomalies in:</a:t>
            </a:r>
            <a:endParaRPr lang="en-US" sz="4000" dirty="0"/>
          </a:p>
        </p:txBody>
      </p:sp>
      <p:sp>
        <p:nvSpPr>
          <p:cNvPr id="13" name="TextBox 12">
            <a:extLst>
              <a:ext uri="{FF2B5EF4-FFF2-40B4-BE49-F238E27FC236}">
                <a16:creationId xmlns:a16="http://schemas.microsoft.com/office/drawing/2014/main" id="{35E6B504-8EA3-F36E-87FA-FC953F061E38}"/>
              </a:ext>
            </a:extLst>
          </p:cNvPr>
          <p:cNvSpPr txBox="1"/>
          <p:nvPr/>
        </p:nvSpPr>
        <p:spPr>
          <a:xfrm>
            <a:off x="1545398" y="1941995"/>
            <a:ext cx="1082348" cy="1169551"/>
          </a:xfrm>
          <a:prstGeom prst="rect">
            <a:avLst/>
          </a:prstGeom>
          <a:noFill/>
        </p:spPr>
        <p:txBody>
          <a:bodyPr wrap="none" rtlCol="0">
            <a:spAutoFit/>
          </a:bodyPr>
          <a:lstStyle/>
          <a:p>
            <a:r>
              <a:rPr lang="en-US" sz="7000" dirty="0"/>
              <a:t>🤚</a:t>
            </a:r>
          </a:p>
        </p:txBody>
      </p:sp>
      <p:pic>
        <p:nvPicPr>
          <p:cNvPr id="14" name="Picture 13">
            <a:extLst>
              <a:ext uri="{FF2B5EF4-FFF2-40B4-BE49-F238E27FC236}">
                <a16:creationId xmlns:a16="http://schemas.microsoft.com/office/drawing/2014/main" id="{9248977C-B72D-960D-A23B-0B6586F383C0}"/>
              </a:ext>
            </a:extLst>
          </p:cNvPr>
          <p:cNvPicPr>
            <a:picLocks noChangeAspect="1"/>
          </p:cNvPicPr>
          <p:nvPr/>
        </p:nvPicPr>
        <p:blipFill>
          <a:blip r:embed="rId4"/>
          <a:stretch>
            <a:fillRect/>
          </a:stretch>
        </p:blipFill>
        <p:spPr>
          <a:xfrm rot="2823171">
            <a:off x="7484782" y="1474997"/>
            <a:ext cx="567724" cy="933996"/>
          </a:xfrm>
          <a:prstGeom prst="rect">
            <a:avLst/>
          </a:prstGeom>
        </p:spPr>
      </p:pic>
      <p:sp>
        <p:nvSpPr>
          <p:cNvPr id="15" name="TextBox 14">
            <a:extLst>
              <a:ext uri="{FF2B5EF4-FFF2-40B4-BE49-F238E27FC236}">
                <a16:creationId xmlns:a16="http://schemas.microsoft.com/office/drawing/2014/main" id="{95416BDE-C977-0DCA-25AF-DB24A1322308}"/>
              </a:ext>
            </a:extLst>
          </p:cNvPr>
          <p:cNvSpPr txBox="1"/>
          <p:nvPr/>
        </p:nvSpPr>
        <p:spPr>
          <a:xfrm>
            <a:off x="572000" y="4953004"/>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Tree>
    <p:extLst>
      <p:ext uri="{BB962C8B-B14F-4D97-AF65-F5344CB8AC3E}">
        <p14:creationId xmlns:p14="http://schemas.microsoft.com/office/powerpoint/2010/main" val="500259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3"/>
          <a:stretch>
            <a:fillRect/>
          </a:stretch>
        </p:blipFill>
        <p:spPr>
          <a:xfrm>
            <a:off x="308025" y="1471468"/>
            <a:ext cx="6909502" cy="3380341"/>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4411058" y="2162986"/>
            <a:ext cx="1757679" cy="2818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4182661" y="3511655"/>
            <a:ext cx="2143125" cy="985838"/>
          </a:xfrm>
          <a:prstGeom prst="rect">
            <a:avLst/>
          </a:prstGeom>
          <a:solidFill>
            <a:srgbClr val="FFAB51">
              <a:alpha val="51373"/>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426F7-2C4E-DDC6-A13B-42BE0EB8B78B}"/>
              </a:ext>
            </a:extLst>
          </p:cNvPr>
          <p:cNvPicPr>
            <a:picLocks noChangeAspect="1"/>
          </p:cNvPicPr>
          <p:nvPr/>
        </p:nvPicPr>
        <p:blipFill>
          <a:blip r:embed="rId4"/>
          <a:stretch>
            <a:fillRect/>
          </a:stretch>
        </p:blipFill>
        <p:spPr>
          <a:xfrm rot="2823171">
            <a:off x="4548427" y="3257108"/>
            <a:ext cx="790204" cy="1300012"/>
          </a:xfrm>
          <a:prstGeom prst="rect">
            <a:avLst/>
          </a:prstGeom>
        </p:spPr>
      </p:pic>
      <p:pic>
        <p:nvPicPr>
          <p:cNvPr id="7" name="Picture 6">
            <a:extLst>
              <a:ext uri="{FF2B5EF4-FFF2-40B4-BE49-F238E27FC236}">
                <a16:creationId xmlns:a16="http://schemas.microsoft.com/office/drawing/2014/main" id="{B37156FB-7201-E343-B87F-C806B8BABDF8}"/>
              </a:ext>
            </a:extLst>
          </p:cNvPr>
          <p:cNvPicPr>
            <a:picLocks noChangeAspect="1"/>
          </p:cNvPicPr>
          <p:nvPr/>
        </p:nvPicPr>
        <p:blipFill>
          <a:blip r:embed="rId4"/>
          <a:stretch>
            <a:fillRect/>
          </a:stretch>
        </p:blipFill>
        <p:spPr>
          <a:xfrm rot="21249085">
            <a:off x="5505928" y="3638912"/>
            <a:ext cx="790204" cy="1300012"/>
          </a:xfrm>
          <a:prstGeom prst="rect">
            <a:avLst/>
          </a:prstGeom>
        </p:spPr>
      </p:pic>
      <p:sp>
        <p:nvSpPr>
          <p:cNvPr id="9" name="TextBox 8">
            <a:extLst>
              <a:ext uri="{FF2B5EF4-FFF2-40B4-BE49-F238E27FC236}">
                <a16:creationId xmlns:a16="http://schemas.microsoft.com/office/drawing/2014/main" id="{BC8234FD-59BE-D4B0-E213-EF1B57203803}"/>
              </a:ext>
            </a:extLst>
          </p:cNvPr>
          <p:cNvSpPr txBox="1"/>
          <p:nvPr/>
        </p:nvSpPr>
        <p:spPr>
          <a:xfrm>
            <a:off x="7199428" y="4061374"/>
            <a:ext cx="4999447" cy="2846933"/>
          </a:xfrm>
          <a:prstGeom prst="rect">
            <a:avLst/>
          </a:prstGeom>
          <a:noFill/>
        </p:spPr>
        <p:txBody>
          <a:bodyPr wrap="square" rtlCol="0">
            <a:spAutoFit/>
          </a:bodyPr>
          <a:lstStyle/>
          <a:p>
            <a:r>
              <a:rPr lang="en-US" sz="4800" dirty="0">
                <a:solidFill>
                  <a:srgbClr val="0BBBCD"/>
                </a:solidFill>
              </a:rPr>
              <a:t>       Apparent Oxygen Utilization (AOU) </a:t>
            </a:r>
          </a:p>
          <a:p>
            <a:endParaRPr lang="en-US" sz="3500" dirty="0">
              <a:solidFill>
                <a:srgbClr val="0BBBCD"/>
              </a:solidFill>
            </a:endParaRPr>
          </a:p>
        </p:txBody>
      </p:sp>
      <p:sp>
        <p:nvSpPr>
          <p:cNvPr id="13" name="Title 1">
            <a:extLst>
              <a:ext uri="{FF2B5EF4-FFF2-40B4-BE49-F238E27FC236}">
                <a16:creationId xmlns:a16="http://schemas.microsoft.com/office/drawing/2014/main" id="{34B53A82-9B78-39F9-43AE-2E9943E2DEF4}"/>
              </a:ext>
            </a:extLst>
          </p:cNvPr>
          <p:cNvSpPr>
            <a:spLocks noGrp="1"/>
          </p:cNvSpPr>
          <p:nvPr>
            <p:ph type="title"/>
          </p:nvPr>
        </p:nvSpPr>
        <p:spPr>
          <a:xfrm>
            <a:off x="168929" y="145905"/>
            <a:ext cx="12023071" cy="1325563"/>
          </a:xfrm>
        </p:spPr>
        <p:txBody>
          <a:bodyPr>
            <a:normAutofit/>
          </a:bodyPr>
          <a:lstStyle/>
          <a:p>
            <a:r>
              <a:rPr lang="en-US" sz="4000" dirty="0"/>
              <a:t>These fingerprints create subsurface anomalies in:</a:t>
            </a:r>
          </a:p>
        </p:txBody>
      </p:sp>
      <p:sp>
        <p:nvSpPr>
          <p:cNvPr id="14" name="TextBox 13">
            <a:extLst>
              <a:ext uri="{FF2B5EF4-FFF2-40B4-BE49-F238E27FC236}">
                <a16:creationId xmlns:a16="http://schemas.microsoft.com/office/drawing/2014/main" id="{F5BC9944-3EED-D595-6407-ACDD8D425709}"/>
              </a:ext>
            </a:extLst>
          </p:cNvPr>
          <p:cNvSpPr txBox="1"/>
          <p:nvPr/>
        </p:nvSpPr>
        <p:spPr>
          <a:xfrm>
            <a:off x="1545398" y="1941995"/>
            <a:ext cx="1082348" cy="1169551"/>
          </a:xfrm>
          <a:prstGeom prst="rect">
            <a:avLst/>
          </a:prstGeom>
          <a:noFill/>
        </p:spPr>
        <p:txBody>
          <a:bodyPr wrap="none" rtlCol="0">
            <a:spAutoFit/>
          </a:bodyPr>
          <a:lstStyle/>
          <a:p>
            <a:r>
              <a:rPr lang="en-US" sz="7000" dirty="0"/>
              <a:t>🤚</a:t>
            </a:r>
          </a:p>
        </p:txBody>
      </p:sp>
      <p:sp>
        <p:nvSpPr>
          <p:cNvPr id="17" name="TextBox 16">
            <a:extLst>
              <a:ext uri="{FF2B5EF4-FFF2-40B4-BE49-F238E27FC236}">
                <a16:creationId xmlns:a16="http://schemas.microsoft.com/office/drawing/2014/main" id="{A89C0652-0CCE-163F-0D92-AD34C746D134}"/>
              </a:ext>
            </a:extLst>
          </p:cNvPr>
          <p:cNvSpPr txBox="1"/>
          <p:nvPr/>
        </p:nvSpPr>
        <p:spPr>
          <a:xfrm>
            <a:off x="7233409" y="1460880"/>
            <a:ext cx="4523603" cy="2446824"/>
          </a:xfrm>
          <a:prstGeom prst="rect">
            <a:avLst/>
          </a:prstGeom>
          <a:noFill/>
        </p:spPr>
        <p:txBody>
          <a:bodyPr wrap="square" rtlCol="0">
            <a:spAutoFit/>
          </a:bodyPr>
          <a:lstStyle/>
          <a:p>
            <a:r>
              <a:rPr lang="en-US" sz="4800" dirty="0">
                <a:solidFill>
                  <a:srgbClr val="C00000"/>
                </a:solidFill>
              </a:rPr>
              <a:t>       Spice</a:t>
            </a:r>
            <a:r>
              <a:rPr lang="en-US" sz="4800" dirty="0"/>
              <a:t> </a:t>
            </a:r>
          </a:p>
          <a:p>
            <a:r>
              <a:rPr lang="en-US" sz="3500" dirty="0"/>
              <a:t>(density-compensating variations in temperature + salinity)</a:t>
            </a:r>
          </a:p>
        </p:txBody>
      </p:sp>
      <p:pic>
        <p:nvPicPr>
          <p:cNvPr id="18" name="Picture 17">
            <a:extLst>
              <a:ext uri="{FF2B5EF4-FFF2-40B4-BE49-F238E27FC236}">
                <a16:creationId xmlns:a16="http://schemas.microsoft.com/office/drawing/2014/main" id="{6483E369-20DA-0278-0CF1-8B6F2DC14AFC}"/>
              </a:ext>
            </a:extLst>
          </p:cNvPr>
          <p:cNvPicPr>
            <a:picLocks noChangeAspect="1"/>
          </p:cNvPicPr>
          <p:nvPr/>
        </p:nvPicPr>
        <p:blipFill>
          <a:blip r:embed="rId4"/>
          <a:stretch>
            <a:fillRect/>
          </a:stretch>
        </p:blipFill>
        <p:spPr>
          <a:xfrm rot="2823171">
            <a:off x="7484782" y="1474997"/>
            <a:ext cx="567724" cy="933996"/>
          </a:xfrm>
          <a:prstGeom prst="rect">
            <a:avLst/>
          </a:prstGeom>
        </p:spPr>
      </p:pic>
      <p:pic>
        <p:nvPicPr>
          <p:cNvPr id="19" name="Picture 18">
            <a:extLst>
              <a:ext uri="{FF2B5EF4-FFF2-40B4-BE49-F238E27FC236}">
                <a16:creationId xmlns:a16="http://schemas.microsoft.com/office/drawing/2014/main" id="{6174E15C-2020-5C1C-A3DF-0BD0B1836B15}"/>
              </a:ext>
            </a:extLst>
          </p:cNvPr>
          <p:cNvPicPr>
            <a:picLocks noChangeAspect="1"/>
          </p:cNvPicPr>
          <p:nvPr/>
        </p:nvPicPr>
        <p:blipFill>
          <a:blip r:embed="rId4"/>
          <a:stretch>
            <a:fillRect/>
          </a:stretch>
        </p:blipFill>
        <p:spPr>
          <a:xfrm rot="162914">
            <a:off x="7571951" y="4028883"/>
            <a:ext cx="567724" cy="933996"/>
          </a:xfrm>
          <a:prstGeom prst="rect">
            <a:avLst/>
          </a:prstGeom>
        </p:spPr>
      </p:pic>
      <p:sp>
        <p:nvSpPr>
          <p:cNvPr id="20" name="TextBox 19">
            <a:extLst>
              <a:ext uri="{FF2B5EF4-FFF2-40B4-BE49-F238E27FC236}">
                <a16:creationId xmlns:a16="http://schemas.microsoft.com/office/drawing/2014/main" id="{B6FB19F2-547C-D320-718A-6BE8E68372BA}"/>
              </a:ext>
            </a:extLst>
          </p:cNvPr>
          <p:cNvSpPr txBox="1"/>
          <p:nvPr/>
        </p:nvSpPr>
        <p:spPr>
          <a:xfrm>
            <a:off x="572000" y="4953004"/>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Tree>
    <p:extLst>
      <p:ext uri="{BB962C8B-B14F-4D97-AF65-F5344CB8AC3E}">
        <p14:creationId xmlns:p14="http://schemas.microsoft.com/office/powerpoint/2010/main" val="84384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C33E6-81D7-0F10-CA34-2A70BF497AD7}"/>
              </a:ext>
            </a:extLst>
          </p:cNvPr>
          <p:cNvPicPr>
            <a:picLocks noChangeAspect="1"/>
          </p:cNvPicPr>
          <p:nvPr/>
        </p:nvPicPr>
        <p:blipFill>
          <a:blip r:embed="rId3"/>
          <a:stretch>
            <a:fillRect/>
          </a:stretch>
        </p:blipFill>
        <p:spPr>
          <a:xfrm>
            <a:off x="7691864" y="1685674"/>
            <a:ext cx="4417782" cy="4395857"/>
          </a:xfrm>
          <a:prstGeom prst="rect">
            <a:avLst/>
          </a:prstGeom>
        </p:spPr>
      </p:pic>
      <p:pic>
        <p:nvPicPr>
          <p:cNvPr id="10" name="Picture 9">
            <a:extLst>
              <a:ext uri="{FF2B5EF4-FFF2-40B4-BE49-F238E27FC236}">
                <a16:creationId xmlns:a16="http://schemas.microsoft.com/office/drawing/2014/main" id="{79B9AE0F-802F-4087-B030-111A98AF1B72}"/>
              </a:ext>
            </a:extLst>
          </p:cNvPr>
          <p:cNvPicPr>
            <a:picLocks noChangeAspect="1"/>
          </p:cNvPicPr>
          <p:nvPr/>
        </p:nvPicPr>
        <p:blipFill>
          <a:blip r:embed="rId4"/>
          <a:stretch>
            <a:fillRect/>
          </a:stretch>
        </p:blipFill>
        <p:spPr>
          <a:xfrm>
            <a:off x="3576086" y="1685674"/>
            <a:ext cx="4395857" cy="4395857"/>
          </a:xfrm>
          <a:prstGeom prst="rect">
            <a:avLst/>
          </a:prstGeom>
        </p:spPr>
      </p:pic>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141439" y="121600"/>
            <a:ext cx="12212885" cy="1325563"/>
          </a:xfrm>
        </p:spPr>
        <p:txBody>
          <a:bodyPr>
            <a:normAutofit/>
          </a:bodyPr>
          <a:lstStyle/>
          <a:p>
            <a:r>
              <a:rPr lang="en-US" sz="4000" b="1" dirty="0"/>
              <a:t>Methods: </a:t>
            </a:r>
            <a:r>
              <a:rPr lang="en-US" sz="4000" dirty="0"/>
              <a:t>detecting eddy subduction as subsurface anomalies (“fingerprints”)</a:t>
            </a:r>
          </a:p>
        </p:txBody>
      </p:sp>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23" name="TextBox 22">
            <a:extLst>
              <a:ext uri="{FF2B5EF4-FFF2-40B4-BE49-F238E27FC236}">
                <a16:creationId xmlns:a16="http://schemas.microsoft.com/office/drawing/2014/main" id="{DC3A6D7B-F119-B054-9EE3-FCE56A7F1278}"/>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7" name="TextBox 6">
            <a:extLst>
              <a:ext uri="{FF2B5EF4-FFF2-40B4-BE49-F238E27FC236}">
                <a16:creationId xmlns:a16="http://schemas.microsoft.com/office/drawing/2014/main" id="{7144C582-6BB9-EEA2-BCF6-A11C59C6F2FB}"/>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9" name="TextBox 8">
            <a:extLst>
              <a:ext uri="{FF2B5EF4-FFF2-40B4-BE49-F238E27FC236}">
                <a16:creationId xmlns:a16="http://schemas.microsoft.com/office/drawing/2014/main" id="{98F1950B-B53C-4D55-06F7-20F32D350B05}"/>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Tree>
    <p:extLst>
      <p:ext uri="{BB962C8B-B14F-4D97-AF65-F5344CB8AC3E}">
        <p14:creationId xmlns:p14="http://schemas.microsoft.com/office/powerpoint/2010/main" val="307276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C33E6-81D7-0F10-CA34-2A70BF497AD7}"/>
              </a:ext>
            </a:extLst>
          </p:cNvPr>
          <p:cNvPicPr>
            <a:picLocks noChangeAspect="1"/>
          </p:cNvPicPr>
          <p:nvPr/>
        </p:nvPicPr>
        <p:blipFill>
          <a:blip r:embed="rId3"/>
          <a:stretch>
            <a:fillRect/>
          </a:stretch>
        </p:blipFill>
        <p:spPr>
          <a:xfrm>
            <a:off x="7691864" y="1685674"/>
            <a:ext cx="4417782" cy="4395857"/>
          </a:xfrm>
          <a:prstGeom prst="rect">
            <a:avLst/>
          </a:prstGeom>
        </p:spPr>
      </p:pic>
      <p:pic>
        <p:nvPicPr>
          <p:cNvPr id="10" name="Picture 9">
            <a:extLst>
              <a:ext uri="{FF2B5EF4-FFF2-40B4-BE49-F238E27FC236}">
                <a16:creationId xmlns:a16="http://schemas.microsoft.com/office/drawing/2014/main" id="{79B9AE0F-802F-4087-B030-111A98AF1B72}"/>
              </a:ext>
            </a:extLst>
          </p:cNvPr>
          <p:cNvPicPr>
            <a:picLocks noChangeAspect="1"/>
          </p:cNvPicPr>
          <p:nvPr/>
        </p:nvPicPr>
        <p:blipFill>
          <a:blip r:embed="rId4"/>
          <a:stretch>
            <a:fillRect/>
          </a:stretch>
        </p:blipFill>
        <p:spPr>
          <a:xfrm>
            <a:off x="3576086" y="1685674"/>
            <a:ext cx="4395857" cy="4395857"/>
          </a:xfrm>
          <a:prstGeom prst="rect">
            <a:avLst/>
          </a:prstGeom>
        </p:spPr>
      </p:pic>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141439" y="121600"/>
            <a:ext cx="12212885" cy="1325563"/>
          </a:xfrm>
        </p:spPr>
        <p:txBody>
          <a:bodyPr>
            <a:normAutofit/>
          </a:bodyPr>
          <a:lstStyle/>
          <a:p>
            <a:r>
              <a:rPr lang="en-US" sz="4000" b="1" dirty="0"/>
              <a:t>Methods: </a:t>
            </a:r>
            <a:r>
              <a:rPr lang="en-US" sz="4000" dirty="0"/>
              <a:t>detecting eddy subduction as subsurface anomalies (“fingerprints”)</a:t>
            </a:r>
          </a:p>
        </p:txBody>
      </p:sp>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23" name="TextBox 22">
            <a:extLst>
              <a:ext uri="{FF2B5EF4-FFF2-40B4-BE49-F238E27FC236}">
                <a16:creationId xmlns:a16="http://schemas.microsoft.com/office/drawing/2014/main" id="{DC3A6D7B-F119-B054-9EE3-FCE56A7F1278}"/>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7" name="TextBox 6">
            <a:extLst>
              <a:ext uri="{FF2B5EF4-FFF2-40B4-BE49-F238E27FC236}">
                <a16:creationId xmlns:a16="http://schemas.microsoft.com/office/drawing/2014/main" id="{7144C582-6BB9-EEA2-BCF6-A11C59C6F2FB}"/>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9" name="TextBox 8">
            <a:extLst>
              <a:ext uri="{FF2B5EF4-FFF2-40B4-BE49-F238E27FC236}">
                <a16:creationId xmlns:a16="http://schemas.microsoft.com/office/drawing/2014/main" id="{98F1950B-B53C-4D55-06F7-20F32D350B05}"/>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14" name="Rectangle 13">
            <a:extLst>
              <a:ext uri="{FF2B5EF4-FFF2-40B4-BE49-F238E27FC236}">
                <a16:creationId xmlns:a16="http://schemas.microsoft.com/office/drawing/2014/main" id="{BF5E3BB1-03FD-6E09-8E7C-EEC24E4A506D}"/>
              </a:ext>
            </a:extLst>
          </p:cNvPr>
          <p:cNvSpPr/>
          <p:nvPr/>
        </p:nvSpPr>
        <p:spPr>
          <a:xfrm>
            <a:off x="3987384" y="1685674"/>
            <a:ext cx="1019331" cy="1132477"/>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E83E46-F8B1-EEDF-7CFC-BC9AD177DD36}"/>
              </a:ext>
            </a:extLst>
          </p:cNvPr>
          <p:cNvSpPr/>
          <p:nvPr/>
        </p:nvSpPr>
        <p:spPr>
          <a:xfrm>
            <a:off x="8103162" y="1685674"/>
            <a:ext cx="1019331" cy="1132477"/>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B8A1C37-572D-63EB-5265-2C815C93DD1C}"/>
              </a:ext>
            </a:extLst>
          </p:cNvPr>
          <p:cNvSpPr/>
          <p:nvPr/>
        </p:nvSpPr>
        <p:spPr>
          <a:xfrm>
            <a:off x="5111646" y="1887377"/>
            <a:ext cx="2860297" cy="93077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Surface values are lower than at depth</a:t>
            </a:r>
          </a:p>
        </p:txBody>
      </p:sp>
    </p:spTree>
    <p:extLst>
      <p:ext uri="{BB962C8B-B14F-4D97-AF65-F5344CB8AC3E}">
        <p14:creationId xmlns:p14="http://schemas.microsoft.com/office/powerpoint/2010/main" val="4135224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B96A9-2553-D2A9-26E7-5DDC1CB7206F}"/>
              </a:ext>
            </a:extLst>
          </p:cNvPr>
          <p:cNvPicPr>
            <a:picLocks noChangeAspect="1"/>
          </p:cNvPicPr>
          <p:nvPr/>
        </p:nvPicPr>
        <p:blipFill>
          <a:blip r:embed="rId2"/>
          <a:stretch>
            <a:fillRect/>
          </a:stretch>
        </p:blipFill>
        <p:spPr>
          <a:xfrm>
            <a:off x="0" y="159026"/>
            <a:ext cx="12192000" cy="5829300"/>
          </a:xfrm>
          <a:prstGeom prst="rect">
            <a:avLst/>
          </a:prstGeom>
        </p:spPr>
      </p:pic>
      <p:sp>
        <p:nvSpPr>
          <p:cNvPr id="7" name="Rounded Rectangle 6">
            <a:extLst>
              <a:ext uri="{FF2B5EF4-FFF2-40B4-BE49-F238E27FC236}">
                <a16:creationId xmlns:a16="http://schemas.microsoft.com/office/drawing/2014/main" id="{8EEBF931-80CF-0440-9C48-C94774F37EF9}"/>
              </a:ext>
            </a:extLst>
          </p:cNvPr>
          <p:cNvSpPr/>
          <p:nvPr/>
        </p:nvSpPr>
        <p:spPr>
          <a:xfrm>
            <a:off x="661554" y="1536160"/>
            <a:ext cx="10868891" cy="2756980"/>
          </a:xfrm>
          <a:prstGeom prst="roundRect">
            <a:avLst/>
          </a:prstGeom>
          <a:solidFill>
            <a:schemeClr val="accent4">
              <a:lumMod val="40000"/>
              <a:lumOff val="6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The Southern Ocean plays an outsized role in global carbon cycling</a:t>
            </a:r>
          </a:p>
          <a:p>
            <a:pPr algn="ctr"/>
            <a:endParaRPr lang="en-US" sz="3000" dirty="0">
              <a:solidFill>
                <a:schemeClr val="tx1"/>
              </a:solidFill>
            </a:endParaRPr>
          </a:p>
          <a:p>
            <a:pPr algn="ctr"/>
            <a:r>
              <a:rPr lang="en-US" sz="2900" dirty="0">
                <a:solidFill>
                  <a:schemeClr val="tx1"/>
                </a:solidFill>
              </a:rPr>
              <a:t>Potentially up to 50% of ocean’s annual uptake of anthropogenic CO</a:t>
            </a:r>
            <a:r>
              <a:rPr lang="en-US" sz="2900" baseline="-25000" dirty="0">
                <a:solidFill>
                  <a:schemeClr val="tx1"/>
                </a:solidFill>
              </a:rPr>
              <a:t>2    (Gruber et al, 2009)</a:t>
            </a:r>
            <a:endParaRPr lang="en-US" sz="2900" dirty="0">
              <a:solidFill>
                <a:schemeClr val="tx1"/>
              </a:solidFill>
            </a:endParaRPr>
          </a:p>
        </p:txBody>
      </p:sp>
    </p:spTree>
    <p:extLst>
      <p:ext uri="{BB962C8B-B14F-4D97-AF65-F5344CB8AC3E}">
        <p14:creationId xmlns:p14="http://schemas.microsoft.com/office/powerpoint/2010/main" val="46992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C33E6-81D7-0F10-CA34-2A70BF497AD7}"/>
              </a:ext>
            </a:extLst>
          </p:cNvPr>
          <p:cNvPicPr>
            <a:picLocks noChangeAspect="1"/>
          </p:cNvPicPr>
          <p:nvPr/>
        </p:nvPicPr>
        <p:blipFill>
          <a:blip r:embed="rId3"/>
          <a:stretch>
            <a:fillRect/>
          </a:stretch>
        </p:blipFill>
        <p:spPr>
          <a:xfrm>
            <a:off x="7691864" y="1685674"/>
            <a:ext cx="4417782" cy="4395857"/>
          </a:xfrm>
          <a:prstGeom prst="rect">
            <a:avLst/>
          </a:prstGeom>
        </p:spPr>
      </p:pic>
      <p:pic>
        <p:nvPicPr>
          <p:cNvPr id="10" name="Picture 9">
            <a:extLst>
              <a:ext uri="{FF2B5EF4-FFF2-40B4-BE49-F238E27FC236}">
                <a16:creationId xmlns:a16="http://schemas.microsoft.com/office/drawing/2014/main" id="{79B9AE0F-802F-4087-B030-111A98AF1B72}"/>
              </a:ext>
            </a:extLst>
          </p:cNvPr>
          <p:cNvPicPr>
            <a:picLocks noChangeAspect="1"/>
          </p:cNvPicPr>
          <p:nvPr/>
        </p:nvPicPr>
        <p:blipFill>
          <a:blip r:embed="rId4"/>
          <a:stretch>
            <a:fillRect/>
          </a:stretch>
        </p:blipFill>
        <p:spPr>
          <a:xfrm>
            <a:off x="3576086" y="1685674"/>
            <a:ext cx="4395857" cy="4395857"/>
          </a:xfrm>
          <a:prstGeom prst="rect">
            <a:avLst/>
          </a:prstGeom>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3716BE-61E8-B840-B650-32F780879F02}"/>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7" name="5-Point Star 6">
            <a:extLst>
              <a:ext uri="{FF2B5EF4-FFF2-40B4-BE49-F238E27FC236}">
                <a16:creationId xmlns:a16="http://schemas.microsoft.com/office/drawing/2014/main" id="{BDCB844C-8DDA-CD88-39F2-E973E848A8BF}"/>
              </a:ext>
            </a:extLst>
          </p:cNvPr>
          <p:cNvSpPr/>
          <p:nvPr/>
        </p:nvSpPr>
        <p:spPr>
          <a:xfrm>
            <a:off x="4683611"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0407810A-EF60-61B5-710F-548FA73AD55F}"/>
              </a:ext>
            </a:extLst>
          </p:cNvPr>
          <p:cNvSpPr/>
          <p:nvPr/>
        </p:nvSpPr>
        <p:spPr>
          <a:xfrm>
            <a:off x="9202879"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3B3252-76DC-EAA3-B029-BA476B666787}"/>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18" name="TextBox 17">
            <a:extLst>
              <a:ext uri="{FF2B5EF4-FFF2-40B4-BE49-F238E27FC236}">
                <a16:creationId xmlns:a16="http://schemas.microsoft.com/office/drawing/2014/main" id="{631E6AA1-D35D-9ABC-CCCB-D0913A4D6E2E}"/>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24" name="Title 1">
            <a:extLst>
              <a:ext uri="{FF2B5EF4-FFF2-40B4-BE49-F238E27FC236}">
                <a16:creationId xmlns:a16="http://schemas.microsoft.com/office/drawing/2014/main" id="{5776C2EB-80A1-99F9-BDD9-2957A3698B75}"/>
              </a:ext>
            </a:extLst>
          </p:cNvPr>
          <p:cNvSpPr txBox="1">
            <a:spLocks/>
          </p:cNvSpPr>
          <p:nvPr/>
        </p:nvSpPr>
        <p:spPr>
          <a:xfrm>
            <a:off x="141439" y="121600"/>
            <a:ext cx="122128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Methods: </a:t>
            </a:r>
            <a:r>
              <a:rPr lang="en-US" sz="4000"/>
              <a:t>detecting eddy subduction as subsurface anomalies (“fingerprints”)</a:t>
            </a:r>
            <a:endParaRPr lang="en-US" sz="4000" dirty="0"/>
          </a:p>
        </p:txBody>
      </p:sp>
      <p:sp>
        <p:nvSpPr>
          <p:cNvPr id="25" name="Rounded Rectangle 24">
            <a:extLst>
              <a:ext uri="{FF2B5EF4-FFF2-40B4-BE49-F238E27FC236}">
                <a16:creationId xmlns:a16="http://schemas.microsoft.com/office/drawing/2014/main" id="{89DD1081-7D51-3204-BB9D-AB053C079A4D}"/>
              </a:ext>
            </a:extLst>
          </p:cNvPr>
          <p:cNvSpPr/>
          <p:nvPr/>
        </p:nvSpPr>
        <p:spPr>
          <a:xfrm>
            <a:off x="5121223" y="3936618"/>
            <a:ext cx="4776122" cy="93077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Identify surface intrusions as relative minima in the mesopelagic</a:t>
            </a:r>
          </a:p>
        </p:txBody>
      </p:sp>
    </p:spTree>
    <p:extLst>
      <p:ext uri="{BB962C8B-B14F-4D97-AF65-F5344CB8AC3E}">
        <p14:creationId xmlns:p14="http://schemas.microsoft.com/office/powerpoint/2010/main" val="1879587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C33E6-81D7-0F10-CA34-2A70BF497AD7}"/>
              </a:ext>
            </a:extLst>
          </p:cNvPr>
          <p:cNvPicPr>
            <a:picLocks noChangeAspect="1"/>
          </p:cNvPicPr>
          <p:nvPr/>
        </p:nvPicPr>
        <p:blipFill>
          <a:blip r:embed="rId3"/>
          <a:stretch>
            <a:fillRect/>
          </a:stretch>
        </p:blipFill>
        <p:spPr>
          <a:xfrm>
            <a:off x="7691864" y="1685674"/>
            <a:ext cx="4417782" cy="4395857"/>
          </a:xfrm>
          <a:prstGeom prst="rect">
            <a:avLst/>
          </a:prstGeom>
        </p:spPr>
      </p:pic>
      <p:pic>
        <p:nvPicPr>
          <p:cNvPr id="10" name="Picture 9">
            <a:extLst>
              <a:ext uri="{FF2B5EF4-FFF2-40B4-BE49-F238E27FC236}">
                <a16:creationId xmlns:a16="http://schemas.microsoft.com/office/drawing/2014/main" id="{79B9AE0F-802F-4087-B030-111A98AF1B72}"/>
              </a:ext>
            </a:extLst>
          </p:cNvPr>
          <p:cNvPicPr>
            <a:picLocks noChangeAspect="1"/>
          </p:cNvPicPr>
          <p:nvPr/>
        </p:nvPicPr>
        <p:blipFill>
          <a:blip r:embed="rId4"/>
          <a:stretch>
            <a:fillRect/>
          </a:stretch>
        </p:blipFill>
        <p:spPr>
          <a:xfrm>
            <a:off x="3576086" y="1685674"/>
            <a:ext cx="4395857" cy="4395857"/>
          </a:xfrm>
          <a:prstGeom prst="rect">
            <a:avLst/>
          </a:prstGeom>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7" name="TextBox 6">
            <a:extLst>
              <a:ext uri="{FF2B5EF4-FFF2-40B4-BE49-F238E27FC236}">
                <a16:creationId xmlns:a16="http://schemas.microsoft.com/office/drawing/2014/main" id="{04E75E98-816F-5E69-8F8B-56E6456DE233}"/>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9" name="5-Point Star 8">
            <a:extLst>
              <a:ext uri="{FF2B5EF4-FFF2-40B4-BE49-F238E27FC236}">
                <a16:creationId xmlns:a16="http://schemas.microsoft.com/office/drawing/2014/main" id="{AC6028D9-CAFE-1934-2AAC-D263CFD35E7A}"/>
              </a:ext>
            </a:extLst>
          </p:cNvPr>
          <p:cNvSpPr/>
          <p:nvPr/>
        </p:nvSpPr>
        <p:spPr>
          <a:xfrm>
            <a:off x="4683611"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74F10AE4-5B7D-B046-5917-14109B5E2E36}"/>
              </a:ext>
            </a:extLst>
          </p:cNvPr>
          <p:cNvSpPr/>
          <p:nvPr/>
        </p:nvSpPr>
        <p:spPr>
          <a:xfrm>
            <a:off x="9202879"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DF2BC-E3F0-19DF-918D-4AF5D13E28BF}"/>
              </a:ext>
            </a:extLst>
          </p:cNvPr>
          <p:cNvSpPr/>
          <p:nvPr/>
        </p:nvSpPr>
        <p:spPr>
          <a:xfrm>
            <a:off x="5443060" y="3091501"/>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2E0D06-2B4C-E16B-0D38-F4811DC88C2C}"/>
              </a:ext>
            </a:extLst>
          </p:cNvPr>
          <p:cNvSpPr/>
          <p:nvPr/>
        </p:nvSpPr>
        <p:spPr>
          <a:xfrm>
            <a:off x="6233288" y="3852729"/>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E4F30F6-493F-6882-6181-5D176AA0DF12}"/>
              </a:ext>
            </a:extLst>
          </p:cNvPr>
          <p:cNvSpPr/>
          <p:nvPr/>
        </p:nvSpPr>
        <p:spPr>
          <a:xfrm>
            <a:off x="9821213" y="3064300"/>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DAE3D36-A994-50B4-7EA4-9DA649638A6F}"/>
              </a:ext>
            </a:extLst>
          </p:cNvPr>
          <p:cNvSpPr/>
          <p:nvPr/>
        </p:nvSpPr>
        <p:spPr>
          <a:xfrm>
            <a:off x="10780580" y="3792924"/>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F1907C-DCBB-7E72-036B-FFD158D35D75}"/>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25" name="TextBox 24">
            <a:extLst>
              <a:ext uri="{FF2B5EF4-FFF2-40B4-BE49-F238E27FC236}">
                <a16:creationId xmlns:a16="http://schemas.microsoft.com/office/drawing/2014/main" id="{2F0414C4-1105-9895-E08B-9EDA449F50AD}"/>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28" name="Title 1">
            <a:extLst>
              <a:ext uri="{FF2B5EF4-FFF2-40B4-BE49-F238E27FC236}">
                <a16:creationId xmlns:a16="http://schemas.microsoft.com/office/drawing/2014/main" id="{A057E2F6-C163-EA80-EDB9-4EEE5C0520E2}"/>
              </a:ext>
            </a:extLst>
          </p:cNvPr>
          <p:cNvSpPr txBox="1">
            <a:spLocks/>
          </p:cNvSpPr>
          <p:nvPr/>
        </p:nvSpPr>
        <p:spPr>
          <a:xfrm>
            <a:off x="141439" y="121600"/>
            <a:ext cx="122128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Methods: </a:t>
            </a:r>
            <a:r>
              <a:rPr lang="en-US" sz="4000"/>
              <a:t>detecting eddy subduction as subsurface anomalies (“fingerprints”)</a:t>
            </a:r>
            <a:endParaRPr lang="en-US" sz="4000" dirty="0"/>
          </a:p>
        </p:txBody>
      </p:sp>
      <p:sp>
        <p:nvSpPr>
          <p:cNvPr id="29" name="Rounded Rectangle 28">
            <a:extLst>
              <a:ext uri="{FF2B5EF4-FFF2-40B4-BE49-F238E27FC236}">
                <a16:creationId xmlns:a16="http://schemas.microsoft.com/office/drawing/2014/main" id="{453BF455-8958-26CE-1E04-6602C6952D7D}"/>
              </a:ext>
            </a:extLst>
          </p:cNvPr>
          <p:cNvSpPr/>
          <p:nvPr/>
        </p:nvSpPr>
        <p:spPr>
          <a:xfrm>
            <a:off x="5669655" y="4474025"/>
            <a:ext cx="4539596" cy="93077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Estimate a “reference” profile (without subduction)</a:t>
            </a:r>
          </a:p>
        </p:txBody>
      </p:sp>
    </p:spTree>
    <p:extLst>
      <p:ext uri="{BB962C8B-B14F-4D97-AF65-F5344CB8AC3E}">
        <p14:creationId xmlns:p14="http://schemas.microsoft.com/office/powerpoint/2010/main" val="275611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26168BE-104C-AE6E-E9CC-77581AB0A57C}"/>
              </a:ext>
            </a:extLst>
          </p:cNvPr>
          <p:cNvPicPr>
            <a:picLocks noChangeAspect="1"/>
          </p:cNvPicPr>
          <p:nvPr/>
        </p:nvPicPr>
        <p:blipFill>
          <a:blip r:embed="rId3"/>
          <a:stretch>
            <a:fillRect/>
          </a:stretch>
        </p:blipFill>
        <p:spPr>
          <a:xfrm>
            <a:off x="7699817" y="1685674"/>
            <a:ext cx="4409829" cy="4387944"/>
          </a:xfrm>
          <a:prstGeom prst="rect">
            <a:avLst/>
          </a:prstGeom>
        </p:spPr>
      </p:pic>
      <p:pic>
        <p:nvPicPr>
          <p:cNvPr id="19" name="Picture 18">
            <a:extLst>
              <a:ext uri="{FF2B5EF4-FFF2-40B4-BE49-F238E27FC236}">
                <a16:creationId xmlns:a16="http://schemas.microsoft.com/office/drawing/2014/main" id="{D40DB4C3-EDC3-83A0-48BF-D5C9DFDEC0FD}"/>
              </a:ext>
            </a:extLst>
          </p:cNvPr>
          <p:cNvPicPr>
            <a:picLocks noChangeAspect="1"/>
          </p:cNvPicPr>
          <p:nvPr/>
        </p:nvPicPr>
        <p:blipFill>
          <a:blip r:embed="rId4"/>
          <a:stretch>
            <a:fillRect/>
          </a:stretch>
        </p:blipFill>
        <p:spPr>
          <a:xfrm>
            <a:off x="3572100" y="1685674"/>
            <a:ext cx="4395857" cy="4395857"/>
          </a:xfrm>
          <a:prstGeom prst="rect">
            <a:avLst/>
          </a:prstGeom>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7" name="TextBox 6">
            <a:extLst>
              <a:ext uri="{FF2B5EF4-FFF2-40B4-BE49-F238E27FC236}">
                <a16:creationId xmlns:a16="http://schemas.microsoft.com/office/drawing/2014/main" id="{04E75E98-816F-5E69-8F8B-56E6456DE233}"/>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13" name="TextBox 12">
            <a:extLst>
              <a:ext uri="{FF2B5EF4-FFF2-40B4-BE49-F238E27FC236}">
                <a16:creationId xmlns:a16="http://schemas.microsoft.com/office/drawing/2014/main" id="{8C9517DB-264F-4E27-7561-63219E6D8CDE}"/>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14" name="TextBox 13">
            <a:extLst>
              <a:ext uri="{FF2B5EF4-FFF2-40B4-BE49-F238E27FC236}">
                <a16:creationId xmlns:a16="http://schemas.microsoft.com/office/drawing/2014/main" id="{25082133-F1A4-07EB-B922-D31BE6D54FFF}"/>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15" name="Title 1">
            <a:extLst>
              <a:ext uri="{FF2B5EF4-FFF2-40B4-BE49-F238E27FC236}">
                <a16:creationId xmlns:a16="http://schemas.microsoft.com/office/drawing/2014/main" id="{A7937DD3-42F4-F141-86E3-E1DD653F0FF1}"/>
              </a:ext>
            </a:extLst>
          </p:cNvPr>
          <p:cNvSpPr>
            <a:spLocks noGrp="1"/>
          </p:cNvSpPr>
          <p:nvPr>
            <p:ph type="title"/>
          </p:nvPr>
        </p:nvSpPr>
        <p:spPr>
          <a:xfrm>
            <a:off x="141439" y="121600"/>
            <a:ext cx="12212885" cy="1325563"/>
          </a:xfrm>
        </p:spPr>
        <p:txBody>
          <a:bodyPr>
            <a:normAutofit/>
          </a:bodyPr>
          <a:lstStyle/>
          <a:p>
            <a:r>
              <a:rPr lang="en-US" sz="4000" b="1" dirty="0"/>
              <a:t>Methods: </a:t>
            </a:r>
            <a:r>
              <a:rPr lang="en-US" sz="4000" dirty="0"/>
              <a:t>detecting eddy subduction as subsurface anomalies (“fingerprints”)</a:t>
            </a:r>
          </a:p>
        </p:txBody>
      </p:sp>
      <p:sp>
        <p:nvSpPr>
          <p:cNvPr id="17" name="5-Point Star 16">
            <a:extLst>
              <a:ext uri="{FF2B5EF4-FFF2-40B4-BE49-F238E27FC236}">
                <a16:creationId xmlns:a16="http://schemas.microsoft.com/office/drawing/2014/main" id="{1D3F74C0-D6D3-259F-DD39-5F49C950CF1D}"/>
              </a:ext>
            </a:extLst>
          </p:cNvPr>
          <p:cNvSpPr/>
          <p:nvPr/>
        </p:nvSpPr>
        <p:spPr>
          <a:xfrm>
            <a:off x="4683611"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4B9B52F6-9CE9-B59C-EE3D-8566F6183C10}"/>
              </a:ext>
            </a:extLst>
          </p:cNvPr>
          <p:cNvSpPr/>
          <p:nvPr/>
        </p:nvSpPr>
        <p:spPr>
          <a:xfrm>
            <a:off x="9202879"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83A4DDD-1F73-6B76-AC2A-BC44DAE7DD75}"/>
              </a:ext>
            </a:extLst>
          </p:cNvPr>
          <p:cNvSpPr/>
          <p:nvPr/>
        </p:nvSpPr>
        <p:spPr>
          <a:xfrm>
            <a:off x="5443060" y="3091501"/>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210D6F-05B6-4470-78A4-8382D8574198}"/>
              </a:ext>
            </a:extLst>
          </p:cNvPr>
          <p:cNvSpPr/>
          <p:nvPr/>
        </p:nvSpPr>
        <p:spPr>
          <a:xfrm>
            <a:off x="6233288" y="3852729"/>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D96F33E-B9BA-92A5-25B2-2637535A1521}"/>
              </a:ext>
            </a:extLst>
          </p:cNvPr>
          <p:cNvSpPr/>
          <p:nvPr/>
        </p:nvSpPr>
        <p:spPr>
          <a:xfrm>
            <a:off x="9821213" y="3064300"/>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C7D50E-83E0-6D58-632C-883BB9652694}"/>
              </a:ext>
            </a:extLst>
          </p:cNvPr>
          <p:cNvSpPr/>
          <p:nvPr/>
        </p:nvSpPr>
        <p:spPr>
          <a:xfrm>
            <a:off x="10780580" y="3792924"/>
            <a:ext cx="226595" cy="236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E9A8F3B-8F83-80C4-B3C7-2E95498F0CCC}"/>
              </a:ext>
            </a:extLst>
          </p:cNvPr>
          <p:cNvSpPr/>
          <p:nvPr/>
        </p:nvSpPr>
        <p:spPr>
          <a:xfrm>
            <a:off x="5669655" y="4474025"/>
            <a:ext cx="4539596" cy="93077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Estimate a “reference” profile (without subduction)</a:t>
            </a:r>
          </a:p>
        </p:txBody>
      </p:sp>
    </p:spTree>
    <p:extLst>
      <p:ext uri="{BB962C8B-B14F-4D97-AF65-F5344CB8AC3E}">
        <p14:creationId xmlns:p14="http://schemas.microsoft.com/office/powerpoint/2010/main" val="2442587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26168BE-104C-AE6E-E9CC-77581AB0A57C}"/>
              </a:ext>
            </a:extLst>
          </p:cNvPr>
          <p:cNvPicPr>
            <a:picLocks noChangeAspect="1"/>
          </p:cNvPicPr>
          <p:nvPr/>
        </p:nvPicPr>
        <p:blipFill>
          <a:blip r:embed="rId3"/>
          <a:stretch>
            <a:fillRect/>
          </a:stretch>
        </p:blipFill>
        <p:spPr>
          <a:xfrm>
            <a:off x="7699817" y="1685674"/>
            <a:ext cx="4409829" cy="4387944"/>
          </a:xfrm>
          <a:prstGeom prst="rect">
            <a:avLst/>
          </a:prstGeom>
        </p:spPr>
      </p:pic>
      <p:pic>
        <p:nvPicPr>
          <p:cNvPr id="19" name="Picture 18">
            <a:extLst>
              <a:ext uri="{FF2B5EF4-FFF2-40B4-BE49-F238E27FC236}">
                <a16:creationId xmlns:a16="http://schemas.microsoft.com/office/drawing/2014/main" id="{D40DB4C3-EDC3-83A0-48BF-D5C9DFDEC0FD}"/>
              </a:ext>
            </a:extLst>
          </p:cNvPr>
          <p:cNvPicPr>
            <a:picLocks noChangeAspect="1"/>
          </p:cNvPicPr>
          <p:nvPr/>
        </p:nvPicPr>
        <p:blipFill>
          <a:blip r:embed="rId4"/>
          <a:stretch>
            <a:fillRect/>
          </a:stretch>
        </p:blipFill>
        <p:spPr>
          <a:xfrm>
            <a:off x="3572100" y="1685674"/>
            <a:ext cx="4395857" cy="4395857"/>
          </a:xfrm>
          <a:prstGeom prst="rect">
            <a:avLst/>
          </a:prstGeom>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7" name="TextBox 6">
            <a:extLst>
              <a:ext uri="{FF2B5EF4-FFF2-40B4-BE49-F238E27FC236}">
                <a16:creationId xmlns:a16="http://schemas.microsoft.com/office/drawing/2014/main" id="{04E75E98-816F-5E69-8F8B-56E6456DE233}"/>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9" name="Left-Right Arrow 8">
            <a:extLst>
              <a:ext uri="{FF2B5EF4-FFF2-40B4-BE49-F238E27FC236}">
                <a16:creationId xmlns:a16="http://schemas.microsoft.com/office/drawing/2014/main" id="{CBEBFC9E-8D30-A21C-D92B-8653EF6AFAB2}"/>
              </a:ext>
            </a:extLst>
          </p:cNvPr>
          <p:cNvSpPr/>
          <p:nvPr/>
        </p:nvSpPr>
        <p:spPr>
          <a:xfrm>
            <a:off x="5073041" y="3403948"/>
            <a:ext cx="688932" cy="284601"/>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77CC062B-D6F0-BC26-CA1D-F963AC3226A6}"/>
              </a:ext>
            </a:extLst>
          </p:cNvPr>
          <p:cNvSpPr/>
          <p:nvPr/>
        </p:nvSpPr>
        <p:spPr>
          <a:xfrm>
            <a:off x="9574126" y="3366369"/>
            <a:ext cx="613246" cy="284602"/>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982BD18-2FA4-B33C-BF2A-F92B2E4AA28D}"/>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17" name="TextBox 16">
            <a:extLst>
              <a:ext uri="{FF2B5EF4-FFF2-40B4-BE49-F238E27FC236}">
                <a16:creationId xmlns:a16="http://schemas.microsoft.com/office/drawing/2014/main" id="{6E2BB238-6CBA-2045-3818-6C3AE54BFA4D}"/>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24" name="Title 1">
            <a:extLst>
              <a:ext uri="{FF2B5EF4-FFF2-40B4-BE49-F238E27FC236}">
                <a16:creationId xmlns:a16="http://schemas.microsoft.com/office/drawing/2014/main" id="{A41FC4E3-882E-0ED0-4415-8AB957786079}"/>
              </a:ext>
            </a:extLst>
          </p:cNvPr>
          <p:cNvSpPr txBox="1">
            <a:spLocks/>
          </p:cNvSpPr>
          <p:nvPr/>
        </p:nvSpPr>
        <p:spPr>
          <a:xfrm>
            <a:off x="141439" y="121600"/>
            <a:ext cx="122128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Methods: </a:t>
            </a:r>
            <a:r>
              <a:rPr lang="en-US" sz="4000"/>
              <a:t>detecting eddy subduction as subsurface anomalies (“fingerprints”)</a:t>
            </a:r>
            <a:endParaRPr lang="en-US" sz="4000" dirty="0"/>
          </a:p>
        </p:txBody>
      </p:sp>
      <p:sp>
        <p:nvSpPr>
          <p:cNvPr id="26" name="Rounded Rectangle 25">
            <a:extLst>
              <a:ext uri="{FF2B5EF4-FFF2-40B4-BE49-F238E27FC236}">
                <a16:creationId xmlns:a16="http://schemas.microsoft.com/office/drawing/2014/main" id="{426A3E39-C247-0B4C-D95B-0CAF80C6DB65}"/>
              </a:ext>
            </a:extLst>
          </p:cNvPr>
          <p:cNvSpPr/>
          <p:nvPr/>
        </p:nvSpPr>
        <p:spPr>
          <a:xfrm>
            <a:off x="5739051" y="4163297"/>
            <a:ext cx="4539596" cy="93077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Calculate the magnitude of the anomaly</a:t>
            </a:r>
          </a:p>
        </p:txBody>
      </p:sp>
      <p:sp>
        <p:nvSpPr>
          <p:cNvPr id="27" name="5-Point Star 26">
            <a:extLst>
              <a:ext uri="{FF2B5EF4-FFF2-40B4-BE49-F238E27FC236}">
                <a16:creationId xmlns:a16="http://schemas.microsoft.com/office/drawing/2014/main" id="{304620A0-649C-27EC-3259-ADF10F5F45DC}"/>
              </a:ext>
            </a:extLst>
          </p:cNvPr>
          <p:cNvSpPr/>
          <p:nvPr/>
        </p:nvSpPr>
        <p:spPr>
          <a:xfrm>
            <a:off x="4683611"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36E06F44-4399-AF56-62BE-FA649B3C7829}"/>
              </a:ext>
            </a:extLst>
          </p:cNvPr>
          <p:cNvSpPr/>
          <p:nvPr/>
        </p:nvSpPr>
        <p:spPr>
          <a:xfrm>
            <a:off x="9202879" y="3247270"/>
            <a:ext cx="410013" cy="499059"/>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3ABA102-CAF3-2B12-49DA-C99113645C89}"/>
              </a:ext>
            </a:extLst>
          </p:cNvPr>
          <p:cNvSpPr/>
          <p:nvPr/>
        </p:nvSpPr>
        <p:spPr>
          <a:xfrm>
            <a:off x="5793481" y="3402496"/>
            <a:ext cx="226595" cy="236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0EFB419-C39A-4B90-3D25-A8A63C054F4C}"/>
              </a:ext>
            </a:extLst>
          </p:cNvPr>
          <p:cNvSpPr/>
          <p:nvPr/>
        </p:nvSpPr>
        <p:spPr>
          <a:xfrm>
            <a:off x="10198138" y="3362043"/>
            <a:ext cx="226595" cy="2361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928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53A950-6377-7B45-B1A0-E80D56585E5F}"/>
              </a:ext>
            </a:extLst>
          </p:cNvPr>
          <p:cNvPicPr>
            <a:picLocks noChangeAspect="1"/>
          </p:cNvPicPr>
          <p:nvPr/>
        </p:nvPicPr>
        <p:blipFill>
          <a:blip r:embed="rId3"/>
          <a:stretch>
            <a:fillRect/>
          </a:stretch>
        </p:blipFill>
        <p:spPr>
          <a:xfrm>
            <a:off x="7698877" y="1735900"/>
            <a:ext cx="4346764" cy="4325192"/>
          </a:xfrm>
          <a:prstGeom prst="rect">
            <a:avLst/>
          </a:prstGeom>
        </p:spPr>
      </p:pic>
      <p:pic>
        <p:nvPicPr>
          <p:cNvPr id="17" name="Picture 16">
            <a:extLst>
              <a:ext uri="{FF2B5EF4-FFF2-40B4-BE49-F238E27FC236}">
                <a16:creationId xmlns:a16="http://schemas.microsoft.com/office/drawing/2014/main" id="{9BB6BF70-218F-1BDF-C41C-CF7F7E32C51B}"/>
              </a:ext>
            </a:extLst>
          </p:cNvPr>
          <p:cNvPicPr>
            <a:picLocks noChangeAspect="1"/>
          </p:cNvPicPr>
          <p:nvPr/>
        </p:nvPicPr>
        <p:blipFill>
          <a:blip r:embed="rId4"/>
          <a:stretch>
            <a:fillRect/>
          </a:stretch>
        </p:blipFill>
        <p:spPr>
          <a:xfrm>
            <a:off x="3556654" y="1714328"/>
            <a:ext cx="4346764" cy="4346764"/>
          </a:xfrm>
          <a:prstGeom prst="rect">
            <a:avLst/>
          </a:prstGeom>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5"/>
          <a:stretch>
            <a:fillRect/>
          </a:stretch>
        </p:blipFill>
        <p:spPr>
          <a:xfrm>
            <a:off x="52687" y="2265925"/>
            <a:ext cx="3529758" cy="1726866"/>
          </a:xfrm>
          <a:prstGeom prst="rect">
            <a:avLst/>
          </a:prstGeom>
        </p:spPr>
      </p:pic>
      <p:sp>
        <p:nvSpPr>
          <p:cNvPr id="3" name="Rectangle 2">
            <a:extLst>
              <a:ext uri="{FF2B5EF4-FFF2-40B4-BE49-F238E27FC236}">
                <a16:creationId xmlns:a16="http://schemas.microsoft.com/office/drawing/2014/main" id="{B5F9CFA7-3036-F1F4-FB0E-236AE89B338B}"/>
              </a:ext>
            </a:extLst>
          </p:cNvPr>
          <p:cNvSpPr/>
          <p:nvPr/>
        </p:nvSpPr>
        <p:spPr>
          <a:xfrm>
            <a:off x="2467560" y="2626016"/>
            <a:ext cx="557213" cy="147369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D14C9C-B115-230F-76CC-596F191DD97B}"/>
              </a:ext>
            </a:extLst>
          </p:cNvPr>
          <p:cNvSpPr/>
          <p:nvPr/>
        </p:nvSpPr>
        <p:spPr>
          <a:xfrm>
            <a:off x="2467560" y="3429000"/>
            <a:ext cx="557213" cy="317329"/>
          </a:xfrm>
          <a:prstGeom prst="rect">
            <a:avLst/>
          </a:prstGeom>
          <a:solidFill>
            <a:srgbClr val="FFAB51">
              <a:alpha val="51373"/>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5C84EE-2E52-B61A-925F-D054BACF9A7B}"/>
              </a:ext>
            </a:extLst>
          </p:cNvPr>
          <p:cNvCxnSpPr>
            <a:cxnSpLocks/>
          </p:cNvCxnSpPr>
          <p:nvPr/>
        </p:nvCxnSpPr>
        <p:spPr>
          <a:xfrm flipV="1">
            <a:off x="3069651" y="1748426"/>
            <a:ext cx="461557" cy="9311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82DFC-5A0D-2C8D-E7BE-92BF6017E2E6}"/>
              </a:ext>
            </a:extLst>
          </p:cNvPr>
          <p:cNvCxnSpPr>
            <a:cxnSpLocks/>
          </p:cNvCxnSpPr>
          <p:nvPr/>
        </p:nvCxnSpPr>
        <p:spPr>
          <a:xfrm>
            <a:off x="3030857" y="4099708"/>
            <a:ext cx="500351" cy="1973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C00EE73-C8AC-3F50-E5CC-A8BB096380CB}"/>
              </a:ext>
            </a:extLst>
          </p:cNvPr>
          <p:cNvSpPr/>
          <p:nvPr/>
        </p:nvSpPr>
        <p:spPr>
          <a:xfrm>
            <a:off x="3531208" y="1748426"/>
            <a:ext cx="8578438" cy="432519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34B9DB-F82F-2792-B7A5-C317D826E751}"/>
              </a:ext>
            </a:extLst>
          </p:cNvPr>
          <p:cNvSpPr txBox="1"/>
          <p:nvPr/>
        </p:nvSpPr>
        <p:spPr>
          <a:xfrm>
            <a:off x="7198141" y="2265925"/>
            <a:ext cx="622286" cy="369332"/>
          </a:xfrm>
          <a:prstGeom prst="rect">
            <a:avLst/>
          </a:prstGeom>
          <a:noFill/>
        </p:spPr>
        <p:txBody>
          <a:bodyPr wrap="none" rtlCol="0">
            <a:spAutoFit/>
          </a:bodyPr>
          <a:lstStyle/>
          <a:p>
            <a:r>
              <a:rPr lang="en-US" dirty="0">
                <a:solidFill>
                  <a:srgbClr val="7030A0"/>
                </a:solidFill>
              </a:rPr>
              <a:t>MLD</a:t>
            </a:r>
          </a:p>
        </p:txBody>
      </p:sp>
      <p:sp>
        <p:nvSpPr>
          <p:cNvPr id="7" name="TextBox 6">
            <a:extLst>
              <a:ext uri="{FF2B5EF4-FFF2-40B4-BE49-F238E27FC236}">
                <a16:creationId xmlns:a16="http://schemas.microsoft.com/office/drawing/2014/main" id="{04E75E98-816F-5E69-8F8B-56E6456DE233}"/>
              </a:ext>
            </a:extLst>
          </p:cNvPr>
          <p:cNvSpPr txBox="1"/>
          <p:nvPr/>
        </p:nvSpPr>
        <p:spPr>
          <a:xfrm>
            <a:off x="615956" y="4433040"/>
            <a:ext cx="1714727" cy="1200329"/>
          </a:xfrm>
          <a:prstGeom prst="rect">
            <a:avLst/>
          </a:prstGeom>
          <a:noFill/>
        </p:spPr>
        <p:txBody>
          <a:bodyPr wrap="square" rtlCol="0">
            <a:spAutoFit/>
          </a:bodyPr>
          <a:lstStyle/>
          <a:p>
            <a:r>
              <a:rPr lang="en-US" dirty="0"/>
              <a:t>Methods based on Chen et al (2021) and </a:t>
            </a:r>
            <a:r>
              <a:rPr lang="en-US" dirty="0" err="1"/>
              <a:t>Llort</a:t>
            </a:r>
            <a:r>
              <a:rPr lang="en-US" dirty="0"/>
              <a:t> et al (2018)</a:t>
            </a:r>
          </a:p>
        </p:txBody>
      </p:sp>
      <p:sp>
        <p:nvSpPr>
          <p:cNvPr id="14" name="TextBox 13">
            <a:extLst>
              <a:ext uri="{FF2B5EF4-FFF2-40B4-BE49-F238E27FC236}">
                <a16:creationId xmlns:a16="http://schemas.microsoft.com/office/drawing/2014/main" id="{BB0DC38D-F6DB-CAD4-CDBC-4C3BA72F7D63}"/>
              </a:ext>
            </a:extLst>
          </p:cNvPr>
          <p:cNvSpPr txBox="1"/>
          <p:nvPr/>
        </p:nvSpPr>
        <p:spPr>
          <a:xfrm>
            <a:off x="5448505" y="1394524"/>
            <a:ext cx="966931" cy="523220"/>
          </a:xfrm>
          <a:prstGeom prst="rect">
            <a:avLst/>
          </a:prstGeom>
          <a:solidFill>
            <a:schemeClr val="bg1"/>
          </a:solidFill>
        </p:spPr>
        <p:txBody>
          <a:bodyPr wrap="none" rtlCol="0">
            <a:spAutoFit/>
          </a:bodyPr>
          <a:lstStyle/>
          <a:p>
            <a:r>
              <a:rPr lang="en-US" sz="2800" b="1" dirty="0">
                <a:solidFill>
                  <a:srgbClr val="C00000"/>
                </a:solidFill>
              </a:rPr>
              <a:t>Spice</a:t>
            </a:r>
          </a:p>
        </p:txBody>
      </p:sp>
      <p:sp>
        <p:nvSpPr>
          <p:cNvPr id="15" name="TextBox 14">
            <a:extLst>
              <a:ext uri="{FF2B5EF4-FFF2-40B4-BE49-F238E27FC236}">
                <a16:creationId xmlns:a16="http://schemas.microsoft.com/office/drawing/2014/main" id="{763ED136-5EEE-064B-6B52-723B66F1DAAB}"/>
              </a:ext>
            </a:extLst>
          </p:cNvPr>
          <p:cNvSpPr txBox="1"/>
          <p:nvPr/>
        </p:nvSpPr>
        <p:spPr>
          <a:xfrm>
            <a:off x="9645707" y="1364157"/>
            <a:ext cx="873829" cy="523220"/>
          </a:xfrm>
          <a:prstGeom prst="rect">
            <a:avLst/>
          </a:prstGeom>
          <a:solidFill>
            <a:schemeClr val="bg1"/>
          </a:solidFill>
        </p:spPr>
        <p:txBody>
          <a:bodyPr wrap="none" rtlCol="0">
            <a:spAutoFit/>
          </a:bodyPr>
          <a:lstStyle/>
          <a:p>
            <a:r>
              <a:rPr lang="en-US" sz="2800" b="1" dirty="0">
                <a:solidFill>
                  <a:srgbClr val="00B0F0"/>
                </a:solidFill>
              </a:rPr>
              <a:t>AOU</a:t>
            </a:r>
          </a:p>
        </p:txBody>
      </p:sp>
      <p:sp>
        <p:nvSpPr>
          <p:cNvPr id="19" name="Explosion 1 18">
            <a:extLst>
              <a:ext uri="{FF2B5EF4-FFF2-40B4-BE49-F238E27FC236}">
                <a16:creationId xmlns:a16="http://schemas.microsoft.com/office/drawing/2014/main" id="{D6B7BB3E-5A6F-AAA9-351C-1A47035DDC6D}"/>
              </a:ext>
            </a:extLst>
          </p:cNvPr>
          <p:cNvSpPr/>
          <p:nvPr/>
        </p:nvSpPr>
        <p:spPr>
          <a:xfrm>
            <a:off x="6096000" y="2518903"/>
            <a:ext cx="3393765" cy="2365635"/>
          </a:xfrm>
          <a:prstGeom prst="irregularSeal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Eddy subduction event</a:t>
            </a:r>
          </a:p>
        </p:txBody>
      </p:sp>
      <p:sp>
        <p:nvSpPr>
          <p:cNvPr id="21" name="Title 1">
            <a:extLst>
              <a:ext uri="{FF2B5EF4-FFF2-40B4-BE49-F238E27FC236}">
                <a16:creationId xmlns:a16="http://schemas.microsoft.com/office/drawing/2014/main" id="{1F7AC793-7D83-BBE4-B6F6-3EF97874F93F}"/>
              </a:ext>
            </a:extLst>
          </p:cNvPr>
          <p:cNvSpPr>
            <a:spLocks noGrp="1"/>
          </p:cNvSpPr>
          <p:nvPr>
            <p:ph type="title"/>
          </p:nvPr>
        </p:nvSpPr>
        <p:spPr>
          <a:xfrm>
            <a:off x="141439" y="121600"/>
            <a:ext cx="12212885" cy="1325563"/>
          </a:xfrm>
        </p:spPr>
        <p:txBody>
          <a:bodyPr>
            <a:normAutofit/>
          </a:bodyPr>
          <a:lstStyle/>
          <a:p>
            <a:r>
              <a:rPr lang="en-US" sz="4000" b="1" dirty="0"/>
              <a:t>Methods: </a:t>
            </a:r>
            <a:r>
              <a:rPr lang="en-US" sz="4000" dirty="0"/>
              <a:t>detecting eddy subduction as subsurface anomalies (“fingerprints”)</a:t>
            </a:r>
          </a:p>
        </p:txBody>
      </p:sp>
    </p:spTree>
    <p:extLst>
      <p:ext uri="{BB962C8B-B14F-4D97-AF65-F5344CB8AC3E}">
        <p14:creationId xmlns:p14="http://schemas.microsoft.com/office/powerpoint/2010/main" val="316383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45856-BE90-5BA0-7418-D990B7673163}"/>
              </a:ext>
            </a:extLst>
          </p:cNvPr>
          <p:cNvPicPr>
            <a:picLocks noChangeAspect="1"/>
          </p:cNvPicPr>
          <p:nvPr/>
        </p:nvPicPr>
        <p:blipFill>
          <a:blip r:embed="rId3"/>
          <a:stretch>
            <a:fillRect/>
          </a:stretch>
        </p:blipFill>
        <p:spPr>
          <a:xfrm>
            <a:off x="3277007" y="1125645"/>
            <a:ext cx="5637986" cy="5586450"/>
          </a:xfrm>
          <a:prstGeom prst="rect">
            <a:avLst/>
          </a:prstGeom>
        </p:spPr>
      </p:pic>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312106" y="145905"/>
            <a:ext cx="11487411" cy="1325563"/>
          </a:xfrm>
        </p:spPr>
        <p:txBody>
          <a:bodyPr>
            <a:normAutofit/>
          </a:bodyPr>
          <a:lstStyle/>
          <a:p>
            <a:pPr algn="ctr"/>
            <a:r>
              <a:rPr lang="en-US" sz="4000" b="1" dirty="0"/>
              <a:t>Apply this detection to BGC-Argo profiles across the Southern Ocean</a:t>
            </a:r>
          </a:p>
        </p:txBody>
      </p:sp>
      <p:sp>
        <p:nvSpPr>
          <p:cNvPr id="5" name="Rounded Rectangle 4">
            <a:extLst>
              <a:ext uri="{FF2B5EF4-FFF2-40B4-BE49-F238E27FC236}">
                <a16:creationId xmlns:a16="http://schemas.microsoft.com/office/drawing/2014/main" id="{A1CDC158-1C48-4B08-F0CA-48471E2978A8}"/>
              </a:ext>
            </a:extLst>
          </p:cNvPr>
          <p:cNvSpPr/>
          <p:nvPr/>
        </p:nvSpPr>
        <p:spPr>
          <a:xfrm>
            <a:off x="8884039" y="2799061"/>
            <a:ext cx="2915478" cy="1974574"/>
          </a:xfrm>
          <a:prstGeom prst="roundRect">
            <a:avLst/>
          </a:prstGeom>
          <a:solidFill>
            <a:schemeClr val="accent4">
              <a:lumMod val="40000"/>
              <a:lumOff val="60000"/>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rPr>
              <a:t>9000+ profiles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rPr>
              <a:t>2008 - 2023</a:t>
            </a:r>
          </a:p>
          <a:p>
            <a:pPr algn="ctr"/>
            <a:endParaRPr lang="en-US" b="1" dirty="0">
              <a:solidFill>
                <a:schemeClr val="tx1"/>
              </a:solidFill>
            </a:endParaRPr>
          </a:p>
        </p:txBody>
      </p:sp>
    </p:spTree>
    <p:extLst>
      <p:ext uri="{BB962C8B-B14F-4D97-AF65-F5344CB8AC3E}">
        <p14:creationId xmlns:p14="http://schemas.microsoft.com/office/powerpoint/2010/main" val="645949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8F019-9EEA-06DC-C46D-BD1E03D51EF7}"/>
              </a:ext>
            </a:extLst>
          </p:cNvPr>
          <p:cNvPicPr>
            <a:picLocks noChangeAspect="1"/>
          </p:cNvPicPr>
          <p:nvPr/>
        </p:nvPicPr>
        <p:blipFill>
          <a:blip r:embed="rId3"/>
          <a:stretch>
            <a:fillRect/>
          </a:stretch>
        </p:blipFill>
        <p:spPr>
          <a:xfrm>
            <a:off x="3277007" y="1125645"/>
            <a:ext cx="5637986" cy="5586450"/>
          </a:xfrm>
          <a:prstGeom prst="rect">
            <a:avLst/>
          </a:prstGeom>
        </p:spPr>
      </p:pic>
      <p:pic>
        <p:nvPicPr>
          <p:cNvPr id="7" name="Picture 6">
            <a:extLst>
              <a:ext uri="{FF2B5EF4-FFF2-40B4-BE49-F238E27FC236}">
                <a16:creationId xmlns:a16="http://schemas.microsoft.com/office/drawing/2014/main" id="{146D7CA5-A7ED-6F63-83B1-59AAC52411A3}"/>
              </a:ext>
            </a:extLst>
          </p:cNvPr>
          <p:cNvPicPr>
            <a:picLocks noChangeAspect="1"/>
          </p:cNvPicPr>
          <p:nvPr/>
        </p:nvPicPr>
        <p:blipFill>
          <a:blip r:embed="rId4"/>
          <a:stretch>
            <a:fillRect/>
          </a:stretch>
        </p:blipFill>
        <p:spPr>
          <a:xfrm>
            <a:off x="3628017" y="3215832"/>
            <a:ext cx="2645275" cy="2987458"/>
          </a:xfrm>
          <a:prstGeom prst="rect">
            <a:avLst/>
          </a:prstGeom>
        </p:spPr>
      </p:pic>
      <p:pic>
        <p:nvPicPr>
          <p:cNvPr id="11" name="Picture 10">
            <a:extLst>
              <a:ext uri="{FF2B5EF4-FFF2-40B4-BE49-F238E27FC236}">
                <a16:creationId xmlns:a16="http://schemas.microsoft.com/office/drawing/2014/main" id="{BFF6DF67-DCC1-BFBB-8B53-C1FAAD9A2DA6}"/>
              </a:ext>
            </a:extLst>
          </p:cNvPr>
          <p:cNvPicPr>
            <a:picLocks noChangeAspect="1"/>
          </p:cNvPicPr>
          <p:nvPr/>
        </p:nvPicPr>
        <p:blipFill>
          <a:blip r:embed="rId5"/>
          <a:stretch>
            <a:fillRect/>
          </a:stretch>
        </p:blipFill>
        <p:spPr>
          <a:xfrm rot="284258">
            <a:off x="6850323" y="4746197"/>
            <a:ext cx="951896" cy="1566022"/>
          </a:xfrm>
          <a:prstGeom prst="rect">
            <a:avLst/>
          </a:prstGeom>
        </p:spPr>
      </p:pic>
      <p:pic>
        <p:nvPicPr>
          <p:cNvPr id="12" name="Picture 11">
            <a:extLst>
              <a:ext uri="{FF2B5EF4-FFF2-40B4-BE49-F238E27FC236}">
                <a16:creationId xmlns:a16="http://schemas.microsoft.com/office/drawing/2014/main" id="{E45EA729-3502-FFA1-1D7C-15F01FE7A013}"/>
              </a:ext>
            </a:extLst>
          </p:cNvPr>
          <p:cNvPicPr>
            <a:picLocks noChangeAspect="1"/>
          </p:cNvPicPr>
          <p:nvPr/>
        </p:nvPicPr>
        <p:blipFill>
          <a:blip r:embed="rId5"/>
          <a:stretch>
            <a:fillRect/>
          </a:stretch>
        </p:blipFill>
        <p:spPr>
          <a:xfrm rot="806296">
            <a:off x="4022364" y="3297970"/>
            <a:ext cx="951896" cy="1566022"/>
          </a:xfrm>
          <a:prstGeom prst="rect">
            <a:avLst/>
          </a:prstGeom>
        </p:spPr>
      </p:pic>
      <p:pic>
        <p:nvPicPr>
          <p:cNvPr id="13" name="Picture 12">
            <a:extLst>
              <a:ext uri="{FF2B5EF4-FFF2-40B4-BE49-F238E27FC236}">
                <a16:creationId xmlns:a16="http://schemas.microsoft.com/office/drawing/2014/main" id="{A2374CA8-5202-884B-0F0C-677C47373563}"/>
              </a:ext>
            </a:extLst>
          </p:cNvPr>
          <p:cNvPicPr>
            <a:picLocks noChangeAspect="1"/>
          </p:cNvPicPr>
          <p:nvPr/>
        </p:nvPicPr>
        <p:blipFill>
          <a:blip r:embed="rId5"/>
          <a:stretch>
            <a:fillRect/>
          </a:stretch>
        </p:blipFill>
        <p:spPr>
          <a:xfrm rot="18015165">
            <a:off x="7178972" y="2015470"/>
            <a:ext cx="846976" cy="1393412"/>
          </a:xfrm>
          <a:prstGeom prst="rect">
            <a:avLst/>
          </a:prstGeom>
        </p:spPr>
      </p:pic>
      <p:pic>
        <p:nvPicPr>
          <p:cNvPr id="14" name="Picture 13">
            <a:extLst>
              <a:ext uri="{FF2B5EF4-FFF2-40B4-BE49-F238E27FC236}">
                <a16:creationId xmlns:a16="http://schemas.microsoft.com/office/drawing/2014/main" id="{87BDF572-4FFE-4A67-5815-8AA8A9BC8D6D}"/>
              </a:ext>
            </a:extLst>
          </p:cNvPr>
          <p:cNvPicPr>
            <a:picLocks noChangeAspect="1"/>
          </p:cNvPicPr>
          <p:nvPr/>
        </p:nvPicPr>
        <p:blipFill>
          <a:blip r:embed="rId5"/>
          <a:stretch>
            <a:fillRect/>
          </a:stretch>
        </p:blipFill>
        <p:spPr>
          <a:xfrm rot="158855">
            <a:off x="5188627" y="1795373"/>
            <a:ext cx="657984" cy="1082490"/>
          </a:xfrm>
          <a:prstGeom prst="rect">
            <a:avLst/>
          </a:prstGeom>
        </p:spPr>
      </p:pic>
      <p:sp>
        <p:nvSpPr>
          <p:cNvPr id="6" name="Title 1">
            <a:extLst>
              <a:ext uri="{FF2B5EF4-FFF2-40B4-BE49-F238E27FC236}">
                <a16:creationId xmlns:a16="http://schemas.microsoft.com/office/drawing/2014/main" id="{BAC78E1F-BFD3-9611-BE30-4201213EBBC6}"/>
              </a:ext>
            </a:extLst>
          </p:cNvPr>
          <p:cNvSpPr txBox="1">
            <a:spLocks/>
          </p:cNvSpPr>
          <p:nvPr/>
        </p:nvSpPr>
        <p:spPr>
          <a:xfrm>
            <a:off x="312106" y="145905"/>
            <a:ext cx="114874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Apply this detection to BGC-Argo profiles across the Southern Ocean</a:t>
            </a:r>
            <a:endParaRPr lang="en-US" sz="4000" b="1" dirty="0"/>
          </a:p>
        </p:txBody>
      </p:sp>
      <p:sp>
        <p:nvSpPr>
          <p:cNvPr id="10" name="Rounded Rectangle 9">
            <a:extLst>
              <a:ext uri="{FF2B5EF4-FFF2-40B4-BE49-F238E27FC236}">
                <a16:creationId xmlns:a16="http://schemas.microsoft.com/office/drawing/2014/main" id="{FC7560CC-9943-44BD-4403-7C9A9FDB7DF2}"/>
              </a:ext>
            </a:extLst>
          </p:cNvPr>
          <p:cNvSpPr/>
          <p:nvPr/>
        </p:nvSpPr>
        <p:spPr>
          <a:xfrm>
            <a:off x="8884039" y="2799061"/>
            <a:ext cx="2915478" cy="1974574"/>
          </a:xfrm>
          <a:prstGeom prst="roundRect">
            <a:avLst/>
          </a:prstGeom>
          <a:solidFill>
            <a:schemeClr val="accent4">
              <a:lumMod val="40000"/>
              <a:lumOff val="60000"/>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rPr>
              <a:t>9000+ profiles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rPr>
              <a:t>2008 - 2023</a:t>
            </a:r>
          </a:p>
          <a:p>
            <a:pPr algn="ctr"/>
            <a:endParaRPr lang="en-US" b="1" dirty="0">
              <a:solidFill>
                <a:schemeClr val="tx1"/>
              </a:solidFill>
            </a:endParaRPr>
          </a:p>
        </p:txBody>
      </p:sp>
    </p:spTree>
    <p:extLst>
      <p:ext uri="{BB962C8B-B14F-4D97-AF65-F5344CB8AC3E}">
        <p14:creationId xmlns:p14="http://schemas.microsoft.com/office/powerpoint/2010/main" val="696754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DC3B2F-6CD9-F1DA-5815-DA971A390244}"/>
              </a:ext>
            </a:extLst>
          </p:cNvPr>
          <p:cNvPicPr>
            <a:picLocks noChangeAspect="1"/>
          </p:cNvPicPr>
          <p:nvPr/>
        </p:nvPicPr>
        <p:blipFill>
          <a:blip r:embed="rId3"/>
          <a:stretch>
            <a:fillRect/>
          </a:stretch>
        </p:blipFill>
        <p:spPr>
          <a:xfrm>
            <a:off x="2705926" y="1113183"/>
            <a:ext cx="6780147" cy="5744817"/>
          </a:xfrm>
          <a:prstGeom prst="rect">
            <a:avLst/>
          </a:prstGeom>
        </p:spPr>
      </p:pic>
      <p:sp>
        <p:nvSpPr>
          <p:cNvPr id="11" name="Rectangle 10">
            <a:extLst>
              <a:ext uri="{FF2B5EF4-FFF2-40B4-BE49-F238E27FC236}">
                <a16:creationId xmlns:a16="http://schemas.microsoft.com/office/drawing/2014/main" id="{C6037954-25E0-1C47-B667-26308B9AB611}"/>
              </a:ext>
            </a:extLst>
          </p:cNvPr>
          <p:cNvSpPr/>
          <p:nvPr/>
        </p:nvSpPr>
        <p:spPr>
          <a:xfrm>
            <a:off x="10249835" y="5443538"/>
            <a:ext cx="894415" cy="197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6134B85-4FA6-C343-9C0F-BDF2FD13B13E}"/>
              </a:ext>
            </a:extLst>
          </p:cNvPr>
          <p:cNvSpPr>
            <a:spLocks noGrp="1"/>
          </p:cNvSpPr>
          <p:nvPr>
            <p:ph type="title"/>
          </p:nvPr>
        </p:nvSpPr>
        <p:spPr>
          <a:xfrm>
            <a:off x="85725" y="0"/>
            <a:ext cx="12020550" cy="1325563"/>
          </a:xfrm>
        </p:spPr>
        <p:txBody>
          <a:bodyPr>
            <a:normAutofit fontScale="90000"/>
          </a:bodyPr>
          <a:lstStyle/>
          <a:p>
            <a:pPr algn="ctr"/>
            <a:r>
              <a:rPr lang="en-US" sz="3800" dirty="0"/>
              <a:t>Eddy subduction in about 4% of profiles, concentrated in areas with strong, topographically-influenced eddy kinetic energy</a:t>
            </a:r>
          </a:p>
        </p:txBody>
      </p:sp>
    </p:spTree>
    <p:extLst>
      <p:ext uri="{BB962C8B-B14F-4D97-AF65-F5344CB8AC3E}">
        <p14:creationId xmlns:p14="http://schemas.microsoft.com/office/powerpoint/2010/main" val="58475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3215-DF82-26EA-1E0C-C54AAC5A8704}"/>
              </a:ext>
            </a:extLst>
          </p:cNvPr>
          <p:cNvSpPr>
            <a:spLocks noGrp="1"/>
          </p:cNvSpPr>
          <p:nvPr>
            <p:ph type="title"/>
          </p:nvPr>
        </p:nvSpPr>
        <p:spPr>
          <a:xfrm>
            <a:off x="251741" y="119270"/>
            <a:ext cx="11688518" cy="1325563"/>
          </a:xfrm>
        </p:spPr>
        <p:txBody>
          <a:bodyPr>
            <a:normAutofit/>
          </a:bodyPr>
          <a:lstStyle/>
          <a:p>
            <a:r>
              <a:rPr lang="en-US" sz="4200" dirty="0"/>
              <a:t>Most eddy subduction detected during the summer</a:t>
            </a:r>
          </a:p>
        </p:txBody>
      </p:sp>
      <p:pic>
        <p:nvPicPr>
          <p:cNvPr id="5" name="Picture 4">
            <a:extLst>
              <a:ext uri="{FF2B5EF4-FFF2-40B4-BE49-F238E27FC236}">
                <a16:creationId xmlns:a16="http://schemas.microsoft.com/office/drawing/2014/main" id="{5361BA79-31DC-031E-5D6B-038AD18F8494}"/>
              </a:ext>
            </a:extLst>
          </p:cNvPr>
          <p:cNvPicPr>
            <a:picLocks noChangeAspect="1"/>
          </p:cNvPicPr>
          <p:nvPr/>
        </p:nvPicPr>
        <p:blipFill>
          <a:blip r:embed="rId2"/>
          <a:stretch>
            <a:fillRect/>
          </a:stretch>
        </p:blipFill>
        <p:spPr>
          <a:xfrm>
            <a:off x="1819858" y="1320865"/>
            <a:ext cx="6560185" cy="5417865"/>
          </a:xfrm>
          <a:prstGeom prst="rect">
            <a:avLst/>
          </a:prstGeom>
        </p:spPr>
      </p:pic>
    </p:spTree>
    <p:extLst>
      <p:ext uri="{BB962C8B-B14F-4D97-AF65-F5344CB8AC3E}">
        <p14:creationId xmlns:p14="http://schemas.microsoft.com/office/powerpoint/2010/main" val="302038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1270CE-9B43-E78C-C857-17D466DC1614}"/>
              </a:ext>
            </a:extLst>
          </p:cNvPr>
          <p:cNvSpPr txBox="1"/>
          <p:nvPr/>
        </p:nvSpPr>
        <p:spPr>
          <a:xfrm>
            <a:off x="8380043" y="2993721"/>
            <a:ext cx="3219190" cy="1246495"/>
          </a:xfrm>
          <a:prstGeom prst="rect">
            <a:avLst/>
          </a:prstGeom>
          <a:noFill/>
        </p:spPr>
        <p:txBody>
          <a:bodyPr wrap="square" rtlCol="0">
            <a:spAutoFit/>
          </a:bodyPr>
          <a:lstStyle/>
          <a:p>
            <a:pPr algn="ctr"/>
            <a:r>
              <a:rPr lang="en-US" sz="2500" b="1" dirty="0">
                <a:solidFill>
                  <a:srgbClr val="C00000"/>
                </a:solidFill>
              </a:rPr>
              <a:t>Time of detection</a:t>
            </a:r>
          </a:p>
          <a:p>
            <a:pPr algn="ctr"/>
            <a:r>
              <a:rPr lang="en-US" sz="2500" b="1" dirty="0">
                <a:solidFill>
                  <a:srgbClr val="C00000"/>
                </a:solidFill>
              </a:rPr>
              <a:t> =/=</a:t>
            </a:r>
          </a:p>
          <a:p>
            <a:pPr algn="ctr"/>
            <a:r>
              <a:rPr lang="en-US" sz="2500" b="1" dirty="0">
                <a:solidFill>
                  <a:srgbClr val="C00000"/>
                </a:solidFill>
              </a:rPr>
              <a:t>Time of subduction</a:t>
            </a:r>
          </a:p>
        </p:txBody>
      </p:sp>
      <p:pic>
        <p:nvPicPr>
          <p:cNvPr id="3" name="Picture 2">
            <a:extLst>
              <a:ext uri="{FF2B5EF4-FFF2-40B4-BE49-F238E27FC236}">
                <a16:creationId xmlns:a16="http://schemas.microsoft.com/office/drawing/2014/main" id="{949E5640-842B-4D3D-8F7A-ED19C987EC62}"/>
              </a:ext>
            </a:extLst>
          </p:cNvPr>
          <p:cNvPicPr>
            <a:picLocks noChangeAspect="1"/>
          </p:cNvPicPr>
          <p:nvPr/>
        </p:nvPicPr>
        <p:blipFill>
          <a:blip r:embed="rId2"/>
          <a:stretch>
            <a:fillRect/>
          </a:stretch>
        </p:blipFill>
        <p:spPr>
          <a:xfrm>
            <a:off x="1819858" y="1320865"/>
            <a:ext cx="6560185" cy="5417865"/>
          </a:xfrm>
          <a:prstGeom prst="rect">
            <a:avLst/>
          </a:prstGeom>
        </p:spPr>
      </p:pic>
      <p:sp>
        <p:nvSpPr>
          <p:cNvPr id="8" name="Title 1">
            <a:extLst>
              <a:ext uri="{FF2B5EF4-FFF2-40B4-BE49-F238E27FC236}">
                <a16:creationId xmlns:a16="http://schemas.microsoft.com/office/drawing/2014/main" id="{E05E7824-D601-25F6-88B4-841DB8FC6789}"/>
              </a:ext>
            </a:extLst>
          </p:cNvPr>
          <p:cNvSpPr txBox="1">
            <a:spLocks/>
          </p:cNvSpPr>
          <p:nvPr/>
        </p:nvSpPr>
        <p:spPr>
          <a:xfrm>
            <a:off x="251741" y="119270"/>
            <a:ext cx="116885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a:t>Most eddy subduction detected during the summer</a:t>
            </a:r>
            <a:endParaRPr lang="en-US" sz="4200" dirty="0"/>
          </a:p>
        </p:txBody>
      </p:sp>
    </p:spTree>
    <p:extLst>
      <p:ext uri="{BB962C8B-B14F-4D97-AF65-F5344CB8AC3E}">
        <p14:creationId xmlns:p14="http://schemas.microsoft.com/office/powerpoint/2010/main" val="357754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FD85-AF41-F38C-CBC3-A64CB2C9AB55}"/>
              </a:ext>
            </a:extLst>
          </p:cNvPr>
          <p:cNvSpPr>
            <a:spLocks noGrp="1"/>
          </p:cNvSpPr>
          <p:nvPr>
            <p:ph type="title"/>
          </p:nvPr>
        </p:nvSpPr>
        <p:spPr>
          <a:xfrm>
            <a:off x="452669" y="2295349"/>
            <a:ext cx="7836892" cy="1325563"/>
          </a:xfrm>
        </p:spPr>
        <p:txBody>
          <a:bodyPr>
            <a:normAutofit fontScale="90000"/>
          </a:bodyPr>
          <a:lstStyle/>
          <a:p>
            <a:pPr algn="ctr"/>
            <a:r>
              <a:rPr lang="en-US" b="1" dirty="0">
                <a:latin typeface="+mn-lt"/>
              </a:rPr>
              <a:t>Carbon Export: </a:t>
            </a:r>
            <a:br>
              <a:rPr lang="en-US" b="1" dirty="0">
                <a:latin typeface="+mn-lt"/>
              </a:rPr>
            </a:br>
            <a:r>
              <a:rPr lang="en-US" dirty="0">
                <a:latin typeface="+mn-lt"/>
              </a:rPr>
              <a:t>the movement of carbon from ocean’s surface to the interior</a:t>
            </a:r>
            <a:endParaRPr lang="en-US" b="1" dirty="0">
              <a:latin typeface="+mn-lt"/>
            </a:endParaRPr>
          </a:p>
        </p:txBody>
      </p:sp>
      <p:sp>
        <p:nvSpPr>
          <p:cNvPr id="3" name="Rectangle 2">
            <a:extLst>
              <a:ext uri="{FF2B5EF4-FFF2-40B4-BE49-F238E27FC236}">
                <a16:creationId xmlns:a16="http://schemas.microsoft.com/office/drawing/2014/main" id="{5580268A-2AF2-ADAF-39A2-B51560B2018A}"/>
              </a:ext>
            </a:extLst>
          </p:cNvPr>
          <p:cNvSpPr/>
          <p:nvPr/>
        </p:nvSpPr>
        <p:spPr>
          <a:xfrm>
            <a:off x="8896028" y="1386868"/>
            <a:ext cx="3053166" cy="137935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454D2A-DB0B-E436-3841-2A0EF2EF9F00}"/>
              </a:ext>
            </a:extLst>
          </p:cNvPr>
          <p:cNvSpPr/>
          <p:nvPr/>
        </p:nvSpPr>
        <p:spPr>
          <a:xfrm>
            <a:off x="8896028" y="2739323"/>
            <a:ext cx="3053166" cy="3413503"/>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FDE0C5B0-E706-C8F3-8B4B-3C0BEF297400}"/>
              </a:ext>
            </a:extLst>
          </p:cNvPr>
          <p:cNvSpPr/>
          <p:nvPr/>
        </p:nvSpPr>
        <p:spPr>
          <a:xfrm>
            <a:off x="8896028" y="930541"/>
            <a:ext cx="3144644" cy="483219"/>
          </a:xfrm>
          <a:custGeom>
            <a:avLst/>
            <a:gdLst>
              <a:gd name="connsiteX0" fmla="*/ 0 w 3144644"/>
              <a:gd name="connsiteY0" fmla="*/ 468351 h 483219"/>
              <a:gd name="connsiteX1" fmla="*/ 0 w 3144644"/>
              <a:gd name="connsiteY1" fmla="*/ 468351 h 483219"/>
              <a:gd name="connsiteX2" fmla="*/ 22303 w 3144644"/>
              <a:gd name="connsiteY2" fmla="*/ 408878 h 483219"/>
              <a:gd name="connsiteX3" fmla="*/ 52039 w 3144644"/>
              <a:gd name="connsiteY3" fmla="*/ 364273 h 483219"/>
              <a:gd name="connsiteX4" fmla="*/ 66907 w 3144644"/>
              <a:gd name="connsiteY4" fmla="*/ 341971 h 483219"/>
              <a:gd name="connsiteX5" fmla="*/ 81776 w 3144644"/>
              <a:gd name="connsiteY5" fmla="*/ 327102 h 483219"/>
              <a:gd name="connsiteX6" fmla="*/ 96644 w 3144644"/>
              <a:gd name="connsiteY6" fmla="*/ 304800 h 483219"/>
              <a:gd name="connsiteX7" fmla="*/ 118947 w 3144644"/>
              <a:gd name="connsiteY7" fmla="*/ 289932 h 483219"/>
              <a:gd name="connsiteX8" fmla="*/ 156117 w 3144644"/>
              <a:gd name="connsiteY8" fmla="*/ 252761 h 483219"/>
              <a:gd name="connsiteX9" fmla="*/ 170986 w 3144644"/>
              <a:gd name="connsiteY9" fmla="*/ 237893 h 483219"/>
              <a:gd name="connsiteX10" fmla="*/ 215590 w 3144644"/>
              <a:gd name="connsiteY10" fmla="*/ 223024 h 483219"/>
              <a:gd name="connsiteX11" fmla="*/ 252761 w 3144644"/>
              <a:gd name="connsiteY11" fmla="*/ 200722 h 483219"/>
              <a:gd name="connsiteX12" fmla="*/ 275064 w 3144644"/>
              <a:gd name="connsiteY12" fmla="*/ 185854 h 483219"/>
              <a:gd name="connsiteX13" fmla="*/ 289932 w 3144644"/>
              <a:gd name="connsiteY13" fmla="*/ 170985 h 483219"/>
              <a:gd name="connsiteX14" fmla="*/ 312234 w 3144644"/>
              <a:gd name="connsiteY14" fmla="*/ 163551 h 483219"/>
              <a:gd name="connsiteX15" fmla="*/ 349405 w 3144644"/>
              <a:gd name="connsiteY15" fmla="*/ 141249 h 483219"/>
              <a:gd name="connsiteX16" fmla="*/ 386576 w 3144644"/>
              <a:gd name="connsiteY16" fmla="*/ 118946 h 483219"/>
              <a:gd name="connsiteX17" fmla="*/ 408878 w 3144644"/>
              <a:gd name="connsiteY17" fmla="*/ 104078 h 483219"/>
              <a:gd name="connsiteX18" fmla="*/ 453483 w 3144644"/>
              <a:gd name="connsiteY18" fmla="*/ 89210 h 483219"/>
              <a:gd name="connsiteX19" fmla="*/ 520390 w 3144644"/>
              <a:gd name="connsiteY19" fmla="*/ 66907 h 483219"/>
              <a:gd name="connsiteX20" fmla="*/ 542693 w 3144644"/>
              <a:gd name="connsiteY20" fmla="*/ 59473 h 483219"/>
              <a:gd name="connsiteX21" fmla="*/ 564995 w 3144644"/>
              <a:gd name="connsiteY21" fmla="*/ 52039 h 483219"/>
              <a:gd name="connsiteX22" fmla="*/ 594732 w 3144644"/>
              <a:gd name="connsiteY22" fmla="*/ 44605 h 483219"/>
              <a:gd name="connsiteX23" fmla="*/ 661639 w 3144644"/>
              <a:gd name="connsiteY23" fmla="*/ 22302 h 483219"/>
              <a:gd name="connsiteX24" fmla="*/ 683942 w 3144644"/>
              <a:gd name="connsiteY24" fmla="*/ 14868 h 483219"/>
              <a:gd name="connsiteX25" fmla="*/ 788020 w 3144644"/>
              <a:gd name="connsiteY25" fmla="*/ 0 h 483219"/>
              <a:gd name="connsiteX26" fmla="*/ 773151 w 3144644"/>
              <a:gd name="connsiteY26" fmla="*/ 14868 h 483219"/>
              <a:gd name="connsiteX27" fmla="*/ 758283 w 3144644"/>
              <a:gd name="connsiteY27" fmla="*/ 37171 h 483219"/>
              <a:gd name="connsiteX28" fmla="*/ 735981 w 3144644"/>
              <a:gd name="connsiteY28" fmla="*/ 52039 h 483219"/>
              <a:gd name="connsiteX29" fmla="*/ 721112 w 3144644"/>
              <a:gd name="connsiteY29" fmla="*/ 66907 h 483219"/>
              <a:gd name="connsiteX30" fmla="*/ 713678 w 3144644"/>
              <a:gd name="connsiteY30" fmla="*/ 89210 h 483219"/>
              <a:gd name="connsiteX31" fmla="*/ 683942 w 3144644"/>
              <a:gd name="connsiteY31" fmla="*/ 133814 h 483219"/>
              <a:gd name="connsiteX32" fmla="*/ 676507 w 3144644"/>
              <a:gd name="connsiteY32" fmla="*/ 163551 h 483219"/>
              <a:gd name="connsiteX33" fmla="*/ 683942 w 3144644"/>
              <a:gd name="connsiteY33" fmla="*/ 215590 h 483219"/>
              <a:gd name="connsiteX34" fmla="*/ 721112 w 3144644"/>
              <a:gd name="connsiteY34" fmla="*/ 282497 h 483219"/>
              <a:gd name="connsiteX35" fmla="*/ 758283 w 3144644"/>
              <a:gd name="connsiteY35" fmla="*/ 319668 h 483219"/>
              <a:gd name="connsiteX36" fmla="*/ 788020 w 3144644"/>
              <a:gd name="connsiteY36" fmla="*/ 356839 h 483219"/>
              <a:gd name="connsiteX37" fmla="*/ 802888 w 3144644"/>
              <a:gd name="connsiteY37" fmla="*/ 379141 h 483219"/>
              <a:gd name="connsiteX38" fmla="*/ 869795 w 3144644"/>
              <a:gd name="connsiteY38" fmla="*/ 401444 h 483219"/>
              <a:gd name="connsiteX39" fmla="*/ 892098 w 3144644"/>
              <a:gd name="connsiteY39" fmla="*/ 408878 h 483219"/>
              <a:gd name="connsiteX40" fmla="*/ 1092820 w 3144644"/>
              <a:gd name="connsiteY40" fmla="*/ 401444 h 483219"/>
              <a:gd name="connsiteX41" fmla="*/ 1196898 w 3144644"/>
              <a:gd name="connsiteY41" fmla="*/ 371707 h 483219"/>
              <a:gd name="connsiteX42" fmla="*/ 1219200 w 3144644"/>
              <a:gd name="connsiteY42" fmla="*/ 364273 h 483219"/>
              <a:gd name="connsiteX43" fmla="*/ 1263805 w 3144644"/>
              <a:gd name="connsiteY43" fmla="*/ 334536 h 483219"/>
              <a:gd name="connsiteX44" fmla="*/ 1286107 w 3144644"/>
              <a:gd name="connsiteY44" fmla="*/ 319668 h 483219"/>
              <a:gd name="connsiteX45" fmla="*/ 1338147 w 3144644"/>
              <a:gd name="connsiteY45" fmla="*/ 297366 h 483219"/>
              <a:gd name="connsiteX46" fmla="*/ 1405054 w 3144644"/>
              <a:gd name="connsiteY46" fmla="*/ 260195 h 483219"/>
              <a:gd name="connsiteX47" fmla="*/ 1434790 w 3144644"/>
              <a:gd name="connsiteY47" fmla="*/ 237893 h 483219"/>
              <a:gd name="connsiteX48" fmla="*/ 1479395 w 3144644"/>
              <a:gd name="connsiteY48" fmla="*/ 208156 h 483219"/>
              <a:gd name="connsiteX49" fmla="*/ 1516566 w 3144644"/>
              <a:gd name="connsiteY49" fmla="*/ 185854 h 483219"/>
              <a:gd name="connsiteX50" fmla="*/ 1576039 w 3144644"/>
              <a:gd name="connsiteY50" fmla="*/ 141249 h 483219"/>
              <a:gd name="connsiteX51" fmla="*/ 1598342 w 3144644"/>
              <a:gd name="connsiteY51" fmla="*/ 133814 h 483219"/>
              <a:gd name="connsiteX52" fmla="*/ 1620644 w 3144644"/>
              <a:gd name="connsiteY52" fmla="*/ 118946 h 483219"/>
              <a:gd name="connsiteX53" fmla="*/ 1665249 w 3144644"/>
              <a:gd name="connsiteY53" fmla="*/ 104078 h 483219"/>
              <a:gd name="connsiteX54" fmla="*/ 1687551 w 3144644"/>
              <a:gd name="connsiteY54" fmla="*/ 96644 h 483219"/>
              <a:gd name="connsiteX55" fmla="*/ 1732156 w 3144644"/>
              <a:gd name="connsiteY55" fmla="*/ 81775 h 483219"/>
              <a:gd name="connsiteX56" fmla="*/ 1754459 w 3144644"/>
              <a:gd name="connsiteY56" fmla="*/ 74341 h 483219"/>
              <a:gd name="connsiteX57" fmla="*/ 1784195 w 3144644"/>
              <a:gd name="connsiteY57" fmla="*/ 66907 h 483219"/>
              <a:gd name="connsiteX58" fmla="*/ 1836234 w 3144644"/>
              <a:gd name="connsiteY58" fmla="*/ 52039 h 483219"/>
              <a:gd name="connsiteX59" fmla="*/ 1903142 w 3144644"/>
              <a:gd name="connsiteY59" fmla="*/ 44605 h 483219"/>
              <a:gd name="connsiteX60" fmla="*/ 1865971 w 3144644"/>
              <a:gd name="connsiteY60" fmla="*/ 66907 h 483219"/>
              <a:gd name="connsiteX61" fmla="*/ 1843668 w 3144644"/>
              <a:gd name="connsiteY61" fmla="*/ 89210 h 483219"/>
              <a:gd name="connsiteX62" fmla="*/ 1821366 w 3144644"/>
              <a:gd name="connsiteY62" fmla="*/ 104078 h 483219"/>
              <a:gd name="connsiteX63" fmla="*/ 1799064 w 3144644"/>
              <a:gd name="connsiteY63" fmla="*/ 170985 h 483219"/>
              <a:gd name="connsiteX64" fmla="*/ 1791629 w 3144644"/>
              <a:gd name="connsiteY64" fmla="*/ 193288 h 483219"/>
              <a:gd name="connsiteX65" fmla="*/ 1784195 w 3144644"/>
              <a:gd name="connsiteY65" fmla="*/ 215590 h 483219"/>
              <a:gd name="connsiteX66" fmla="*/ 1791629 w 3144644"/>
              <a:gd name="connsiteY66" fmla="*/ 275063 h 483219"/>
              <a:gd name="connsiteX67" fmla="*/ 1806498 w 3144644"/>
              <a:gd name="connsiteY67" fmla="*/ 289932 h 483219"/>
              <a:gd name="connsiteX68" fmla="*/ 1873405 w 3144644"/>
              <a:gd name="connsiteY68" fmla="*/ 327102 h 483219"/>
              <a:gd name="connsiteX69" fmla="*/ 1895707 w 3144644"/>
              <a:gd name="connsiteY69" fmla="*/ 341971 h 483219"/>
              <a:gd name="connsiteX70" fmla="*/ 1940312 w 3144644"/>
              <a:gd name="connsiteY70" fmla="*/ 356839 h 483219"/>
              <a:gd name="connsiteX71" fmla="*/ 2155903 w 3144644"/>
              <a:gd name="connsiteY71" fmla="*/ 349405 h 483219"/>
              <a:gd name="connsiteX72" fmla="*/ 2207942 w 3144644"/>
              <a:gd name="connsiteY72" fmla="*/ 334536 h 483219"/>
              <a:gd name="connsiteX73" fmla="*/ 2259981 w 3144644"/>
              <a:gd name="connsiteY73" fmla="*/ 319668 h 483219"/>
              <a:gd name="connsiteX74" fmla="*/ 2304586 w 3144644"/>
              <a:gd name="connsiteY74" fmla="*/ 289932 h 483219"/>
              <a:gd name="connsiteX75" fmla="*/ 2349190 w 3144644"/>
              <a:gd name="connsiteY75" fmla="*/ 267629 h 483219"/>
              <a:gd name="connsiteX76" fmla="*/ 2364059 w 3144644"/>
              <a:gd name="connsiteY76" fmla="*/ 252761 h 483219"/>
              <a:gd name="connsiteX77" fmla="*/ 2408664 w 3144644"/>
              <a:gd name="connsiteY77" fmla="*/ 223024 h 483219"/>
              <a:gd name="connsiteX78" fmla="*/ 2430966 w 3144644"/>
              <a:gd name="connsiteY78" fmla="*/ 208156 h 483219"/>
              <a:gd name="connsiteX79" fmla="*/ 2453268 w 3144644"/>
              <a:gd name="connsiteY79" fmla="*/ 193288 h 483219"/>
              <a:gd name="connsiteX80" fmla="*/ 2468137 w 3144644"/>
              <a:gd name="connsiteY80" fmla="*/ 178419 h 483219"/>
              <a:gd name="connsiteX81" fmla="*/ 2520176 w 3144644"/>
              <a:gd name="connsiteY81" fmla="*/ 148683 h 483219"/>
              <a:gd name="connsiteX82" fmla="*/ 2535044 w 3144644"/>
              <a:gd name="connsiteY82" fmla="*/ 133814 h 483219"/>
              <a:gd name="connsiteX83" fmla="*/ 2579649 w 3144644"/>
              <a:gd name="connsiteY83" fmla="*/ 118946 h 483219"/>
              <a:gd name="connsiteX84" fmla="*/ 2631688 w 3144644"/>
              <a:gd name="connsiteY84" fmla="*/ 104078 h 483219"/>
              <a:gd name="connsiteX85" fmla="*/ 2676293 w 3144644"/>
              <a:gd name="connsiteY85" fmla="*/ 81775 h 483219"/>
              <a:gd name="connsiteX86" fmla="*/ 2698595 w 3144644"/>
              <a:gd name="connsiteY86" fmla="*/ 66907 h 483219"/>
              <a:gd name="connsiteX87" fmla="*/ 2750634 w 3144644"/>
              <a:gd name="connsiteY87" fmla="*/ 59473 h 483219"/>
              <a:gd name="connsiteX88" fmla="*/ 2780371 w 3144644"/>
              <a:gd name="connsiteY88" fmla="*/ 52039 h 483219"/>
              <a:gd name="connsiteX89" fmla="*/ 2884449 w 3144644"/>
              <a:gd name="connsiteY89" fmla="*/ 37171 h 483219"/>
              <a:gd name="connsiteX90" fmla="*/ 3144644 w 3144644"/>
              <a:gd name="connsiteY90" fmla="*/ 29736 h 483219"/>
              <a:gd name="connsiteX91" fmla="*/ 3107473 w 3144644"/>
              <a:gd name="connsiteY91" fmla="*/ 52039 h 483219"/>
              <a:gd name="connsiteX92" fmla="*/ 3085171 w 3144644"/>
              <a:gd name="connsiteY92" fmla="*/ 59473 h 483219"/>
              <a:gd name="connsiteX93" fmla="*/ 3070303 w 3144644"/>
              <a:gd name="connsiteY93" fmla="*/ 81775 h 483219"/>
              <a:gd name="connsiteX94" fmla="*/ 3040566 w 3144644"/>
              <a:gd name="connsiteY94" fmla="*/ 118946 h 483219"/>
              <a:gd name="connsiteX95" fmla="*/ 3018264 w 3144644"/>
              <a:gd name="connsiteY95" fmla="*/ 185854 h 483219"/>
              <a:gd name="connsiteX96" fmla="*/ 3010829 w 3144644"/>
              <a:gd name="connsiteY96" fmla="*/ 208156 h 483219"/>
              <a:gd name="connsiteX97" fmla="*/ 3003395 w 3144644"/>
              <a:gd name="connsiteY97" fmla="*/ 230458 h 483219"/>
              <a:gd name="connsiteX98" fmla="*/ 3010829 w 3144644"/>
              <a:gd name="connsiteY98" fmla="*/ 394010 h 483219"/>
              <a:gd name="connsiteX99" fmla="*/ 3025698 w 3144644"/>
              <a:gd name="connsiteY99" fmla="*/ 438614 h 483219"/>
              <a:gd name="connsiteX100" fmla="*/ 3055434 w 3144644"/>
              <a:gd name="connsiteY100" fmla="*/ 475785 h 483219"/>
              <a:gd name="connsiteX101" fmla="*/ 3055434 w 3144644"/>
              <a:gd name="connsiteY101" fmla="*/ 483219 h 483219"/>
              <a:gd name="connsiteX102" fmla="*/ 3048000 w 3144644"/>
              <a:gd name="connsiteY102" fmla="*/ 483219 h 483219"/>
              <a:gd name="connsiteX103" fmla="*/ 0 w 3144644"/>
              <a:gd name="connsiteY103" fmla="*/ 468351 h 48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144644" h="483219">
                <a:moveTo>
                  <a:pt x="0" y="468351"/>
                </a:moveTo>
                <a:lnTo>
                  <a:pt x="0" y="468351"/>
                </a:lnTo>
                <a:cubicBezTo>
                  <a:pt x="7434" y="448527"/>
                  <a:pt x="12834" y="427815"/>
                  <a:pt x="22303" y="408878"/>
                </a:cubicBezTo>
                <a:cubicBezTo>
                  <a:pt x="30294" y="392895"/>
                  <a:pt x="42127" y="379141"/>
                  <a:pt x="52039" y="364273"/>
                </a:cubicBezTo>
                <a:cubicBezTo>
                  <a:pt x="56995" y="356839"/>
                  <a:pt x="60589" y="348289"/>
                  <a:pt x="66907" y="341971"/>
                </a:cubicBezTo>
                <a:cubicBezTo>
                  <a:pt x="71863" y="337015"/>
                  <a:pt x="77397" y="332575"/>
                  <a:pt x="81776" y="327102"/>
                </a:cubicBezTo>
                <a:cubicBezTo>
                  <a:pt x="87357" y="320125"/>
                  <a:pt x="90326" y="311118"/>
                  <a:pt x="96644" y="304800"/>
                </a:cubicBezTo>
                <a:cubicBezTo>
                  <a:pt x="102962" y="298482"/>
                  <a:pt x="112223" y="295816"/>
                  <a:pt x="118947" y="289932"/>
                </a:cubicBezTo>
                <a:cubicBezTo>
                  <a:pt x="132134" y="278393"/>
                  <a:pt x="143727" y="265151"/>
                  <a:pt x="156117" y="252761"/>
                </a:cubicBezTo>
                <a:cubicBezTo>
                  <a:pt x="161073" y="247805"/>
                  <a:pt x="164337" y="240110"/>
                  <a:pt x="170986" y="237893"/>
                </a:cubicBezTo>
                <a:lnTo>
                  <a:pt x="215590" y="223024"/>
                </a:lnTo>
                <a:cubicBezTo>
                  <a:pt x="244632" y="193983"/>
                  <a:pt x="214159" y="220023"/>
                  <a:pt x="252761" y="200722"/>
                </a:cubicBezTo>
                <a:cubicBezTo>
                  <a:pt x="260753" y="196726"/>
                  <a:pt x="268087" y="191436"/>
                  <a:pt x="275064" y="185854"/>
                </a:cubicBezTo>
                <a:cubicBezTo>
                  <a:pt x="280537" y="181475"/>
                  <a:pt x="283922" y="174591"/>
                  <a:pt x="289932" y="170985"/>
                </a:cubicBezTo>
                <a:cubicBezTo>
                  <a:pt x="296651" y="166953"/>
                  <a:pt x="304800" y="166029"/>
                  <a:pt x="312234" y="163551"/>
                </a:cubicBezTo>
                <a:cubicBezTo>
                  <a:pt x="349914" y="125874"/>
                  <a:pt x="301146" y="170206"/>
                  <a:pt x="349405" y="141249"/>
                </a:cubicBezTo>
                <a:cubicBezTo>
                  <a:pt x="400426" y="110635"/>
                  <a:pt x="323398" y="140004"/>
                  <a:pt x="386576" y="118946"/>
                </a:cubicBezTo>
                <a:cubicBezTo>
                  <a:pt x="394010" y="113990"/>
                  <a:pt x="400713" y="107707"/>
                  <a:pt x="408878" y="104078"/>
                </a:cubicBezTo>
                <a:cubicBezTo>
                  <a:pt x="423200" y="97713"/>
                  <a:pt x="438615" y="94166"/>
                  <a:pt x="453483" y="89210"/>
                </a:cubicBezTo>
                <a:lnTo>
                  <a:pt x="520390" y="66907"/>
                </a:lnTo>
                <a:lnTo>
                  <a:pt x="542693" y="59473"/>
                </a:lnTo>
                <a:cubicBezTo>
                  <a:pt x="550127" y="56995"/>
                  <a:pt x="557393" y="53939"/>
                  <a:pt x="564995" y="52039"/>
                </a:cubicBezTo>
                <a:cubicBezTo>
                  <a:pt x="574907" y="49561"/>
                  <a:pt x="584946" y="47541"/>
                  <a:pt x="594732" y="44605"/>
                </a:cubicBezTo>
                <a:cubicBezTo>
                  <a:pt x="617249" y="37850"/>
                  <a:pt x="639337" y="29736"/>
                  <a:pt x="661639" y="22302"/>
                </a:cubicBezTo>
                <a:cubicBezTo>
                  <a:pt x="669073" y="19824"/>
                  <a:pt x="676258" y="16405"/>
                  <a:pt x="683942" y="14868"/>
                </a:cubicBezTo>
                <a:cubicBezTo>
                  <a:pt x="743116" y="3033"/>
                  <a:pt x="708554" y="8829"/>
                  <a:pt x="788020" y="0"/>
                </a:cubicBezTo>
                <a:cubicBezTo>
                  <a:pt x="783064" y="4956"/>
                  <a:pt x="777530" y="9395"/>
                  <a:pt x="773151" y="14868"/>
                </a:cubicBezTo>
                <a:cubicBezTo>
                  <a:pt x="767569" y="21845"/>
                  <a:pt x="764601" y="30853"/>
                  <a:pt x="758283" y="37171"/>
                </a:cubicBezTo>
                <a:cubicBezTo>
                  <a:pt x="751965" y="43489"/>
                  <a:pt x="742958" y="46458"/>
                  <a:pt x="735981" y="52039"/>
                </a:cubicBezTo>
                <a:cubicBezTo>
                  <a:pt x="730508" y="56417"/>
                  <a:pt x="726068" y="61951"/>
                  <a:pt x="721112" y="66907"/>
                </a:cubicBezTo>
                <a:cubicBezTo>
                  <a:pt x="718634" y="74341"/>
                  <a:pt x="717484" y="82360"/>
                  <a:pt x="713678" y="89210"/>
                </a:cubicBezTo>
                <a:cubicBezTo>
                  <a:pt x="705000" y="104830"/>
                  <a:pt x="683942" y="133814"/>
                  <a:pt x="683942" y="133814"/>
                </a:cubicBezTo>
                <a:cubicBezTo>
                  <a:pt x="681464" y="143726"/>
                  <a:pt x="676507" y="153334"/>
                  <a:pt x="676507" y="163551"/>
                </a:cubicBezTo>
                <a:cubicBezTo>
                  <a:pt x="676507" y="181073"/>
                  <a:pt x="680505" y="198408"/>
                  <a:pt x="683942" y="215590"/>
                </a:cubicBezTo>
                <a:cubicBezTo>
                  <a:pt x="688617" y="238962"/>
                  <a:pt x="706206" y="267591"/>
                  <a:pt x="721112" y="282497"/>
                </a:cubicBezTo>
                <a:cubicBezTo>
                  <a:pt x="733502" y="294887"/>
                  <a:pt x="748564" y="305088"/>
                  <a:pt x="758283" y="319668"/>
                </a:cubicBezTo>
                <a:cubicBezTo>
                  <a:pt x="804038" y="388304"/>
                  <a:pt x="745653" y="303882"/>
                  <a:pt x="788020" y="356839"/>
                </a:cubicBezTo>
                <a:cubicBezTo>
                  <a:pt x="793601" y="363816"/>
                  <a:pt x="795312" y="374406"/>
                  <a:pt x="802888" y="379141"/>
                </a:cubicBezTo>
                <a:cubicBezTo>
                  <a:pt x="802890" y="379142"/>
                  <a:pt x="858642" y="397727"/>
                  <a:pt x="869795" y="401444"/>
                </a:cubicBezTo>
                <a:lnTo>
                  <a:pt x="892098" y="408878"/>
                </a:lnTo>
                <a:cubicBezTo>
                  <a:pt x="959005" y="406400"/>
                  <a:pt x="1026111" y="407162"/>
                  <a:pt x="1092820" y="401444"/>
                </a:cubicBezTo>
                <a:cubicBezTo>
                  <a:pt x="1117946" y="399290"/>
                  <a:pt x="1170911" y="380369"/>
                  <a:pt x="1196898" y="371707"/>
                </a:cubicBezTo>
                <a:cubicBezTo>
                  <a:pt x="1204332" y="369229"/>
                  <a:pt x="1212680" y="368620"/>
                  <a:pt x="1219200" y="364273"/>
                </a:cubicBezTo>
                <a:lnTo>
                  <a:pt x="1263805" y="334536"/>
                </a:lnTo>
                <a:cubicBezTo>
                  <a:pt x="1271239" y="329580"/>
                  <a:pt x="1277631" y="322493"/>
                  <a:pt x="1286107" y="319668"/>
                </a:cubicBezTo>
                <a:cubicBezTo>
                  <a:pt x="1309178" y="311978"/>
                  <a:pt x="1315183" y="311145"/>
                  <a:pt x="1338147" y="297366"/>
                </a:cubicBezTo>
                <a:cubicBezTo>
                  <a:pt x="1402055" y="259021"/>
                  <a:pt x="1360193" y="275148"/>
                  <a:pt x="1405054" y="260195"/>
                </a:cubicBezTo>
                <a:cubicBezTo>
                  <a:pt x="1414966" y="252761"/>
                  <a:pt x="1424640" y="244998"/>
                  <a:pt x="1434790" y="237893"/>
                </a:cubicBezTo>
                <a:cubicBezTo>
                  <a:pt x="1449429" y="227645"/>
                  <a:pt x="1466759" y="220791"/>
                  <a:pt x="1479395" y="208156"/>
                </a:cubicBezTo>
                <a:cubicBezTo>
                  <a:pt x="1499805" y="187747"/>
                  <a:pt x="1487615" y="195504"/>
                  <a:pt x="1516566" y="185854"/>
                </a:cubicBezTo>
                <a:cubicBezTo>
                  <a:pt x="1534179" y="168239"/>
                  <a:pt x="1550816" y="149658"/>
                  <a:pt x="1576039" y="141249"/>
                </a:cubicBezTo>
                <a:cubicBezTo>
                  <a:pt x="1583473" y="138771"/>
                  <a:pt x="1591333" y="137319"/>
                  <a:pt x="1598342" y="133814"/>
                </a:cubicBezTo>
                <a:cubicBezTo>
                  <a:pt x="1606333" y="129818"/>
                  <a:pt x="1612479" y="122575"/>
                  <a:pt x="1620644" y="118946"/>
                </a:cubicBezTo>
                <a:cubicBezTo>
                  <a:pt x="1634966" y="112581"/>
                  <a:pt x="1650381" y="109034"/>
                  <a:pt x="1665249" y="104078"/>
                </a:cubicBezTo>
                <a:lnTo>
                  <a:pt x="1687551" y="96644"/>
                </a:lnTo>
                <a:lnTo>
                  <a:pt x="1732156" y="81775"/>
                </a:lnTo>
                <a:cubicBezTo>
                  <a:pt x="1739590" y="79297"/>
                  <a:pt x="1746857" y="76242"/>
                  <a:pt x="1754459" y="74341"/>
                </a:cubicBezTo>
                <a:cubicBezTo>
                  <a:pt x="1764371" y="71863"/>
                  <a:pt x="1774371" y="69714"/>
                  <a:pt x="1784195" y="66907"/>
                </a:cubicBezTo>
                <a:cubicBezTo>
                  <a:pt x="1806859" y="60432"/>
                  <a:pt x="1811062" y="55912"/>
                  <a:pt x="1836234" y="52039"/>
                </a:cubicBezTo>
                <a:cubicBezTo>
                  <a:pt x="1858413" y="48627"/>
                  <a:pt x="1880839" y="47083"/>
                  <a:pt x="1903142" y="44605"/>
                </a:cubicBezTo>
                <a:cubicBezTo>
                  <a:pt x="1856830" y="90914"/>
                  <a:pt x="1923881" y="28300"/>
                  <a:pt x="1865971" y="66907"/>
                </a:cubicBezTo>
                <a:cubicBezTo>
                  <a:pt x="1857223" y="72739"/>
                  <a:pt x="1851745" y="82479"/>
                  <a:pt x="1843668" y="89210"/>
                </a:cubicBezTo>
                <a:cubicBezTo>
                  <a:pt x="1836804" y="94930"/>
                  <a:pt x="1828800" y="99122"/>
                  <a:pt x="1821366" y="104078"/>
                </a:cubicBezTo>
                <a:lnTo>
                  <a:pt x="1799064" y="170985"/>
                </a:lnTo>
                <a:lnTo>
                  <a:pt x="1791629" y="193288"/>
                </a:lnTo>
                <a:lnTo>
                  <a:pt x="1784195" y="215590"/>
                </a:lnTo>
                <a:cubicBezTo>
                  <a:pt x="1786673" y="235414"/>
                  <a:pt x="1785888" y="255927"/>
                  <a:pt x="1791629" y="275063"/>
                </a:cubicBezTo>
                <a:cubicBezTo>
                  <a:pt x="1793643" y="281777"/>
                  <a:pt x="1800891" y="285726"/>
                  <a:pt x="1806498" y="289932"/>
                </a:cubicBezTo>
                <a:cubicBezTo>
                  <a:pt x="1847397" y="320606"/>
                  <a:pt x="1838635" y="315512"/>
                  <a:pt x="1873405" y="327102"/>
                </a:cubicBezTo>
                <a:cubicBezTo>
                  <a:pt x="1880839" y="332058"/>
                  <a:pt x="1887542" y="338342"/>
                  <a:pt x="1895707" y="341971"/>
                </a:cubicBezTo>
                <a:cubicBezTo>
                  <a:pt x="1910029" y="348336"/>
                  <a:pt x="1940312" y="356839"/>
                  <a:pt x="1940312" y="356839"/>
                </a:cubicBezTo>
                <a:cubicBezTo>
                  <a:pt x="2012176" y="354361"/>
                  <a:pt x="2084128" y="353755"/>
                  <a:pt x="2155903" y="349405"/>
                </a:cubicBezTo>
                <a:cubicBezTo>
                  <a:pt x="2170656" y="348511"/>
                  <a:pt x="2193270" y="338728"/>
                  <a:pt x="2207942" y="334536"/>
                </a:cubicBezTo>
                <a:cubicBezTo>
                  <a:pt x="2273312" y="315858"/>
                  <a:pt x="2206485" y="337499"/>
                  <a:pt x="2259981" y="319668"/>
                </a:cubicBezTo>
                <a:cubicBezTo>
                  <a:pt x="2274849" y="309756"/>
                  <a:pt x="2287634" y="295583"/>
                  <a:pt x="2304586" y="289932"/>
                </a:cubicBezTo>
                <a:cubicBezTo>
                  <a:pt x="2328142" y="282079"/>
                  <a:pt x="2328603" y="284098"/>
                  <a:pt x="2349190" y="267629"/>
                </a:cubicBezTo>
                <a:cubicBezTo>
                  <a:pt x="2354663" y="263251"/>
                  <a:pt x="2358452" y="256966"/>
                  <a:pt x="2364059" y="252761"/>
                </a:cubicBezTo>
                <a:cubicBezTo>
                  <a:pt x="2378355" y="242039"/>
                  <a:pt x="2393796" y="232936"/>
                  <a:pt x="2408664" y="223024"/>
                </a:cubicBezTo>
                <a:lnTo>
                  <a:pt x="2430966" y="208156"/>
                </a:lnTo>
                <a:cubicBezTo>
                  <a:pt x="2438400" y="203200"/>
                  <a:pt x="2446950" y="199606"/>
                  <a:pt x="2453268" y="193288"/>
                </a:cubicBezTo>
                <a:cubicBezTo>
                  <a:pt x="2458224" y="188332"/>
                  <a:pt x="2462664" y="182798"/>
                  <a:pt x="2468137" y="178419"/>
                </a:cubicBezTo>
                <a:cubicBezTo>
                  <a:pt x="2485650" y="164408"/>
                  <a:pt x="2499825" y="158858"/>
                  <a:pt x="2520176" y="148683"/>
                </a:cubicBezTo>
                <a:cubicBezTo>
                  <a:pt x="2525132" y="143727"/>
                  <a:pt x="2528775" y="136949"/>
                  <a:pt x="2535044" y="133814"/>
                </a:cubicBezTo>
                <a:cubicBezTo>
                  <a:pt x="2549062" y="126805"/>
                  <a:pt x="2564781" y="123902"/>
                  <a:pt x="2579649" y="118946"/>
                </a:cubicBezTo>
                <a:cubicBezTo>
                  <a:pt x="2611646" y="108281"/>
                  <a:pt x="2594346" y="113413"/>
                  <a:pt x="2631688" y="104078"/>
                </a:cubicBezTo>
                <a:cubicBezTo>
                  <a:pt x="2695600" y="61470"/>
                  <a:pt x="2614736" y="112554"/>
                  <a:pt x="2676293" y="81775"/>
                </a:cubicBezTo>
                <a:cubicBezTo>
                  <a:pt x="2684284" y="77779"/>
                  <a:pt x="2690037" y="69474"/>
                  <a:pt x="2698595" y="66907"/>
                </a:cubicBezTo>
                <a:cubicBezTo>
                  <a:pt x="2715378" y="61872"/>
                  <a:pt x="2733394" y="62607"/>
                  <a:pt x="2750634" y="59473"/>
                </a:cubicBezTo>
                <a:cubicBezTo>
                  <a:pt x="2760687" y="57645"/>
                  <a:pt x="2770352" y="54043"/>
                  <a:pt x="2780371" y="52039"/>
                </a:cubicBezTo>
                <a:cubicBezTo>
                  <a:pt x="2816100" y="44893"/>
                  <a:pt x="2847903" y="41739"/>
                  <a:pt x="2884449" y="37171"/>
                </a:cubicBezTo>
                <a:cubicBezTo>
                  <a:pt x="3008876" y="6063"/>
                  <a:pt x="2923501" y="21546"/>
                  <a:pt x="3144644" y="29736"/>
                </a:cubicBezTo>
                <a:cubicBezTo>
                  <a:pt x="3081461" y="50800"/>
                  <a:pt x="3158502" y="21423"/>
                  <a:pt x="3107473" y="52039"/>
                </a:cubicBezTo>
                <a:cubicBezTo>
                  <a:pt x="3100754" y="56071"/>
                  <a:pt x="3092605" y="56995"/>
                  <a:pt x="3085171" y="59473"/>
                </a:cubicBezTo>
                <a:cubicBezTo>
                  <a:pt x="3080215" y="66907"/>
                  <a:pt x="3075884" y="74798"/>
                  <a:pt x="3070303" y="81775"/>
                </a:cubicBezTo>
                <a:cubicBezTo>
                  <a:pt x="3027931" y="134740"/>
                  <a:pt x="3086326" y="50306"/>
                  <a:pt x="3040566" y="118946"/>
                </a:cubicBezTo>
                <a:lnTo>
                  <a:pt x="3018264" y="185854"/>
                </a:lnTo>
                <a:lnTo>
                  <a:pt x="3010829" y="208156"/>
                </a:lnTo>
                <a:lnTo>
                  <a:pt x="3003395" y="230458"/>
                </a:lnTo>
                <a:cubicBezTo>
                  <a:pt x="3005873" y="284975"/>
                  <a:pt x="3005015" y="339747"/>
                  <a:pt x="3010829" y="394010"/>
                </a:cubicBezTo>
                <a:cubicBezTo>
                  <a:pt x="3012499" y="409593"/>
                  <a:pt x="3014616" y="427532"/>
                  <a:pt x="3025698" y="438614"/>
                </a:cubicBezTo>
                <a:cubicBezTo>
                  <a:pt x="3039526" y="452443"/>
                  <a:pt x="3046057" y="457030"/>
                  <a:pt x="3055434" y="475785"/>
                </a:cubicBezTo>
                <a:cubicBezTo>
                  <a:pt x="3056542" y="478001"/>
                  <a:pt x="3055434" y="480741"/>
                  <a:pt x="3055434" y="483219"/>
                </a:cubicBezTo>
                <a:lnTo>
                  <a:pt x="3048000" y="483219"/>
                </a:lnTo>
                <a:lnTo>
                  <a:pt x="0" y="468351"/>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590EB53-B023-4AEA-49E7-53EA74E4F803}"/>
              </a:ext>
            </a:extLst>
          </p:cNvPr>
          <p:cNvSpPr/>
          <p:nvPr/>
        </p:nvSpPr>
        <p:spPr>
          <a:xfrm>
            <a:off x="10026140" y="1592877"/>
            <a:ext cx="796758" cy="78771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BAD983B8-18F1-5D4E-5546-6509D936599F}"/>
              </a:ext>
            </a:extLst>
          </p:cNvPr>
          <p:cNvSpPr/>
          <p:nvPr/>
        </p:nvSpPr>
        <p:spPr>
          <a:xfrm>
            <a:off x="10083109" y="2559712"/>
            <a:ext cx="679004" cy="2653259"/>
          </a:xfrm>
          <a:prstGeom prst="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286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F690E6-A86A-868A-2996-8C289A7B7266}"/>
              </a:ext>
            </a:extLst>
          </p:cNvPr>
          <p:cNvPicPr>
            <a:picLocks noChangeAspect="1"/>
          </p:cNvPicPr>
          <p:nvPr/>
        </p:nvPicPr>
        <p:blipFill rotWithShape="1">
          <a:blip r:embed="rId2"/>
          <a:srcRect l="9479" b="8707"/>
          <a:stretch/>
        </p:blipFill>
        <p:spPr>
          <a:xfrm>
            <a:off x="1851093" y="1434091"/>
            <a:ext cx="4581281" cy="4272235"/>
          </a:xfrm>
          <a:prstGeom prst="rect">
            <a:avLst/>
          </a:prstGeom>
        </p:spPr>
      </p:pic>
      <p:sp>
        <p:nvSpPr>
          <p:cNvPr id="7" name="TextBox 6">
            <a:extLst>
              <a:ext uri="{FF2B5EF4-FFF2-40B4-BE49-F238E27FC236}">
                <a16:creationId xmlns:a16="http://schemas.microsoft.com/office/drawing/2014/main" id="{90CC64BC-2DCC-EC13-D8F0-6C81F9E58B45}"/>
              </a:ext>
            </a:extLst>
          </p:cNvPr>
          <p:cNvSpPr txBox="1"/>
          <p:nvPr/>
        </p:nvSpPr>
        <p:spPr>
          <a:xfrm>
            <a:off x="6948292" y="2367419"/>
            <a:ext cx="4439433" cy="2677656"/>
          </a:xfrm>
          <a:prstGeom prst="rect">
            <a:avLst/>
          </a:prstGeom>
          <a:noFill/>
        </p:spPr>
        <p:txBody>
          <a:bodyPr wrap="square" rtlCol="0">
            <a:spAutoFit/>
          </a:bodyPr>
          <a:lstStyle/>
          <a:p>
            <a:r>
              <a:rPr lang="en-US" sz="2800" dirty="0"/>
              <a:t>Chl/bbp ratio decays after organic material leaves the mixed layer </a:t>
            </a:r>
          </a:p>
          <a:p>
            <a:endParaRPr lang="en-US" sz="2800" dirty="0"/>
          </a:p>
          <a:p>
            <a:r>
              <a:rPr lang="en-US" sz="2800" b="1" dirty="0">
                <a:solidFill>
                  <a:schemeClr val="accent6"/>
                </a:solidFill>
              </a:rPr>
              <a:t>Proxy for freshness of exported material</a:t>
            </a:r>
          </a:p>
        </p:txBody>
      </p:sp>
      <p:sp>
        <p:nvSpPr>
          <p:cNvPr id="8" name="TextBox 7">
            <a:extLst>
              <a:ext uri="{FF2B5EF4-FFF2-40B4-BE49-F238E27FC236}">
                <a16:creationId xmlns:a16="http://schemas.microsoft.com/office/drawing/2014/main" id="{65603E1C-62E8-2218-1E1C-FADD5643B194}"/>
              </a:ext>
            </a:extLst>
          </p:cNvPr>
          <p:cNvSpPr txBox="1"/>
          <p:nvPr/>
        </p:nvSpPr>
        <p:spPr>
          <a:xfrm>
            <a:off x="2657970" y="6308209"/>
            <a:ext cx="2935162" cy="369332"/>
          </a:xfrm>
          <a:prstGeom prst="rect">
            <a:avLst/>
          </a:prstGeom>
          <a:noFill/>
        </p:spPr>
        <p:txBody>
          <a:bodyPr wrap="none" rtlCol="0">
            <a:spAutoFit/>
          </a:bodyPr>
          <a:lstStyle/>
          <a:p>
            <a:r>
              <a:rPr lang="en-US" dirty="0"/>
              <a:t>Figure from </a:t>
            </a:r>
            <a:r>
              <a:rPr lang="en-US" dirty="0" err="1"/>
              <a:t>Lacour</a:t>
            </a:r>
            <a:r>
              <a:rPr lang="en-US" dirty="0"/>
              <a:t> et al 2019</a:t>
            </a:r>
          </a:p>
        </p:txBody>
      </p:sp>
      <p:sp>
        <p:nvSpPr>
          <p:cNvPr id="12" name="Title 1">
            <a:extLst>
              <a:ext uri="{FF2B5EF4-FFF2-40B4-BE49-F238E27FC236}">
                <a16:creationId xmlns:a16="http://schemas.microsoft.com/office/drawing/2014/main" id="{884A143C-2416-9E09-4EB1-2F31A863A797}"/>
              </a:ext>
            </a:extLst>
          </p:cNvPr>
          <p:cNvSpPr>
            <a:spLocks noGrp="1"/>
          </p:cNvSpPr>
          <p:nvPr>
            <p:ph type="title"/>
          </p:nvPr>
        </p:nvSpPr>
        <p:spPr>
          <a:xfrm>
            <a:off x="126609" y="108528"/>
            <a:ext cx="12065391" cy="1325563"/>
          </a:xfrm>
        </p:spPr>
        <p:txBody>
          <a:bodyPr>
            <a:normAutofit/>
          </a:bodyPr>
          <a:lstStyle/>
          <a:p>
            <a:r>
              <a:rPr lang="en-US" sz="3600" b="1" dirty="0">
                <a:solidFill>
                  <a:schemeClr val="accent2"/>
                </a:solidFill>
              </a:rPr>
              <a:t>Forensics: </a:t>
            </a:r>
            <a:r>
              <a:rPr lang="en-US" sz="3600" b="1" dirty="0"/>
              <a:t>”Dating” subducted material using </a:t>
            </a:r>
            <a:r>
              <a:rPr lang="en-US" sz="3600" b="1" dirty="0">
                <a:solidFill>
                  <a:schemeClr val="accent6"/>
                </a:solidFill>
              </a:rPr>
              <a:t>Chl/bbp ratios</a:t>
            </a:r>
          </a:p>
        </p:txBody>
      </p:sp>
      <p:sp>
        <p:nvSpPr>
          <p:cNvPr id="3" name="Right Arrow 2">
            <a:extLst>
              <a:ext uri="{FF2B5EF4-FFF2-40B4-BE49-F238E27FC236}">
                <a16:creationId xmlns:a16="http://schemas.microsoft.com/office/drawing/2014/main" id="{11E10F1E-8D67-554E-C1BE-1A853405EDCC}"/>
              </a:ext>
            </a:extLst>
          </p:cNvPr>
          <p:cNvSpPr/>
          <p:nvPr/>
        </p:nvSpPr>
        <p:spPr>
          <a:xfrm>
            <a:off x="2030634" y="5485163"/>
            <a:ext cx="4581282" cy="1099857"/>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Days since leaving mixed layer</a:t>
            </a:r>
          </a:p>
        </p:txBody>
      </p:sp>
      <p:sp>
        <p:nvSpPr>
          <p:cNvPr id="4" name="Right Arrow 3">
            <a:extLst>
              <a:ext uri="{FF2B5EF4-FFF2-40B4-BE49-F238E27FC236}">
                <a16:creationId xmlns:a16="http://schemas.microsoft.com/office/drawing/2014/main" id="{70339E00-6D1F-76B8-11CB-4E4806415DC2}"/>
              </a:ext>
            </a:extLst>
          </p:cNvPr>
          <p:cNvSpPr/>
          <p:nvPr/>
        </p:nvSpPr>
        <p:spPr>
          <a:xfrm rot="16200000">
            <a:off x="-739686" y="3020280"/>
            <a:ext cx="4081700" cy="1099857"/>
          </a:xfrm>
          <a:prstGeom prst="right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Chl/bbp</a:t>
            </a:r>
          </a:p>
        </p:txBody>
      </p:sp>
    </p:spTree>
    <p:extLst>
      <p:ext uri="{BB962C8B-B14F-4D97-AF65-F5344CB8AC3E}">
        <p14:creationId xmlns:p14="http://schemas.microsoft.com/office/powerpoint/2010/main" val="2002943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4AACFD-752D-CF8A-BBAC-3CB6DFC0ABF9}"/>
              </a:ext>
            </a:extLst>
          </p:cNvPr>
          <p:cNvGrpSpPr/>
          <p:nvPr/>
        </p:nvGrpSpPr>
        <p:grpSpPr>
          <a:xfrm>
            <a:off x="7733741" y="1338194"/>
            <a:ext cx="4420287" cy="4551973"/>
            <a:chOff x="6835580" y="1606550"/>
            <a:chExt cx="4683476" cy="482600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rotWithShape="1">
            <a:blip r:embed="rId2"/>
            <a:srcRect r="2439"/>
            <a:stretch/>
          </p:blipFill>
          <p:spPr>
            <a:xfrm>
              <a:off x="6835580" y="1606550"/>
              <a:ext cx="4683476" cy="4826000"/>
            </a:xfrm>
            <a:prstGeom prst="rect">
              <a:avLst/>
            </a:prstGeom>
          </p:spPr>
        </p:pic>
        <p:sp>
          <p:nvSpPr>
            <p:cNvPr id="6" name="Freeform 5">
              <a:extLst>
                <a:ext uri="{FF2B5EF4-FFF2-40B4-BE49-F238E27FC236}">
                  <a16:creationId xmlns:a16="http://schemas.microsoft.com/office/drawing/2014/main" id="{1729342C-36A0-A210-EC05-8C3EC3C87119}"/>
                </a:ext>
              </a:extLst>
            </p:cNvPr>
            <p:cNvSpPr/>
            <p:nvPr/>
          </p:nvSpPr>
          <p:spPr>
            <a:xfrm>
              <a:off x="7382256" y="3377184"/>
              <a:ext cx="713232" cy="841248"/>
            </a:xfrm>
            <a:custGeom>
              <a:avLst/>
              <a:gdLst>
                <a:gd name="connsiteX0" fmla="*/ 6096 w 713232"/>
                <a:gd name="connsiteY0" fmla="*/ 0 h 841248"/>
                <a:gd name="connsiteX1" fmla="*/ 6096 w 713232"/>
                <a:gd name="connsiteY1" fmla="*/ 0 h 841248"/>
                <a:gd name="connsiteX2" fmla="*/ 60960 w 713232"/>
                <a:gd name="connsiteY2" fmla="*/ 6096 h 841248"/>
                <a:gd name="connsiteX3" fmla="*/ 146304 w 713232"/>
                <a:gd name="connsiteY3" fmla="*/ 12192 h 841248"/>
                <a:gd name="connsiteX4" fmla="*/ 158496 w 713232"/>
                <a:gd name="connsiteY4" fmla="*/ 48768 h 841248"/>
                <a:gd name="connsiteX5" fmla="*/ 164592 w 713232"/>
                <a:gd name="connsiteY5" fmla="*/ 67056 h 841248"/>
                <a:gd name="connsiteX6" fmla="*/ 170688 w 713232"/>
                <a:gd name="connsiteY6" fmla="*/ 85344 h 841248"/>
                <a:gd name="connsiteX7" fmla="*/ 201168 w 713232"/>
                <a:gd name="connsiteY7" fmla="*/ 109728 h 841248"/>
                <a:gd name="connsiteX8" fmla="*/ 237744 w 713232"/>
                <a:gd name="connsiteY8" fmla="*/ 134112 h 841248"/>
                <a:gd name="connsiteX9" fmla="*/ 292608 w 713232"/>
                <a:gd name="connsiteY9" fmla="*/ 152400 h 841248"/>
                <a:gd name="connsiteX10" fmla="*/ 310896 w 713232"/>
                <a:gd name="connsiteY10" fmla="*/ 158496 h 841248"/>
                <a:gd name="connsiteX11" fmla="*/ 335280 w 713232"/>
                <a:gd name="connsiteY11" fmla="*/ 164592 h 841248"/>
                <a:gd name="connsiteX12" fmla="*/ 390144 w 713232"/>
                <a:gd name="connsiteY12" fmla="*/ 176784 h 841248"/>
                <a:gd name="connsiteX13" fmla="*/ 445008 w 713232"/>
                <a:gd name="connsiteY13" fmla="*/ 195072 h 841248"/>
                <a:gd name="connsiteX14" fmla="*/ 463296 w 713232"/>
                <a:gd name="connsiteY14" fmla="*/ 201168 h 841248"/>
                <a:gd name="connsiteX15" fmla="*/ 542544 w 713232"/>
                <a:gd name="connsiteY15" fmla="*/ 213360 h 841248"/>
                <a:gd name="connsiteX16" fmla="*/ 566928 w 713232"/>
                <a:gd name="connsiteY16" fmla="*/ 268224 h 841248"/>
                <a:gd name="connsiteX17" fmla="*/ 603504 w 713232"/>
                <a:gd name="connsiteY17" fmla="*/ 280416 h 841248"/>
                <a:gd name="connsiteX18" fmla="*/ 640080 w 713232"/>
                <a:gd name="connsiteY18" fmla="*/ 298704 h 841248"/>
                <a:gd name="connsiteX19" fmla="*/ 658368 w 713232"/>
                <a:gd name="connsiteY19" fmla="*/ 310896 h 841248"/>
                <a:gd name="connsiteX20" fmla="*/ 676656 w 713232"/>
                <a:gd name="connsiteY20" fmla="*/ 316992 h 841248"/>
                <a:gd name="connsiteX21" fmla="*/ 713232 w 713232"/>
                <a:gd name="connsiteY21" fmla="*/ 335280 h 841248"/>
                <a:gd name="connsiteX22" fmla="*/ 707136 w 713232"/>
                <a:gd name="connsiteY22" fmla="*/ 365760 h 841248"/>
                <a:gd name="connsiteX23" fmla="*/ 701040 w 713232"/>
                <a:gd name="connsiteY23" fmla="*/ 414528 h 841248"/>
                <a:gd name="connsiteX24" fmla="*/ 676656 w 713232"/>
                <a:gd name="connsiteY24" fmla="*/ 420624 h 841248"/>
                <a:gd name="connsiteX25" fmla="*/ 621792 w 713232"/>
                <a:gd name="connsiteY25" fmla="*/ 438912 h 841248"/>
                <a:gd name="connsiteX26" fmla="*/ 475488 w 713232"/>
                <a:gd name="connsiteY26" fmla="*/ 487680 h 841248"/>
                <a:gd name="connsiteX27" fmla="*/ 438912 w 713232"/>
                <a:gd name="connsiteY27" fmla="*/ 499872 h 841248"/>
                <a:gd name="connsiteX28" fmla="*/ 420624 w 713232"/>
                <a:gd name="connsiteY28" fmla="*/ 505968 h 841248"/>
                <a:gd name="connsiteX29" fmla="*/ 365760 w 713232"/>
                <a:gd name="connsiteY29" fmla="*/ 530352 h 841248"/>
                <a:gd name="connsiteX30" fmla="*/ 347472 w 713232"/>
                <a:gd name="connsiteY30" fmla="*/ 536448 h 841248"/>
                <a:gd name="connsiteX31" fmla="*/ 329184 w 713232"/>
                <a:gd name="connsiteY31" fmla="*/ 548640 h 841248"/>
                <a:gd name="connsiteX32" fmla="*/ 310896 w 713232"/>
                <a:gd name="connsiteY32" fmla="*/ 554736 h 841248"/>
                <a:gd name="connsiteX33" fmla="*/ 274320 w 713232"/>
                <a:gd name="connsiteY33" fmla="*/ 579120 h 841248"/>
                <a:gd name="connsiteX34" fmla="*/ 256032 w 713232"/>
                <a:gd name="connsiteY34" fmla="*/ 591312 h 841248"/>
                <a:gd name="connsiteX35" fmla="*/ 237744 w 713232"/>
                <a:gd name="connsiteY35" fmla="*/ 603504 h 841248"/>
                <a:gd name="connsiteX36" fmla="*/ 225552 w 713232"/>
                <a:gd name="connsiteY36" fmla="*/ 621792 h 841248"/>
                <a:gd name="connsiteX37" fmla="*/ 207264 w 713232"/>
                <a:gd name="connsiteY37" fmla="*/ 627888 h 841248"/>
                <a:gd name="connsiteX38" fmla="*/ 188976 w 713232"/>
                <a:gd name="connsiteY38" fmla="*/ 640080 h 841248"/>
                <a:gd name="connsiteX39" fmla="*/ 146304 w 713232"/>
                <a:gd name="connsiteY39" fmla="*/ 688848 h 841248"/>
                <a:gd name="connsiteX40" fmla="*/ 140208 w 713232"/>
                <a:gd name="connsiteY40" fmla="*/ 707136 h 841248"/>
                <a:gd name="connsiteX41" fmla="*/ 152400 w 713232"/>
                <a:gd name="connsiteY41" fmla="*/ 743712 h 841248"/>
                <a:gd name="connsiteX42" fmla="*/ 146304 w 713232"/>
                <a:gd name="connsiteY42" fmla="*/ 822960 h 841248"/>
                <a:gd name="connsiteX43" fmla="*/ 128016 w 713232"/>
                <a:gd name="connsiteY43" fmla="*/ 829056 h 841248"/>
                <a:gd name="connsiteX44" fmla="*/ 85344 w 713232"/>
                <a:gd name="connsiteY44" fmla="*/ 835152 h 841248"/>
                <a:gd name="connsiteX45" fmla="*/ 54864 w 713232"/>
                <a:gd name="connsiteY45" fmla="*/ 841248 h 841248"/>
                <a:gd name="connsiteX46" fmla="*/ 12192 w 713232"/>
                <a:gd name="connsiteY46" fmla="*/ 835152 h 841248"/>
                <a:gd name="connsiteX47" fmla="*/ 6096 w 713232"/>
                <a:gd name="connsiteY47" fmla="*/ 816864 h 841248"/>
                <a:gd name="connsiteX48" fmla="*/ 0 w 713232"/>
                <a:gd name="connsiteY48" fmla="*/ 371856 h 841248"/>
                <a:gd name="connsiteX49" fmla="*/ 6096 w 713232"/>
                <a:gd name="connsiteY49" fmla="*/ 182880 h 841248"/>
                <a:gd name="connsiteX50" fmla="*/ 12192 w 713232"/>
                <a:gd name="connsiteY50" fmla="*/ 158496 h 841248"/>
                <a:gd name="connsiteX51" fmla="*/ 30480 w 713232"/>
                <a:gd name="connsiteY51" fmla="*/ 121920 h 841248"/>
                <a:gd name="connsiteX52" fmla="*/ 18288 w 713232"/>
                <a:gd name="connsiteY52" fmla="*/ 30480 h 841248"/>
                <a:gd name="connsiteX53" fmla="*/ 6096 w 713232"/>
                <a:gd name="connsiteY53" fmla="*/ 0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3232" h="841248">
                  <a:moveTo>
                    <a:pt x="6096" y="0"/>
                  </a:moveTo>
                  <a:lnTo>
                    <a:pt x="6096" y="0"/>
                  </a:lnTo>
                  <a:cubicBezTo>
                    <a:pt x="24384" y="2032"/>
                    <a:pt x="42629" y="4502"/>
                    <a:pt x="60960" y="6096"/>
                  </a:cubicBezTo>
                  <a:cubicBezTo>
                    <a:pt x="89373" y="8567"/>
                    <a:pt x="120175" y="760"/>
                    <a:pt x="146304" y="12192"/>
                  </a:cubicBezTo>
                  <a:cubicBezTo>
                    <a:pt x="158078" y="17343"/>
                    <a:pt x="154432" y="36576"/>
                    <a:pt x="158496" y="48768"/>
                  </a:cubicBezTo>
                  <a:lnTo>
                    <a:pt x="164592" y="67056"/>
                  </a:lnTo>
                  <a:cubicBezTo>
                    <a:pt x="166624" y="73152"/>
                    <a:pt x="167124" y="79997"/>
                    <a:pt x="170688" y="85344"/>
                  </a:cubicBezTo>
                  <a:cubicBezTo>
                    <a:pt x="193215" y="119135"/>
                    <a:pt x="169991" y="92407"/>
                    <a:pt x="201168" y="109728"/>
                  </a:cubicBezTo>
                  <a:cubicBezTo>
                    <a:pt x="213977" y="116844"/>
                    <a:pt x="223843" y="129478"/>
                    <a:pt x="237744" y="134112"/>
                  </a:cubicBezTo>
                  <a:lnTo>
                    <a:pt x="292608" y="152400"/>
                  </a:lnTo>
                  <a:cubicBezTo>
                    <a:pt x="298704" y="154432"/>
                    <a:pt x="304662" y="156938"/>
                    <a:pt x="310896" y="158496"/>
                  </a:cubicBezTo>
                  <a:cubicBezTo>
                    <a:pt x="319024" y="160528"/>
                    <a:pt x="327101" y="162775"/>
                    <a:pt x="335280" y="164592"/>
                  </a:cubicBezTo>
                  <a:cubicBezTo>
                    <a:pt x="357654" y="169564"/>
                    <a:pt x="368906" y="170412"/>
                    <a:pt x="390144" y="176784"/>
                  </a:cubicBezTo>
                  <a:lnTo>
                    <a:pt x="445008" y="195072"/>
                  </a:lnTo>
                  <a:cubicBezTo>
                    <a:pt x="451104" y="197104"/>
                    <a:pt x="456920" y="200371"/>
                    <a:pt x="463296" y="201168"/>
                  </a:cubicBezTo>
                  <a:cubicBezTo>
                    <a:pt x="522345" y="208549"/>
                    <a:pt x="496000" y="204051"/>
                    <a:pt x="542544" y="213360"/>
                  </a:cubicBezTo>
                  <a:cubicBezTo>
                    <a:pt x="544567" y="219428"/>
                    <a:pt x="554725" y="260597"/>
                    <a:pt x="566928" y="268224"/>
                  </a:cubicBezTo>
                  <a:cubicBezTo>
                    <a:pt x="577826" y="275035"/>
                    <a:pt x="592811" y="273287"/>
                    <a:pt x="603504" y="280416"/>
                  </a:cubicBezTo>
                  <a:cubicBezTo>
                    <a:pt x="655915" y="315357"/>
                    <a:pt x="589603" y="273465"/>
                    <a:pt x="640080" y="298704"/>
                  </a:cubicBezTo>
                  <a:cubicBezTo>
                    <a:pt x="646633" y="301981"/>
                    <a:pt x="651815" y="307619"/>
                    <a:pt x="658368" y="310896"/>
                  </a:cubicBezTo>
                  <a:cubicBezTo>
                    <a:pt x="664115" y="313770"/>
                    <a:pt x="670909" y="314118"/>
                    <a:pt x="676656" y="316992"/>
                  </a:cubicBezTo>
                  <a:cubicBezTo>
                    <a:pt x="723925" y="340627"/>
                    <a:pt x="667265" y="319958"/>
                    <a:pt x="713232" y="335280"/>
                  </a:cubicBezTo>
                  <a:cubicBezTo>
                    <a:pt x="711200" y="345440"/>
                    <a:pt x="708711" y="355519"/>
                    <a:pt x="707136" y="365760"/>
                  </a:cubicBezTo>
                  <a:cubicBezTo>
                    <a:pt x="704645" y="381952"/>
                    <a:pt x="708996" y="400207"/>
                    <a:pt x="701040" y="414528"/>
                  </a:cubicBezTo>
                  <a:cubicBezTo>
                    <a:pt x="696971" y="421852"/>
                    <a:pt x="684681" y="418217"/>
                    <a:pt x="676656" y="420624"/>
                  </a:cubicBezTo>
                  <a:lnTo>
                    <a:pt x="621792" y="438912"/>
                  </a:lnTo>
                  <a:lnTo>
                    <a:pt x="475488" y="487680"/>
                  </a:lnTo>
                  <a:lnTo>
                    <a:pt x="438912" y="499872"/>
                  </a:lnTo>
                  <a:cubicBezTo>
                    <a:pt x="432816" y="501904"/>
                    <a:pt x="425971" y="502404"/>
                    <a:pt x="420624" y="505968"/>
                  </a:cubicBezTo>
                  <a:cubicBezTo>
                    <a:pt x="391643" y="525289"/>
                    <a:pt x="409287" y="515843"/>
                    <a:pt x="365760" y="530352"/>
                  </a:cubicBezTo>
                  <a:cubicBezTo>
                    <a:pt x="359664" y="532384"/>
                    <a:pt x="352819" y="532884"/>
                    <a:pt x="347472" y="536448"/>
                  </a:cubicBezTo>
                  <a:cubicBezTo>
                    <a:pt x="341376" y="540512"/>
                    <a:pt x="335737" y="545363"/>
                    <a:pt x="329184" y="548640"/>
                  </a:cubicBezTo>
                  <a:cubicBezTo>
                    <a:pt x="323437" y="551514"/>
                    <a:pt x="316513" y="551615"/>
                    <a:pt x="310896" y="554736"/>
                  </a:cubicBezTo>
                  <a:cubicBezTo>
                    <a:pt x="298087" y="561852"/>
                    <a:pt x="286512" y="570992"/>
                    <a:pt x="274320" y="579120"/>
                  </a:cubicBezTo>
                  <a:lnTo>
                    <a:pt x="256032" y="591312"/>
                  </a:lnTo>
                  <a:lnTo>
                    <a:pt x="237744" y="603504"/>
                  </a:lnTo>
                  <a:cubicBezTo>
                    <a:pt x="233680" y="609600"/>
                    <a:pt x="231273" y="617215"/>
                    <a:pt x="225552" y="621792"/>
                  </a:cubicBezTo>
                  <a:cubicBezTo>
                    <a:pt x="220534" y="625806"/>
                    <a:pt x="213011" y="625014"/>
                    <a:pt x="207264" y="627888"/>
                  </a:cubicBezTo>
                  <a:cubicBezTo>
                    <a:pt x="200711" y="631165"/>
                    <a:pt x="195072" y="636016"/>
                    <a:pt x="188976" y="640080"/>
                  </a:cubicBezTo>
                  <a:cubicBezTo>
                    <a:pt x="160528" y="682752"/>
                    <a:pt x="176784" y="668528"/>
                    <a:pt x="146304" y="688848"/>
                  </a:cubicBezTo>
                  <a:cubicBezTo>
                    <a:pt x="144272" y="694944"/>
                    <a:pt x="139498" y="700750"/>
                    <a:pt x="140208" y="707136"/>
                  </a:cubicBezTo>
                  <a:cubicBezTo>
                    <a:pt x="141627" y="719909"/>
                    <a:pt x="152400" y="743712"/>
                    <a:pt x="152400" y="743712"/>
                  </a:cubicBezTo>
                  <a:cubicBezTo>
                    <a:pt x="150368" y="770128"/>
                    <a:pt x="153582" y="797485"/>
                    <a:pt x="146304" y="822960"/>
                  </a:cubicBezTo>
                  <a:cubicBezTo>
                    <a:pt x="144539" y="829139"/>
                    <a:pt x="134317" y="827796"/>
                    <a:pt x="128016" y="829056"/>
                  </a:cubicBezTo>
                  <a:cubicBezTo>
                    <a:pt x="113927" y="831874"/>
                    <a:pt x="99517" y="832790"/>
                    <a:pt x="85344" y="835152"/>
                  </a:cubicBezTo>
                  <a:cubicBezTo>
                    <a:pt x="75124" y="836855"/>
                    <a:pt x="65024" y="839216"/>
                    <a:pt x="54864" y="841248"/>
                  </a:cubicBezTo>
                  <a:cubicBezTo>
                    <a:pt x="40640" y="839216"/>
                    <a:pt x="25043" y="841578"/>
                    <a:pt x="12192" y="835152"/>
                  </a:cubicBezTo>
                  <a:cubicBezTo>
                    <a:pt x="6445" y="832278"/>
                    <a:pt x="6265" y="823288"/>
                    <a:pt x="6096" y="816864"/>
                  </a:cubicBezTo>
                  <a:cubicBezTo>
                    <a:pt x="2193" y="668565"/>
                    <a:pt x="2032" y="520192"/>
                    <a:pt x="0" y="371856"/>
                  </a:cubicBezTo>
                  <a:cubicBezTo>
                    <a:pt x="2032" y="308864"/>
                    <a:pt x="2500" y="245802"/>
                    <a:pt x="6096" y="182880"/>
                  </a:cubicBezTo>
                  <a:cubicBezTo>
                    <a:pt x="6574" y="174515"/>
                    <a:pt x="8892" y="166197"/>
                    <a:pt x="12192" y="158496"/>
                  </a:cubicBezTo>
                  <a:cubicBezTo>
                    <a:pt x="47644" y="75775"/>
                    <a:pt x="4793" y="198981"/>
                    <a:pt x="30480" y="121920"/>
                  </a:cubicBezTo>
                  <a:cubicBezTo>
                    <a:pt x="26623" y="75634"/>
                    <a:pt x="31394" y="63244"/>
                    <a:pt x="18288" y="30480"/>
                  </a:cubicBezTo>
                  <a:lnTo>
                    <a:pt x="609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D51075A-ED91-2D3E-FCA4-09C3E3B85A29}"/>
              </a:ext>
            </a:extLst>
          </p:cNvPr>
          <p:cNvSpPr>
            <a:spLocks noGrp="1"/>
          </p:cNvSpPr>
          <p:nvPr>
            <p:ph type="title"/>
          </p:nvPr>
        </p:nvSpPr>
        <p:spPr>
          <a:xfrm>
            <a:off x="513475" y="183647"/>
            <a:ext cx="11617376" cy="1325563"/>
          </a:xfrm>
        </p:spPr>
        <p:txBody>
          <a:bodyPr>
            <a:normAutofit/>
          </a:bodyPr>
          <a:lstStyle/>
          <a:p>
            <a:r>
              <a:rPr lang="en-US" sz="4000" b="1" dirty="0"/>
              <a:t>Calculate the </a:t>
            </a:r>
            <a:r>
              <a:rPr lang="en-US" sz="4000" b="1" dirty="0" err="1">
                <a:solidFill>
                  <a:schemeClr val="accent6"/>
                </a:solidFill>
              </a:rPr>
              <a:t>chl</a:t>
            </a:r>
            <a:r>
              <a:rPr lang="en-US" sz="4000" b="1" dirty="0">
                <a:solidFill>
                  <a:schemeClr val="accent6"/>
                </a:solidFill>
              </a:rPr>
              <a:t>/bbp ratios </a:t>
            </a:r>
            <a:r>
              <a:rPr lang="en-US" sz="4000" b="1" dirty="0"/>
              <a:t>within subduction events</a:t>
            </a:r>
            <a:endParaRPr lang="en-US" sz="4000" b="1" dirty="0">
              <a:solidFill>
                <a:schemeClr val="accent6"/>
              </a:solidFill>
            </a:endParaRPr>
          </a:p>
        </p:txBody>
      </p:sp>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6322163" y="3429000"/>
            <a:ext cx="393700" cy="1181100"/>
          </a:xfrm>
          <a:prstGeom prst="rect">
            <a:avLst/>
          </a:prstGeom>
        </p:spPr>
      </p:pic>
      <p:pic>
        <p:nvPicPr>
          <p:cNvPr id="4" name="Picture 3">
            <a:extLst>
              <a:ext uri="{FF2B5EF4-FFF2-40B4-BE49-F238E27FC236}">
                <a16:creationId xmlns:a16="http://schemas.microsoft.com/office/drawing/2014/main" id="{7B3120D3-98BF-496F-2BC1-80324E7EBBF1}"/>
              </a:ext>
            </a:extLst>
          </p:cNvPr>
          <p:cNvPicPr>
            <a:picLocks noChangeAspect="1"/>
          </p:cNvPicPr>
          <p:nvPr/>
        </p:nvPicPr>
        <p:blipFill>
          <a:blip r:embed="rId4"/>
          <a:stretch>
            <a:fillRect/>
          </a:stretch>
        </p:blipFill>
        <p:spPr>
          <a:xfrm>
            <a:off x="3839158" y="1478228"/>
            <a:ext cx="4395315" cy="4373503"/>
          </a:xfrm>
          <a:prstGeom prst="rect">
            <a:avLst/>
          </a:prstGeom>
        </p:spPr>
      </p:pic>
      <p:pic>
        <p:nvPicPr>
          <p:cNvPr id="5" name="Picture 4">
            <a:extLst>
              <a:ext uri="{FF2B5EF4-FFF2-40B4-BE49-F238E27FC236}">
                <a16:creationId xmlns:a16="http://schemas.microsoft.com/office/drawing/2014/main" id="{6E41B570-ABCF-2EA7-391F-0A88468CB938}"/>
              </a:ext>
            </a:extLst>
          </p:cNvPr>
          <p:cNvPicPr>
            <a:picLocks noChangeAspect="1"/>
          </p:cNvPicPr>
          <p:nvPr/>
        </p:nvPicPr>
        <p:blipFill>
          <a:blip r:embed="rId5"/>
          <a:stretch>
            <a:fillRect/>
          </a:stretch>
        </p:blipFill>
        <p:spPr>
          <a:xfrm>
            <a:off x="52486" y="1460587"/>
            <a:ext cx="4444094" cy="4444094"/>
          </a:xfrm>
          <a:prstGeom prst="rect">
            <a:avLst/>
          </a:prstGeom>
        </p:spPr>
      </p:pic>
      <p:sp>
        <p:nvSpPr>
          <p:cNvPr id="8" name="Rectangle 7">
            <a:extLst>
              <a:ext uri="{FF2B5EF4-FFF2-40B4-BE49-F238E27FC236}">
                <a16:creationId xmlns:a16="http://schemas.microsoft.com/office/drawing/2014/main" id="{5C3D0BE6-CF48-4D29-66D8-812ABD89DC92}"/>
              </a:ext>
            </a:extLst>
          </p:cNvPr>
          <p:cNvSpPr/>
          <p:nvPr/>
        </p:nvSpPr>
        <p:spPr>
          <a:xfrm>
            <a:off x="8077634" y="1425278"/>
            <a:ext cx="520638" cy="254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68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rotWithShape="1">
          <a:blip r:embed="rId2"/>
          <a:srcRect r="2439"/>
          <a:stretch/>
        </p:blipFill>
        <p:spPr>
          <a:xfrm>
            <a:off x="7733741" y="1338194"/>
            <a:ext cx="4420287" cy="4551973"/>
          </a:xfrm>
          <a:prstGeom prst="rect">
            <a:avLst/>
          </a:prstGeom>
        </p:spPr>
      </p:pic>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6322163" y="3429000"/>
            <a:ext cx="393700" cy="1181100"/>
          </a:xfrm>
          <a:prstGeom prst="rect">
            <a:avLst/>
          </a:prstGeom>
        </p:spPr>
      </p:pic>
      <p:pic>
        <p:nvPicPr>
          <p:cNvPr id="4" name="Picture 3">
            <a:extLst>
              <a:ext uri="{FF2B5EF4-FFF2-40B4-BE49-F238E27FC236}">
                <a16:creationId xmlns:a16="http://schemas.microsoft.com/office/drawing/2014/main" id="{7B3120D3-98BF-496F-2BC1-80324E7EBBF1}"/>
              </a:ext>
            </a:extLst>
          </p:cNvPr>
          <p:cNvPicPr>
            <a:picLocks noChangeAspect="1"/>
          </p:cNvPicPr>
          <p:nvPr/>
        </p:nvPicPr>
        <p:blipFill>
          <a:blip r:embed="rId4"/>
          <a:stretch>
            <a:fillRect/>
          </a:stretch>
        </p:blipFill>
        <p:spPr>
          <a:xfrm>
            <a:off x="3839158" y="1478228"/>
            <a:ext cx="4395315" cy="4373503"/>
          </a:xfrm>
          <a:prstGeom prst="rect">
            <a:avLst/>
          </a:prstGeom>
        </p:spPr>
      </p:pic>
      <p:pic>
        <p:nvPicPr>
          <p:cNvPr id="5" name="Picture 4">
            <a:extLst>
              <a:ext uri="{FF2B5EF4-FFF2-40B4-BE49-F238E27FC236}">
                <a16:creationId xmlns:a16="http://schemas.microsoft.com/office/drawing/2014/main" id="{6E41B570-ABCF-2EA7-391F-0A88468CB938}"/>
              </a:ext>
            </a:extLst>
          </p:cNvPr>
          <p:cNvPicPr>
            <a:picLocks noChangeAspect="1"/>
          </p:cNvPicPr>
          <p:nvPr/>
        </p:nvPicPr>
        <p:blipFill>
          <a:blip r:embed="rId5"/>
          <a:stretch>
            <a:fillRect/>
          </a:stretch>
        </p:blipFill>
        <p:spPr>
          <a:xfrm>
            <a:off x="52486" y="1460587"/>
            <a:ext cx="4444094" cy="4444094"/>
          </a:xfrm>
          <a:prstGeom prst="rect">
            <a:avLst/>
          </a:prstGeom>
        </p:spPr>
      </p:pic>
      <p:sp>
        <p:nvSpPr>
          <p:cNvPr id="8" name="Rectangle 7">
            <a:extLst>
              <a:ext uri="{FF2B5EF4-FFF2-40B4-BE49-F238E27FC236}">
                <a16:creationId xmlns:a16="http://schemas.microsoft.com/office/drawing/2014/main" id="{5C3D0BE6-CF48-4D29-66D8-812ABD89DC92}"/>
              </a:ext>
            </a:extLst>
          </p:cNvPr>
          <p:cNvSpPr/>
          <p:nvPr/>
        </p:nvSpPr>
        <p:spPr>
          <a:xfrm>
            <a:off x="8077634" y="1425278"/>
            <a:ext cx="520638" cy="254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E0BF971-57C2-7E16-8CC0-01A0A30A9E0C}"/>
              </a:ext>
            </a:extLst>
          </p:cNvPr>
          <p:cNvSpPr>
            <a:spLocks noGrp="1"/>
          </p:cNvSpPr>
          <p:nvPr>
            <p:ph type="title"/>
          </p:nvPr>
        </p:nvSpPr>
        <p:spPr>
          <a:xfrm>
            <a:off x="513475" y="183647"/>
            <a:ext cx="11617376" cy="1325563"/>
          </a:xfrm>
        </p:spPr>
        <p:txBody>
          <a:bodyPr>
            <a:normAutofit/>
          </a:bodyPr>
          <a:lstStyle/>
          <a:p>
            <a:r>
              <a:rPr lang="en-US" sz="4000" b="1" dirty="0"/>
              <a:t>Calculate the </a:t>
            </a:r>
            <a:r>
              <a:rPr lang="en-US" sz="4000" b="1" dirty="0" err="1">
                <a:solidFill>
                  <a:schemeClr val="accent6"/>
                </a:solidFill>
              </a:rPr>
              <a:t>chl</a:t>
            </a:r>
            <a:r>
              <a:rPr lang="en-US" sz="4000" b="1" dirty="0">
                <a:solidFill>
                  <a:schemeClr val="accent6"/>
                </a:solidFill>
              </a:rPr>
              <a:t>/bbp ratios </a:t>
            </a:r>
            <a:r>
              <a:rPr lang="en-US" sz="4000" b="1" dirty="0"/>
              <a:t>within subduction events</a:t>
            </a:r>
            <a:endParaRPr lang="en-US" sz="4000" b="1" dirty="0">
              <a:solidFill>
                <a:schemeClr val="accent6"/>
              </a:solidFill>
            </a:endParaRPr>
          </a:p>
        </p:txBody>
      </p:sp>
      <p:sp>
        <p:nvSpPr>
          <p:cNvPr id="15" name="Rectangle 14">
            <a:extLst>
              <a:ext uri="{FF2B5EF4-FFF2-40B4-BE49-F238E27FC236}">
                <a16:creationId xmlns:a16="http://schemas.microsoft.com/office/drawing/2014/main" id="{9C50A051-A727-ADCC-280C-8E41C49BAF0F}"/>
              </a:ext>
            </a:extLst>
          </p:cNvPr>
          <p:cNvSpPr/>
          <p:nvPr/>
        </p:nvSpPr>
        <p:spPr>
          <a:xfrm>
            <a:off x="8191712" y="2931973"/>
            <a:ext cx="1103400" cy="964166"/>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673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A1223-FCBC-0F82-7D01-11C50F8D6F37}"/>
              </a:ext>
            </a:extLst>
          </p:cNvPr>
          <p:cNvPicPr>
            <a:picLocks noChangeAspect="1"/>
          </p:cNvPicPr>
          <p:nvPr/>
        </p:nvPicPr>
        <p:blipFill>
          <a:blip r:embed="rId2"/>
          <a:stretch>
            <a:fillRect/>
          </a:stretch>
        </p:blipFill>
        <p:spPr>
          <a:xfrm>
            <a:off x="2066130" y="1709803"/>
            <a:ext cx="8435519" cy="4714802"/>
          </a:xfrm>
          <a:prstGeom prst="rect">
            <a:avLst/>
          </a:prstGeom>
        </p:spPr>
      </p:pic>
      <p:sp>
        <p:nvSpPr>
          <p:cNvPr id="9" name="TextBox 8">
            <a:extLst>
              <a:ext uri="{FF2B5EF4-FFF2-40B4-BE49-F238E27FC236}">
                <a16:creationId xmlns:a16="http://schemas.microsoft.com/office/drawing/2014/main" id="{6D0E99F3-6BB3-AB70-41BE-4B6960C1B24F}"/>
              </a:ext>
            </a:extLst>
          </p:cNvPr>
          <p:cNvSpPr txBox="1"/>
          <p:nvPr/>
        </p:nvSpPr>
        <p:spPr>
          <a:xfrm>
            <a:off x="1305934" y="695195"/>
            <a:ext cx="9471119" cy="707886"/>
          </a:xfrm>
          <a:prstGeom prst="rect">
            <a:avLst/>
          </a:prstGeom>
          <a:noFill/>
        </p:spPr>
        <p:txBody>
          <a:bodyPr wrap="none" rtlCol="0">
            <a:spAutoFit/>
          </a:bodyPr>
          <a:lstStyle/>
          <a:p>
            <a:r>
              <a:rPr lang="en-US" sz="4000" dirty="0">
                <a:latin typeface="+mj-lt"/>
              </a:rPr>
              <a:t>Freshest subduction occurs during the </a:t>
            </a:r>
            <a:r>
              <a:rPr lang="en-US" sz="4000" b="1" dirty="0">
                <a:solidFill>
                  <a:schemeClr val="accent6"/>
                </a:solidFill>
                <a:latin typeface="+mj-lt"/>
              </a:rPr>
              <a:t>spring</a:t>
            </a:r>
          </a:p>
        </p:txBody>
      </p:sp>
      <p:sp>
        <p:nvSpPr>
          <p:cNvPr id="10" name="TextBox 9">
            <a:extLst>
              <a:ext uri="{FF2B5EF4-FFF2-40B4-BE49-F238E27FC236}">
                <a16:creationId xmlns:a16="http://schemas.microsoft.com/office/drawing/2014/main" id="{142DCA95-F4AD-326C-0F40-76A2EF451BCD}"/>
              </a:ext>
            </a:extLst>
          </p:cNvPr>
          <p:cNvSpPr txBox="1"/>
          <p:nvPr/>
        </p:nvSpPr>
        <p:spPr>
          <a:xfrm rot="16200000">
            <a:off x="971653" y="3289343"/>
            <a:ext cx="2855934" cy="861774"/>
          </a:xfrm>
          <a:prstGeom prst="rect">
            <a:avLst/>
          </a:prstGeom>
          <a:solidFill>
            <a:schemeClr val="bg1"/>
          </a:solidFill>
        </p:spPr>
        <p:txBody>
          <a:bodyPr wrap="square" rtlCol="0">
            <a:spAutoFit/>
          </a:bodyPr>
          <a:lstStyle/>
          <a:p>
            <a:pPr algn="ctr"/>
            <a:r>
              <a:rPr lang="en-US" sz="2500" b="1" dirty="0">
                <a:solidFill>
                  <a:schemeClr val="accent6"/>
                </a:solidFill>
              </a:rPr>
              <a:t>Chl/bbp ratio </a:t>
            </a:r>
          </a:p>
          <a:p>
            <a:pPr algn="ctr"/>
            <a:r>
              <a:rPr lang="en-US" sz="2500" dirty="0">
                <a:solidFill>
                  <a:schemeClr val="accent6"/>
                </a:solidFill>
              </a:rPr>
              <a:t>(mg m</a:t>
            </a:r>
            <a:r>
              <a:rPr lang="en-US" sz="2500" baseline="30000" dirty="0">
                <a:solidFill>
                  <a:schemeClr val="accent6"/>
                </a:solidFill>
              </a:rPr>
              <a:t>-2</a:t>
            </a:r>
            <a:r>
              <a:rPr lang="en-US" sz="2500" dirty="0">
                <a:solidFill>
                  <a:schemeClr val="accent6"/>
                </a:solidFill>
              </a:rPr>
              <a:t>)</a:t>
            </a:r>
            <a:endParaRPr lang="en-US" sz="2500" dirty="0"/>
          </a:p>
        </p:txBody>
      </p:sp>
      <p:sp>
        <p:nvSpPr>
          <p:cNvPr id="4" name="Rectangle 3">
            <a:extLst>
              <a:ext uri="{FF2B5EF4-FFF2-40B4-BE49-F238E27FC236}">
                <a16:creationId xmlns:a16="http://schemas.microsoft.com/office/drawing/2014/main" id="{EBD49155-2F43-EC0C-DFFD-FBDE0F02F6F5}"/>
              </a:ext>
            </a:extLst>
          </p:cNvPr>
          <p:cNvSpPr/>
          <p:nvPr/>
        </p:nvSpPr>
        <p:spPr>
          <a:xfrm>
            <a:off x="3366053" y="1791802"/>
            <a:ext cx="410817" cy="36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418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BF60-3A25-B255-15F5-C84AFC4790B2}"/>
              </a:ext>
            </a:extLst>
          </p:cNvPr>
          <p:cNvSpPr>
            <a:spLocks noGrp="1"/>
          </p:cNvSpPr>
          <p:nvPr>
            <p:ph type="title"/>
          </p:nvPr>
        </p:nvSpPr>
        <p:spPr>
          <a:xfrm>
            <a:off x="838200" y="365125"/>
            <a:ext cx="10515600" cy="1325563"/>
          </a:xfrm>
        </p:spPr>
        <p:txBody>
          <a:bodyPr/>
          <a:lstStyle/>
          <a:p>
            <a:pPr algn="ctr"/>
            <a:r>
              <a:rPr lang="en-US" dirty="0"/>
              <a:t>Springtime conditions across the SO</a:t>
            </a:r>
          </a:p>
        </p:txBody>
      </p:sp>
      <p:pic>
        <p:nvPicPr>
          <p:cNvPr id="4" name="Picture 3">
            <a:extLst>
              <a:ext uri="{FF2B5EF4-FFF2-40B4-BE49-F238E27FC236}">
                <a16:creationId xmlns:a16="http://schemas.microsoft.com/office/drawing/2014/main" id="{3F43F9CE-FC68-F3D3-290F-8ECF1FA6AB03}"/>
              </a:ext>
            </a:extLst>
          </p:cNvPr>
          <p:cNvPicPr>
            <a:picLocks noChangeAspect="1"/>
          </p:cNvPicPr>
          <p:nvPr/>
        </p:nvPicPr>
        <p:blipFill>
          <a:blip r:embed="rId2"/>
          <a:stretch>
            <a:fillRect/>
          </a:stretch>
        </p:blipFill>
        <p:spPr>
          <a:xfrm>
            <a:off x="1101863" y="1690688"/>
            <a:ext cx="4994137" cy="4131219"/>
          </a:xfrm>
          <a:prstGeom prst="rect">
            <a:avLst/>
          </a:prstGeom>
        </p:spPr>
      </p:pic>
      <p:sp>
        <p:nvSpPr>
          <p:cNvPr id="5" name="TextBox 4">
            <a:extLst>
              <a:ext uri="{FF2B5EF4-FFF2-40B4-BE49-F238E27FC236}">
                <a16:creationId xmlns:a16="http://schemas.microsoft.com/office/drawing/2014/main" id="{471AF521-C754-EC9E-EE3B-E1DD39A2DFA1}"/>
              </a:ext>
            </a:extLst>
          </p:cNvPr>
          <p:cNvSpPr txBox="1"/>
          <p:nvPr/>
        </p:nvSpPr>
        <p:spPr>
          <a:xfrm>
            <a:off x="7758283" y="2598003"/>
            <a:ext cx="3932937" cy="1200329"/>
          </a:xfrm>
          <a:prstGeom prst="rect">
            <a:avLst/>
          </a:prstGeom>
          <a:noFill/>
        </p:spPr>
        <p:txBody>
          <a:bodyPr wrap="square" rtlCol="0">
            <a:spAutoFit/>
          </a:bodyPr>
          <a:lstStyle/>
          <a:p>
            <a:r>
              <a:rPr lang="en-US" sz="2400" dirty="0">
                <a:solidFill>
                  <a:schemeClr val="tx1">
                    <a:lumMod val="50000"/>
                    <a:lumOff val="50000"/>
                  </a:schemeClr>
                </a:solidFill>
              </a:rPr>
              <a:t>Large amounts of potential energy to energize submesoscale motions</a:t>
            </a:r>
          </a:p>
        </p:txBody>
      </p:sp>
      <p:sp>
        <p:nvSpPr>
          <p:cNvPr id="7" name="TextBox 6">
            <a:extLst>
              <a:ext uri="{FF2B5EF4-FFF2-40B4-BE49-F238E27FC236}">
                <a16:creationId xmlns:a16="http://schemas.microsoft.com/office/drawing/2014/main" id="{C3B74DA4-C877-FDC7-3CA8-F1E5003D84B6}"/>
              </a:ext>
            </a:extLst>
          </p:cNvPr>
          <p:cNvSpPr txBox="1"/>
          <p:nvPr/>
        </p:nvSpPr>
        <p:spPr>
          <a:xfrm>
            <a:off x="7758283" y="1958622"/>
            <a:ext cx="3043654" cy="477054"/>
          </a:xfrm>
          <a:prstGeom prst="rect">
            <a:avLst/>
          </a:prstGeom>
          <a:noFill/>
        </p:spPr>
        <p:txBody>
          <a:bodyPr wrap="none" rtlCol="0">
            <a:spAutoFit/>
          </a:bodyPr>
          <a:lstStyle/>
          <a:p>
            <a:r>
              <a:rPr lang="en-US" sz="2500" dirty="0">
                <a:solidFill>
                  <a:srgbClr val="0BBBCD"/>
                </a:solidFill>
              </a:rPr>
              <a:t>Mixed layers are deep</a:t>
            </a:r>
          </a:p>
        </p:txBody>
      </p:sp>
      <p:sp>
        <p:nvSpPr>
          <p:cNvPr id="8" name="Rounded Rectangle 7">
            <a:extLst>
              <a:ext uri="{FF2B5EF4-FFF2-40B4-BE49-F238E27FC236}">
                <a16:creationId xmlns:a16="http://schemas.microsoft.com/office/drawing/2014/main" id="{1C7F89E2-3AE3-88B1-6E4F-5CB9CA01888C}"/>
              </a:ext>
            </a:extLst>
          </p:cNvPr>
          <p:cNvSpPr/>
          <p:nvPr/>
        </p:nvSpPr>
        <p:spPr>
          <a:xfrm>
            <a:off x="7563173" y="1813302"/>
            <a:ext cx="4277532" cy="213876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65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BF60-3A25-B255-15F5-C84AFC4790B2}"/>
              </a:ext>
            </a:extLst>
          </p:cNvPr>
          <p:cNvSpPr>
            <a:spLocks noGrp="1"/>
          </p:cNvSpPr>
          <p:nvPr>
            <p:ph type="title"/>
          </p:nvPr>
        </p:nvSpPr>
        <p:spPr>
          <a:xfrm>
            <a:off x="838200" y="365125"/>
            <a:ext cx="10515600" cy="1325563"/>
          </a:xfrm>
        </p:spPr>
        <p:txBody>
          <a:bodyPr/>
          <a:lstStyle/>
          <a:p>
            <a:pPr algn="ctr"/>
            <a:r>
              <a:rPr lang="en-US" dirty="0"/>
              <a:t>Springtime conditions across the SO</a:t>
            </a:r>
          </a:p>
        </p:txBody>
      </p:sp>
      <p:sp>
        <p:nvSpPr>
          <p:cNvPr id="6" name="TextBox 5">
            <a:extLst>
              <a:ext uri="{FF2B5EF4-FFF2-40B4-BE49-F238E27FC236}">
                <a16:creationId xmlns:a16="http://schemas.microsoft.com/office/drawing/2014/main" id="{8222C715-0B4F-985B-A68E-AF6A480ADC00}"/>
              </a:ext>
            </a:extLst>
          </p:cNvPr>
          <p:cNvSpPr txBox="1"/>
          <p:nvPr/>
        </p:nvSpPr>
        <p:spPr>
          <a:xfrm>
            <a:off x="7758283" y="1958622"/>
            <a:ext cx="3043654" cy="477054"/>
          </a:xfrm>
          <a:prstGeom prst="rect">
            <a:avLst/>
          </a:prstGeom>
          <a:noFill/>
        </p:spPr>
        <p:txBody>
          <a:bodyPr wrap="none" rtlCol="0">
            <a:spAutoFit/>
          </a:bodyPr>
          <a:lstStyle/>
          <a:p>
            <a:r>
              <a:rPr lang="en-US" sz="2500" dirty="0">
                <a:solidFill>
                  <a:srgbClr val="0BBBCD"/>
                </a:solidFill>
              </a:rPr>
              <a:t>Mixed layers are deep</a:t>
            </a:r>
          </a:p>
        </p:txBody>
      </p:sp>
      <p:sp>
        <p:nvSpPr>
          <p:cNvPr id="7" name="TextBox 6">
            <a:extLst>
              <a:ext uri="{FF2B5EF4-FFF2-40B4-BE49-F238E27FC236}">
                <a16:creationId xmlns:a16="http://schemas.microsoft.com/office/drawing/2014/main" id="{C9D63BC1-3F7D-4C6F-9346-5CAB90AC8722}"/>
              </a:ext>
            </a:extLst>
          </p:cNvPr>
          <p:cNvSpPr txBox="1"/>
          <p:nvPr/>
        </p:nvSpPr>
        <p:spPr>
          <a:xfrm>
            <a:off x="7758283" y="3026635"/>
            <a:ext cx="2880532" cy="477054"/>
          </a:xfrm>
          <a:prstGeom prst="rect">
            <a:avLst/>
          </a:prstGeom>
          <a:noFill/>
        </p:spPr>
        <p:txBody>
          <a:bodyPr wrap="none" rtlCol="0">
            <a:spAutoFit/>
          </a:bodyPr>
          <a:lstStyle/>
          <a:p>
            <a:r>
              <a:rPr lang="en-US" sz="2500" dirty="0">
                <a:solidFill>
                  <a:srgbClr val="D61F1F"/>
                </a:solidFill>
              </a:rPr>
              <a:t>Stratification is weak</a:t>
            </a:r>
          </a:p>
        </p:txBody>
      </p:sp>
      <p:pic>
        <p:nvPicPr>
          <p:cNvPr id="3" name="Picture 2">
            <a:extLst>
              <a:ext uri="{FF2B5EF4-FFF2-40B4-BE49-F238E27FC236}">
                <a16:creationId xmlns:a16="http://schemas.microsoft.com/office/drawing/2014/main" id="{65E8C1EE-81C8-FEA7-0413-33188556BDD8}"/>
              </a:ext>
            </a:extLst>
          </p:cNvPr>
          <p:cNvPicPr>
            <a:picLocks noChangeAspect="1"/>
          </p:cNvPicPr>
          <p:nvPr/>
        </p:nvPicPr>
        <p:blipFill>
          <a:blip r:embed="rId2"/>
          <a:stretch>
            <a:fillRect/>
          </a:stretch>
        </p:blipFill>
        <p:spPr>
          <a:xfrm>
            <a:off x="1028976" y="1690688"/>
            <a:ext cx="5517598" cy="3949981"/>
          </a:xfrm>
          <a:prstGeom prst="rect">
            <a:avLst/>
          </a:prstGeom>
        </p:spPr>
      </p:pic>
      <p:sp>
        <p:nvSpPr>
          <p:cNvPr id="4" name="TextBox 3">
            <a:extLst>
              <a:ext uri="{FF2B5EF4-FFF2-40B4-BE49-F238E27FC236}">
                <a16:creationId xmlns:a16="http://schemas.microsoft.com/office/drawing/2014/main" id="{23479E36-9ECE-33C0-DFE4-8C19575FDB23}"/>
              </a:ext>
            </a:extLst>
          </p:cNvPr>
          <p:cNvSpPr txBox="1"/>
          <p:nvPr/>
        </p:nvSpPr>
        <p:spPr>
          <a:xfrm>
            <a:off x="7769215" y="3665678"/>
            <a:ext cx="3865447" cy="830997"/>
          </a:xfrm>
          <a:prstGeom prst="rect">
            <a:avLst/>
          </a:prstGeom>
          <a:noFill/>
        </p:spPr>
        <p:txBody>
          <a:bodyPr wrap="square" rtlCol="0">
            <a:spAutoFit/>
          </a:bodyPr>
          <a:lstStyle/>
          <a:p>
            <a:r>
              <a:rPr lang="en-US" sz="2400" dirty="0">
                <a:solidFill>
                  <a:schemeClr val="tx1">
                    <a:lumMod val="50000"/>
                    <a:lumOff val="50000"/>
                  </a:schemeClr>
                </a:solidFill>
              </a:rPr>
              <a:t>Vertical motions can penetrate to depth</a:t>
            </a:r>
          </a:p>
        </p:txBody>
      </p:sp>
      <p:sp>
        <p:nvSpPr>
          <p:cNvPr id="8" name="Rounded Rectangle 7">
            <a:extLst>
              <a:ext uri="{FF2B5EF4-FFF2-40B4-BE49-F238E27FC236}">
                <a16:creationId xmlns:a16="http://schemas.microsoft.com/office/drawing/2014/main" id="{79B5BC82-EAC3-069C-B5E1-7A9538A0966E}"/>
              </a:ext>
            </a:extLst>
          </p:cNvPr>
          <p:cNvSpPr/>
          <p:nvPr/>
        </p:nvSpPr>
        <p:spPr>
          <a:xfrm>
            <a:off x="7563173" y="2758701"/>
            <a:ext cx="4277532" cy="213876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201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BF60-3A25-B255-15F5-C84AFC4790B2}"/>
              </a:ext>
            </a:extLst>
          </p:cNvPr>
          <p:cNvSpPr>
            <a:spLocks noGrp="1"/>
          </p:cNvSpPr>
          <p:nvPr>
            <p:ph type="title"/>
          </p:nvPr>
        </p:nvSpPr>
        <p:spPr>
          <a:xfrm>
            <a:off x="838200" y="365125"/>
            <a:ext cx="10515600" cy="1325563"/>
          </a:xfrm>
        </p:spPr>
        <p:txBody>
          <a:bodyPr/>
          <a:lstStyle/>
          <a:p>
            <a:pPr algn="ctr"/>
            <a:r>
              <a:rPr lang="en-US" dirty="0"/>
              <a:t>Springtime conditions across the SO</a:t>
            </a:r>
          </a:p>
        </p:txBody>
      </p:sp>
      <p:sp>
        <p:nvSpPr>
          <p:cNvPr id="5" name="TextBox 4">
            <a:extLst>
              <a:ext uri="{FF2B5EF4-FFF2-40B4-BE49-F238E27FC236}">
                <a16:creationId xmlns:a16="http://schemas.microsoft.com/office/drawing/2014/main" id="{59BF7A01-428B-94C3-BE64-72BB0A2CC304}"/>
              </a:ext>
            </a:extLst>
          </p:cNvPr>
          <p:cNvSpPr txBox="1"/>
          <p:nvPr/>
        </p:nvSpPr>
        <p:spPr>
          <a:xfrm>
            <a:off x="8880953" y="3620022"/>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FC55E380-5D0B-9D1E-DB0B-F5019DBCEAAE}"/>
              </a:ext>
            </a:extLst>
          </p:cNvPr>
          <p:cNvSpPr txBox="1"/>
          <p:nvPr/>
        </p:nvSpPr>
        <p:spPr>
          <a:xfrm>
            <a:off x="7758283" y="4078193"/>
            <a:ext cx="3436262" cy="477054"/>
          </a:xfrm>
          <a:prstGeom prst="rect">
            <a:avLst/>
          </a:prstGeom>
          <a:noFill/>
        </p:spPr>
        <p:txBody>
          <a:bodyPr wrap="none" rtlCol="0">
            <a:spAutoFit/>
          </a:bodyPr>
          <a:lstStyle/>
          <a:p>
            <a:r>
              <a:rPr lang="en-US" sz="2500" dirty="0">
                <a:solidFill>
                  <a:srgbClr val="B3B324"/>
                </a:solidFill>
              </a:rPr>
              <a:t>Surface POC is increasing</a:t>
            </a:r>
          </a:p>
        </p:txBody>
      </p:sp>
      <p:pic>
        <p:nvPicPr>
          <p:cNvPr id="4" name="Picture 3">
            <a:extLst>
              <a:ext uri="{FF2B5EF4-FFF2-40B4-BE49-F238E27FC236}">
                <a16:creationId xmlns:a16="http://schemas.microsoft.com/office/drawing/2014/main" id="{70DC247D-11B6-0388-A459-82FFEDCD7B26}"/>
              </a:ext>
            </a:extLst>
          </p:cNvPr>
          <p:cNvPicPr>
            <a:picLocks noChangeAspect="1"/>
          </p:cNvPicPr>
          <p:nvPr/>
        </p:nvPicPr>
        <p:blipFill>
          <a:blip r:embed="rId2"/>
          <a:stretch>
            <a:fillRect/>
          </a:stretch>
        </p:blipFill>
        <p:spPr>
          <a:xfrm>
            <a:off x="834333" y="1571419"/>
            <a:ext cx="6438208" cy="4244120"/>
          </a:xfrm>
          <a:prstGeom prst="rect">
            <a:avLst/>
          </a:prstGeom>
        </p:spPr>
      </p:pic>
      <p:sp>
        <p:nvSpPr>
          <p:cNvPr id="9" name="Rounded Rectangle 8">
            <a:extLst>
              <a:ext uri="{FF2B5EF4-FFF2-40B4-BE49-F238E27FC236}">
                <a16:creationId xmlns:a16="http://schemas.microsoft.com/office/drawing/2014/main" id="{B405DFCD-1728-2AF5-3FA7-8FCC7D840C69}"/>
              </a:ext>
            </a:extLst>
          </p:cNvPr>
          <p:cNvSpPr/>
          <p:nvPr/>
        </p:nvSpPr>
        <p:spPr>
          <a:xfrm>
            <a:off x="7563173" y="3797085"/>
            <a:ext cx="4277532" cy="213876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500353-1A05-6727-F234-16E8D916A11D}"/>
              </a:ext>
            </a:extLst>
          </p:cNvPr>
          <p:cNvSpPr txBox="1"/>
          <p:nvPr/>
        </p:nvSpPr>
        <p:spPr>
          <a:xfrm>
            <a:off x="7758283" y="4732310"/>
            <a:ext cx="3865447" cy="830997"/>
          </a:xfrm>
          <a:prstGeom prst="rect">
            <a:avLst/>
          </a:prstGeom>
          <a:noFill/>
        </p:spPr>
        <p:txBody>
          <a:bodyPr wrap="square" rtlCol="0">
            <a:spAutoFit/>
          </a:bodyPr>
          <a:lstStyle/>
          <a:p>
            <a:r>
              <a:rPr lang="en-US" sz="2400" dirty="0">
                <a:solidFill>
                  <a:schemeClr val="tx1">
                    <a:lumMod val="50000"/>
                    <a:lumOff val="50000"/>
                  </a:schemeClr>
                </a:solidFill>
              </a:rPr>
              <a:t>Carbon is available to be exported</a:t>
            </a:r>
          </a:p>
        </p:txBody>
      </p:sp>
      <p:sp>
        <p:nvSpPr>
          <p:cNvPr id="11" name="TextBox 10">
            <a:extLst>
              <a:ext uri="{FF2B5EF4-FFF2-40B4-BE49-F238E27FC236}">
                <a16:creationId xmlns:a16="http://schemas.microsoft.com/office/drawing/2014/main" id="{CA5FEEEC-6FA2-E1F7-8CC6-C215732DFD64}"/>
              </a:ext>
            </a:extLst>
          </p:cNvPr>
          <p:cNvSpPr txBox="1"/>
          <p:nvPr/>
        </p:nvSpPr>
        <p:spPr>
          <a:xfrm>
            <a:off x="7758283" y="1958622"/>
            <a:ext cx="3043654" cy="477054"/>
          </a:xfrm>
          <a:prstGeom prst="rect">
            <a:avLst/>
          </a:prstGeom>
          <a:noFill/>
        </p:spPr>
        <p:txBody>
          <a:bodyPr wrap="none" rtlCol="0">
            <a:spAutoFit/>
          </a:bodyPr>
          <a:lstStyle/>
          <a:p>
            <a:r>
              <a:rPr lang="en-US" sz="2500" dirty="0">
                <a:solidFill>
                  <a:srgbClr val="0BBBCD"/>
                </a:solidFill>
              </a:rPr>
              <a:t>Mixed layers are deep</a:t>
            </a:r>
          </a:p>
        </p:txBody>
      </p:sp>
      <p:sp>
        <p:nvSpPr>
          <p:cNvPr id="12" name="TextBox 11">
            <a:extLst>
              <a:ext uri="{FF2B5EF4-FFF2-40B4-BE49-F238E27FC236}">
                <a16:creationId xmlns:a16="http://schemas.microsoft.com/office/drawing/2014/main" id="{8693B889-51E0-C4DA-C7C6-8456F2896F7B}"/>
              </a:ext>
            </a:extLst>
          </p:cNvPr>
          <p:cNvSpPr txBox="1"/>
          <p:nvPr/>
        </p:nvSpPr>
        <p:spPr>
          <a:xfrm>
            <a:off x="7758283" y="3026635"/>
            <a:ext cx="2880532" cy="477054"/>
          </a:xfrm>
          <a:prstGeom prst="rect">
            <a:avLst/>
          </a:prstGeom>
          <a:noFill/>
        </p:spPr>
        <p:txBody>
          <a:bodyPr wrap="none" rtlCol="0">
            <a:spAutoFit/>
          </a:bodyPr>
          <a:lstStyle/>
          <a:p>
            <a:r>
              <a:rPr lang="en-US" sz="2500" dirty="0">
                <a:solidFill>
                  <a:srgbClr val="D61F1F"/>
                </a:solidFill>
              </a:rPr>
              <a:t>Stratification is weak</a:t>
            </a:r>
          </a:p>
        </p:txBody>
      </p:sp>
    </p:spTree>
    <p:extLst>
      <p:ext uri="{BB962C8B-B14F-4D97-AF65-F5344CB8AC3E}">
        <p14:creationId xmlns:p14="http://schemas.microsoft.com/office/powerpoint/2010/main" val="3840352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97AD29-74B5-CB93-E3E4-115E3450F7F6}"/>
              </a:ext>
            </a:extLst>
          </p:cNvPr>
          <p:cNvPicPr>
            <a:picLocks noChangeAspect="1"/>
          </p:cNvPicPr>
          <p:nvPr/>
        </p:nvPicPr>
        <p:blipFill>
          <a:blip r:embed="rId2"/>
          <a:stretch>
            <a:fillRect/>
          </a:stretch>
        </p:blipFill>
        <p:spPr>
          <a:xfrm>
            <a:off x="834333" y="1571419"/>
            <a:ext cx="6438208" cy="4244120"/>
          </a:xfrm>
          <a:prstGeom prst="rect">
            <a:avLst/>
          </a:prstGeom>
        </p:spPr>
      </p:pic>
      <p:sp>
        <p:nvSpPr>
          <p:cNvPr id="4" name="Rectangle 3">
            <a:extLst>
              <a:ext uri="{FF2B5EF4-FFF2-40B4-BE49-F238E27FC236}">
                <a16:creationId xmlns:a16="http://schemas.microsoft.com/office/drawing/2014/main" id="{081FC18F-3308-7311-B04F-E0AEFD1AB9BC}"/>
              </a:ext>
            </a:extLst>
          </p:cNvPr>
          <p:cNvSpPr/>
          <p:nvPr/>
        </p:nvSpPr>
        <p:spPr>
          <a:xfrm>
            <a:off x="2229315" y="1543678"/>
            <a:ext cx="1625233" cy="441887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1" name="Title 1">
            <a:extLst>
              <a:ext uri="{FF2B5EF4-FFF2-40B4-BE49-F238E27FC236}">
                <a16:creationId xmlns:a16="http://schemas.microsoft.com/office/drawing/2014/main" id="{606A19D8-DA64-3CCD-F405-7BEFD50BE383}"/>
              </a:ext>
            </a:extLst>
          </p:cNvPr>
          <p:cNvSpPr txBox="1">
            <a:spLocks/>
          </p:cNvSpPr>
          <p:nvPr/>
        </p:nvSpPr>
        <p:spPr>
          <a:xfrm>
            <a:off x="990600" y="901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Spring is an </a:t>
            </a:r>
            <a:r>
              <a:rPr lang="en-US" b="1" dirty="0">
                <a:solidFill>
                  <a:schemeClr val="accent2"/>
                </a:solidFill>
              </a:rPr>
              <a:t>overlap window </a:t>
            </a:r>
            <a:r>
              <a:rPr lang="en-US" dirty="0"/>
              <a:t>between physical and biological conditions for export</a:t>
            </a:r>
          </a:p>
        </p:txBody>
      </p:sp>
      <p:sp>
        <p:nvSpPr>
          <p:cNvPr id="15" name="TextBox 14">
            <a:extLst>
              <a:ext uri="{FF2B5EF4-FFF2-40B4-BE49-F238E27FC236}">
                <a16:creationId xmlns:a16="http://schemas.microsoft.com/office/drawing/2014/main" id="{269956DE-FA0B-A7BD-0E9D-7CD560A8CAF5}"/>
              </a:ext>
            </a:extLst>
          </p:cNvPr>
          <p:cNvSpPr txBox="1"/>
          <p:nvPr/>
        </p:nvSpPr>
        <p:spPr>
          <a:xfrm>
            <a:off x="7758283" y="4078193"/>
            <a:ext cx="3436262" cy="477054"/>
          </a:xfrm>
          <a:prstGeom prst="rect">
            <a:avLst/>
          </a:prstGeom>
          <a:noFill/>
        </p:spPr>
        <p:txBody>
          <a:bodyPr wrap="none" rtlCol="0">
            <a:spAutoFit/>
          </a:bodyPr>
          <a:lstStyle/>
          <a:p>
            <a:r>
              <a:rPr lang="en-US" sz="2500" dirty="0">
                <a:solidFill>
                  <a:srgbClr val="B3B324"/>
                </a:solidFill>
              </a:rPr>
              <a:t>Surface POC is increasing</a:t>
            </a:r>
          </a:p>
        </p:txBody>
      </p:sp>
      <p:sp>
        <p:nvSpPr>
          <p:cNvPr id="16" name="TextBox 15">
            <a:extLst>
              <a:ext uri="{FF2B5EF4-FFF2-40B4-BE49-F238E27FC236}">
                <a16:creationId xmlns:a16="http://schemas.microsoft.com/office/drawing/2014/main" id="{B1A331F4-2226-2214-5F1C-49D8936AF68A}"/>
              </a:ext>
            </a:extLst>
          </p:cNvPr>
          <p:cNvSpPr txBox="1"/>
          <p:nvPr/>
        </p:nvSpPr>
        <p:spPr>
          <a:xfrm>
            <a:off x="7758283" y="1958622"/>
            <a:ext cx="3043654" cy="477054"/>
          </a:xfrm>
          <a:prstGeom prst="rect">
            <a:avLst/>
          </a:prstGeom>
          <a:noFill/>
        </p:spPr>
        <p:txBody>
          <a:bodyPr wrap="none" rtlCol="0">
            <a:spAutoFit/>
          </a:bodyPr>
          <a:lstStyle/>
          <a:p>
            <a:r>
              <a:rPr lang="en-US" sz="2500" dirty="0">
                <a:solidFill>
                  <a:srgbClr val="0BBBCD"/>
                </a:solidFill>
              </a:rPr>
              <a:t>Mixed layers are deep</a:t>
            </a:r>
          </a:p>
        </p:txBody>
      </p:sp>
      <p:sp>
        <p:nvSpPr>
          <p:cNvPr id="17" name="TextBox 16">
            <a:extLst>
              <a:ext uri="{FF2B5EF4-FFF2-40B4-BE49-F238E27FC236}">
                <a16:creationId xmlns:a16="http://schemas.microsoft.com/office/drawing/2014/main" id="{2C40F905-7836-6D29-A9BE-E099CDA4FEA2}"/>
              </a:ext>
            </a:extLst>
          </p:cNvPr>
          <p:cNvSpPr txBox="1"/>
          <p:nvPr/>
        </p:nvSpPr>
        <p:spPr>
          <a:xfrm>
            <a:off x="7758283" y="3026635"/>
            <a:ext cx="2880532" cy="477054"/>
          </a:xfrm>
          <a:prstGeom prst="rect">
            <a:avLst/>
          </a:prstGeom>
          <a:noFill/>
        </p:spPr>
        <p:txBody>
          <a:bodyPr wrap="none" rtlCol="0">
            <a:spAutoFit/>
          </a:bodyPr>
          <a:lstStyle/>
          <a:p>
            <a:r>
              <a:rPr lang="en-US" sz="2500" dirty="0">
                <a:solidFill>
                  <a:srgbClr val="D61F1F"/>
                </a:solidFill>
              </a:rPr>
              <a:t>Stratification is weak</a:t>
            </a:r>
          </a:p>
        </p:txBody>
      </p:sp>
    </p:spTree>
    <p:extLst>
      <p:ext uri="{BB962C8B-B14F-4D97-AF65-F5344CB8AC3E}">
        <p14:creationId xmlns:p14="http://schemas.microsoft.com/office/powerpoint/2010/main" val="357895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14BF0-FA76-6739-431D-04DBC6F14225}"/>
              </a:ext>
            </a:extLst>
          </p:cNvPr>
          <p:cNvPicPr>
            <a:picLocks noChangeAspect="1"/>
          </p:cNvPicPr>
          <p:nvPr/>
        </p:nvPicPr>
        <p:blipFill>
          <a:blip r:embed="rId2"/>
          <a:stretch>
            <a:fillRect/>
          </a:stretch>
        </p:blipFill>
        <p:spPr>
          <a:xfrm>
            <a:off x="2529302" y="1690687"/>
            <a:ext cx="8142313" cy="4458250"/>
          </a:xfrm>
          <a:prstGeom prst="rect">
            <a:avLst/>
          </a:prstGeom>
        </p:spPr>
      </p:pic>
      <p:sp>
        <p:nvSpPr>
          <p:cNvPr id="2" name="Title 1">
            <a:extLst>
              <a:ext uri="{FF2B5EF4-FFF2-40B4-BE49-F238E27FC236}">
                <a16:creationId xmlns:a16="http://schemas.microsoft.com/office/drawing/2014/main" id="{6E63BF60-3A25-B255-15F5-C84AFC4790B2}"/>
              </a:ext>
            </a:extLst>
          </p:cNvPr>
          <p:cNvSpPr>
            <a:spLocks noGrp="1"/>
          </p:cNvSpPr>
          <p:nvPr>
            <p:ph type="title"/>
          </p:nvPr>
        </p:nvSpPr>
        <p:spPr>
          <a:xfrm>
            <a:off x="838200" y="365125"/>
            <a:ext cx="10515600" cy="1325563"/>
          </a:xfrm>
        </p:spPr>
        <p:txBody>
          <a:bodyPr/>
          <a:lstStyle/>
          <a:p>
            <a:pPr algn="ctr"/>
            <a:r>
              <a:rPr lang="en-US" dirty="0"/>
              <a:t>Freshly subducted material is associated with weak stratification</a:t>
            </a:r>
          </a:p>
        </p:txBody>
      </p:sp>
      <p:sp>
        <p:nvSpPr>
          <p:cNvPr id="11" name="Right Arrow 10">
            <a:extLst>
              <a:ext uri="{FF2B5EF4-FFF2-40B4-BE49-F238E27FC236}">
                <a16:creationId xmlns:a16="http://schemas.microsoft.com/office/drawing/2014/main" id="{2686286C-6E22-7A79-63E5-529A604AB0EE}"/>
              </a:ext>
            </a:extLst>
          </p:cNvPr>
          <p:cNvSpPr/>
          <p:nvPr/>
        </p:nvSpPr>
        <p:spPr>
          <a:xfrm>
            <a:off x="5202799" y="5758143"/>
            <a:ext cx="4159772" cy="1099857"/>
          </a:xfrm>
          <a:prstGeom prst="rightArrow">
            <a:avLst/>
          </a:prstGeom>
          <a:solidFill>
            <a:srgbClr val="D61F1F">
              <a:alpha val="1254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Stratification strength</a:t>
            </a:r>
          </a:p>
        </p:txBody>
      </p:sp>
      <p:sp>
        <p:nvSpPr>
          <p:cNvPr id="12" name="Right Arrow 11">
            <a:extLst>
              <a:ext uri="{FF2B5EF4-FFF2-40B4-BE49-F238E27FC236}">
                <a16:creationId xmlns:a16="http://schemas.microsoft.com/office/drawing/2014/main" id="{EA9A4099-0B58-FACC-3632-AE35C8707BFC}"/>
              </a:ext>
            </a:extLst>
          </p:cNvPr>
          <p:cNvSpPr/>
          <p:nvPr/>
        </p:nvSpPr>
        <p:spPr>
          <a:xfrm rot="16200000">
            <a:off x="191587" y="2964645"/>
            <a:ext cx="3611672" cy="1063756"/>
          </a:xfrm>
          <a:prstGeom prst="rightArrow">
            <a:avLst/>
          </a:prstGeom>
          <a:solidFill>
            <a:schemeClr val="accent6">
              <a:alpha val="1254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95000"/>
                    <a:lumOff val="5000"/>
                  </a:schemeClr>
                </a:solidFill>
              </a:rPr>
              <a:t>Freshness</a:t>
            </a:r>
          </a:p>
        </p:txBody>
      </p:sp>
      <p:sp>
        <p:nvSpPr>
          <p:cNvPr id="5" name="Rectangle 4">
            <a:extLst>
              <a:ext uri="{FF2B5EF4-FFF2-40B4-BE49-F238E27FC236}">
                <a16:creationId xmlns:a16="http://schemas.microsoft.com/office/drawing/2014/main" id="{DEBEDF2D-8D95-1A87-B141-918EB6E255CD}"/>
              </a:ext>
            </a:extLst>
          </p:cNvPr>
          <p:cNvSpPr/>
          <p:nvPr/>
        </p:nvSpPr>
        <p:spPr>
          <a:xfrm>
            <a:off x="3578087" y="1690687"/>
            <a:ext cx="410817" cy="36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093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B96A9-2553-D2A9-26E7-5DDC1CB7206F}"/>
              </a:ext>
            </a:extLst>
          </p:cNvPr>
          <p:cNvPicPr>
            <a:picLocks noChangeAspect="1"/>
          </p:cNvPicPr>
          <p:nvPr/>
        </p:nvPicPr>
        <p:blipFill>
          <a:blip r:embed="rId2"/>
          <a:stretch>
            <a:fillRect/>
          </a:stretch>
        </p:blipFill>
        <p:spPr>
          <a:xfrm>
            <a:off x="0" y="0"/>
            <a:ext cx="12192000" cy="5829300"/>
          </a:xfrm>
          <a:prstGeom prst="rect">
            <a:avLst/>
          </a:prstGeom>
        </p:spPr>
      </p:pic>
      <p:sp>
        <p:nvSpPr>
          <p:cNvPr id="7" name="Rounded Rectangle 6">
            <a:extLst>
              <a:ext uri="{FF2B5EF4-FFF2-40B4-BE49-F238E27FC236}">
                <a16:creationId xmlns:a16="http://schemas.microsoft.com/office/drawing/2014/main" id="{8EEBF931-80CF-0440-9C48-C94774F37EF9}"/>
              </a:ext>
            </a:extLst>
          </p:cNvPr>
          <p:cNvSpPr/>
          <p:nvPr/>
        </p:nvSpPr>
        <p:spPr>
          <a:xfrm>
            <a:off x="455694" y="1166487"/>
            <a:ext cx="10868891" cy="2942051"/>
          </a:xfrm>
          <a:prstGeom prst="roundRect">
            <a:avLst/>
          </a:prstGeom>
          <a:solidFill>
            <a:schemeClr val="accent4">
              <a:lumMod val="40000"/>
              <a:lumOff val="6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The Eddy Subduction Pump is likely most active in the spring across the Southern Ocean</a:t>
            </a:r>
          </a:p>
          <a:p>
            <a:pPr algn="ctr"/>
            <a:endParaRPr lang="en-US" sz="3200" b="1" dirty="0">
              <a:solidFill>
                <a:schemeClr val="tx1"/>
              </a:solidFill>
            </a:endParaRPr>
          </a:p>
          <a:p>
            <a:pPr algn="ctr"/>
            <a:r>
              <a:rPr lang="en-US" sz="3000" dirty="0">
                <a:solidFill>
                  <a:schemeClr val="tx1"/>
                </a:solidFill>
              </a:rPr>
              <a:t>This fills an important gap in our understanding of global carbon export</a:t>
            </a:r>
          </a:p>
        </p:txBody>
      </p:sp>
    </p:spTree>
    <p:extLst>
      <p:ext uri="{BB962C8B-B14F-4D97-AF65-F5344CB8AC3E}">
        <p14:creationId xmlns:p14="http://schemas.microsoft.com/office/powerpoint/2010/main" val="521019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B1D8495-09E1-EF54-F297-7011D51CC9E9}"/>
              </a:ext>
            </a:extLst>
          </p:cNvPr>
          <p:cNvSpPr/>
          <p:nvPr/>
        </p:nvSpPr>
        <p:spPr>
          <a:xfrm>
            <a:off x="484909" y="2976271"/>
            <a:ext cx="7474868" cy="2530760"/>
          </a:xfrm>
          <a:prstGeom prst="roundRect">
            <a:avLst/>
          </a:prstGeom>
          <a:solidFill>
            <a:schemeClr val="accent4">
              <a:lumMod val="40000"/>
              <a:lumOff val="6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Eddy Subduction Pump (ESP):</a:t>
            </a:r>
          </a:p>
          <a:p>
            <a:pPr algn="ctr"/>
            <a:r>
              <a:rPr lang="en-US" sz="4000" dirty="0">
                <a:solidFill>
                  <a:schemeClr val="tx1"/>
                </a:solidFill>
              </a:rPr>
              <a:t>Physical carbon export driven by submesoscale vertical velocities</a:t>
            </a:r>
          </a:p>
        </p:txBody>
      </p:sp>
      <p:sp>
        <p:nvSpPr>
          <p:cNvPr id="6" name="Title 1">
            <a:extLst>
              <a:ext uri="{FF2B5EF4-FFF2-40B4-BE49-F238E27FC236}">
                <a16:creationId xmlns:a16="http://schemas.microsoft.com/office/drawing/2014/main" id="{843DFEFE-59F5-5330-7444-441BEB336E39}"/>
              </a:ext>
            </a:extLst>
          </p:cNvPr>
          <p:cNvSpPr txBox="1">
            <a:spLocks/>
          </p:cNvSpPr>
          <p:nvPr/>
        </p:nvSpPr>
        <p:spPr>
          <a:xfrm>
            <a:off x="484909" y="1051166"/>
            <a:ext cx="7836892"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tx1">
                    <a:lumMod val="50000"/>
                    <a:lumOff val="50000"/>
                  </a:schemeClr>
                </a:solidFill>
                <a:latin typeface="+mn-lt"/>
              </a:rPr>
              <a:t>Carbon Export: </a:t>
            </a:r>
            <a:br>
              <a:rPr lang="en-US" b="1" dirty="0">
                <a:solidFill>
                  <a:schemeClr val="tx1">
                    <a:lumMod val="50000"/>
                    <a:lumOff val="50000"/>
                  </a:schemeClr>
                </a:solidFill>
                <a:latin typeface="+mn-lt"/>
              </a:rPr>
            </a:br>
            <a:r>
              <a:rPr lang="en-US" dirty="0">
                <a:solidFill>
                  <a:schemeClr val="tx1">
                    <a:lumMod val="50000"/>
                    <a:lumOff val="50000"/>
                  </a:schemeClr>
                </a:solidFill>
                <a:latin typeface="+mn-lt"/>
              </a:rPr>
              <a:t>the movement of carbon from ocean’s surface to the interior</a:t>
            </a:r>
            <a:endParaRPr lang="en-US" b="1" dirty="0">
              <a:solidFill>
                <a:schemeClr val="tx1">
                  <a:lumMod val="50000"/>
                  <a:lumOff val="50000"/>
                </a:schemeClr>
              </a:solidFill>
              <a:latin typeface="+mn-lt"/>
            </a:endParaRPr>
          </a:p>
        </p:txBody>
      </p:sp>
      <p:sp>
        <p:nvSpPr>
          <p:cNvPr id="7" name="Rectangle 6">
            <a:extLst>
              <a:ext uri="{FF2B5EF4-FFF2-40B4-BE49-F238E27FC236}">
                <a16:creationId xmlns:a16="http://schemas.microsoft.com/office/drawing/2014/main" id="{436202D8-D361-33F2-6131-853BD145A991}"/>
              </a:ext>
            </a:extLst>
          </p:cNvPr>
          <p:cNvSpPr/>
          <p:nvPr/>
        </p:nvSpPr>
        <p:spPr>
          <a:xfrm>
            <a:off x="8896028" y="1386868"/>
            <a:ext cx="3053166" cy="137935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30C498-8F72-A86B-41FB-FB1F1B0F2F9C}"/>
              </a:ext>
            </a:extLst>
          </p:cNvPr>
          <p:cNvSpPr/>
          <p:nvPr/>
        </p:nvSpPr>
        <p:spPr>
          <a:xfrm>
            <a:off x="8896028" y="2739323"/>
            <a:ext cx="3053166" cy="3413503"/>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70125B90-E41E-1A46-254E-C14FE9542351}"/>
              </a:ext>
            </a:extLst>
          </p:cNvPr>
          <p:cNvSpPr/>
          <p:nvPr/>
        </p:nvSpPr>
        <p:spPr>
          <a:xfrm>
            <a:off x="8896028" y="930541"/>
            <a:ext cx="3144644" cy="483219"/>
          </a:xfrm>
          <a:custGeom>
            <a:avLst/>
            <a:gdLst>
              <a:gd name="connsiteX0" fmla="*/ 0 w 3144644"/>
              <a:gd name="connsiteY0" fmla="*/ 468351 h 483219"/>
              <a:gd name="connsiteX1" fmla="*/ 0 w 3144644"/>
              <a:gd name="connsiteY1" fmla="*/ 468351 h 483219"/>
              <a:gd name="connsiteX2" fmla="*/ 22303 w 3144644"/>
              <a:gd name="connsiteY2" fmla="*/ 408878 h 483219"/>
              <a:gd name="connsiteX3" fmla="*/ 52039 w 3144644"/>
              <a:gd name="connsiteY3" fmla="*/ 364273 h 483219"/>
              <a:gd name="connsiteX4" fmla="*/ 66907 w 3144644"/>
              <a:gd name="connsiteY4" fmla="*/ 341971 h 483219"/>
              <a:gd name="connsiteX5" fmla="*/ 81776 w 3144644"/>
              <a:gd name="connsiteY5" fmla="*/ 327102 h 483219"/>
              <a:gd name="connsiteX6" fmla="*/ 96644 w 3144644"/>
              <a:gd name="connsiteY6" fmla="*/ 304800 h 483219"/>
              <a:gd name="connsiteX7" fmla="*/ 118947 w 3144644"/>
              <a:gd name="connsiteY7" fmla="*/ 289932 h 483219"/>
              <a:gd name="connsiteX8" fmla="*/ 156117 w 3144644"/>
              <a:gd name="connsiteY8" fmla="*/ 252761 h 483219"/>
              <a:gd name="connsiteX9" fmla="*/ 170986 w 3144644"/>
              <a:gd name="connsiteY9" fmla="*/ 237893 h 483219"/>
              <a:gd name="connsiteX10" fmla="*/ 215590 w 3144644"/>
              <a:gd name="connsiteY10" fmla="*/ 223024 h 483219"/>
              <a:gd name="connsiteX11" fmla="*/ 252761 w 3144644"/>
              <a:gd name="connsiteY11" fmla="*/ 200722 h 483219"/>
              <a:gd name="connsiteX12" fmla="*/ 275064 w 3144644"/>
              <a:gd name="connsiteY12" fmla="*/ 185854 h 483219"/>
              <a:gd name="connsiteX13" fmla="*/ 289932 w 3144644"/>
              <a:gd name="connsiteY13" fmla="*/ 170985 h 483219"/>
              <a:gd name="connsiteX14" fmla="*/ 312234 w 3144644"/>
              <a:gd name="connsiteY14" fmla="*/ 163551 h 483219"/>
              <a:gd name="connsiteX15" fmla="*/ 349405 w 3144644"/>
              <a:gd name="connsiteY15" fmla="*/ 141249 h 483219"/>
              <a:gd name="connsiteX16" fmla="*/ 386576 w 3144644"/>
              <a:gd name="connsiteY16" fmla="*/ 118946 h 483219"/>
              <a:gd name="connsiteX17" fmla="*/ 408878 w 3144644"/>
              <a:gd name="connsiteY17" fmla="*/ 104078 h 483219"/>
              <a:gd name="connsiteX18" fmla="*/ 453483 w 3144644"/>
              <a:gd name="connsiteY18" fmla="*/ 89210 h 483219"/>
              <a:gd name="connsiteX19" fmla="*/ 520390 w 3144644"/>
              <a:gd name="connsiteY19" fmla="*/ 66907 h 483219"/>
              <a:gd name="connsiteX20" fmla="*/ 542693 w 3144644"/>
              <a:gd name="connsiteY20" fmla="*/ 59473 h 483219"/>
              <a:gd name="connsiteX21" fmla="*/ 564995 w 3144644"/>
              <a:gd name="connsiteY21" fmla="*/ 52039 h 483219"/>
              <a:gd name="connsiteX22" fmla="*/ 594732 w 3144644"/>
              <a:gd name="connsiteY22" fmla="*/ 44605 h 483219"/>
              <a:gd name="connsiteX23" fmla="*/ 661639 w 3144644"/>
              <a:gd name="connsiteY23" fmla="*/ 22302 h 483219"/>
              <a:gd name="connsiteX24" fmla="*/ 683942 w 3144644"/>
              <a:gd name="connsiteY24" fmla="*/ 14868 h 483219"/>
              <a:gd name="connsiteX25" fmla="*/ 788020 w 3144644"/>
              <a:gd name="connsiteY25" fmla="*/ 0 h 483219"/>
              <a:gd name="connsiteX26" fmla="*/ 773151 w 3144644"/>
              <a:gd name="connsiteY26" fmla="*/ 14868 h 483219"/>
              <a:gd name="connsiteX27" fmla="*/ 758283 w 3144644"/>
              <a:gd name="connsiteY27" fmla="*/ 37171 h 483219"/>
              <a:gd name="connsiteX28" fmla="*/ 735981 w 3144644"/>
              <a:gd name="connsiteY28" fmla="*/ 52039 h 483219"/>
              <a:gd name="connsiteX29" fmla="*/ 721112 w 3144644"/>
              <a:gd name="connsiteY29" fmla="*/ 66907 h 483219"/>
              <a:gd name="connsiteX30" fmla="*/ 713678 w 3144644"/>
              <a:gd name="connsiteY30" fmla="*/ 89210 h 483219"/>
              <a:gd name="connsiteX31" fmla="*/ 683942 w 3144644"/>
              <a:gd name="connsiteY31" fmla="*/ 133814 h 483219"/>
              <a:gd name="connsiteX32" fmla="*/ 676507 w 3144644"/>
              <a:gd name="connsiteY32" fmla="*/ 163551 h 483219"/>
              <a:gd name="connsiteX33" fmla="*/ 683942 w 3144644"/>
              <a:gd name="connsiteY33" fmla="*/ 215590 h 483219"/>
              <a:gd name="connsiteX34" fmla="*/ 721112 w 3144644"/>
              <a:gd name="connsiteY34" fmla="*/ 282497 h 483219"/>
              <a:gd name="connsiteX35" fmla="*/ 758283 w 3144644"/>
              <a:gd name="connsiteY35" fmla="*/ 319668 h 483219"/>
              <a:gd name="connsiteX36" fmla="*/ 788020 w 3144644"/>
              <a:gd name="connsiteY36" fmla="*/ 356839 h 483219"/>
              <a:gd name="connsiteX37" fmla="*/ 802888 w 3144644"/>
              <a:gd name="connsiteY37" fmla="*/ 379141 h 483219"/>
              <a:gd name="connsiteX38" fmla="*/ 869795 w 3144644"/>
              <a:gd name="connsiteY38" fmla="*/ 401444 h 483219"/>
              <a:gd name="connsiteX39" fmla="*/ 892098 w 3144644"/>
              <a:gd name="connsiteY39" fmla="*/ 408878 h 483219"/>
              <a:gd name="connsiteX40" fmla="*/ 1092820 w 3144644"/>
              <a:gd name="connsiteY40" fmla="*/ 401444 h 483219"/>
              <a:gd name="connsiteX41" fmla="*/ 1196898 w 3144644"/>
              <a:gd name="connsiteY41" fmla="*/ 371707 h 483219"/>
              <a:gd name="connsiteX42" fmla="*/ 1219200 w 3144644"/>
              <a:gd name="connsiteY42" fmla="*/ 364273 h 483219"/>
              <a:gd name="connsiteX43" fmla="*/ 1263805 w 3144644"/>
              <a:gd name="connsiteY43" fmla="*/ 334536 h 483219"/>
              <a:gd name="connsiteX44" fmla="*/ 1286107 w 3144644"/>
              <a:gd name="connsiteY44" fmla="*/ 319668 h 483219"/>
              <a:gd name="connsiteX45" fmla="*/ 1338147 w 3144644"/>
              <a:gd name="connsiteY45" fmla="*/ 297366 h 483219"/>
              <a:gd name="connsiteX46" fmla="*/ 1405054 w 3144644"/>
              <a:gd name="connsiteY46" fmla="*/ 260195 h 483219"/>
              <a:gd name="connsiteX47" fmla="*/ 1434790 w 3144644"/>
              <a:gd name="connsiteY47" fmla="*/ 237893 h 483219"/>
              <a:gd name="connsiteX48" fmla="*/ 1479395 w 3144644"/>
              <a:gd name="connsiteY48" fmla="*/ 208156 h 483219"/>
              <a:gd name="connsiteX49" fmla="*/ 1516566 w 3144644"/>
              <a:gd name="connsiteY49" fmla="*/ 185854 h 483219"/>
              <a:gd name="connsiteX50" fmla="*/ 1576039 w 3144644"/>
              <a:gd name="connsiteY50" fmla="*/ 141249 h 483219"/>
              <a:gd name="connsiteX51" fmla="*/ 1598342 w 3144644"/>
              <a:gd name="connsiteY51" fmla="*/ 133814 h 483219"/>
              <a:gd name="connsiteX52" fmla="*/ 1620644 w 3144644"/>
              <a:gd name="connsiteY52" fmla="*/ 118946 h 483219"/>
              <a:gd name="connsiteX53" fmla="*/ 1665249 w 3144644"/>
              <a:gd name="connsiteY53" fmla="*/ 104078 h 483219"/>
              <a:gd name="connsiteX54" fmla="*/ 1687551 w 3144644"/>
              <a:gd name="connsiteY54" fmla="*/ 96644 h 483219"/>
              <a:gd name="connsiteX55" fmla="*/ 1732156 w 3144644"/>
              <a:gd name="connsiteY55" fmla="*/ 81775 h 483219"/>
              <a:gd name="connsiteX56" fmla="*/ 1754459 w 3144644"/>
              <a:gd name="connsiteY56" fmla="*/ 74341 h 483219"/>
              <a:gd name="connsiteX57" fmla="*/ 1784195 w 3144644"/>
              <a:gd name="connsiteY57" fmla="*/ 66907 h 483219"/>
              <a:gd name="connsiteX58" fmla="*/ 1836234 w 3144644"/>
              <a:gd name="connsiteY58" fmla="*/ 52039 h 483219"/>
              <a:gd name="connsiteX59" fmla="*/ 1903142 w 3144644"/>
              <a:gd name="connsiteY59" fmla="*/ 44605 h 483219"/>
              <a:gd name="connsiteX60" fmla="*/ 1865971 w 3144644"/>
              <a:gd name="connsiteY60" fmla="*/ 66907 h 483219"/>
              <a:gd name="connsiteX61" fmla="*/ 1843668 w 3144644"/>
              <a:gd name="connsiteY61" fmla="*/ 89210 h 483219"/>
              <a:gd name="connsiteX62" fmla="*/ 1821366 w 3144644"/>
              <a:gd name="connsiteY62" fmla="*/ 104078 h 483219"/>
              <a:gd name="connsiteX63" fmla="*/ 1799064 w 3144644"/>
              <a:gd name="connsiteY63" fmla="*/ 170985 h 483219"/>
              <a:gd name="connsiteX64" fmla="*/ 1791629 w 3144644"/>
              <a:gd name="connsiteY64" fmla="*/ 193288 h 483219"/>
              <a:gd name="connsiteX65" fmla="*/ 1784195 w 3144644"/>
              <a:gd name="connsiteY65" fmla="*/ 215590 h 483219"/>
              <a:gd name="connsiteX66" fmla="*/ 1791629 w 3144644"/>
              <a:gd name="connsiteY66" fmla="*/ 275063 h 483219"/>
              <a:gd name="connsiteX67" fmla="*/ 1806498 w 3144644"/>
              <a:gd name="connsiteY67" fmla="*/ 289932 h 483219"/>
              <a:gd name="connsiteX68" fmla="*/ 1873405 w 3144644"/>
              <a:gd name="connsiteY68" fmla="*/ 327102 h 483219"/>
              <a:gd name="connsiteX69" fmla="*/ 1895707 w 3144644"/>
              <a:gd name="connsiteY69" fmla="*/ 341971 h 483219"/>
              <a:gd name="connsiteX70" fmla="*/ 1940312 w 3144644"/>
              <a:gd name="connsiteY70" fmla="*/ 356839 h 483219"/>
              <a:gd name="connsiteX71" fmla="*/ 2155903 w 3144644"/>
              <a:gd name="connsiteY71" fmla="*/ 349405 h 483219"/>
              <a:gd name="connsiteX72" fmla="*/ 2207942 w 3144644"/>
              <a:gd name="connsiteY72" fmla="*/ 334536 h 483219"/>
              <a:gd name="connsiteX73" fmla="*/ 2259981 w 3144644"/>
              <a:gd name="connsiteY73" fmla="*/ 319668 h 483219"/>
              <a:gd name="connsiteX74" fmla="*/ 2304586 w 3144644"/>
              <a:gd name="connsiteY74" fmla="*/ 289932 h 483219"/>
              <a:gd name="connsiteX75" fmla="*/ 2349190 w 3144644"/>
              <a:gd name="connsiteY75" fmla="*/ 267629 h 483219"/>
              <a:gd name="connsiteX76" fmla="*/ 2364059 w 3144644"/>
              <a:gd name="connsiteY76" fmla="*/ 252761 h 483219"/>
              <a:gd name="connsiteX77" fmla="*/ 2408664 w 3144644"/>
              <a:gd name="connsiteY77" fmla="*/ 223024 h 483219"/>
              <a:gd name="connsiteX78" fmla="*/ 2430966 w 3144644"/>
              <a:gd name="connsiteY78" fmla="*/ 208156 h 483219"/>
              <a:gd name="connsiteX79" fmla="*/ 2453268 w 3144644"/>
              <a:gd name="connsiteY79" fmla="*/ 193288 h 483219"/>
              <a:gd name="connsiteX80" fmla="*/ 2468137 w 3144644"/>
              <a:gd name="connsiteY80" fmla="*/ 178419 h 483219"/>
              <a:gd name="connsiteX81" fmla="*/ 2520176 w 3144644"/>
              <a:gd name="connsiteY81" fmla="*/ 148683 h 483219"/>
              <a:gd name="connsiteX82" fmla="*/ 2535044 w 3144644"/>
              <a:gd name="connsiteY82" fmla="*/ 133814 h 483219"/>
              <a:gd name="connsiteX83" fmla="*/ 2579649 w 3144644"/>
              <a:gd name="connsiteY83" fmla="*/ 118946 h 483219"/>
              <a:gd name="connsiteX84" fmla="*/ 2631688 w 3144644"/>
              <a:gd name="connsiteY84" fmla="*/ 104078 h 483219"/>
              <a:gd name="connsiteX85" fmla="*/ 2676293 w 3144644"/>
              <a:gd name="connsiteY85" fmla="*/ 81775 h 483219"/>
              <a:gd name="connsiteX86" fmla="*/ 2698595 w 3144644"/>
              <a:gd name="connsiteY86" fmla="*/ 66907 h 483219"/>
              <a:gd name="connsiteX87" fmla="*/ 2750634 w 3144644"/>
              <a:gd name="connsiteY87" fmla="*/ 59473 h 483219"/>
              <a:gd name="connsiteX88" fmla="*/ 2780371 w 3144644"/>
              <a:gd name="connsiteY88" fmla="*/ 52039 h 483219"/>
              <a:gd name="connsiteX89" fmla="*/ 2884449 w 3144644"/>
              <a:gd name="connsiteY89" fmla="*/ 37171 h 483219"/>
              <a:gd name="connsiteX90" fmla="*/ 3144644 w 3144644"/>
              <a:gd name="connsiteY90" fmla="*/ 29736 h 483219"/>
              <a:gd name="connsiteX91" fmla="*/ 3107473 w 3144644"/>
              <a:gd name="connsiteY91" fmla="*/ 52039 h 483219"/>
              <a:gd name="connsiteX92" fmla="*/ 3085171 w 3144644"/>
              <a:gd name="connsiteY92" fmla="*/ 59473 h 483219"/>
              <a:gd name="connsiteX93" fmla="*/ 3070303 w 3144644"/>
              <a:gd name="connsiteY93" fmla="*/ 81775 h 483219"/>
              <a:gd name="connsiteX94" fmla="*/ 3040566 w 3144644"/>
              <a:gd name="connsiteY94" fmla="*/ 118946 h 483219"/>
              <a:gd name="connsiteX95" fmla="*/ 3018264 w 3144644"/>
              <a:gd name="connsiteY95" fmla="*/ 185854 h 483219"/>
              <a:gd name="connsiteX96" fmla="*/ 3010829 w 3144644"/>
              <a:gd name="connsiteY96" fmla="*/ 208156 h 483219"/>
              <a:gd name="connsiteX97" fmla="*/ 3003395 w 3144644"/>
              <a:gd name="connsiteY97" fmla="*/ 230458 h 483219"/>
              <a:gd name="connsiteX98" fmla="*/ 3010829 w 3144644"/>
              <a:gd name="connsiteY98" fmla="*/ 394010 h 483219"/>
              <a:gd name="connsiteX99" fmla="*/ 3025698 w 3144644"/>
              <a:gd name="connsiteY99" fmla="*/ 438614 h 483219"/>
              <a:gd name="connsiteX100" fmla="*/ 3055434 w 3144644"/>
              <a:gd name="connsiteY100" fmla="*/ 475785 h 483219"/>
              <a:gd name="connsiteX101" fmla="*/ 3055434 w 3144644"/>
              <a:gd name="connsiteY101" fmla="*/ 483219 h 483219"/>
              <a:gd name="connsiteX102" fmla="*/ 3048000 w 3144644"/>
              <a:gd name="connsiteY102" fmla="*/ 483219 h 483219"/>
              <a:gd name="connsiteX103" fmla="*/ 0 w 3144644"/>
              <a:gd name="connsiteY103" fmla="*/ 468351 h 48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144644" h="483219">
                <a:moveTo>
                  <a:pt x="0" y="468351"/>
                </a:moveTo>
                <a:lnTo>
                  <a:pt x="0" y="468351"/>
                </a:lnTo>
                <a:cubicBezTo>
                  <a:pt x="7434" y="448527"/>
                  <a:pt x="12834" y="427815"/>
                  <a:pt x="22303" y="408878"/>
                </a:cubicBezTo>
                <a:cubicBezTo>
                  <a:pt x="30294" y="392895"/>
                  <a:pt x="42127" y="379141"/>
                  <a:pt x="52039" y="364273"/>
                </a:cubicBezTo>
                <a:cubicBezTo>
                  <a:pt x="56995" y="356839"/>
                  <a:pt x="60589" y="348289"/>
                  <a:pt x="66907" y="341971"/>
                </a:cubicBezTo>
                <a:cubicBezTo>
                  <a:pt x="71863" y="337015"/>
                  <a:pt x="77397" y="332575"/>
                  <a:pt x="81776" y="327102"/>
                </a:cubicBezTo>
                <a:cubicBezTo>
                  <a:pt x="87357" y="320125"/>
                  <a:pt x="90326" y="311118"/>
                  <a:pt x="96644" y="304800"/>
                </a:cubicBezTo>
                <a:cubicBezTo>
                  <a:pt x="102962" y="298482"/>
                  <a:pt x="112223" y="295816"/>
                  <a:pt x="118947" y="289932"/>
                </a:cubicBezTo>
                <a:cubicBezTo>
                  <a:pt x="132134" y="278393"/>
                  <a:pt x="143727" y="265151"/>
                  <a:pt x="156117" y="252761"/>
                </a:cubicBezTo>
                <a:cubicBezTo>
                  <a:pt x="161073" y="247805"/>
                  <a:pt x="164337" y="240110"/>
                  <a:pt x="170986" y="237893"/>
                </a:cubicBezTo>
                <a:lnTo>
                  <a:pt x="215590" y="223024"/>
                </a:lnTo>
                <a:cubicBezTo>
                  <a:pt x="244632" y="193983"/>
                  <a:pt x="214159" y="220023"/>
                  <a:pt x="252761" y="200722"/>
                </a:cubicBezTo>
                <a:cubicBezTo>
                  <a:pt x="260753" y="196726"/>
                  <a:pt x="268087" y="191436"/>
                  <a:pt x="275064" y="185854"/>
                </a:cubicBezTo>
                <a:cubicBezTo>
                  <a:pt x="280537" y="181475"/>
                  <a:pt x="283922" y="174591"/>
                  <a:pt x="289932" y="170985"/>
                </a:cubicBezTo>
                <a:cubicBezTo>
                  <a:pt x="296651" y="166953"/>
                  <a:pt x="304800" y="166029"/>
                  <a:pt x="312234" y="163551"/>
                </a:cubicBezTo>
                <a:cubicBezTo>
                  <a:pt x="349914" y="125874"/>
                  <a:pt x="301146" y="170206"/>
                  <a:pt x="349405" y="141249"/>
                </a:cubicBezTo>
                <a:cubicBezTo>
                  <a:pt x="400426" y="110635"/>
                  <a:pt x="323398" y="140004"/>
                  <a:pt x="386576" y="118946"/>
                </a:cubicBezTo>
                <a:cubicBezTo>
                  <a:pt x="394010" y="113990"/>
                  <a:pt x="400713" y="107707"/>
                  <a:pt x="408878" y="104078"/>
                </a:cubicBezTo>
                <a:cubicBezTo>
                  <a:pt x="423200" y="97713"/>
                  <a:pt x="438615" y="94166"/>
                  <a:pt x="453483" y="89210"/>
                </a:cubicBezTo>
                <a:lnTo>
                  <a:pt x="520390" y="66907"/>
                </a:lnTo>
                <a:lnTo>
                  <a:pt x="542693" y="59473"/>
                </a:lnTo>
                <a:cubicBezTo>
                  <a:pt x="550127" y="56995"/>
                  <a:pt x="557393" y="53939"/>
                  <a:pt x="564995" y="52039"/>
                </a:cubicBezTo>
                <a:cubicBezTo>
                  <a:pt x="574907" y="49561"/>
                  <a:pt x="584946" y="47541"/>
                  <a:pt x="594732" y="44605"/>
                </a:cubicBezTo>
                <a:cubicBezTo>
                  <a:pt x="617249" y="37850"/>
                  <a:pt x="639337" y="29736"/>
                  <a:pt x="661639" y="22302"/>
                </a:cubicBezTo>
                <a:cubicBezTo>
                  <a:pt x="669073" y="19824"/>
                  <a:pt x="676258" y="16405"/>
                  <a:pt x="683942" y="14868"/>
                </a:cubicBezTo>
                <a:cubicBezTo>
                  <a:pt x="743116" y="3033"/>
                  <a:pt x="708554" y="8829"/>
                  <a:pt x="788020" y="0"/>
                </a:cubicBezTo>
                <a:cubicBezTo>
                  <a:pt x="783064" y="4956"/>
                  <a:pt x="777530" y="9395"/>
                  <a:pt x="773151" y="14868"/>
                </a:cubicBezTo>
                <a:cubicBezTo>
                  <a:pt x="767569" y="21845"/>
                  <a:pt x="764601" y="30853"/>
                  <a:pt x="758283" y="37171"/>
                </a:cubicBezTo>
                <a:cubicBezTo>
                  <a:pt x="751965" y="43489"/>
                  <a:pt x="742958" y="46458"/>
                  <a:pt x="735981" y="52039"/>
                </a:cubicBezTo>
                <a:cubicBezTo>
                  <a:pt x="730508" y="56417"/>
                  <a:pt x="726068" y="61951"/>
                  <a:pt x="721112" y="66907"/>
                </a:cubicBezTo>
                <a:cubicBezTo>
                  <a:pt x="718634" y="74341"/>
                  <a:pt x="717484" y="82360"/>
                  <a:pt x="713678" y="89210"/>
                </a:cubicBezTo>
                <a:cubicBezTo>
                  <a:pt x="705000" y="104830"/>
                  <a:pt x="683942" y="133814"/>
                  <a:pt x="683942" y="133814"/>
                </a:cubicBezTo>
                <a:cubicBezTo>
                  <a:pt x="681464" y="143726"/>
                  <a:pt x="676507" y="153334"/>
                  <a:pt x="676507" y="163551"/>
                </a:cubicBezTo>
                <a:cubicBezTo>
                  <a:pt x="676507" y="181073"/>
                  <a:pt x="680505" y="198408"/>
                  <a:pt x="683942" y="215590"/>
                </a:cubicBezTo>
                <a:cubicBezTo>
                  <a:pt x="688617" y="238962"/>
                  <a:pt x="706206" y="267591"/>
                  <a:pt x="721112" y="282497"/>
                </a:cubicBezTo>
                <a:cubicBezTo>
                  <a:pt x="733502" y="294887"/>
                  <a:pt x="748564" y="305088"/>
                  <a:pt x="758283" y="319668"/>
                </a:cubicBezTo>
                <a:cubicBezTo>
                  <a:pt x="804038" y="388304"/>
                  <a:pt x="745653" y="303882"/>
                  <a:pt x="788020" y="356839"/>
                </a:cubicBezTo>
                <a:cubicBezTo>
                  <a:pt x="793601" y="363816"/>
                  <a:pt x="795312" y="374406"/>
                  <a:pt x="802888" y="379141"/>
                </a:cubicBezTo>
                <a:cubicBezTo>
                  <a:pt x="802890" y="379142"/>
                  <a:pt x="858642" y="397727"/>
                  <a:pt x="869795" y="401444"/>
                </a:cubicBezTo>
                <a:lnTo>
                  <a:pt x="892098" y="408878"/>
                </a:lnTo>
                <a:cubicBezTo>
                  <a:pt x="959005" y="406400"/>
                  <a:pt x="1026111" y="407162"/>
                  <a:pt x="1092820" y="401444"/>
                </a:cubicBezTo>
                <a:cubicBezTo>
                  <a:pt x="1117946" y="399290"/>
                  <a:pt x="1170911" y="380369"/>
                  <a:pt x="1196898" y="371707"/>
                </a:cubicBezTo>
                <a:cubicBezTo>
                  <a:pt x="1204332" y="369229"/>
                  <a:pt x="1212680" y="368620"/>
                  <a:pt x="1219200" y="364273"/>
                </a:cubicBezTo>
                <a:lnTo>
                  <a:pt x="1263805" y="334536"/>
                </a:lnTo>
                <a:cubicBezTo>
                  <a:pt x="1271239" y="329580"/>
                  <a:pt x="1277631" y="322493"/>
                  <a:pt x="1286107" y="319668"/>
                </a:cubicBezTo>
                <a:cubicBezTo>
                  <a:pt x="1309178" y="311978"/>
                  <a:pt x="1315183" y="311145"/>
                  <a:pt x="1338147" y="297366"/>
                </a:cubicBezTo>
                <a:cubicBezTo>
                  <a:pt x="1402055" y="259021"/>
                  <a:pt x="1360193" y="275148"/>
                  <a:pt x="1405054" y="260195"/>
                </a:cubicBezTo>
                <a:cubicBezTo>
                  <a:pt x="1414966" y="252761"/>
                  <a:pt x="1424640" y="244998"/>
                  <a:pt x="1434790" y="237893"/>
                </a:cubicBezTo>
                <a:cubicBezTo>
                  <a:pt x="1449429" y="227645"/>
                  <a:pt x="1466759" y="220791"/>
                  <a:pt x="1479395" y="208156"/>
                </a:cubicBezTo>
                <a:cubicBezTo>
                  <a:pt x="1499805" y="187747"/>
                  <a:pt x="1487615" y="195504"/>
                  <a:pt x="1516566" y="185854"/>
                </a:cubicBezTo>
                <a:cubicBezTo>
                  <a:pt x="1534179" y="168239"/>
                  <a:pt x="1550816" y="149658"/>
                  <a:pt x="1576039" y="141249"/>
                </a:cubicBezTo>
                <a:cubicBezTo>
                  <a:pt x="1583473" y="138771"/>
                  <a:pt x="1591333" y="137319"/>
                  <a:pt x="1598342" y="133814"/>
                </a:cubicBezTo>
                <a:cubicBezTo>
                  <a:pt x="1606333" y="129818"/>
                  <a:pt x="1612479" y="122575"/>
                  <a:pt x="1620644" y="118946"/>
                </a:cubicBezTo>
                <a:cubicBezTo>
                  <a:pt x="1634966" y="112581"/>
                  <a:pt x="1650381" y="109034"/>
                  <a:pt x="1665249" y="104078"/>
                </a:cubicBezTo>
                <a:lnTo>
                  <a:pt x="1687551" y="96644"/>
                </a:lnTo>
                <a:lnTo>
                  <a:pt x="1732156" y="81775"/>
                </a:lnTo>
                <a:cubicBezTo>
                  <a:pt x="1739590" y="79297"/>
                  <a:pt x="1746857" y="76242"/>
                  <a:pt x="1754459" y="74341"/>
                </a:cubicBezTo>
                <a:cubicBezTo>
                  <a:pt x="1764371" y="71863"/>
                  <a:pt x="1774371" y="69714"/>
                  <a:pt x="1784195" y="66907"/>
                </a:cubicBezTo>
                <a:cubicBezTo>
                  <a:pt x="1806859" y="60432"/>
                  <a:pt x="1811062" y="55912"/>
                  <a:pt x="1836234" y="52039"/>
                </a:cubicBezTo>
                <a:cubicBezTo>
                  <a:pt x="1858413" y="48627"/>
                  <a:pt x="1880839" y="47083"/>
                  <a:pt x="1903142" y="44605"/>
                </a:cubicBezTo>
                <a:cubicBezTo>
                  <a:pt x="1856830" y="90914"/>
                  <a:pt x="1923881" y="28300"/>
                  <a:pt x="1865971" y="66907"/>
                </a:cubicBezTo>
                <a:cubicBezTo>
                  <a:pt x="1857223" y="72739"/>
                  <a:pt x="1851745" y="82479"/>
                  <a:pt x="1843668" y="89210"/>
                </a:cubicBezTo>
                <a:cubicBezTo>
                  <a:pt x="1836804" y="94930"/>
                  <a:pt x="1828800" y="99122"/>
                  <a:pt x="1821366" y="104078"/>
                </a:cubicBezTo>
                <a:lnTo>
                  <a:pt x="1799064" y="170985"/>
                </a:lnTo>
                <a:lnTo>
                  <a:pt x="1791629" y="193288"/>
                </a:lnTo>
                <a:lnTo>
                  <a:pt x="1784195" y="215590"/>
                </a:lnTo>
                <a:cubicBezTo>
                  <a:pt x="1786673" y="235414"/>
                  <a:pt x="1785888" y="255927"/>
                  <a:pt x="1791629" y="275063"/>
                </a:cubicBezTo>
                <a:cubicBezTo>
                  <a:pt x="1793643" y="281777"/>
                  <a:pt x="1800891" y="285726"/>
                  <a:pt x="1806498" y="289932"/>
                </a:cubicBezTo>
                <a:cubicBezTo>
                  <a:pt x="1847397" y="320606"/>
                  <a:pt x="1838635" y="315512"/>
                  <a:pt x="1873405" y="327102"/>
                </a:cubicBezTo>
                <a:cubicBezTo>
                  <a:pt x="1880839" y="332058"/>
                  <a:pt x="1887542" y="338342"/>
                  <a:pt x="1895707" y="341971"/>
                </a:cubicBezTo>
                <a:cubicBezTo>
                  <a:pt x="1910029" y="348336"/>
                  <a:pt x="1940312" y="356839"/>
                  <a:pt x="1940312" y="356839"/>
                </a:cubicBezTo>
                <a:cubicBezTo>
                  <a:pt x="2012176" y="354361"/>
                  <a:pt x="2084128" y="353755"/>
                  <a:pt x="2155903" y="349405"/>
                </a:cubicBezTo>
                <a:cubicBezTo>
                  <a:pt x="2170656" y="348511"/>
                  <a:pt x="2193270" y="338728"/>
                  <a:pt x="2207942" y="334536"/>
                </a:cubicBezTo>
                <a:cubicBezTo>
                  <a:pt x="2273312" y="315858"/>
                  <a:pt x="2206485" y="337499"/>
                  <a:pt x="2259981" y="319668"/>
                </a:cubicBezTo>
                <a:cubicBezTo>
                  <a:pt x="2274849" y="309756"/>
                  <a:pt x="2287634" y="295583"/>
                  <a:pt x="2304586" y="289932"/>
                </a:cubicBezTo>
                <a:cubicBezTo>
                  <a:pt x="2328142" y="282079"/>
                  <a:pt x="2328603" y="284098"/>
                  <a:pt x="2349190" y="267629"/>
                </a:cubicBezTo>
                <a:cubicBezTo>
                  <a:pt x="2354663" y="263251"/>
                  <a:pt x="2358452" y="256966"/>
                  <a:pt x="2364059" y="252761"/>
                </a:cubicBezTo>
                <a:cubicBezTo>
                  <a:pt x="2378355" y="242039"/>
                  <a:pt x="2393796" y="232936"/>
                  <a:pt x="2408664" y="223024"/>
                </a:cubicBezTo>
                <a:lnTo>
                  <a:pt x="2430966" y="208156"/>
                </a:lnTo>
                <a:cubicBezTo>
                  <a:pt x="2438400" y="203200"/>
                  <a:pt x="2446950" y="199606"/>
                  <a:pt x="2453268" y="193288"/>
                </a:cubicBezTo>
                <a:cubicBezTo>
                  <a:pt x="2458224" y="188332"/>
                  <a:pt x="2462664" y="182798"/>
                  <a:pt x="2468137" y="178419"/>
                </a:cubicBezTo>
                <a:cubicBezTo>
                  <a:pt x="2485650" y="164408"/>
                  <a:pt x="2499825" y="158858"/>
                  <a:pt x="2520176" y="148683"/>
                </a:cubicBezTo>
                <a:cubicBezTo>
                  <a:pt x="2525132" y="143727"/>
                  <a:pt x="2528775" y="136949"/>
                  <a:pt x="2535044" y="133814"/>
                </a:cubicBezTo>
                <a:cubicBezTo>
                  <a:pt x="2549062" y="126805"/>
                  <a:pt x="2564781" y="123902"/>
                  <a:pt x="2579649" y="118946"/>
                </a:cubicBezTo>
                <a:cubicBezTo>
                  <a:pt x="2611646" y="108281"/>
                  <a:pt x="2594346" y="113413"/>
                  <a:pt x="2631688" y="104078"/>
                </a:cubicBezTo>
                <a:cubicBezTo>
                  <a:pt x="2695600" y="61470"/>
                  <a:pt x="2614736" y="112554"/>
                  <a:pt x="2676293" y="81775"/>
                </a:cubicBezTo>
                <a:cubicBezTo>
                  <a:pt x="2684284" y="77779"/>
                  <a:pt x="2690037" y="69474"/>
                  <a:pt x="2698595" y="66907"/>
                </a:cubicBezTo>
                <a:cubicBezTo>
                  <a:pt x="2715378" y="61872"/>
                  <a:pt x="2733394" y="62607"/>
                  <a:pt x="2750634" y="59473"/>
                </a:cubicBezTo>
                <a:cubicBezTo>
                  <a:pt x="2760687" y="57645"/>
                  <a:pt x="2770352" y="54043"/>
                  <a:pt x="2780371" y="52039"/>
                </a:cubicBezTo>
                <a:cubicBezTo>
                  <a:pt x="2816100" y="44893"/>
                  <a:pt x="2847903" y="41739"/>
                  <a:pt x="2884449" y="37171"/>
                </a:cubicBezTo>
                <a:cubicBezTo>
                  <a:pt x="3008876" y="6063"/>
                  <a:pt x="2923501" y="21546"/>
                  <a:pt x="3144644" y="29736"/>
                </a:cubicBezTo>
                <a:cubicBezTo>
                  <a:pt x="3081461" y="50800"/>
                  <a:pt x="3158502" y="21423"/>
                  <a:pt x="3107473" y="52039"/>
                </a:cubicBezTo>
                <a:cubicBezTo>
                  <a:pt x="3100754" y="56071"/>
                  <a:pt x="3092605" y="56995"/>
                  <a:pt x="3085171" y="59473"/>
                </a:cubicBezTo>
                <a:cubicBezTo>
                  <a:pt x="3080215" y="66907"/>
                  <a:pt x="3075884" y="74798"/>
                  <a:pt x="3070303" y="81775"/>
                </a:cubicBezTo>
                <a:cubicBezTo>
                  <a:pt x="3027931" y="134740"/>
                  <a:pt x="3086326" y="50306"/>
                  <a:pt x="3040566" y="118946"/>
                </a:cubicBezTo>
                <a:lnTo>
                  <a:pt x="3018264" y="185854"/>
                </a:lnTo>
                <a:lnTo>
                  <a:pt x="3010829" y="208156"/>
                </a:lnTo>
                <a:lnTo>
                  <a:pt x="3003395" y="230458"/>
                </a:lnTo>
                <a:cubicBezTo>
                  <a:pt x="3005873" y="284975"/>
                  <a:pt x="3005015" y="339747"/>
                  <a:pt x="3010829" y="394010"/>
                </a:cubicBezTo>
                <a:cubicBezTo>
                  <a:pt x="3012499" y="409593"/>
                  <a:pt x="3014616" y="427532"/>
                  <a:pt x="3025698" y="438614"/>
                </a:cubicBezTo>
                <a:cubicBezTo>
                  <a:pt x="3039526" y="452443"/>
                  <a:pt x="3046057" y="457030"/>
                  <a:pt x="3055434" y="475785"/>
                </a:cubicBezTo>
                <a:cubicBezTo>
                  <a:pt x="3056542" y="478001"/>
                  <a:pt x="3055434" y="480741"/>
                  <a:pt x="3055434" y="483219"/>
                </a:cubicBezTo>
                <a:lnTo>
                  <a:pt x="3048000" y="483219"/>
                </a:lnTo>
                <a:lnTo>
                  <a:pt x="0" y="468351"/>
                </a:ln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6C07FD-C340-8938-3639-6E6C4507FAEA}"/>
              </a:ext>
            </a:extLst>
          </p:cNvPr>
          <p:cNvSpPr/>
          <p:nvPr/>
        </p:nvSpPr>
        <p:spPr>
          <a:xfrm>
            <a:off x="10026140" y="1592877"/>
            <a:ext cx="796758" cy="78771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F5758CF2-82F1-7552-07C9-D662C3CDE298}"/>
              </a:ext>
            </a:extLst>
          </p:cNvPr>
          <p:cNvSpPr/>
          <p:nvPr/>
        </p:nvSpPr>
        <p:spPr>
          <a:xfrm>
            <a:off x="10083109" y="2559712"/>
            <a:ext cx="679004" cy="2653259"/>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873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0087B3C-9E97-A641-9BA3-CA38C5B7556F}"/>
              </a:ext>
            </a:extLst>
          </p:cNvPr>
          <p:cNvSpPr txBox="1"/>
          <p:nvPr/>
        </p:nvSpPr>
        <p:spPr>
          <a:xfrm>
            <a:off x="2521527" y="2535382"/>
            <a:ext cx="184731" cy="369332"/>
          </a:xfrm>
          <a:prstGeom prst="rect">
            <a:avLst/>
          </a:prstGeom>
          <a:noFill/>
        </p:spPr>
        <p:txBody>
          <a:bodyPr wrap="none" rtlCol="0">
            <a:spAutoFit/>
          </a:bodyPr>
          <a:lstStyle/>
          <a:p>
            <a:endParaRPr lang="en-US" dirty="0"/>
          </a:p>
        </p:txBody>
      </p:sp>
      <p:sp>
        <p:nvSpPr>
          <p:cNvPr id="29" name="Rounded Rectangle 28">
            <a:extLst>
              <a:ext uri="{FF2B5EF4-FFF2-40B4-BE49-F238E27FC236}">
                <a16:creationId xmlns:a16="http://schemas.microsoft.com/office/drawing/2014/main" id="{63BAD4DD-27AE-CC46-BFF6-7412CFEB6140}"/>
              </a:ext>
            </a:extLst>
          </p:cNvPr>
          <p:cNvSpPr/>
          <p:nvPr/>
        </p:nvSpPr>
        <p:spPr>
          <a:xfrm>
            <a:off x="3744631" y="237011"/>
            <a:ext cx="4702737" cy="1425583"/>
          </a:xfrm>
          <a:prstGeom prst="roundRect">
            <a:avLst/>
          </a:prstGeom>
          <a:solidFill>
            <a:schemeClr val="accent4">
              <a:lumMod val="40000"/>
              <a:lumOff val="6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Acknowledgements</a:t>
            </a:r>
            <a:endParaRPr lang="en-US" sz="3000" dirty="0">
              <a:solidFill>
                <a:schemeClr val="tx1"/>
              </a:solidFill>
            </a:endParaRPr>
          </a:p>
        </p:txBody>
      </p:sp>
      <p:pic>
        <p:nvPicPr>
          <p:cNvPr id="2" name="Picture 1">
            <a:extLst>
              <a:ext uri="{FF2B5EF4-FFF2-40B4-BE49-F238E27FC236}">
                <a16:creationId xmlns:a16="http://schemas.microsoft.com/office/drawing/2014/main" id="{DA825211-F49B-4FB1-C78F-ED7408FFB291}"/>
              </a:ext>
            </a:extLst>
          </p:cNvPr>
          <p:cNvPicPr>
            <a:picLocks noChangeAspect="1"/>
          </p:cNvPicPr>
          <p:nvPr/>
        </p:nvPicPr>
        <p:blipFill>
          <a:blip r:embed="rId3"/>
          <a:stretch>
            <a:fillRect/>
          </a:stretch>
        </p:blipFill>
        <p:spPr>
          <a:xfrm>
            <a:off x="7582376" y="1837449"/>
            <a:ext cx="4702737" cy="2351369"/>
          </a:xfrm>
          <a:prstGeom prst="rect">
            <a:avLst/>
          </a:prstGeom>
        </p:spPr>
      </p:pic>
      <p:sp>
        <p:nvSpPr>
          <p:cNvPr id="3" name="TextBox 2">
            <a:extLst>
              <a:ext uri="{FF2B5EF4-FFF2-40B4-BE49-F238E27FC236}">
                <a16:creationId xmlns:a16="http://schemas.microsoft.com/office/drawing/2014/main" id="{44985FBF-3144-783E-0654-8A649DA1608C}"/>
              </a:ext>
            </a:extLst>
          </p:cNvPr>
          <p:cNvSpPr txBox="1"/>
          <p:nvPr/>
        </p:nvSpPr>
        <p:spPr>
          <a:xfrm>
            <a:off x="8987012" y="4050318"/>
            <a:ext cx="1893467" cy="646331"/>
          </a:xfrm>
          <a:prstGeom prst="rect">
            <a:avLst/>
          </a:prstGeom>
          <a:noFill/>
        </p:spPr>
        <p:txBody>
          <a:bodyPr wrap="none" rtlCol="0">
            <a:spAutoFit/>
          </a:bodyPr>
          <a:lstStyle/>
          <a:p>
            <a:pPr algn="ctr"/>
            <a:r>
              <a:rPr lang="en-US" b="1" dirty="0"/>
              <a:t>FINESST Grant </a:t>
            </a:r>
          </a:p>
          <a:p>
            <a:pPr algn="ctr"/>
            <a:r>
              <a:rPr lang="en-US" b="1" dirty="0"/>
              <a:t>#</a:t>
            </a:r>
            <a:r>
              <a:rPr lang="en-US" b="1" dirty="0">
                <a:solidFill>
                  <a:srgbClr val="000000"/>
                </a:solidFill>
                <a:effectLst/>
              </a:rPr>
              <a:t>80NSSC22K1451</a:t>
            </a:r>
          </a:p>
        </p:txBody>
      </p:sp>
      <p:pic>
        <p:nvPicPr>
          <p:cNvPr id="4" name="Picture 3">
            <a:extLst>
              <a:ext uri="{FF2B5EF4-FFF2-40B4-BE49-F238E27FC236}">
                <a16:creationId xmlns:a16="http://schemas.microsoft.com/office/drawing/2014/main" id="{DB4D82E5-D9E6-EC59-5B26-F933D0F4949E}"/>
              </a:ext>
            </a:extLst>
          </p:cNvPr>
          <p:cNvPicPr>
            <a:picLocks noChangeAspect="1"/>
          </p:cNvPicPr>
          <p:nvPr/>
        </p:nvPicPr>
        <p:blipFill>
          <a:blip r:embed="rId4"/>
          <a:stretch>
            <a:fillRect/>
          </a:stretch>
        </p:blipFill>
        <p:spPr>
          <a:xfrm>
            <a:off x="371269" y="2101668"/>
            <a:ext cx="7286308" cy="1425582"/>
          </a:xfrm>
          <a:prstGeom prst="rect">
            <a:avLst/>
          </a:prstGeom>
        </p:spPr>
      </p:pic>
      <p:sp>
        <p:nvSpPr>
          <p:cNvPr id="6" name="TextBox 5">
            <a:extLst>
              <a:ext uri="{FF2B5EF4-FFF2-40B4-BE49-F238E27FC236}">
                <a16:creationId xmlns:a16="http://schemas.microsoft.com/office/drawing/2014/main" id="{2156BB4A-C1A8-7B10-42CC-7102C571176B}"/>
              </a:ext>
            </a:extLst>
          </p:cNvPr>
          <p:cNvSpPr txBox="1"/>
          <p:nvPr/>
        </p:nvSpPr>
        <p:spPr>
          <a:xfrm>
            <a:off x="1776103" y="3527250"/>
            <a:ext cx="5701935" cy="1600438"/>
          </a:xfrm>
          <a:prstGeom prst="rect">
            <a:avLst/>
          </a:prstGeom>
          <a:noFill/>
        </p:spPr>
        <p:txBody>
          <a:bodyPr wrap="square" rtlCol="0">
            <a:spAutoFit/>
          </a:bodyPr>
          <a:lstStyle/>
          <a:p>
            <a:r>
              <a:rPr lang="en-US" sz="1400" b="0" i="1" dirty="0">
                <a:solidFill>
                  <a:srgbClr val="2D2D2D"/>
                </a:solidFill>
                <a:effectLst/>
                <a:latin typeface="Open Sans" panose="020B0606030504020204" pitchFamily="34" charset="0"/>
              </a:rPr>
              <a:t>Data were collected and made freely available by the Southern Ocean Carbon and Climate Observations and Modeling (SOCCOM) Project funded by the National Science Foundation, Division of Polar Programs (NSF PLR -1425989 and OPP-1936222), supplemented by NASA, and by the International Argo Program and the NOAA programs that contribute to it. The Argo Program is part of the Global Ocean Observing System.</a:t>
            </a:r>
            <a:endParaRPr lang="en-US" sz="1400" dirty="0"/>
          </a:p>
        </p:txBody>
      </p:sp>
    </p:spTree>
    <p:extLst>
      <p:ext uri="{BB962C8B-B14F-4D97-AF65-F5344CB8AC3E}">
        <p14:creationId xmlns:p14="http://schemas.microsoft.com/office/powerpoint/2010/main" val="3230517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C64A9A-9739-DEE0-D7BF-ADC2927CB770}"/>
              </a:ext>
            </a:extLst>
          </p:cNvPr>
          <p:cNvPicPr>
            <a:picLocks noChangeAspect="1"/>
          </p:cNvPicPr>
          <p:nvPr/>
        </p:nvPicPr>
        <p:blipFill>
          <a:blip r:embed="rId3"/>
          <a:stretch>
            <a:fillRect/>
          </a:stretch>
        </p:blipFill>
        <p:spPr>
          <a:xfrm>
            <a:off x="7277584" y="2702698"/>
            <a:ext cx="4791621" cy="4059939"/>
          </a:xfrm>
          <a:prstGeom prst="rect">
            <a:avLst/>
          </a:prstGeom>
        </p:spPr>
      </p:pic>
      <p:sp>
        <p:nvSpPr>
          <p:cNvPr id="16" name="TextBox 15">
            <a:extLst>
              <a:ext uri="{FF2B5EF4-FFF2-40B4-BE49-F238E27FC236}">
                <a16:creationId xmlns:a16="http://schemas.microsoft.com/office/drawing/2014/main" id="{A0087B3C-9E97-A641-9BA3-CA38C5B7556F}"/>
              </a:ext>
            </a:extLst>
          </p:cNvPr>
          <p:cNvSpPr txBox="1"/>
          <p:nvPr/>
        </p:nvSpPr>
        <p:spPr>
          <a:xfrm>
            <a:off x="2521527" y="2535382"/>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8698342B-30B3-F4E6-FB64-4CAC19F783E6}"/>
              </a:ext>
            </a:extLst>
          </p:cNvPr>
          <p:cNvSpPr txBox="1"/>
          <p:nvPr/>
        </p:nvSpPr>
        <p:spPr>
          <a:xfrm>
            <a:off x="3028960" y="5986009"/>
            <a:ext cx="3846822" cy="461665"/>
          </a:xfrm>
          <a:prstGeom prst="rect">
            <a:avLst/>
          </a:prstGeom>
          <a:noFill/>
        </p:spPr>
        <p:txBody>
          <a:bodyPr wrap="none" rtlCol="0">
            <a:spAutoFit/>
          </a:bodyPr>
          <a:lstStyle/>
          <a:p>
            <a:r>
              <a:rPr lang="en-US" sz="2400" b="1" dirty="0"/>
              <a:t>mlc383@marine.rutgers.edu</a:t>
            </a:r>
          </a:p>
        </p:txBody>
      </p:sp>
      <p:sp>
        <p:nvSpPr>
          <p:cNvPr id="29" name="Rounded Rectangle 28">
            <a:extLst>
              <a:ext uri="{FF2B5EF4-FFF2-40B4-BE49-F238E27FC236}">
                <a16:creationId xmlns:a16="http://schemas.microsoft.com/office/drawing/2014/main" id="{63BAD4DD-27AE-CC46-BFF6-7412CFEB6140}"/>
              </a:ext>
            </a:extLst>
          </p:cNvPr>
          <p:cNvSpPr/>
          <p:nvPr/>
        </p:nvSpPr>
        <p:spPr>
          <a:xfrm>
            <a:off x="4681155" y="2943213"/>
            <a:ext cx="2523844" cy="1425583"/>
          </a:xfrm>
          <a:prstGeom prst="roundRect">
            <a:avLst/>
          </a:prstGeom>
          <a:solidFill>
            <a:schemeClr val="accent4">
              <a:lumMod val="40000"/>
              <a:lumOff val="60000"/>
              <a:alpha val="7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Questions?</a:t>
            </a:r>
            <a:endParaRPr lang="en-US" sz="3000" dirty="0">
              <a:solidFill>
                <a:schemeClr val="tx1"/>
              </a:solidFill>
            </a:endParaRPr>
          </a:p>
        </p:txBody>
      </p:sp>
      <p:pic>
        <p:nvPicPr>
          <p:cNvPr id="10" name="Picture 9">
            <a:extLst>
              <a:ext uri="{FF2B5EF4-FFF2-40B4-BE49-F238E27FC236}">
                <a16:creationId xmlns:a16="http://schemas.microsoft.com/office/drawing/2014/main" id="{25A78001-67E1-7E4B-3C5A-20B33ECC1751}"/>
              </a:ext>
            </a:extLst>
          </p:cNvPr>
          <p:cNvPicPr>
            <a:picLocks noChangeAspect="1"/>
          </p:cNvPicPr>
          <p:nvPr/>
        </p:nvPicPr>
        <p:blipFill>
          <a:blip r:embed="rId4"/>
          <a:stretch>
            <a:fillRect/>
          </a:stretch>
        </p:blipFill>
        <p:spPr>
          <a:xfrm>
            <a:off x="6642" y="69707"/>
            <a:ext cx="5768117" cy="2632991"/>
          </a:xfrm>
          <a:prstGeom prst="rect">
            <a:avLst/>
          </a:prstGeom>
        </p:spPr>
      </p:pic>
      <p:pic>
        <p:nvPicPr>
          <p:cNvPr id="3" name="Picture 2">
            <a:extLst>
              <a:ext uri="{FF2B5EF4-FFF2-40B4-BE49-F238E27FC236}">
                <a16:creationId xmlns:a16="http://schemas.microsoft.com/office/drawing/2014/main" id="{E53AC606-FA77-90DE-AD0A-4D772C3B95EF}"/>
              </a:ext>
            </a:extLst>
          </p:cNvPr>
          <p:cNvPicPr>
            <a:picLocks noChangeAspect="1"/>
          </p:cNvPicPr>
          <p:nvPr/>
        </p:nvPicPr>
        <p:blipFill>
          <a:blip r:embed="rId5"/>
          <a:stretch>
            <a:fillRect/>
          </a:stretch>
        </p:blipFill>
        <p:spPr>
          <a:xfrm>
            <a:off x="57663" y="2820431"/>
            <a:ext cx="4623492" cy="3047844"/>
          </a:xfrm>
          <a:prstGeom prst="rect">
            <a:avLst/>
          </a:prstGeom>
        </p:spPr>
      </p:pic>
      <p:pic>
        <p:nvPicPr>
          <p:cNvPr id="4" name="Picture 3">
            <a:extLst>
              <a:ext uri="{FF2B5EF4-FFF2-40B4-BE49-F238E27FC236}">
                <a16:creationId xmlns:a16="http://schemas.microsoft.com/office/drawing/2014/main" id="{EA59FD2C-7659-BB8B-E9B0-50DB48427F74}"/>
              </a:ext>
            </a:extLst>
          </p:cNvPr>
          <p:cNvPicPr>
            <a:picLocks noChangeAspect="1"/>
          </p:cNvPicPr>
          <p:nvPr/>
        </p:nvPicPr>
        <p:blipFill>
          <a:blip r:embed="rId6"/>
          <a:stretch>
            <a:fillRect/>
          </a:stretch>
        </p:blipFill>
        <p:spPr>
          <a:xfrm>
            <a:off x="7277584" y="69707"/>
            <a:ext cx="4578812" cy="2559201"/>
          </a:xfrm>
          <a:prstGeom prst="rect">
            <a:avLst/>
          </a:prstGeom>
        </p:spPr>
      </p:pic>
    </p:spTree>
    <p:extLst>
      <p:ext uri="{BB962C8B-B14F-4D97-AF65-F5344CB8AC3E}">
        <p14:creationId xmlns:p14="http://schemas.microsoft.com/office/powerpoint/2010/main" val="3825696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a:blip r:embed="rId2"/>
          <a:stretch>
            <a:fillRect/>
          </a:stretch>
        </p:blipFill>
        <p:spPr>
          <a:xfrm>
            <a:off x="5286504" y="1690688"/>
            <a:ext cx="4800600" cy="4826000"/>
          </a:xfrm>
          <a:prstGeom prst="rect">
            <a:avLst/>
          </a:prstGeom>
        </p:spPr>
      </p:pic>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4869143" y="3513138"/>
            <a:ext cx="393700" cy="1181100"/>
          </a:xfrm>
          <a:prstGeom prst="rect">
            <a:avLst/>
          </a:prstGeom>
        </p:spPr>
      </p:pic>
      <p:sp>
        <p:nvSpPr>
          <p:cNvPr id="8" name="Title 1">
            <a:extLst>
              <a:ext uri="{FF2B5EF4-FFF2-40B4-BE49-F238E27FC236}">
                <a16:creationId xmlns:a16="http://schemas.microsoft.com/office/drawing/2014/main" id="{CAE7F1F4-C2BF-3583-72AF-C4706E3E256C}"/>
              </a:ext>
            </a:extLst>
          </p:cNvPr>
          <p:cNvSpPr>
            <a:spLocks noGrp="1"/>
          </p:cNvSpPr>
          <p:nvPr>
            <p:ph type="title"/>
          </p:nvPr>
        </p:nvSpPr>
        <p:spPr>
          <a:xfrm>
            <a:off x="400833" y="365125"/>
            <a:ext cx="10952967" cy="1325563"/>
          </a:xfrm>
        </p:spPr>
        <p:txBody>
          <a:bodyPr>
            <a:normAutofit/>
          </a:bodyPr>
          <a:lstStyle/>
          <a:p>
            <a:r>
              <a:rPr lang="en-US" sz="4000" b="1" dirty="0"/>
              <a:t>Calculate the subduction-driven  </a:t>
            </a:r>
            <a:r>
              <a:rPr lang="en-US" sz="4000" b="1" dirty="0">
                <a:solidFill>
                  <a:schemeClr val="accent6"/>
                </a:solidFill>
              </a:rPr>
              <a:t>Chl/bbp ratio</a:t>
            </a:r>
          </a:p>
        </p:txBody>
      </p:sp>
      <p:sp>
        <p:nvSpPr>
          <p:cNvPr id="2" name="Freeform 1">
            <a:extLst>
              <a:ext uri="{FF2B5EF4-FFF2-40B4-BE49-F238E27FC236}">
                <a16:creationId xmlns:a16="http://schemas.microsoft.com/office/drawing/2014/main" id="{5D463A61-017F-8CB3-C29F-8D6C3832342B}"/>
              </a:ext>
            </a:extLst>
          </p:cNvPr>
          <p:cNvSpPr/>
          <p:nvPr/>
        </p:nvSpPr>
        <p:spPr>
          <a:xfrm>
            <a:off x="5833773" y="3476171"/>
            <a:ext cx="683141" cy="791029"/>
          </a:xfrm>
          <a:custGeom>
            <a:avLst/>
            <a:gdLst>
              <a:gd name="connsiteX0" fmla="*/ 6096 w 713232"/>
              <a:gd name="connsiteY0" fmla="*/ 0 h 841248"/>
              <a:gd name="connsiteX1" fmla="*/ 6096 w 713232"/>
              <a:gd name="connsiteY1" fmla="*/ 0 h 841248"/>
              <a:gd name="connsiteX2" fmla="*/ 60960 w 713232"/>
              <a:gd name="connsiteY2" fmla="*/ 6096 h 841248"/>
              <a:gd name="connsiteX3" fmla="*/ 146304 w 713232"/>
              <a:gd name="connsiteY3" fmla="*/ 12192 h 841248"/>
              <a:gd name="connsiteX4" fmla="*/ 158496 w 713232"/>
              <a:gd name="connsiteY4" fmla="*/ 48768 h 841248"/>
              <a:gd name="connsiteX5" fmla="*/ 164592 w 713232"/>
              <a:gd name="connsiteY5" fmla="*/ 67056 h 841248"/>
              <a:gd name="connsiteX6" fmla="*/ 170688 w 713232"/>
              <a:gd name="connsiteY6" fmla="*/ 85344 h 841248"/>
              <a:gd name="connsiteX7" fmla="*/ 201168 w 713232"/>
              <a:gd name="connsiteY7" fmla="*/ 109728 h 841248"/>
              <a:gd name="connsiteX8" fmla="*/ 237744 w 713232"/>
              <a:gd name="connsiteY8" fmla="*/ 134112 h 841248"/>
              <a:gd name="connsiteX9" fmla="*/ 292608 w 713232"/>
              <a:gd name="connsiteY9" fmla="*/ 152400 h 841248"/>
              <a:gd name="connsiteX10" fmla="*/ 310896 w 713232"/>
              <a:gd name="connsiteY10" fmla="*/ 158496 h 841248"/>
              <a:gd name="connsiteX11" fmla="*/ 335280 w 713232"/>
              <a:gd name="connsiteY11" fmla="*/ 164592 h 841248"/>
              <a:gd name="connsiteX12" fmla="*/ 390144 w 713232"/>
              <a:gd name="connsiteY12" fmla="*/ 176784 h 841248"/>
              <a:gd name="connsiteX13" fmla="*/ 445008 w 713232"/>
              <a:gd name="connsiteY13" fmla="*/ 195072 h 841248"/>
              <a:gd name="connsiteX14" fmla="*/ 463296 w 713232"/>
              <a:gd name="connsiteY14" fmla="*/ 201168 h 841248"/>
              <a:gd name="connsiteX15" fmla="*/ 542544 w 713232"/>
              <a:gd name="connsiteY15" fmla="*/ 213360 h 841248"/>
              <a:gd name="connsiteX16" fmla="*/ 566928 w 713232"/>
              <a:gd name="connsiteY16" fmla="*/ 268224 h 841248"/>
              <a:gd name="connsiteX17" fmla="*/ 603504 w 713232"/>
              <a:gd name="connsiteY17" fmla="*/ 280416 h 841248"/>
              <a:gd name="connsiteX18" fmla="*/ 640080 w 713232"/>
              <a:gd name="connsiteY18" fmla="*/ 298704 h 841248"/>
              <a:gd name="connsiteX19" fmla="*/ 658368 w 713232"/>
              <a:gd name="connsiteY19" fmla="*/ 310896 h 841248"/>
              <a:gd name="connsiteX20" fmla="*/ 676656 w 713232"/>
              <a:gd name="connsiteY20" fmla="*/ 316992 h 841248"/>
              <a:gd name="connsiteX21" fmla="*/ 713232 w 713232"/>
              <a:gd name="connsiteY21" fmla="*/ 335280 h 841248"/>
              <a:gd name="connsiteX22" fmla="*/ 707136 w 713232"/>
              <a:gd name="connsiteY22" fmla="*/ 365760 h 841248"/>
              <a:gd name="connsiteX23" fmla="*/ 701040 w 713232"/>
              <a:gd name="connsiteY23" fmla="*/ 414528 h 841248"/>
              <a:gd name="connsiteX24" fmla="*/ 676656 w 713232"/>
              <a:gd name="connsiteY24" fmla="*/ 420624 h 841248"/>
              <a:gd name="connsiteX25" fmla="*/ 621792 w 713232"/>
              <a:gd name="connsiteY25" fmla="*/ 438912 h 841248"/>
              <a:gd name="connsiteX26" fmla="*/ 475488 w 713232"/>
              <a:gd name="connsiteY26" fmla="*/ 487680 h 841248"/>
              <a:gd name="connsiteX27" fmla="*/ 438912 w 713232"/>
              <a:gd name="connsiteY27" fmla="*/ 499872 h 841248"/>
              <a:gd name="connsiteX28" fmla="*/ 420624 w 713232"/>
              <a:gd name="connsiteY28" fmla="*/ 505968 h 841248"/>
              <a:gd name="connsiteX29" fmla="*/ 365760 w 713232"/>
              <a:gd name="connsiteY29" fmla="*/ 530352 h 841248"/>
              <a:gd name="connsiteX30" fmla="*/ 347472 w 713232"/>
              <a:gd name="connsiteY30" fmla="*/ 536448 h 841248"/>
              <a:gd name="connsiteX31" fmla="*/ 329184 w 713232"/>
              <a:gd name="connsiteY31" fmla="*/ 548640 h 841248"/>
              <a:gd name="connsiteX32" fmla="*/ 310896 w 713232"/>
              <a:gd name="connsiteY32" fmla="*/ 554736 h 841248"/>
              <a:gd name="connsiteX33" fmla="*/ 274320 w 713232"/>
              <a:gd name="connsiteY33" fmla="*/ 579120 h 841248"/>
              <a:gd name="connsiteX34" fmla="*/ 256032 w 713232"/>
              <a:gd name="connsiteY34" fmla="*/ 591312 h 841248"/>
              <a:gd name="connsiteX35" fmla="*/ 237744 w 713232"/>
              <a:gd name="connsiteY35" fmla="*/ 603504 h 841248"/>
              <a:gd name="connsiteX36" fmla="*/ 225552 w 713232"/>
              <a:gd name="connsiteY36" fmla="*/ 621792 h 841248"/>
              <a:gd name="connsiteX37" fmla="*/ 207264 w 713232"/>
              <a:gd name="connsiteY37" fmla="*/ 627888 h 841248"/>
              <a:gd name="connsiteX38" fmla="*/ 188976 w 713232"/>
              <a:gd name="connsiteY38" fmla="*/ 640080 h 841248"/>
              <a:gd name="connsiteX39" fmla="*/ 146304 w 713232"/>
              <a:gd name="connsiteY39" fmla="*/ 688848 h 841248"/>
              <a:gd name="connsiteX40" fmla="*/ 140208 w 713232"/>
              <a:gd name="connsiteY40" fmla="*/ 707136 h 841248"/>
              <a:gd name="connsiteX41" fmla="*/ 152400 w 713232"/>
              <a:gd name="connsiteY41" fmla="*/ 743712 h 841248"/>
              <a:gd name="connsiteX42" fmla="*/ 146304 w 713232"/>
              <a:gd name="connsiteY42" fmla="*/ 822960 h 841248"/>
              <a:gd name="connsiteX43" fmla="*/ 128016 w 713232"/>
              <a:gd name="connsiteY43" fmla="*/ 829056 h 841248"/>
              <a:gd name="connsiteX44" fmla="*/ 85344 w 713232"/>
              <a:gd name="connsiteY44" fmla="*/ 835152 h 841248"/>
              <a:gd name="connsiteX45" fmla="*/ 54864 w 713232"/>
              <a:gd name="connsiteY45" fmla="*/ 841248 h 841248"/>
              <a:gd name="connsiteX46" fmla="*/ 12192 w 713232"/>
              <a:gd name="connsiteY46" fmla="*/ 835152 h 841248"/>
              <a:gd name="connsiteX47" fmla="*/ 6096 w 713232"/>
              <a:gd name="connsiteY47" fmla="*/ 816864 h 841248"/>
              <a:gd name="connsiteX48" fmla="*/ 0 w 713232"/>
              <a:gd name="connsiteY48" fmla="*/ 371856 h 841248"/>
              <a:gd name="connsiteX49" fmla="*/ 6096 w 713232"/>
              <a:gd name="connsiteY49" fmla="*/ 182880 h 841248"/>
              <a:gd name="connsiteX50" fmla="*/ 12192 w 713232"/>
              <a:gd name="connsiteY50" fmla="*/ 158496 h 841248"/>
              <a:gd name="connsiteX51" fmla="*/ 30480 w 713232"/>
              <a:gd name="connsiteY51" fmla="*/ 121920 h 841248"/>
              <a:gd name="connsiteX52" fmla="*/ 18288 w 713232"/>
              <a:gd name="connsiteY52" fmla="*/ 30480 h 841248"/>
              <a:gd name="connsiteX53" fmla="*/ 6096 w 713232"/>
              <a:gd name="connsiteY53" fmla="*/ 0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3232" h="841248">
                <a:moveTo>
                  <a:pt x="6096" y="0"/>
                </a:moveTo>
                <a:lnTo>
                  <a:pt x="6096" y="0"/>
                </a:lnTo>
                <a:cubicBezTo>
                  <a:pt x="24384" y="2032"/>
                  <a:pt x="42629" y="4502"/>
                  <a:pt x="60960" y="6096"/>
                </a:cubicBezTo>
                <a:cubicBezTo>
                  <a:pt x="89373" y="8567"/>
                  <a:pt x="120175" y="760"/>
                  <a:pt x="146304" y="12192"/>
                </a:cubicBezTo>
                <a:cubicBezTo>
                  <a:pt x="158078" y="17343"/>
                  <a:pt x="154432" y="36576"/>
                  <a:pt x="158496" y="48768"/>
                </a:cubicBezTo>
                <a:lnTo>
                  <a:pt x="164592" y="67056"/>
                </a:lnTo>
                <a:cubicBezTo>
                  <a:pt x="166624" y="73152"/>
                  <a:pt x="167124" y="79997"/>
                  <a:pt x="170688" y="85344"/>
                </a:cubicBezTo>
                <a:cubicBezTo>
                  <a:pt x="193215" y="119135"/>
                  <a:pt x="169991" y="92407"/>
                  <a:pt x="201168" y="109728"/>
                </a:cubicBezTo>
                <a:cubicBezTo>
                  <a:pt x="213977" y="116844"/>
                  <a:pt x="223843" y="129478"/>
                  <a:pt x="237744" y="134112"/>
                </a:cubicBezTo>
                <a:lnTo>
                  <a:pt x="292608" y="152400"/>
                </a:lnTo>
                <a:cubicBezTo>
                  <a:pt x="298704" y="154432"/>
                  <a:pt x="304662" y="156938"/>
                  <a:pt x="310896" y="158496"/>
                </a:cubicBezTo>
                <a:cubicBezTo>
                  <a:pt x="319024" y="160528"/>
                  <a:pt x="327101" y="162775"/>
                  <a:pt x="335280" y="164592"/>
                </a:cubicBezTo>
                <a:cubicBezTo>
                  <a:pt x="357654" y="169564"/>
                  <a:pt x="368906" y="170412"/>
                  <a:pt x="390144" y="176784"/>
                </a:cubicBezTo>
                <a:lnTo>
                  <a:pt x="445008" y="195072"/>
                </a:lnTo>
                <a:cubicBezTo>
                  <a:pt x="451104" y="197104"/>
                  <a:pt x="456920" y="200371"/>
                  <a:pt x="463296" y="201168"/>
                </a:cubicBezTo>
                <a:cubicBezTo>
                  <a:pt x="522345" y="208549"/>
                  <a:pt x="496000" y="204051"/>
                  <a:pt x="542544" y="213360"/>
                </a:cubicBezTo>
                <a:cubicBezTo>
                  <a:pt x="544567" y="219428"/>
                  <a:pt x="554725" y="260597"/>
                  <a:pt x="566928" y="268224"/>
                </a:cubicBezTo>
                <a:cubicBezTo>
                  <a:pt x="577826" y="275035"/>
                  <a:pt x="592811" y="273287"/>
                  <a:pt x="603504" y="280416"/>
                </a:cubicBezTo>
                <a:cubicBezTo>
                  <a:pt x="655915" y="315357"/>
                  <a:pt x="589603" y="273465"/>
                  <a:pt x="640080" y="298704"/>
                </a:cubicBezTo>
                <a:cubicBezTo>
                  <a:pt x="646633" y="301981"/>
                  <a:pt x="651815" y="307619"/>
                  <a:pt x="658368" y="310896"/>
                </a:cubicBezTo>
                <a:cubicBezTo>
                  <a:pt x="664115" y="313770"/>
                  <a:pt x="670909" y="314118"/>
                  <a:pt x="676656" y="316992"/>
                </a:cubicBezTo>
                <a:cubicBezTo>
                  <a:pt x="723925" y="340627"/>
                  <a:pt x="667265" y="319958"/>
                  <a:pt x="713232" y="335280"/>
                </a:cubicBezTo>
                <a:cubicBezTo>
                  <a:pt x="711200" y="345440"/>
                  <a:pt x="708711" y="355519"/>
                  <a:pt x="707136" y="365760"/>
                </a:cubicBezTo>
                <a:cubicBezTo>
                  <a:pt x="704645" y="381952"/>
                  <a:pt x="708996" y="400207"/>
                  <a:pt x="701040" y="414528"/>
                </a:cubicBezTo>
                <a:cubicBezTo>
                  <a:pt x="696971" y="421852"/>
                  <a:pt x="684681" y="418217"/>
                  <a:pt x="676656" y="420624"/>
                </a:cubicBezTo>
                <a:lnTo>
                  <a:pt x="621792" y="438912"/>
                </a:lnTo>
                <a:lnTo>
                  <a:pt x="475488" y="487680"/>
                </a:lnTo>
                <a:lnTo>
                  <a:pt x="438912" y="499872"/>
                </a:lnTo>
                <a:cubicBezTo>
                  <a:pt x="432816" y="501904"/>
                  <a:pt x="425971" y="502404"/>
                  <a:pt x="420624" y="505968"/>
                </a:cubicBezTo>
                <a:cubicBezTo>
                  <a:pt x="391643" y="525289"/>
                  <a:pt x="409287" y="515843"/>
                  <a:pt x="365760" y="530352"/>
                </a:cubicBezTo>
                <a:cubicBezTo>
                  <a:pt x="359664" y="532384"/>
                  <a:pt x="352819" y="532884"/>
                  <a:pt x="347472" y="536448"/>
                </a:cubicBezTo>
                <a:cubicBezTo>
                  <a:pt x="341376" y="540512"/>
                  <a:pt x="335737" y="545363"/>
                  <a:pt x="329184" y="548640"/>
                </a:cubicBezTo>
                <a:cubicBezTo>
                  <a:pt x="323437" y="551514"/>
                  <a:pt x="316513" y="551615"/>
                  <a:pt x="310896" y="554736"/>
                </a:cubicBezTo>
                <a:cubicBezTo>
                  <a:pt x="298087" y="561852"/>
                  <a:pt x="286512" y="570992"/>
                  <a:pt x="274320" y="579120"/>
                </a:cubicBezTo>
                <a:lnTo>
                  <a:pt x="256032" y="591312"/>
                </a:lnTo>
                <a:lnTo>
                  <a:pt x="237744" y="603504"/>
                </a:lnTo>
                <a:cubicBezTo>
                  <a:pt x="233680" y="609600"/>
                  <a:pt x="231273" y="617215"/>
                  <a:pt x="225552" y="621792"/>
                </a:cubicBezTo>
                <a:cubicBezTo>
                  <a:pt x="220534" y="625806"/>
                  <a:pt x="213011" y="625014"/>
                  <a:pt x="207264" y="627888"/>
                </a:cubicBezTo>
                <a:cubicBezTo>
                  <a:pt x="200711" y="631165"/>
                  <a:pt x="195072" y="636016"/>
                  <a:pt x="188976" y="640080"/>
                </a:cubicBezTo>
                <a:cubicBezTo>
                  <a:pt x="160528" y="682752"/>
                  <a:pt x="176784" y="668528"/>
                  <a:pt x="146304" y="688848"/>
                </a:cubicBezTo>
                <a:cubicBezTo>
                  <a:pt x="144272" y="694944"/>
                  <a:pt x="139498" y="700750"/>
                  <a:pt x="140208" y="707136"/>
                </a:cubicBezTo>
                <a:cubicBezTo>
                  <a:pt x="141627" y="719909"/>
                  <a:pt x="152400" y="743712"/>
                  <a:pt x="152400" y="743712"/>
                </a:cubicBezTo>
                <a:cubicBezTo>
                  <a:pt x="150368" y="770128"/>
                  <a:pt x="153582" y="797485"/>
                  <a:pt x="146304" y="822960"/>
                </a:cubicBezTo>
                <a:cubicBezTo>
                  <a:pt x="144539" y="829139"/>
                  <a:pt x="134317" y="827796"/>
                  <a:pt x="128016" y="829056"/>
                </a:cubicBezTo>
                <a:cubicBezTo>
                  <a:pt x="113927" y="831874"/>
                  <a:pt x="99517" y="832790"/>
                  <a:pt x="85344" y="835152"/>
                </a:cubicBezTo>
                <a:cubicBezTo>
                  <a:pt x="75124" y="836855"/>
                  <a:pt x="65024" y="839216"/>
                  <a:pt x="54864" y="841248"/>
                </a:cubicBezTo>
                <a:cubicBezTo>
                  <a:pt x="40640" y="839216"/>
                  <a:pt x="25043" y="841578"/>
                  <a:pt x="12192" y="835152"/>
                </a:cubicBezTo>
                <a:cubicBezTo>
                  <a:pt x="6445" y="832278"/>
                  <a:pt x="6265" y="823288"/>
                  <a:pt x="6096" y="816864"/>
                </a:cubicBezTo>
                <a:cubicBezTo>
                  <a:pt x="2193" y="668565"/>
                  <a:pt x="2032" y="520192"/>
                  <a:pt x="0" y="371856"/>
                </a:cubicBezTo>
                <a:cubicBezTo>
                  <a:pt x="2032" y="308864"/>
                  <a:pt x="2500" y="245802"/>
                  <a:pt x="6096" y="182880"/>
                </a:cubicBezTo>
                <a:cubicBezTo>
                  <a:pt x="6574" y="174515"/>
                  <a:pt x="8892" y="166197"/>
                  <a:pt x="12192" y="158496"/>
                </a:cubicBezTo>
                <a:cubicBezTo>
                  <a:pt x="47644" y="75775"/>
                  <a:pt x="4793" y="198981"/>
                  <a:pt x="30480" y="121920"/>
                </a:cubicBezTo>
                <a:cubicBezTo>
                  <a:pt x="26623" y="75634"/>
                  <a:pt x="31394" y="63244"/>
                  <a:pt x="18288" y="30480"/>
                </a:cubicBezTo>
                <a:lnTo>
                  <a:pt x="609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B5A808-3633-DD00-6DFF-B0D0ECDF609E}"/>
              </a:ext>
            </a:extLst>
          </p:cNvPr>
          <p:cNvSpPr/>
          <p:nvPr/>
        </p:nvSpPr>
        <p:spPr>
          <a:xfrm>
            <a:off x="5833773" y="1690688"/>
            <a:ext cx="436398" cy="341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6A09DF9-FA56-3A87-B144-A74EEED2CAE8}"/>
              </a:ext>
            </a:extLst>
          </p:cNvPr>
          <p:cNvSpPr/>
          <p:nvPr/>
        </p:nvSpPr>
        <p:spPr>
          <a:xfrm>
            <a:off x="5877315" y="3323771"/>
            <a:ext cx="929884" cy="105954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590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a:blip r:embed="rId2"/>
          <a:stretch>
            <a:fillRect/>
          </a:stretch>
        </p:blipFill>
        <p:spPr>
          <a:xfrm>
            <a:off x="5286504" y="1690688"/>
            <a:ext cx="4800600" cy="4826000"/>
          </a:xfrm>
          <a:prstGeom prst="rect">
            <a:avLst/>
          </a:prstGeom>
        </p:spPr>
      </p:pic>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4869143" y="3513138"/>
            <a:ext cx="393700" cy="1181100"/>
          </a:xfrm>
          <a:prstGeom prst="rect">
            <a:avLst/>
          </a:prstGeom>
        </p:spPr>
      </p:pic>
      <p:sp>
        <p:nvSpPr>
          <p:cNvPr id="10" name="TextBox 9">
            <a:extLst>
              <a:ext uri="{FF2B5EF4-FFF2-40B4-BE49-F238E27FC236}">
                <a16:creationId xmlns:a16="http://schemas.microsoft.com/office/drawing/2014/main" id="{5A521164-8986-AB87-DDB3-71ECAFE8A907}"/>
              </a:ext>
            </a:extLst>
          </p:cNvPr>
          <p:cNvSpPr txBox="1"/>
          <p:nvPr/>
        </p:nvSpPr>
        <p:spPr>
          <a:xfrm>
            <a:off x="275771" y="2863468"/>
            <a:ext cx="4391887" cy="830997"/>
          </a:xfrm>
          <a:prstGeom prst="rect">
            <a:avLst/>
          </a:prstGeom>
          <a:noFill/>
        </p:spPr>
        <p:txBody>
          <a:bodyPr wrap="square" rtlCol="0">
            <a:spAutoFit/>
          </a:bodyPr>
          <a:lstStyle/>
          <a:p>
            <a:r>
              <a:rPr lang="en-US" sz="2400" dirty="0"/>
              <a:t>- Integrate through anomaly</a:t>
            </a:r>
          </a:p>
          <a:p>
            <a:endParaRPr lang="en-US" sz="2400" dirty="0"/>
          </a:p>
        </p:txBody>
      </p:sp>
      <p:sp>
        <p:nvSpPr>
          <p:cNvPr id="8" name="Title 1">
            <a:extLst>
              <a:ext uri="{FF2B5EF4-FFF2-40B4-BE49-F238E27FC236}">
                <a16:creationId xmlns:a16="http://schemas.microsoft.com/office/drawing/2014/main" id="{CAE7F1F4-C2BF-3583-72AF-C4706E3E256C}"/>
              </a:ext>
            </a:extLst>
          </p:cNvPr>
          <p:cNvSpPr>
            <a:spLocks noGrp="1"/>
          </p:cNvSpPr>
          <p:nvPr>
            <p:ph type="title"/>
          </p:nvPr>
        </p:nvSpPr>
        <p:spPr>
          <a:xfrm>
            <a:off x="400833" y="365125"/>
            <a:ext cx="10952967" cy="1325563"/>
          </a:xfrm>
        </p:spPr>
        <p:txBody>
          <a:bodyPr>
            <a:normAutofit/>
          </a:bodyPr>
          <a:lstStyle/>
          <a:p>
            <a:r>
              <a:rPr lang="en-US" sz="4000" b="1" dirty="0"/>
              <a:t>Calculate the subduction-driven  </a:t>
            </a:r>
            <a:r>
              <a:rPr lang="en-US" sz="4000" b="1" dirty="0">
                <a:solidFill>
                  <a:schemeClr val="accent6"/>
                </a:solidFill>
              </a:rPr>
              <a:t>Chl/bbp ratio</a:t>
            </a:r>
          </a:p>
        </p:txBody>
      </p:sp>
      <p:sp>
        <p:nvSpPr>
          <p:cNvPr id="2" name="Freeform 1">
            <a:extLst>
              <a:ext uri="{FF2B5EF4-FFF2-40B4-BE49-F238E27FC236}">
                <a16:creationId xmlns:a16="http://schemas.microsoft.com/office/drawing/2014/main" id="{5D463A61-017F-8CB3-C29F-8D6C3832342B}"/>
              </a:ext>
            </a:extLst>
          </p:cNvPr>
          <p:cNvSpPr/>
          <p:nvPr/>
        </p:nvSpPr>
        <p:spPr>
          <a:xfrm>
            <a:off x="5877316" y="3483314"/>
            <a:ext cx="683141" cy="791029"/>
          </a:xfrm>
          <a:custGeom>
            <a:avLst/>
            <a:gdLst>
              <a:gd name="connsiteX0" fmla="*/ 6096 w 713232"/>
              <a:gd name="connsiteY0" fmla="*/ 0 h 841248"/>
              <a:gd name="connsiteX1" fmla="*/ 6096 w 713232"/>
              <a:gd name="connsiteY1" fmla="*/ 0 h 841248"/>
              <a:gd name="connsiteX2" fmla="*/ 60960 w 713232"/>
              <a:gd name="connsiteY2" fmla="*/ 6096 h 841248"/>
              <a:gd name="connsiteX3" fmla="*/ 146304 w 713232"/>
              <a:gd name="connsiteY3" fmla="*/ 12192 h 841248"/>
              <a:gd name="connsiteX4" fmla="*/ 158496 w 713232"/>
              <a:gd name="connsiteY4" fmla="*/ 48768 h 841248"/>
              <a:gd name="connsiteX5" fmla="*/ 164592 w 713232"/>
              <a:gd name="connsiteY5" fmla="*/ 67056 h 841248"/>
              <a:gd name="connsiteX6" fmla="*/ 170688 w 713232"/>
              <a:gd name="connsiteY6" fmla="*/ 85344 h 841248"/>
              <a:gd name="connsiteX7" fmla="*/ 201168 w 713232"/>
              <a:gd name="connsiteY7" fmla="*/ 109728 h 841248"/>
              <a:gd name="connsiteX8" fmla="*/ 237744 w 713232"/>
              <a:gd name="connsiteY8" fmla="*/ 134112 h 841248"/>
              <a:gd name="connsiteX9" fmla="*/ 292608 w 713232"/>
              <a:gd name="connsiteY9" fmla="*/ 152400 h 841248"/>
              <a:gd name="connsiteX10" fmla="*/ 310896 w 713232"/>
              <a:gd name="connsiteY10" fmla="*/ 158496 h 841248"/>
              <a:gd name="connsiteX11" fmla="*/ 335280 w 713232"/>
              <a:gd name="connsiteY11" fmla="*/ 164592 h 841248"/>
              <a:gd name="connsiteX12" fmla="*/ 390144 w 713232"/>
              <a:gd name="connsiteY12" fmla="*/ 176784 h 841248"/>
              <a:gd name="connsiteX13" fmla="*/ 445008 w 713232"/>
              <a:gd name="connsiteY13" fmla="*/ 195072 h 841248"/>
              <a:gd name="connsiteX14" fmla="*/ 463296 w 713232"/>
              <a:gd name="connsiteY14" fmla="*/ 201168 h 841248"/>
              <a:gd name="connsiteX15" fmla="*/ 542544 w 713232"/>
              <a:gd name="connsiteY15" fmla="*/ 213360 h 841248"/>
              <a:gd name="connsiteX16" fmla="*/ 566928 w 713232"/>
              <a:gd name="connsiteY16" fmla="*/ 268224 h 841248"/>
              <a:gd name="connsiteX17" fmla="*/ 603504 w 713232"/>
              <a:gd name="connsiteY17" fmla="*/ 280416 h 841248"/>
              <a:gd name="connsiteX18" fmla="*/ 640080 w 713232"/>
              <a:gd name="connsiteY18" fmla="*/ 298704 h 841248"/>
              <a:gd name="connsiteX19" fmla="*/ 658368 w 713232"/>
              <a:gd name="connsiteY19" fmla="*/ 310896 h 841248"/>
              <a:gd name="connsiteX20" fmla="*/ 676656 w 713232"/>
              <a:gd name="connsiteY20" fmla="*/ 316992 h 841248"/>
              <a:gd name="connsiteX21" fmla="*/ 713232 w 713232"/>
              <a:gd name="connsiteY21" fmla="*/ 335280 h 841248"/>
              <a:gd name="connsiteX22" fmla="*/ 707136 w 713232"/>
              <a:gd name="connsiteY22" fmla="*/ 365760 h 841248"/>
              <a:gd name="connsiteX23" fmla="*/ 701040 w 713232"/>
              <a:gd name="connsiteY23" fmla="*/ 414528 h 841248"/>
              <a:gd name="connsiteX24" fmla="*/ 676656 w 713232"/>
              <a:gd name="connsiteY24" fmla="*/ 420624 h 841248"/>
              <a:gd name="connsiteX25" fmla="*/ 621792 w 713232"/>
              <a:gd name="connsiteY25" fmla="*/ 438912 h 841248"/>
              <a:gd name="connsiteX26" fmla="*/ 475488 w 713232"/>
              <a:gd name="connsiteY26" fmla="*/ 487680 h 841248"/>
              <a:gd name="connsiteX27" fmla="*/ 438912 w 713232"/>
              <a:gd name="connsiteY27" fmla="*/ 499872 h 841248"/>
              <a:gd name="connsiteX28" fmla="*/ 420624 w 713232"/>
              <a:gd name="connsiteY28" fmla="*/ 505968 h 841248"/>
              <a:gd name="connsiteX29" fmla="*/ 365760 w 713232"/>
              <a:gd name="connsiteY29" fmla="*/ 530352 h 841248"/>
              <a:gd name="connsiteX30" fmla="*/ 347472 w 713232"/>
              <a:gd name="connsiteY30" fmla="*/ 536448 h 841248"/>
              <a:gd name="connsiteX31" fmla="*/ 329184 w 713232"/>
              <a:gd name="connsiteY31" fmla="*/ 548640 h 841248"/>
              <a:gd name="connsiteX32" fmla="*/ 310896 w 713232"/>
              <a:gd name="connsiteY32" fmla="*/ 554736 h 841248"/>
              <a:gd name="connsiteX33" fmla="*/ 274320 w 713232"/>
              <a:gd name="connsiteY33" fmla="*/ 579120 h 841248"/>
              <a:gd name="connsiteX34" fmla="*/ 256032 w 713232"/>
              <a:gd name="connsiteY34" fmla="*/ 591312 h 841248"/>
              <a:gd name="connsiteX35" fmla="*/ 237744 w 713232"/>
              <a:gd name="connsiteY35" fmla="*/ 603504 h 841248"/>
              <a:gd name="connsiteX36" fmla="*/ 225552 w 713232"/>
              <a:gd name="connsiteY36" fmla="*/ 621792 h 841248"/>
              <a:gd name="connsiteX37" fmla="*/ 207264 w 713232"/>
              <a:gd name="connsiteY37" fmla="*/ 627888 h 841248"/>
              <a:gd name="connsiteX38" fmla="*/ 188976 w 713232"/>
              <a:gd name="connsiteY38" fmla="*/ 640080 h 841248"/>
              <a:gd name="connsiteX39" fmla="*/ 146304 w 713232"/>
              <a:gd name="connsiteY39" fmla="*/ 688848 h 841248"/>
              <a:gd name="connsiteX40" fmla="*/ 140208 w 713232"/>
              <a:gd name="connsiteY40" fmla="*/ 707136 h 841248"/>
              <a:gd name="connsiteX41" fmla="*/ 152400 w 713232"/>
              <a:gd name="connsiteY41" fmla="*/ 743712 h 841248"/>
              <a:gd name="connsiteX42" fmla="*/ 146304 w 713232"/>
              <a:gd name="connsiteY42" fmla="*/ 822960 h 841248"/>
              <a:gd name="connsiteX43" fmla="*/ 128016 w 713232"/>
              <a:gd name="connsiteY43" fmla="*/ 829056 h 841248"/>
              <a:gd name="connsiteX44" fmla="*/ 85344 w 713232"/>
              <a:gd name="connsiteY44" fmla="*/ 835152 h 841248"/>
              <a:gd name="connsiteX45" fmla="*/ 54864 w 713232"/>
              <a:gd name="connsiteY45" fmla="*/ 841248 h 841248"/>
              <a:gd name="connsiteX46" fmla="*/ 12192 w 713232"/>
              <a:gd name="connsiteY46" fmla="*/ 835152 h 841248"/>
              <a:gd name="connsiteX47" fmla="*/ 6096 w 713232"/>
              <a:gd name="connsiteY47" fmla="*/ 816864 h 841248"/>
              <a:gd name="connsiteX48" fmla="*/ 0 w 713232"/>
              <a:gd name="connsiteY48" fmla="*/ 371856 h 841248"/>
              <a:gd name="connsiteX49" fmla="*/ 6096 w 713232"/>
              <a:gd name="connsiteY49" fmla="*/ 182880 h 841248"/>
              <a:gd name="connsiteX50" fmla="*/ 12192 w 713232"/>
              <a:gd name="connsiteY50" fmla="*/ 158496 h 841248"/>
              <a:gd name="connsiteX51" fmla="*/ 30480 w 713232"/>
              <a:gd name="connsiteY51" fmla="*/ 121920 h 841248"/>
              <a:gd name="connsiteX52" fmla="*/ 18288 w 713232"/>
              <a:gd name="connsiteY52" fmla="*/ 30480 h 841248"/>
              <a:gd name="connsiteX53" fmla="*/ 6096 w 713232"/>
              <a:gd name="connsiteY53" fmla="*/ 0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3232" h="841248">
                <a:moveTo>
                  <a:pt x="6096" y="0"/>
                </a:moveTo>
                <a:lnTo>
                  <a:pt x="6096" y="0"/>
                </a:lnTo>
                <a:cubicBezTo>
                  <a:pt x="24384" y="2032"/>
                  <a:pt x="42629" y="4502"/>
                  <a:pt x="60960" y="6096"/>
                </a:cubicBezTo>
                <a:cubicBezTo>
                  <a:pt x="89373" y="8567"/>
                  <a:pt x="120175" y="760"/>
                  <a:pt x="146304" y="12192"/>
                </a:cubicBezTo>
                <a:cubicBezTo>
                  <a:pt x="158078" y="17343"/>
                  <a:pt x="154432" y="36576"/>
                  <a:pt x="158496" y="48768"/>
                </a:cubicBezTo>
                <a:lnTo>
                  <a:pt x="164592" y="67056"/>
                </a:lnTo>
                <a:cubicBezTo>
                  <a:pt x="166624" y="73152"/>
                  <a:pt x="167124" y="79997"/>
                  <a:pt x="170688" y="85344"/>
                </a:cubicBezTo>
                <a:cubicBezTo>
                  <a:pt x="193215" y="119135"/>
                  <a:pt x="169991" y="92407"/>
                  <a:pt x="201168" y="109728"/>
                </a:cubicBezTo>
                <a:cubicBezTo>
                  <a:pt x="213977" y="116844"/>
                  <a:pt x="223843" y="129478"/>
                  <a:pt x="237744" y="134112"/>
                </a:cubicBezTo>
                <a:lnTo>
                  <a:pt x="292608" y="152400"/>
                </a:lnTo>
                <a:cubicBezTo>
                  <a:pt x="298704" y="154432"/>
                  <a:pt x="304662" y="156938"/>
                  <a:pt x="310896" y="158496"/>
                </a:cubicBezTo>
                <a:cubicBezTo>
                  <a:pt x="319024" y="160528"/>
                  <a:pt x="327101" y="162775"/>
                  <a:pt x="335280" y="164592"/>
                </a:cubicBezTo>
                <a:cubicBezTo>
                  <a:pt x="357654" y="169564"/>
                  <a:pt x="368906" y="170412"/>
                  <a:pt x="390144" y="176784"/>
                </a:cubicBezTo>
                <a:lnTo>
                  <a:pt x="445008" y="195072"/>
                </a:lnTo>
                <a:cubicBezTo>
                  <a:pt x="451104" y="197104"/>
                  <a:pt x="456920" y="200371"/>
                  <a:pt x="463296" y="201168"/>
                </a:cubicBezTo>
                <a:cubicBezTo>
                  <a:pt x="522345" y="208549"/>
                  <a:pt x="496000" y="204051"/>
                  <a:pt x="542544" y="213360"/>
                </a:cubicBezTo>
                <a:cubicBezTo>
                  <a:pt x="544567" y="219428"/>
                  <a:pt x="554725" y="260597"/>
                  <a:pt x="566928" y="268224"/>
                </a:cubicBezTo>
                <a:cubicBezTo>
                  <a:pt x="577826" y="275035"/>
                  <a:pt x="592811" y="273287"/>
                  <a:pt x="603504" y="280416"/>
                </a:cubicBezTo>
                <a:cubicBezTo>
                  <a:pt x="655915" y="315357"/>
                  <a:pt x="589603" y="273465"/>
                  <a:pt x="640080" y="298704"/>
                </a:cubicBezTo>
                <a:cubicBezTo>
                  <a:pt x="646633" y="301981"/>
                  <a:pt x="651815" y="307619"/>
                  <a:pt x="658368" y="310896"/>
                </a:cubicBezTo>
                <a:cubicBezTo>
                  <a:pt x="664115" y="313770"/>
                  <a:pt x="670909" y="314118"/>
                  <a:pt x="676656" y="316992"/>
                </a:cubicBezTo>
                <a:cubicBezTo>
                  <a:pt x="723925" y="340627"/>
                  <a:pt x="667265" y="319958"/>
                  <a:pt x="713232" y="335280"/>
                </a:cubicBezTo>
                <a:cubicBezTo>
                  <a:pt x="711200" y="345440"/>
                  <a:pt x="708711" y="355519"/>
                  <a:pt x="707136" y="365760"/>
                </a:cubicBezTo>
                <a:cubicBezTo>
                  <a:pt x="704645" y="381952"/>
                  <a:pt x="708996" y="400207"/>
                  <a:pt x="701040" y="414528"/>
                </a:cubicBezTo>
                <a:cubicBezTo>
                  <a:pt x="696971" y="421852"/>
                  <a:pt x="684681" y="418217"/>
                  <a:pt x="676656" y="420624"/>
                </a:cubicBezTo>
                <a:lnTo>
                  <a:pt x="621792" y="438912"/>
                </a:lnTo>
                <a:lnTo>
                  <a:pt x="475488" y="487680"/>
                </a:lnTo>
                <a:lnTo>
                  <a:pt x="438912" y="499872"/>
                </a:lnTo>
                <a:cubicBezTo>
                  <a:pt x="432816" y="501904"/>
                  <a:pt x="425971" y="502404"/>
                  <a:pt x="420624" y="505968"/>
                </a:cubicBezTo>
                <a:cubicBezTo>
                  <a:pt x="391643" y="525289"/>
                  <a:pt x="409287" y="515843"/>
                  <a:pt x="365760" y="530352"/>
                </a:cubicBezTo>
                <a:cubicBezTo>
                  <a:pt x="359664" y="532384"/>
                  <a:pt x="352819" y="532884"/>
                  <a:pt x="347472" y="536448"/>
                </a:cubicBezTo>
                <a:cubicBezTo>
                  <a:pt x="341376" y="540512"/>
                  <a:pt x="335737" y="545363"/>
                  <a:pt x="329184" y="548640"/>
                </a:cubicBezTo>
                <a:cubicBezTo>
                  <a:pt x="323437" y="551514"/>
                  <a:pt x="316513" y="551615"/>
                  <a:pt x="310896" y="554736"/>
                </a:cubicBezTo>
                <a:cubicBezTo>
                  <a:pt x="298087" y="561852"/>
                  <a:pt x="286512" y="570992"/>
                  <a:pt x="274320" y="579120"/>
                </a:cubicBezTo>
                <a:lnTo>
                  <a:pt x="256032" y="591312"/>
                </a:lnTo>
                <a:lnTo>
                  <a:pt x="237744" y="603504"/>
                </a:lnTo>
                <a:cubicBezTo>
                  <a:pt x="233680" y="609600"/>
                  <a:pt x="231273" y="617215"/>
                  <a:pt x="225552" y="621792"/>
                </a:cubicBezTo>
                <a:cubicBezTo>
                  <a:pt x="220534" y="625806"/>
                  <a:pt x="213011" y="625014"/>
                  <a:pt x="207264" y="627888"/>
                </a:cubicBezTo>
                <a:cubicBezTo>
                  <a:pt x="200711" y="631165"/>
                  <a:pt x="195072" y="636016"/>
                  <a:pt x="188976" y="640080"/>
                </a:cubicBezTo>
                <a:cubicBezTo>
                  <a:pt x="160528" y="682752"/>
                  <a:pt x="176784" y="668528"/>
                  <a:pt x="146304" y="688848"/>
                </a:cubicBezTo>
                <a:cubicBezTo>
                  <a:pt x="144272" y="694944"/>
                  <a:pt x="139498" y="700750"/>
                  <a:pt x="140208" y="707136"/>
                </a:cubicBezTo>
                <a:cubicBezTo>
                  <a:pt x="141627" y="719909"/>
                  <a:pt x="152400" y="743712"/>
                  <a:pt x="152400" y="743712"/>
                </a:cubicBezTo>
                <a:cubicBezTo>
                  <a:pt x="150368" y="770128"/>
                  <a:pt x="153582" y="797485"/>
                  <a:pt x="146304" y="822960"/>
                </a:cubicBezTo>
                <a:cubicBezTo>
                  <a:pt x="144539" y="829139"/>
                  <a:pt x="134317" y="827796"/>
                  <a:pt x="128016" y="829056"/>
                </a:cubicBezTo>
                <a:cubicBezTo>
                  <a:pt x="113927" y="831874"/>
                  <a:pt x="99517" y="832790"/>
                  <a:pt x="85344" y="835152"/>
                </a:cubicBezTo>
                <a:cubicBezTo>
                  <a:pt x="75124" y="836855"/>
                  <a:pt x="65024" y="839216"/>
                  <a:pt x="54864" y="841248"/>
                </a:cubicBezTo>
                <a:cubicBezTo>
                  <a:pt x="40640" y="839216"/>
                  <a:pt x="25043" y="841578"/>
                  <a:pt x="12192" y="835152"/>
                </a:cubicBezTo>
                <a:cubicBezTo>
                  <a:pt x="6445" y="832278"/>
                  <a:pt x="6265" y="823288"/>
                  <a:pt x="6096" y="816864"/>
                </a:cubicBezTo>
                <a:cubicBezTo>
                  <a:pt x="2193" y="668565"/>
                  <a:pt x="2032" y="520192"/>
                  <a:pt x="0" y="371856"/>
                </a:cubicBezTo>
                <a:cubicBezTo>
                  <a:pt x="2032" y="308864"/>
                  <a:pt x="2500" y="245802"/>
                  <a:pt x="6096" y="182880"/>
                </a:cubicBezTo>
                <a:cubicBezTo>
                  <a:pt x="6574" y="174515"/>
                  <a:pt x="8892" y="166197"/>
                  <a:pt x="12192" y="158496"/>
                </a:cubicBezTo>
                <a:cubicBezTo>
                  <a:pt x="47644" y="75775"/>
                  <a:pt x="4793" y="198981"/>
                  <a:pt x="30480" y="121920"/>
                </a:cubicBezTo>
                <a:cubicBezTo>
                  <a:pt x="26623" y="75634"/>
                  <a:pt x="31394" y="63244"/>
                  <a:pt x="18288" y="30480"/>
                </a:cubicBezTo>
                <a:lnTo>
                  <a:pt x="609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B5A808-3633-DD00-6DFF-B0D0ECDF609E}"/>
              </a:ext>
            </a:extLst>
          </p:cNvPr>
          <p:cNvSpPr/>
          <p:nvPr/>
        </p:nvSpPr>
        <p:spPr>
          <a:xfrm>
            <a:off x="5833773" y="1690688"/>
            <a:ext cx="436398" cy="341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86E481-38DE-4E59-158B-D5366240E2F2}"/>
              </a:ext>
            </a:extLst>
          </p:cNvPr>
          <p:cNvSpPr/>
          <p:nvPr/>
        </p:nvSpPr>
        <p:spPr>
          <a:xfrm>
            <a:off x="5833773" y="3483314"/>
            <a:ext cx="146113" cy="79102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609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a:blip r:embed="rId2"/>
          <a:stretch>
            <a:fillRect/>
          </a:stretch>
        </p:blipFill>
        <p:spPr>
          <a:xfrm>
            <a:off x="5286504" y="1690688"/>
            <a:ext cx="4800600" cy="4826000"/>
          </a:xfrm>
          <a:prstGeom prst="rect">
            <a:avLst/>
          </a:prstGeom>
        </p:spPr>
      </p:pic>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4869143" y="3513138"/>
            <a:ext cx="393700" cy="1181100"/>
          </a:xfrm>
          <a:prstGeom prst="rect">
            <a:avLst/>
          </a:prstGeom>
        </p:spPr>
      </p:pic>
      <p:sp>
        <p:nvSpPr>
          <p:cNvPr id="10" name="TextBox 9">
            <a:extLst>
              <a:ext uri="{FF2B5EF4-FFF2-40B4-BE49-F238E27FC236}">
                <a16:creationId xmlns:a16="http://schemas.microsoft.com/office/drawing/2014/main" id="{5A521164-8986-AB87-DDB3-71ECAFE8A907}"/>
              </a:ext>
            </a:extLst>
          </p:cNvPr>
          <p:cNvSpPr txBox="1"/>
          <p:nvPr/>
        </p:nvSpPr>
        <p:spPr>
          <a:xfrm>
            <a:off x="275771" y="2863468"/>
            <a:ext cx="4391887" cy="2308324"/>
          </a:xfrm>
          <a:prstGeom prst="rect">
            <a:avLst/>
          </a:prstGeom>
          <a:noFill/>
        </p:spPr>
        <p:txBody>
          <a:bodyPr wrap="square" rtlCol="0">
            <a:spAutoFit/>
          </a:bodyPr>
          <a:lstStyle/>
          <a:p>
            <a:r>
              <a:rPr lang="en-US" sz="2400" dirty="0"/>
              <a:t>- Integrate through anomaly</a:t>
            </a:r>
          </a:p>
          <a:p>
            <a:endParaRPr lang="en-US" sz="2400" dirty="0"/>
          </a:p>
          <a:p>
            <a:r>
              <a:rPr lang="en-US" sz="2400" dirty="0"/>
              <a:t>- Subtract background quantity (other processes such as sinking material)</a:t>
            </a:r>
          </a:p>
          <a:p>
            <a:endParaRPr lang="en-US" sz="2400" dirty="0"/>
          </a:p>
        </p:txBody>
      </p:sp>
      <p:sp>
        <p:nvSpPr>
          <p:cNvPr id="8" name="Title 1">
            <a:extLst>
              <a:ext uri="{FF2B5EF4-FFF2-40B4-BE49-F238E27FC236}">
                <a16:creationId xmlns:a16="http://schemas.microsoft.com/office/drawing/2014/main" id="{CAE7F1F4-C2BF-3583-72AF-C4706E3E256C}"/>
              </a:ext>
            </a:extLst>
          </p:cNvPr>
          <p:cNvSpPr>
            <a:spLocks noGrp="1"/>
          </p:cNvSpPr>
          <p:nvPr>
            <p:ph type="title"/>
          </p:nvPr>
        </p:nvSpPr>
        <p:spPr>
          <a:xfrm>
            <a:off x="400833" y="365125"/>
            <a:ext cx="10952967" cy="1325563"/>
          </a:xfrm>
        </p:spPr>
        <p:txBody>
          <a:bodyPr>
            <a:normAutofit/>
          </a:bodyPr>
          <a:lstStyle/>
          <a:p>
            <a:r>
              <a:rPr lang="en-US" sz="4000" b="1" dirty="0"/>
              <a:t>Calculate the subduction-driven  </a:t>
            </a:r>
            <a:r>
              <a:rPr lang="en-US" sz="4000" b="1" dirty="0">
                <a:solidFill>
                  <a:schemeClr val="accent6"/>
                </a:solidFill>
              </a:rPr>
              <a:t>Chl/bbp ratio</a:t>
            </a:r>
          </a:p>
        </p:txBody>
      </p:sp>
      <p:sp>
        <p:nvSpPr>
          <p:cNvPr id="2" name="Freeform 1">
            <a:extLst>
              <a:ext uri="{FF2B5EF4-FFF2-40B4-BE49-F238E27FC236}">
                <a16:creationId xmlns:a16="http://schemas.microsoft.com/office/drawing/2014/main" id="{5D463A61-017F-8CB3-C29F-8D6C3832342B}"/>
              </a:ext>
            </a:extLst>
          </p:cNvPr>
          <p:cNvSpPr/>
          <p:nvPr/>
        </p:nvSpPr>
        <p:spPr>
          <a:xfrm>
            <a:off x="5877316" y="3483314"/>
            <a:ext cx="683141" cy="791029"/>
          </a:xfrm>
          <a:custGeom>
            <a:avLst/>
            <a:gdLst>
              <a:gd name="connsiteX0" fmla="*/ 6096 w 713232"/>
              <a:gd name="connsiteY0" fmla="*/ 0 h 841248"/>
              <a:gd name="connsiteX1" fmla="*/ 6096 w 713232"/>
              <a:gd name="connsiteY1" fmla="*/ 0 h 841248"/>
              <a:gd name="connsiteX2" fmla="*/ 60960 w 713232"/>
              <a:gd name="connsiteY2" fmla="*/ 6096 h 841248"/>
              <a:gd name="connsiteX3" fmla="*/ 146304 w 713232"/>
              <a:gd name="connsiteY3" fmla="*/ 12192 h 841248"/>
              <a:gd name="connsiteX4" fmla="*/ 158496 w 713232"/>
              <a:gd name="connsiteY4" fmla="*/ 48768 h 841248"/>
              <a:gd name="connsiteX5" fmla="*/ 164592 w 713232"/>
              <a:gd name="connsiteY5" fmla="*/ 67056 h 841248"/>
              <a:gd name="connsiteX6" fmla="*/ 170688 w 713232"/>
              <a:gd name="connsiteY6" fmla="*/ 85344 h 841248"/>
              <a:gd name="connsiteX7" fmla="*/ 201168 w 713232"/>
              <a:gd name="connsiteY7" fmla="*/ 109728 h 841248"/>
              <a:gd name="connsiteX8" fmla="*/ 237744 w 713232"/>
              <a:gd name="connsiteY8" fmla="*/ 134112 h 841248"/>
              <a:gd name="connsiteX9" fmla="*/ 292608 w 713232"/>
              <a:gd name="connsiteY9" fmla="*/ 152400 h 841248"/>
              <a:gd name="connsiteX10" fmla="*/ 310896 w 713232"/>
              <a:gd name="connsiteY10" fmla="*/ 158496 h 841248"/>
              <a:gd name="connsiteX11" fmla="*/ 335280 w 713232"/>
              <a:gd name="connsiteY11" fmla="*/ 164592 h 841248"/>
              <a:gd name="connsiteX12" fmla="*/ 390144 w 713232"/>
              <a:gd name="connsiteY12" fmla="*/ 176784 h 841248"/>
              <a:gd name="connsiteX13" fmla="*/ 445008 w 713232"/>
              <a:gd name="connsiteY13" fmla="*/ 195072 h 841248"/>
              <a:gd name="connsiteX14" fmla="*/ 463296 w 713232"/>
              <a:gd name="connsiteY14" fmla="*/ 201168 h 841248"/>
              <a:gd name="connsiteX15" fmla="*/ 542544 w 713232"/>
              <a:gd name="connsiteY15" fmla="*/ 213360 h 841248"/>
              <a:gd name="connsiteX16" fmla="*/ 566928 w 713232"/>
              <a:gd name="connsiteY16" fmla="*/ 268224 h 841248"/>
              <a:gd name="connsiteX17" fmla="*/ 603504 w 713232"/>
              <a:gd name="connsiteY17" fmla="*/ 280416 h 841248"/>
              <a:gd name="connsiteX18" fmla="*/ 640080 w 713232"/>
              <a:gd name="connsiteY18" fmla="*/ 298704 h 841248"/>
              <a:gd name="connsiteX19" fmla="*/ 658368 w 713232"/>
              <a:gd name="connsiteY19" fmla="*/ 310896 h 841248"/>
              <a:gd name="connsiteX20" fmla="*/ 676656 w 713232"/>
              <a:gd name="connsiteY20" fmla="*/ 316992 h 841248"/>
              <a:gd name="connsiteX21" fmla="*/ 713232 w 713232"/>
              <a:gd name="connsiteY21" fmla="*/ 335280 h 841248"/>
              <a:gd name="connsiteX22" fmla="*/ 707136 w 713232"/>
              <a:gd name="connsiteY22" fmla="*/ 365760 h 841248"/>
              <a:gd name="connsiteX23" fmla="*/ 701040 w 713232"/>
              <a:gd name="connsiteY23" fmla="*/ 414528 h 841248"/>
              <a:gd name="connsiteX24" fmla="*/ 676656 w 713232"/>
              <a:gd name="connsiteY24" fmla="*/ 420624 h 841248"/>
              <a:gd name="connsiteX25" fmla="*/ 621792 w 713232"/>
              <a:gd name="connsiteY25" fmla="*/ 438912 h 841248"/>
              <a:gd name="connsiteX26" fmla="*/ 475488 w 713232"/>
              <a:gd name="connsiteY26" fmla="*/ 487680 h 841248"/>
              <a:gd name="connsiteX27" fmla="*/ 438912 w 713232"/>
              <a:gd name="connsiteY27" fmla="*/ 499872 h 841248"/>
              <a:gd name="connsiteX28" fmla="*/ 420624 w 713232"/>
              <a:gd name="connsiteY28" fmla="*/ 505968 h 841248"/>
              <a:gd name="connsiteX29" fmla="*/ 365760 w 713232"/>
              <a:gd name="connsiteY29" fmla="*/ 530352 h 841248"/>
              <a:gd name="connsiteX30" fmla="*/ 347472 w 713232"/>
              <a:gd name="connsiteY30" fmla="*/ 536448 h 841248"/>
              <a:gd name="connsiteX31" fmla="*/ 329184 w 713232"/>
              <a:gd name="connsiteY31" fmla="*/ 548640 h 841248"/>
              <a:gd name="connsiteX32" fmla="*/ 310896 w 713232"/>
              <a:gd name="connsiteY32" fmla="*/ 554736 h 841248"/>
              <a:gd name="connsiteX33" fmla="*/ 274320 w 713232"/>
              <a:gd name="connsiteY33" fmla="*/ 579120 h 841248"/>
              <a:gd name="connsiteX34" fmla="*/ 256032 w 713232"/>
              <a:gd name="connsiteY34" fmla="*/ 591312 h 841248"/>
              <a:gd name="connsiteX35" fmla="*/ 237744 w 713232"/>
              <a:gd name="connsiteY35" fmla="*/ 603504 h 841248"/>
              <a:gd name="connsiteX36" fmla="*/ 225552 w 713232"/>
              <a:gd name="connsiteY36" fmla="*/ 621792 h 841248"/>
              <a:gd name="connsiteX37" fmla="*/ 207264 w 713232"/>
              <a:gd name="connsiteY37" fmla="*/ 627888 h 841248"/>
              <a:gd name="connsiteX38" fmla="*/ 188976 w 713232"/>
              <a:gd name="connsiteY38" fmla="*/ 640080 h 841248"/>
              <a:gd name="connsiteX39" fmla="*/ 146304 w 713232"/>
              <a:gd name="connsiteY39" fmla="*/ 688848 h 841248"/>
              <a:gd name="connsiteX40" fmla="*/ 140208 w 713232"/>
              <a:gd name="connsiteY40" fmla="*/ 707136 h 841248"/>
              <a:gd name="connsiteX41" fmla="*/ 152400 w 713232"/>
              <a:gd name="connsiteY41" fmla="*/ 743712 h 841248"/>
              <a:gd name="connsiteX42" fmla="*/ 146304 w 713232"/>
              <a:gd name="connsiteY42" fmla="*/ 822960 h 841248"/>
              <a:gd name="connsiteX43" fmla="*/ 128016 w 713232"/>
              <a:gd name="connsiteY43" fmla="*/ 829056 h 841248"/>
              <a:gd name="connsiteX44" fmla="*/ 85344 w 713232"/>
              <a:gd name="connsiteY44" fmla="*/ 835152 h 841248"/>
              <a:gd name="connsiteX45" fmla="*/ 54864 w 713232"/>
              <a:gd name="connsiteY45" fmla="*/ 841248 h 841248"/>
              <a:gd name="connsiteX46" fmla="*/ 12192 w 713232"/>
              <a:gd name="connsiteY46" fmla="*/ 835152 h 841248"/>
              <a:gd name="connsiteX47" fmla="*/ 6096 w 713232"/>
              <a:gd name="connsiteY47" fmla="*/ 816864 h 841248"/>
              <a:gd name="connsiteX48" fmla="*/ 0 w 713232"/>
              <a:gd name="connsiteY48" fmla="*/ 371856 h 841248"/>
              <a:gd name="connsiteX49" fmla="*/ 6096 w 713232"/>
              <a:gd name="connsiteY49" fmla="*/ 182880 h 841248"/>
              <a:gd name="connsiteX50" fmla="*/ 12192 w 713232"/>
              <a:gd name="connsiteY50" fmla="*/ 158496 h 841248"/>
              <a:gd name="connsiteX51" fmla="*/ 30480 w 713232"/>
              <a:gd name="connsiteY51" fmla="*/ 121920 h 841248"/>
              <a:gd name="connsiteX52" fmla="*/ 18288 w 713232"/>
              <a:gd name="connsiteY52" fmla="*/ 30480 h 841248"/>
              <a:gd name="connsiteX53" fmla="*/ 6096 w 713232"/>
              <a:gd name="connsiteY53" fmla="*/ 0 h 8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3232" h="841248">
                <a:moveTo>
                  <a:pt x="6096" y="0"/>
                </a:moveTo>
                <a:lnTo>
                  <a:pt x="6096" y="0"/>
                </a:lnTo>
                <a:cubicBezTo>
                  <a:pt x="24384" y="2032"/>
                  <a:pt x="42629" y="4502"/>
                  <a:pt x="60960" y="6096"/>
                </a:cubicBezTo>
                <a:cubicBezTo>
                  <a:pt x="89373" y="8567"/>
                  <a:pt x="120175" y="760"/>
                  <a:pt x="146304" y="12192"/>
                </a:cubicBezTo>
                <a:cubicBezTo>
                  <a:pt x="158078" y="17343"/>
                  <a:pt x="154432" y="36576"/>
                  <a:pt x="158496" y="48768"/>
                </a:cubicBezTo>
                <a:lnTo>
                  <a:pt x="164592" y="67056"/>
                </a:lnTo>
                <a:cubicBezTo>
                  <a:pt x="166624" y="73152"/>
                  <a:pt x="167124" y="79997"/>
                  <a:pt x="170688" y="85344"/>
                </a:cubicBezTo>
                <a:cubicBezTo>
                  <a:pt x="193215" y="119135"/>
                  <a:pt x="169991" y="92407"/>
                  <a:pt x="201168" y="109728"/>
                </a:cubicBezTo>
                <a:cubicBezTo>
                  <a:pt x="213977" y="116844"/>
                  <a:pt x="223843" y="129478"/>
                  <a:pt x="237744" y="134112"/>
                </a:cubicBezTo>
                <a:lnTo>
                  <a:pt x="292608" y="152400"/>
                </a:lnTo>
                <a:cubicBezTo>
                  <a:pt x="298704" y="154432"/>
                  <a:pt x="304662" y="156938"/>
                  <a:pt x="310896" y="158496"/>
                </a:cubicBezTo>
                <a:cubicBezTo>
                  <a:pt x="319024" y="160528"/>
                  <a:pt x="327101" y="162775"/>
                  <a:pt x="335280" y="164592"/>
                </a:cubicBezTo>
                <a:cubicBezTo>
                  <a:pt x="357654" y="169564"/>
                  <a:pt x="368906" y="170412"/>
                  <a:pt x="390144" y="176784"/>
                </a:cubicBezTo>
                <a:lnTo>
                  <a:pt x="445008" y="195072"/>
                </a:lnTo>
                <a:cubicBezTo>
                  <a:pt x="451104" y="197104"/>
                  <a:pt x="456920" y="200371"/>
                  <a:pt x="463296" y="201168"/>
                </a:cubicBezTo>
                <a:cubicBezTo>
                  <a:pt x="522345" y="208549"/>
                  <a:pt x="496000" y="204051"/>
                  <a:pt x="542544" y="213360"/>
                </a:cubicBezTo>
                <a:cubicBezTo>
                  <a:pt x="544567" y="219428"/>
                  <a:pt x="554725" y="260597"/>
                  <a:pt x="566928" y="268224"/>
                </a:cubicBezTo>
                <a:cubicBezTo>
                  <a:pt x="577826" y="275035"/>
                  <a:pt x="592811" y="273287"/>
                  <a:pt x="603504" y="280416"/>
                </a:cubicBezTo>
                <a:cubicBezTo>
                  <a:pt x="655915" y="315357"/>
                  <a:pt x="589603" y="273465"/>
                  <a:pt x="640080" y="298704"/>
                </a:cubicBezTo>
                <a:cubicBezTo>
                  <a:pt x="646633" y="301981"/>
                  <a:pt x="651815" y="307619"/>
                  <a:pt x="658368" y="310896"/>
                </a:cubicBezTo>
                <a:cubicBezTo>
                  <a:pt x="664115" y="313770"/>
                  <a:pt x="670909" y="314118"/>
                  <a:pt x="676656" y="316992"/>
                </a:cubicBezTo>
                <a:cubicBezTo>
                  <a:pt x="723925" y="340627"/>
                  <a:pt x="667265" y="319958"/>
                  <a:pt x="713232" y="335280"/>
                </a:cubicBezTo>
                <a:cubicBezTo>
                  <a:pt x="711200" y="345440"/>
                  <a:pt x="708711" y="355519"/>
                  <a:pt x="707136" y="365760"/>
                </a:cubicBezTo>
                <a:cubicBezTo>
                  <a:pt x="704645" y="381952"/>
                  <a:pt x="708996" y="400207"/>
                  <a:pt x="701040" y="414528"/>
                </a:cubicBezTo>
                <a:cubicBezTo>
                  <a:pt x="696971" y="421852"/>
                  <a:pt x="684681" y="418217"/>
                  <a:pt x="676656" y="420624"/>
                </a:cubicBezTo>
                <a:lnTo>
                  <a:pt x="621792" y="438912"/>
                </a:lnTo>
                <a:lnTo>
                  <a:pt x="475488" y="487680"/>
                </a:lnTo>
                <a:lnTo>
                  <a:pt x="438912" y="499872"/>
                </a:lnTo>
                <a:cubicBezTo>
                  <a:pt x="432816" y="501904"/>
                  <a:pt x="425971" y="502404"/>
                  <a:pt x="420624" y="505968"/>
                </a:cubicBezTo>
                <a:cubicBezTo>
                  <a:pt x="391643" y="525289"/>
                  <a:pt x="409287" y="515843"/>
                  <a:pt x="365760" y="530352"/>
                </a:cubicBezTo>
                <a:cubicBezTo>
                  <a:pt x="359664" y="532384"/>
                  <a:pt x="352819" y="532884"/>
                  <a:pt x="347472" y="536448"/>
                </a:cubicBezTo>
                <a:cubicBezTo>
                  <a:pt x="341376" y="540512"/>
                  <a:pt x="335737" y="545363"/>
                  <a:pt x="329184" y="548640"/>
                </a:cubicBezTo>
                <a:cubicBezTo>
                  <a:pt x="323437" y="551514"/>
                  <a:pt x="316513" y="551615"/>
                  <a:pt x="310896" y="554736"/>
                </a:cubicBezTo>
                <a:cubicBezTo>
                  <a:pt x="298087" y="561852"/>
                  <a:pt x="286512" y="570992"/>
                  <a:pt x="274320" y="579120"/>
                </a:cubicBezTo>
                <a:lnTo>
                  <a:pt x="256032" y="591312"/>
                </a:lnTo>
                <a:lnTo>
                  <a:pt x="237744" y="603504"/>
                </a:lnTo>
                <a:cubicBezTo>
                  <a:pt x="233680" y="609600"/>
                  <a:pt x="231273" y="617215"/>
                  <a:pt x="225552" y="621792"/>
                </a:cubicBezTo>
                <a:cubicBezTo>
                  <a:pt x="220534" y="625806"/>
                  <a:pt x="213011" y="625014"/>
                  <a:pt x="207264" y="627888"/>
                </a:cubicBezTo>
                <a:cubicBezTo>
                  <a:pt x="200711" y="631165"/>
                  <a:pt x="195072" y="636016"/>
                  <a:pt x="188976" y="640080"/>
                </a:cubicBezTo>
                <a:cubicBezTo>
                  <a:pt x="160528" y="682752"/>
                  <a:pt x="176784" y="668528"/>
                  <a:pt x="146304" y="688848"/>
                </a:cubicBezTo>
                <a:cubicBezTo>
                  <a:pt x="144272" y="694944"/>
                  <a:pt x="139498" y="700750"/>
                  <a:pt x="140208" y="707136"/>
                </a:cubicBezTo>
                <a:cubicBezTo>
                  <a:pt x="141627" y="719909"/>
                  <a:pt x="152400" y="743712"/>
                  <a:pt x="152400" y="743712"/>
                </a:cubicBezTo>
                <a:cubicBezTo>
                  <a:pt x="150368" y="770128"/>
                  <a:pt x="153582" y="797485"/>
                  <a:pt x="146304" y="822960"/>
                </a:cubicBezTo>
                <a:cubicBezTo>
                  <a:pt x="144539" y="829139"/>
                  <a:pt x="134317" y="827796"/>
                  <a:pt x="128016" y="829056"/>
                </a:cubicBezTo>
                <a:cubicBezTo>
                  <a:pt x="113927" y="831874"/>
                  <a:pt x="99517" y="832790"/>
                  <a:pt x="85344" y="835152"/>
                </a:cubicBezTo>
                <a:cubicBezTo>
                  <a:pt x="75124" y="836855"/>
                  <a:pt x="65024" y="839216"/>
                  <a:pt x="54864" y="841248"/>
                </a:cubicBezTo>
                <a:cubicBezTo>
                  <a:pt x="40640" y="839216"/>
                  <a:pt x="25043" y="841578"/>
                  <a:pt x="12192" y="835152"/>
                </a:cubicBezTo>
                <a:cubicBezTo>
                  <a:pt x="6445" y="832278"/>
                  <a:pt x="6265" y="823288"/>
                  <a:pt x="6096" y="816864"/>
                </a:cubicBezTo>
                <a:cubicBezTo>
                  <a:pt x="2193" y="668565"/>
                  <a:pt x="2032" y="520192"/>
                  <a:pt x="0" y="371856"/>
                </a:cubicBezTo>
                <a:cubicBezTo>
                  <a:pt x="2032" y="308864"/>
                  <a:pt x="2500" y="245802"/>
                  <a:pt x="6096" y="182880"/>
                </a:cubicBezTo>
                <a:cubicBezTo>
                  <a:pt x="6574" y="174515"/>
                  <a:pt x="8892" y="166197"/>
                  <a:pt x="12192" y="158496"/>
                </a:cubicBezTo>
                <a:cubicBezTo>
                  <a:pt x="47644" y="75775"/>
                  <a:pt x="4793" y="198981"/>
                  <a:pt x="30480" y="121920"/>
                </a:cubicBezTo>
                <a:cubicBezTo>
                  <a:pt x="26623" y="75634"/>
                  <a:pt x="31394" y="63244"/>
                  <a:pt x="18288" y="30480"/>
                </a:cubicBezTo>
                <a:lnTo>
                  <a:pt x="6096"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B5A808-3633-DD00-6DFF-B0D0ECDF609E}"/>
              </a:ext>
            </a:extLst>
          </p:cNvPr>
          <p:cNvSpPr/>
          <p:nvPr/>
        </p:nvSpPr>
        <p:spPr>
          <a:xfrm>
            <a:off x="5833773" y="1690688"/>
            <a:ext cx="436398" cy="341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86E481-38DE-4E59-158B-D5366240E2F2}"/>
              </a:ext>
            </a:extLst>
          </p:cNvPr>
          <p:cNvSpPr/>
          <p:nvPr/>
        </p:nvSpPr>
        <p:spPr>
          <a:xfrm>
            <a:off x="5819259" y="3468800"/>
            <a:ext cx="262227" cy="79102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038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3A2F5-BFC8-9B21-59E7-054DFE457F02}"/>
              </a:ext>
            </a:extLst>
          </p:cNvPr>
          <p:cNvPicPr>
            <a:picLocks noChangeAspect="1"/>
          </p:cNvPicPr>
          <p:nvPr/>
        </p:nvPicPr>
        <p:blipFill>
          <a:blip r:embed="rId2"/>
          <a:stretch>
            <a:fillRect/>
          </a:stretch>
        </p:blipFill>
        <p:spPr>
          <a:xfrm>
            <a:off x="5286504" y="1690688"/>
            <a:ext cx="4800600" cy="4826000"/>
          </a:xfrm>
          <a:prstGeom prst="rect">
            <a:avLst/>
          </a:prstGeom>
        </p:spPr>
      </p:pic>
      <p:pic>
        <p:nvPicPr>
          <p:cNvPr id="9" name="Picture 8">
            <a:extLst>
              <a:ext uri="{FF2B5EF4-FFF2-40B4-BE49-F238E27FC236}">
                <a16:creationId xmlns:a16="http://schemas.microsoft.com/office/drawing/2014/main" id="{63052414-57B1-61D1-6BC8-EC1B6A1F2863}"/>
              </a:ext>
            </a:extLst>
          </p:cNvPr>
          <p:cNvPicPr>
            <a:picLocks noChangeAspect="1"/>
          </p:cNvPicPr>
          <p:nvPr/>
        </p:nvPicPr>
        <p:blipFill>
          <a:blip r:embed="rId3"/>
          <a:stretch>
            <a:fillRect/>
          </a:stretch>
        </p:blipFill>
        <p:spPr>
          <a:xfrm>
            <a:off x="4869143" y="3513138"/>
            <a:ext cx="393700" cy="1181100"/>
          </a:xfrm>
          <a:prstGeom prst="rect">
            <a:avLst/>
          </a:prstGeom>
        </p:spPr>
      </p:pic>
      <p:sp>
        <p:nvSpPr>
          <p:cNvPr id="8" name="Title 1">
            <a:extLst>
              <a:ext uri="{FF2B5EF4-FFF2-40B4-BE49-F238E27FC236}">
                <a16:creationId xmlns:a16="http://schemas.microsoft.com/office/drawing/2014/main" id="{CAE7F1F4-C2BF-3583-72AF-C4706E3E256C}"/>
              </a:ext>
            </a:extLst>
          </p:cNvPr>
          <p:cNvSpPr>
            <a:spLocks noGrp="1"/>
          </p:cNvSpPr>
          <p:nvPr>
            <p:ph type="title"/>
          </p:nvPr>
        </p:nvSpPr>
        <p:spPr>
          <a:xfrm>
            <a:off x="400833" y="365125"/>
            <a:ext cx="10952967" cy="1325563"/>
          </a:xfrm>
        </p:spPr>
        <p:txBody>
          <a:bodyPr>
            <a:normAutofit/>
          </a:bodyPr>
          <a:lstStyle/>
          <a:p>
            <a:r>
              <a:rPr lang="en-US" sz="4000" b="1" dirty="0"/>
              <a:t>Calculate the subduction-driven  </a:t>
            </a:r>
            <a:r>
              <a:rPr lang="en-US" sz="4000" b="1" dirty="0">
                <a:solidFill>
                  <a:schemeClr val="accent6"/>
                </a:solidFill>
              </a:rPr>
              <a:t>Chl/bbp ratio</a:t>
            </a:r>
          </a:p>
        </p:txBody>
      </p:sp>
      <p:sp>
        <p:nvSpPr>
          <p:cNvPr id="6" name="Rectangle 5">
            <a:extLst>
              <a:ext uri="{FF2B5EF4-FFF2-40B4-BE49-F238E27FC236}">
                <a16:creationId xmlns:a16="http://schemas.microsoft.com/office/drawing/2014/main" id="{B8B5A808-3633-DD00-6DFF-B0D0ECDF609E}"/>
              </a:ext>
            </a:extLst>
          </p:cNvPr>
          <p:cNvSpPr/>
          <p:nvPr/>
        </p:nvSpPr>
        <p:spPr>
          <a:xfrm>
            <a:off x="5833773" y="1690688"/>
            <a:ext cx="436398" cy="341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327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2587-0025-3D43-26C2-AA8B8396E702}"/>
              </a:ext>
            </a:extLst>
          </p:cNvPr>
          <p:cNvSpPr>
            <a:spLocks noGrp="1"/>
          </p:cNvSpPr>
          <p:nvPr>
            <p:ph type="title"/>
          </p:nvPr>
        </p:nvSpPr>
        <p:spPr>
          <a:xfrm>
            <a:off x="591378" y="378377"/>
            <a:ext cx="11009243" cy="1325563"/>
          </a:xfrm>
        </p:spPr>
        <p:txBody>
          <a:bodyPr/>
          <a:lstStyle/>
          <a:p>
            <a:r>
              <a:rPr lang="en-US" dirty="0"/>
              <a:t>POC within anomalies is highest in the summer</a:t>
            </a:r>
          </a:p>
        </p:txBody>
      </p:sp>
      <p:pic>
        <p:nvPicPr>
          <p:cNvPr id="5" name="Content Placeholder 4">
            <a:extLst>
              <a:ext uri="{FF2B5EF4-FFF2-40B4-BE49-F238E27FC236}">
                <a16:creationId xmlns:a16="http://schemas.microsoft.com/office/drawing/2014/main" id="{7C70B983-B530-195D-A100-2EEF9BE0E3C0}"/>
              </a:ext>
            </a:extLst>
          </p:cNvPr>
          <p:cNvPicPr>
            <a:picLocks noGrp="1" noChangeAspect="1"/>
          </p:cNvPicPr>
          <p:nvPr>
            <p:ph idx="1"/>
          </p:nvPr>
        </p:nvPicPr>
        <p:blipFill>
          <a:blip r:embed="rId2"/>
          <a:stretch>
            <a:fillRect/>
          </a:stretch>
        </p:blipFill>
        <p:spPr>
          <a:xfrm>
            <a:off x="1925982" y="2025338"/>
            <a:ext cx="8105913" cy="4346263"/>
          </a:xfrm>
        </p:spPr>
      </p:pic>
    </p:spTree>
    <p:extLst>
      <p:ext uri="{BB962C8B-B14F-4D97-AF65-F5344CB8AC3E}">
        <p14:creationId xmlns:p14="http://schemas.microsoft.com/office/powerpoint/2010/main" val="2731168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DAC871-823D-0AC3-AD0B-CC1C44F41EBC}"/>
              </a:ext>
            </a:extLst>
          </p:cNvPr>
          <p:cNvSpPr txBox="1"/>
          <p:nvPr/>
        </p:nvSpPr>
        <p:spPr>
          <a:xfrm>
            <a:off x="455910" y="306178"/>
            <a:ext cx="11362919" cy="707886"/>
          </a:xfrm>
          <a:prstGeom prst="rect">
            <a:avLst/>
          </a:prstGeom>
          <a:noFill/>
        </p:spPr>
        <p:txBody>
          <a:bodyPr wrap="none" rtlCol="0">
            <a:spAutoFit/>
          </a:bodyPr>
          <a:lstStyle/>
          <a:p>
            <a:r>
              <a:rPr lang="en-US" sz="4000" dirty="0">
                <a:latin typeface="+mj-lt"/>
              </a:rPr>
              <a:t>Mesopelagic Chl/bbp and POC increase in the summer</a:t>
            </a:r>
          </a:p>
        </p:txBody>
      </p:sp>
      <p:pic>
        <p:nvPicPr>
          <p:cNvPr id="8" name="Picture 7">
            <a:extLst>
              <a:ext uri="{FF2B5EF4-FFF2-40B4-BE49-F238E27FC236}">
                <a16:creationId xmlns:a16="http://schemas.microsoft.com/office/drawing/2014/main" id="{F6497B25-A580-618D-A367-3BA82ECD9780}"/>
              </a:ext>
            </a:extLst>
          </p:cNvPr>
          <p:cNvPicPr>
            <a:picLocks noChangeAspect="1"/>
          </p:cNvPicPr>
          <p:nvPr/>
        </p:nvPicPr>
        <p:blipFill>
          <a:blip r:embed="rId2"/>
          <a:stretch>
            <a:fillRect/>
          </a:stretch>
        </p:blipFill>
        <p:spPr>
          <a:xfrm>
            <a:off x="609600" y="1498876"/>
            <a:ext cx="5486400" cy="4178300"/>
          </a:xfrm>
          <a:prstGeom prst="rect">
            <a:avLst/>
          </a:prstGeom>
        </p:spPr>
      </p:pic>
      <p:pic>
        <p:nvPicPr>
          <p:cNvPr id="9" name="Picture 8">
            <a:extLst>
              <a:ext uri="{FF2B5EF4-FFF2-40B4-BE49-F238E27FC236}">
                <a16:creationId xmlns:a16="http://schemas.microsoft.com/office/drawing/2014/main" id="{D3F95A8E-6264-51AF-752A-59305054D717}"/>
              </a:ext>
            </a:extLst>
          </p:cNvPr>
          <p:cNvPicPr>
            <a:picLocks noChangeAspect="1"/>
          </p:cNvPicPr>
          <p:nvPr/>
        </p:nvPicPr>
        <p:blipFill>
          <a:blip r:embed="rId3"/>
          <a:stretch>
            <a:fillRect/>
          </a:stretch>
        </p:blipFill>
        <p:spPr>
          <a:xfrm>
            <a:off x="6324600" y="1498876"/>
            <a:ext cx="5257800" cy="4140200"/>
          </a:xfrm>
          <a:prstGeom prst="rect">
            <a:avLst/>
          </a:prstGeom>
        </p:spPr>
      </p:pic>
      <p:sp>
        <p:nvSpPr>
          <p:cNvPr id="10" name="TextBox 9">
            <a:extLst>
              <a:ext uri="{FF2B5EF4-FFF2-40B4-BE49-F238E27FC236}">
                <a16:creationId xmlns:a16="http://schemas.microsoft.com/office/drawing/2014/main" id="{326EF968-8681-5C13-4F48-D26DDE88A8E2}"/>
              </a:ext>
            </a:extLst>
          </p:cNvPr>
          <p:cNvSpPr txBox="1"/>
          <p:nvPr/>
        </p:nvSpPr>
        <p:spPr>
          <a:xfrm>
            <a:off x="4147930" y="6056243"/>
            <a:ext cx="4070473" cy="369332"/>
          </a:xfrm>
          <a:prstGeom prst="rect">
            <a:avLst/>
          </a:prstGeom>
          <a:noFill/>
        </p:spPr>
        <p:txBody>
          <a:bodyPr wrap="none" rtlCol="0">
            <a:spAutoFit/>
          </a:bodyPr>
          <a:lstStyle/>
          <a:p>
            <a:r>
              <a:rPr lang="en-US" dirty="0"/>
              <a:t>All profiles (not just ones with anomalies)</a:t>
            </a:r>
          </a:p>
        </p:txBody>
      </p:sp>
    </p:spTree>
    <p:extLst>
      <p:ext uri="{BB962C8B-B14F-4D97-AF65-F5344CB8AC3E}">
        <p14:creationId xmlns:p14="http://schemas.microsoft.com/office/powerpoint/2010/main" val="1105179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EA77-81FE-7A98-35CA-2DA601A6D3CC}"/>
              </a:ext>
            </a:extLst>
          </p:cNvPr>
          <p:cNvSpPr>
            <a:spLocks noGrp="1"/>
          </p:cNvSpPr>
          <p:nvPr>
            <p:ph type="title"/>
          </p:nvPr>
        </p:nvSpPr>
        <p:spPr/>
        <p:txBody>
          <a:bodyPr/>
          <a:lstStyle/>
          <a:p>
            <a:r>
              <a:rPr lang="en-US" dirty="0"/>
              <a:t>High POC summer events still have lower </a:t>
            </a:r>
            <a:r>
              <a:rPr lang="en-US" dirty="0" err="1"/>
              <a:t>chl</a:t>
            </a:r>
            <a:r>
              <a:rPr lang="en-US" dirty="0"/>
              <a:t>/bbp ratios than spring ones</a:t>
            </a:r>
          </a:p>
        </p:txBody>
      </p:sp>
      <p:pic>
        <p:nvPicPr>
          <p:cNvPr id="9" name="Picture 8">
            <a:extLst>
              <a:ext uri="{FF2B5EF4-FFF2-40B4-BE49-F238E27FC236}">
                <a16:creationId xmlns:a16="http://schemas.microsoft.com/office/drawing/2014/main" id="{B8820326-E114-92D4-1B73-761177CC87E7}"/>
              </a:ext>
            </a:extLst>
          </p:cNvPr>
          <p:cNvPicPr>
            <a:picLocks noChangeAspect="1"/>
          </p:cNvPicPr>
          <p:nvPr/>
        </p:nvPicPr>
        <p:blipFill>
          <a:blip r:embed="rId2"/>
          <a:stretch>
            <a:fillRect/>
          </a:stretch>
        </p:blipFill>
        <p:spPr>
          <a:xfrm>
            <a:off x="3015422" y="1849713"/>
            <a:ext cx="6357612" cy="4802187"/>
          </a:xfrm>
          <a:prstGeom prst="rect">
            <a:avLst/>
          </a:prstGeom>
        </p:spPr>
      </p:pic>
    </p:spTree>
    <p:extLst>
      <p:ext uri="{BB962C8B-B14F-4D97-AF65-F5344CB8AC3E}">
        <p14:creationId xmlns:p14="http://schemas.microsoft.com/office/powerpoint/2010/main" val="443484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37954-25E0-1C47-B667-26308B9AB611}"/>
              </a:ext>
            </a:extLst>
          </p:cNvPr>
          <p:cNvSpPr/>
          <p:nvPr/>
        </p:nvSpPr>
        <p:spPr>
          <a:xfrm>
            <a:off x="10249835" y="5443538"/>
            <a:ext cx="894415" cy="197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82F5CD2-863A-BEA2-0E18-3C828C6D1945}"/>
              </a:ext>
            </a:extLst>
          </p:cNvPr>
          <p:cNvSpPr>
            <a:spLocks noGrp="1"/>
          </p:cNvSpPr>
          <p:nvPr>
            <p:ph type="title"/>
          </p:nvPr>
        </p:nvSpPr>
        <p:spPr>
          <a:xfrm>
            <a:off x="85725" y="290847"/>
            <a:ext cx="12020550" cy="1325563"/>
          </a:xfrm>
        </p:spPr>
        <p:txBody>
          <a:bodyPr>
            <a:normAutofit/>
          </a:bodyPr>
          <a:lstStyle/>
          <a:p>
            <a:pPr algn="ctr"/>
            <a:r>
              <a:rPr lang="en-US" sz="3800" b="1" dirty="0"/>
              <a:t>Sinking particles: Spike analysis for high-resolution (2m) Navis floats</a:t>
            </a:r>
          </a:p>
        </p:txBody>
      </p:sp>
      <p:sp>
        <p:nvSpPr>
          <p:cNvPr id="3" name="TextBox 2">
            <a:extLst>
              <a:ext uri="{FF2B5EF4-FFF2-40B4-BE49-F238E27FC236}">
                <a16:creationId xmlns:a16="http://schemas.microsoft.com/office/drawing/2014/main" id="{308752E6-502D-4E53-A9AD-C0DEF3A6CA13}"/>
              </a:ext>
            </a:extLst>
          </p:cNvPr>
          <p:cNvSpPr txBox="1"/>
          <p:nvPr/>
        </p:nvSpPr>
        <p:spPr>
          <a:xfrm>
            <a:off x="464457" y="1377084"/>
            <a:ext cx="4354286" cy="2677656"/>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Smoothed profiles with a 5-point running median, followed by a 7-point running mean</a:t>
            </a:r>
          </a:p>
        </p:txBody>
      </p:sp>
      <p:pic>
        <p:nvPicPr>
          <p:cNvPr id="4" name="Picture 3">
            <a:extLst>
              <a:ext uri="{FF2B5EF4-FFF2-40B4-BE49-F238E27FC236}">
                <a16:creationId xmlns:a16="http://schemas.microsoft.com/office/drawing/2014/main" id="{95FA2194-8EE2-CAE5-579C-BB57F982A862}"/>
              </a:ext>
            </a:extLst>
          </p:cNvPr>
          <p:cNvPicPr>
            <a:picLocks noChangeAspect="1"/>
          </p:cNvPicPr>
          <p:nvPr/>
        </p:nvPicPr>
        <p:blipFill>
          <a:blip r:embed="rId3"/>
          <a:stretch>
            <a:fillRect/>
          </a:stretch>
        </p:blipFill>
        <p:spPr>
          <a:xfrm>
            <a:off x="5520885" y="1616410"/>
            <a:ext cx="5321300" cy="4064000"/>
          </a:xfrm>
          <a:prstGeom prst="rect">
            <a:avLst/>
          </a:prstGeom>
        </p:spPr>
      </p:pic>
    </p:spTree>
    <p:extLst>
      <p:ext uri="{BB962C8B-B14F-4D97-AF65-F5344CB8AC3E}">
        <p14:creationId xmlns:p14="http://schemas.microsoft.com/office/powerpoint/2010/main" val="331141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A72F3-C373-C14C-F256-08D2C9659B8B}"/>
              </a:ext>
            </a:extLst>
          </p:cNvPr>
          <p:cNvPicPr>
            <a:picLocks noChangeAspect="1"/>
          </p:cNvPicPr>
          <p:nvPr/>
        </p:nvPicPr>
        <p:blipFill>
          <a:blip r:embed="rId3"/>
          <a:stretch>
            <a:fillRect/>
          </a:stretch>
        </p:blipFill>
        <p:spPr>
          <a:xfrm>
            <a:off x="2688397" y="1265706"/>
            <a:ext cx="6635482" cy="4899003"/>
          </a:xfrm>
          <a:prstGeom prst="rect">
            <a:avLst/>
          </a:prstGeom>
        </p:spPr>
      </p:pic>
      <p:sp>
        <p:nvSpPr>
          <p:cNvPr id="10" name="TextBox 9">
            <a:extLst>
              <a:ext uri="{FF2B5EF4-FFF2-40B4-BE49-F238E27FC236}">
                <a16:creationId xmlns:a16="http://schemas.microsoft.com/office/drawing/2014/main" id="{3C8A2F35-1AB4-6713-CA45-F71A433A153F}"/>
              </a:ext>
            </a:extLst>
          </p:cNvPr>
          <p:cNvSpPr txBox="1"/>
          <p:nvPr/>
        </p:nvSpPr>
        <p:spPr>
          <a:xfrm>
            <a:off x="2461192" y="6312388"/>
            <a:ext cx="7269614" cy="369332"/>
          </a:xfrm>
          <a:prstGeom prst="rect">
            <a:avLst/>
          </a:prstGeom>
          <a:noFill/>
        </p:spPr>
        <p:txBody>
          <a:bodyPr wrap="square" rtlCol="0">
            <a:spAutoFit/>
          </a:bodyPr>
          <a:lstStyle/>
          <a:p>
            <a:r>
              <a:rPr lang="en-US" dirty="0"/>
              <a:t>Image from Lévy et al (2018). MODIS, NASA Earth Observatory, Gulf of Aden</a:t>
            </a:r>
          </a:p>
        </p:txBody>
      </p:sp>
      <p:sp>
        <p:nvSpPr>
          <p:cNvPr id="12" name="Title 1">
            <a:extLst>
              <a:ext uri="{FF2B5EF4-FFF2-40B4-BE49-F238E27FC236}">
                <a16:creationId xmlns:a16="http://schemas.microsoft.com/office/drawing/2014/main" id="{A5DEE6D5-1DE7-2C9E-2384-D10CA2C742B4}"/>
              </a:ext>
            </a:extLst>
          </p:cNvPr>
          <p:cNvSpPr>
            <a:spLocks noGrp="1"/>
          </p:cNvSpPr>
          <p:nvPr>
            <p:ph type="title"/>
          </p:nvPr>
        </p:nvSpPr>
        <p:spPr>
          <a:xfrm>
            <a:off x="204019" y="176280"/>
            <a:ext cx="11783961" cy="1325563"/>
          </a:xfrm>
        </p:spPr>
        <p:txBody>
          <a:bodyPr/>
          <a:lstStyle/>
          <a:p>
            <a:r>
              <a:rPr lang="en-US" sz="4400" dirty="0"/>
              <a:t>The ocean has a dynamic submesoscale eddy field</a:t>
            </a:r>
          </a:p>
        </p:txBody>
      </p:sp>
    </p:spTree>
    <p:extLst>
      <p:ext uri="{BB962C8B-B14F-4D97-AF65-F5344CB8AC3E}">
        <p14:creationId xmlns:p14="http://schemas.microsoft.com/office/powerpoint/2010/main" val="2178513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37954-25E0-1C47-B667-26308B9AB611}"/>
              </a:ext>
            </a:extLst>
          </p:cNvPr>
          <p:cNvSpPr/>
          <p:nvPr/>
        </p:nvSpPr>
        <p:spPr>
          <a:xfrm>
            <a:off x="10249835" y="5443538"/>
            <a:ext cx="894415" cy="197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82F5CD2-863A-BEA2-0E18-3C828C6D1945}"/>
              </a:ext>
            </a:extLst>
          </p:cNvPr>
          <p:cNvSpPr>
            <a:spLocks noGrp="1"/>
          </p:cNvSpPr>
          <p:nvPr>
            <p:ph type="title"/>
          </p:nvPr>
        </p:nvSpPr>
        <p:spPr>
          <a:xfrm>
            <a:off x="85725" y="290847"/>
            <a:ext cx="12020550" cy="1325563"/>
          </a:xfrm>
        </p:spPr>
        <p:txBody>
          <a:bodyPr>
            <a:normAutofit/>
          </a:bodyPr>
          <a:lstStyle/>
          <a:p>
            <a:pPr algn="ctr"/>
            <a:r>
              <a:rPr lang="en-US" sz="3800" b="1" dirty="0"/>
              <a:t>Spike analysis</a:t>
            </a:r>
          </a:p>
        </p:txBody>
      </p:sp>
      <p:sp>
        <p:nvSpPr>
          <p:cNvPr id="3" name="TextBox 2">
            <a:extLst>
              <a:ext uri="{FF2B5EF4-FFF2-40B4-BE49-F238E27FC236}">
                <a16:creationId xmlns:a16="http://schemas.microsoft.com/office/drawing/2014/main" id="{308752E6-502D-4E53-A9AD-C0DEF3A6CA13}"/>
              </a:ext>
            </a:extLst>
          </p:cNvPr>
          <p:cNvSpPr txBox="1"/>
          <p:nvPr/>
        </p:nvSpPr>
        <p:spPr>
          <a:xfrm>
            <a:off x="464457" y="1377084"/>
            <a:ext cx="4354286" cy="224676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Subtracted the smoothed from the raw to get the spike profile</a:t>
            </a:r>
          </a:p>
        </p:txBody>
      </p:sp>
      <p:pic>
        <p:nvPicPr>
          <p:cNvPr id="6" name="Picture 5">
            <a:extLst>
              <a:ext uri="{FF2B5EF4-FFF2-40B4-BE49-F238E27FC236}">
                <a16:creationId xmlns:a16="http://schemas.microsoft.com/office/drawing/2014/main" id="{F213472D-BF36-AC78-38D5-AE0A8689D6FF}"/>
              </a:ext>
            </a:extLst>
          </p:cNvPr>
          <p:cNvPicPr>
            <a:picLocks noChangeAspect="1"/>
          </p:cNvPicPr>
          <p:nvPr/>
        </p:nvPicPr>
        <p:blipFill>
          <a:blip r:embed="rId3"/>
          <a:stretch>
            <a:fillRect/>
          </a:stretch>
        </p:blipFill>
        <p:spPr>
          <a:xfrm>
            <a:off x="5617029" y="1407344"/>
            <a:ext cx="6247776" cy="4771571"/>
          </a:xfrm>
          <a:prstGeom prst="rect">
            <a:avLst/>
          </a:prstGeom>
        </p:spPr>
      </p:pic>
    </p:spTree>
    <p:extLst>
      <p:ext uri="{BB962C8B-B14F-4D97-AF65-F5344CB8AC3E}">
        <p14:creationId xmlns:p14="http://schemas.microsoft.com/office/powerpoint/2010/main" val="2945841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037954-25E0-1C47-B667-26308B9AB611}"/>
              </a:ext>
            </a:extLst>
          </p:cNvPr>
          <p:cNvSpPr/>
          <p:nvPr/>
        </p:nvSpPr>
        <p:spPr>
          <a:xfrm>
            <a:off x="10249835" y="5443538"/>
            <a:ext cx="894415" cy="197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82F5CD2-863A-BEA2-0E18-3C828C6D1945}"/>
              </a:ext>
            </a:extLst>
          </p:cNvPr>
          <p:cNvSpPr>
            <a:spLocks noGrp="1"/>
          </p:cNvSpPr>
          <p:nvPr>
            <p:ph type="title"/>
          </p:nvPr>
        </p:nvSpPr>
        <p:spPr>
          <a:xfrm>
            <a:off x="85725" y="290847"/>
            <a:ext cx="12020550" cy="1325563"/>
          </a:xfrm>
        </p:spPr>
        <p:txBody>
          <a:bodyPr>
            <a:normAutofit/>
          </a:bodyPr>
          <a:lstStyle/>
          <a:p>
            <a:pPr algn="ctr"/>
            <a:r>
              <a:rPr lang="en-US" sz="3800" b="1" dirty="0"/>
              <a:t>Quantify the number of spikes per profile</a:t>
            </a:r>
          </a:p>
        </p:txBody>
      </p:sp>
      <p:sp>
        <p:nvSpPr>
          <p:cNvPr id="3" name="TextBox 2">
            <a:extLst>
              <a:ext uri="{FF2B5EF4-FFF2-40B4-BE49-F238E27FC236}">
                <a16:creationId xmlns:a16="http://schemas.microsoft.com/office/drawing/2014/main" id="{308752E6-502D-4E53-A9AD-C0DEF3A6CA13}"/>
              </a:ext>
            </a:extLst>
          </p:cNvPr>
          <p:cNvSpPr txBox="1"/>
          <p:nvPr/>
        </p:nvSpPr>
        <p:spPr>
          <a:xfrm>
            <a:off x="464457" y="1377084"/>
            <a:ext cx="5283200" cy="526297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Only between the MLD and 600m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err="1"/>
              <a:t>Bbp</a:t>
            </a:r>
            <a:r>
              <a:rPr lang="en-US" sz="2800" dirty="0"/>
              <a:t> spike thresholds (following </a:t>
            </a:r>
            <a:r>
              <a:rPr lang="en-US" sz="2800" dirty="0" err="1"/>
              <a:t>Rembeauville</a:t>
            </a:r>
            <a:r>
              <a:rPr lang="en-US" sz="2800" dirty="0"/>
              <a:t> et al 2017):</a:t>
            </a:r>
          </a:p>
          <a:p>
            <a:pPr marL="742950" lvl="1" indent="-285750">
              <a:buFont typeface="Arial" panose="020B0604020202020204" pitchFamily="34" charset="0"/>
              <a:buChar char="•"/>
            </a:pPr>
            <a:r>
              <a:rPr lang="en-US" sz="2800" dirty="0"/>
              <a:t>0.001 m</a:t>
            </a:r>
            <a:r>
              <a:rPr lang="en-US" sz="2800" baseline="30000" dirty="0"/>
              <a:t>-1  </a:t>
            </a:r>
            <a:r>
              <a:rPr lang="en-US" sz="2800" dirty="0"/>
              <a:t>&lt; spike &lt; 0.004 m</a:t>
            </a:r>
            <a:r>
              <a:rPr lang="en-US" sz="2800" baseline="30000" dirty="0"/>
              <a:t>-1</a:t>
            </a:r>
            <a:endParaRPr lang="en-US" sz="2800" dirty="0"/>
          </a:p>
          <a:p>
            <a:pPr marL="742950" lvl="1" indent="-285750">
              <a:buFont typeface="Arial" panose="020B0604020202020204" pitchFamily="34" charset="0"/>
              <a:buChar char="•"/>
            </a:pPr>
            <a:r>
              <a:rPr lang="en-US" sz="2800" dirty="0"/>
              <a:t>Larger spikes indicate large, motile organisms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67EBDB45-08D7-4BD4-F5A1-CE5FD10072E4}"/>
              </a:ext>
            </a:extLst>
          </p:cNvPr>
          <p:cNvPicPr>
            <a:picLocks noChangeAspect="1"/>
          </p:cNvPicPr>
          <p:nvPr/>
        </p:nvPicPr>
        <p:blipFill>
          <a:blip r:embed="rId3"/>
          <a:stretch>
            <a:fillRect/>
          </a:stretch>
        </p:blipFill>
        <p:spPr>
          <a:xfrm>
            <a:off x="5617029" y="1407344"/>
            <a:ext cx="6247776" cy="4771571"/>
          </a:xfrm>
          <a:prstGeom prst="rect">
            <a:avLst/>
          </a:prstGeom>
        </p:spPr>
      </p:pic>
      <p:cxnSp>
        <p:nvCxnSpPr>
          <p:cNvPr id="4" name="Straight Connector 3">
            <a:extLst>
              <a:ext uri="{FF2B5EF4-FFF2-40B4-BE49-F238E27FC236}">
                <a16:creationId xmlns:a16="http://schemas.microsoft.com/office/drawing/2014/main" id="{5FFDDBAD-1531-648F-F85A-A945D3800929}"/>
              </a:ext>
            </a:extLst>
          </p:cNvPr>
          <p:cNvCxnSpPr>
            <a:cxnSpLocks/>
          </p:cNvCxnSpPr>
          <p:nvPr/>
        </p:nvCxnSpPr>
        <p:spPr>
          <a:xfrm flipV="1">
            <a:off x="9361714" y="1509486"/>
            <a:ext cx="0" cy="39411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CA78B6B7-3B0D-E874-12FF-7D09C1E629C3}"/>
              </a:ext>
            </a:extLst>
          </p:cNvPr>
          <p:cNvSpPr/>
          <p:nvPr/>
        </p:nvSpPr>
        <p:spPr>
          <a:xfrm>
            <a:off x="9593946" y="2075545"/>
            <a:ext cx="217714" cy="232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ED7B905E-7CC8-6B86-B17D-DD1FEF5E155E}"/>
              </a:ext>
            </a:extLst>
          </p:cNvPr>
          <p:cNvSpPr/>
          <p:nvPr/>
        </p:nvSpPr>
        <p:spPr>
          <a:xfrm>
            <a:off x="11284860" y="3160759"/>
            <a:ext cx="217714" cy="232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9373154A-B5F4-2BDB-C5AE-9A9F190F2585}"/>
              </a:ext>
            </a:extLst>
          </p:cNvPr>
          <p:cNvSpPr/>
          <p:nvPr/>
        </p:nvSpPr>
        <p:spPr>
          <a:xfrm>
            <a:off x="11555442" y="3549320"/>
            <a:ext cx="217714" cy="232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602CBA4F-6BC6-FE3B-8E54-7BB8C73486B1}"/>
              </a:ext>
            </a:extLst>
          </p:cNvPr>
          <p:cNvSpPr/>
          <p:nvPr/>
        </p:nvSpPr>
        <p:spPr>
          <a:xfrm>
            <a:off x="9564294" y="4405086"/>
            <a:ext cx="217714" cy="23222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81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DAC871-823D-0AC3-AD0B-CC1C44F41EBC}"/>
              </a:ext>
            </a:extLst>
          </p:cNvPr>
          <p:cNvSpPr txBox="1"/>
          <p:nvPr/>
        </p:nvSpPr>
        <p:spPr>
          <a:xfrm>
            <a:off x="926123" y="481542"/>
            <a:ext cx="10697224" cy="707886"/>
          </a:xfrm>
          <a:prstGeom prst="rect">
            <a:avLst/>
          </a:prstGeom>
          <a:noFill/>
        </p:spPr>
        <p:txBody>
          <a:bodyPr wrap="none" rtlCol="0">
            <a:spAutoFit/>
          </a:bodyPr>
          <a:lstStyle/>
          <a:p>
            <a:r>
              <a:rPr lang="en-US" sz="4000" dirty="0">
                <a:latin typeface="+mj-lt"/>
              </a:rPr>
              <a:t>Sinking of large particles is highest in the summer</a:t>
            </a:r>
          </a:p>
        </p:txBody>
      </p:sp>
      <p:pic>
        <p:nvPicPr>
          <p:cNvPr id="2" name="Picture 1">
            <a:extLst>
              <a:ext uri="{FF2B5EF4-FFF2-40B4-BE49-F238E27FC236}">
                <a16:creationId xmlns:a16="http://schemas.microsoft.com/office/drawing/2014/main" id="{BF7213E1-F9A7-124D-1FEA-05ED7F17D2CE}"/>
              </a:ext>
            </a:extLst>
          </p:cNvPr>
          <p:cNvPicPr>
            <a:picLocks noChangeAspect="1"/>
          </p:cNvPicPr>
          <p:nvPr/>
        </p:nvPicPr>
        <p:blipFill>
          <a:blip r:embed="rId2"/>
          <a:stretch>
            <a:fillRect/>
          </a:stretch>
        </p:blipFill>
        <p:spPr>
          <a:xfrm>
            <a:off x="1620293" y="1353941"/>
            <a:ext cx="6816956" cy="5234749"/>
          </a:xfrm>
          <a:prstGeom prst="rect">
            <a:avLst/>
          </a:prstGeom>
        </p:spPr>
      </p:pic>
      <p:sp>
        <p:nvSpPr>
          <p:cNvPr id="3" name="TextBox 2">
            <a:extLst>
              <a:ext uri="{FF2B5EF4-FFF2-40B4-BE49-F238E27FC236}">
                <a16:creationId xmlns:a16="http://schemas.microsoft.com/office/drawing/2014/main" id="{A877E22F-E7C8-5CC4-E780-720F7A5745C5}"/>
              </a:ext>
            </a:extLst>
          </p:cNvPr>
          <p:cNvSpPr txBox="1"/>
          <p:nvPr/>
        </p:nvSpPr>
        <p:spPr>
          <a:xfrm>
            <a:off x="9286765" y="2954809"/>
            <a:ext cx="1979112" cy="1631216"/>
          </a:xfrm>
          <a:prstGeom prst="rect">
            <a:avLst/>
          </a:prstGeom>
          <a:noFill/>
        </p:spPr>
        <p:txBody>
          <a:bodyPr wrap="square" rtlCol="0">
            <a:spAutoFit/>
          </a:bodyPr>
          <a:lstStyle/>
          <a:p>
            <a:r>
              <a:rPr lang="en-US" sz="2500" dirty="0"/>
              <a:t>Spike analysis detects large sinking particles</a:t>
            </a:r>
          </a:p>
        </p:txBody>
      </p:sp>
    </p:spTree>
    <p:extLst>
      <p:ext uri="{BB962C8B-B14F-4D97-AF65-F5344CB8AC3E}">
        <p14:creationId xmlns:p14="http://schemas.microsoft.com/office/powerpoint/2010/main" val="311672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A72F3-C373-C14C-F256-08D2C9659B8B}"/>
              </a:ext>
            </a:extLst>
          </p:cNvPr>
          <p:cNvPicPr>
            <a:picLocks noChangeAspect="1"/>
          </p:cNvPicPr>
          <p:nvPr/>
        </p:nvPicPr>
        <p:blipFill>
          <a:blip r:embed="rId3"/>
          <a:stretch>
            <a:fillRect/>
          </a:stretch>
        </p:blipFill>
        <p:spPr>
          <a:xfrm>
            <a:off x="2778258" y="330571"/>
            <a:ext cx="6635482" cy="4899003"/>
          </a:xfrm>
          <a:prstGeom prst="rect">
            <a:avLst/>
          </a:prstGeom>
          <a:scene3d>
            <a:camera prst="perspectiveRelaxed" fov="6000000"/>
            <a:lightRig rig="threePt" dir="t"/>
          </a:scene3d>
        </p:spPr>
      </p:pic>
      <p:sp>
        <p:nvSpPr>
          <p:cNvPr id="10" name="TextBox 9">
            <a:extLst>
              <a:ext uri="{FF2B5EF4-FFF2-40B4-BE49-F238E27FC236}">
                <a16:creationId xmlns:a16="http://schemas.microsoft.com/office/drawing/2014/main" id="{3C8A2F35-1AB4-6713-CA45-F71A433A153F}"/>
              </a:ext>
            </a:extLst>
          </p:cNvPr>
          <p:cNvSpPr txBox="1"/>
          <p:nvPr/>
        </p:nvSpPr>
        <p:spPr>
          <a:xfrm>
            <a:off x="2461192" y="6312388"/>
            <a:ext cx="7269614" cy="369332"/>
          </a:xfrm>
          <a:prstGeom prst="rect">
            <a:avLst/>
          </a:prstGeom>
          <a:noFill/>
        </p:spPr>
        <p:txBody>
          <a:bodyPr wrap="square" rtlCol="0">
            <a:spAutoFit/>
          </a:bodyPr>
          <a:lstStyle/>
          <a:p>
            <a:r>
              <a:rPr lang="en-US" dirty="0"/>
              <a:t>Image from Lévy et al (2018). MODIS, NASA Earth Observatory, Gulf of Aden</a:t>
            </a:r>
          </a:p>
        </p:txBody>
      </p:sp>
      <p:sp>
        <p:nvSpPr>
          <p:cNvPr id="9" name="Title 1">
            <a:extLst>
              <a:ext uri="{FF2B5EF4-FFF2-40B4-BE49-F238E27FC236}">
                <a16:creationId xmlns:a16="http://schemas.microsoft.com/office/drawing/2014/main" id="{DECCF05F-7E4E-E181-CF40-91986874D44E}"/>
              </a:ext>
            </a:extLst>
          </p:cNvPr>
          <p:cNvSpPr>
            <a:spLocks noGrp="1"/>
          </p:cNvSpPr>
          <p:nvPr>
            <p:ph type="title"/>
          </p:nvPr>
        </p:nvSpPr>
        <p:spPr>
          <a:xfrm>
            <a:off x="204019" y="176280"/>
            <a:ext cx="11783961" cy="1325563"/>
          </a:xfrm>
        </p:spPr>
        <p:txBody>
          <a:bodyPr/>
          <a:lstStyle/>
          <a:p>
            <a:r>
              <a:rPr lang="en-US" sz="4400" dirty="0"/>
              <a:t>The ocean has a dynamic submesoscale eddy field</a:t>
            </a:r>
          </a:p>
        </p:txBody>
      </p:sp>
    </p:spTree>
    <p:extLst>
      <p:ext uri="{BB962C8B-B14F-4D97-AF65-F5344CB8AC3E}">
        <p14:creationId xmlns:p14="http://schemas.microsoft.com/office/powerpoint/2010/main" val="236423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E05B-BD8E-344E-99F8-F3812E46C41B}"/>
              </a:ext>
            </a:extLst>
          </p:cNvPr>
          <p:cNvSpPr>
            <a:spLocks noGrp="1"/>
          </p:cNvSpPr>
          <p:nvPr>
            <p:ph type="title"/>
          </p:nvPr>
        </p:nvSpPr>
        <p:spPr>
          <a:xfrm>
            <a:off x="838200" y="330571"/>
            <a:ext cx="10515600" cy="1325563"/>
          </a:xfrm>
        </p:spPr>
        <p:txBody>
          <a:bodyPr/>
          <a:lstStyle/>
          <a:p>
            <a:r>
              <a:rPr lang="en-US" dirty="0"/>
              <a:t>Eddies in 3 dimensions</a:t>
            </a:r>
          </a:p>
        </p:txBody>
      </p:sp>
      <p:pic>
        <p:nvPicPr>
          <p:cNvPr id="4" name="Picture 3">
            <a:extLst>
              <a:ext uri="{FF2B5EF4-FFF2-40B4-BE49-F238E27FC236}">
                <a16:creationId xmlns:a16="http://schemas.microsoft.com/office/drawing/2014/main" id="{E5C3A953-9D90-DBE3-0B55-732B40B015B5}"/>
              </a:ext>
            </a:extLst>
          </p:cNvPr>
          <p:cNvPicPr>
            <a:picLocks noChangeAspect="1"/>
          </p:cNvPicPr>
          <p:nvPr/>
        </p:nvPicPr>
        <p:blipFill>
          <a:blip r:embed="rId3"/>
          <a:stretch>
            <a:fillRect/>
          </a:stretch>
        </p:blipFill>
        <p:spPr>
          <a:xfrm>
            <a:off x="681737" y="1734473"/>
            <a:ext cx="2978371" cy="2198944"/>
          </a:xfrm>
          <a:prstGeom prst="rect">
            <a:avLst/>
          </a:prstGeom>
          <a:scene3d>
            <a:camera prst="perspectiveRelaxedModerately" fov="7200000">
              <a:rot lat="18000000" lon="0" rev="0"/>
            </a:camera>
            <a:lightRig rig="threePt" dir="t"/>
          </a:scene3d>
        </p:spPr>
      </p:pic>
      <p:sp>
        <p:nvSpPr>
          <p:cNvPr id="15" name="Rectangle 14">
            <a:extLst>
              <a:ext uri="{FF2B5EF4-FFF2-40B4-BE49-F238E27FC236}">
                <a16:creationId xmlns:a16="http://schemas.microsoft.com/office/drawing/2014/main" id="{ED26BE0F-FBAB-C018-F08C-5B1D91E30C93}"/>
              </a:ext>
            </a:extLst>
          </p:cNvPr>
          <p:cNvSpPr/>
          <p:nvPr/>
        </p:nvSpPr>
        <p:spPr>
          <a:xfrm>
            <a:off x="2128470" y="2662582"/>
            <a:ext cx="644227" cy="509483"/>
          </a:xfrm>
          <a:prstGeom prst="rect">
            <a:avLst/>
          </a:prstGeom>
          <a:solidFill>
            <a:schemeClr val="accent4">
              <a:alpha val="44000"/>
            </a:schemeClr>
          </a:solidFill>
          <a:ln w="539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6A655B1-472F-B405-427B-BE64DAAB367B}"/>
              </a:ext>
            </a:extLst>
          </p:cNvPr>
          <p:cNvCxnSpPr>
            <a:cxnSpLocks/>
          </p:cNvCxnSpPr>
          <p:nvPr/>
        </p:nvCxnSpPr>
        <p:spPr>
          <a:xfrm>
            <a:off x="2767698" y="3186732"/>
            <a:ext cx="1735577" cy="196961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CB12335-EA6D-58D9-C49C-6B2D441E0960}"/>
              </a:ext>
            </a:extLst>
          </p:cNvPr>
          <p:cNvCxnSpPr>
            <a:cxnSpLocks/>
          </p:cNvCxnSpPr>
          <p:nvPr/>
        </p:nvCxnSpPr>
        <p:spPr>
          <a:xfrm flipV="1">
            <a:off x="2767698" y="1508382"/>
            <a:ext cx="1735577" cy="115420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43B7F84-0094-A609-3955-C3D9FB0F1F23}"/>
              </a:ext>
            </a:extLst>
          </p:cNvPr>
          <p:cNvPicPr>
            <a:picLocks noChangeAspect="1"/>
          </p:cNvPicPr>
          <p:nvPr/>
        </p:nvPicPr>
        <p:blipFill>
          <a:blip r:embed="rId4">
            <a:alphaModFix amt="0"/>
          </a:blip>
          <a:stretch>
            <a:fillRect/>
          </a:stretch>
        </p:blipFill>
        <p:spPr>
          <a:xfrm>
            <a:off x="4547520" y="1534210"/>
            <a:ext cx="7403748" cy="3622141"/>
          </a:xfrm>
          <a:prstGeom prst="rect">
            <a:avLst/>
          </a:prstGeom>
          <a:ln w="57150">
            <a:solidFill>
              <a:schemeClr val="accent4"/>
            </a:solidFill>
          </a:ln>
        </p:spPr>
      </p:pic>
    </p:spTree>
    <p:extLst>
      <p:ext uri="{BB962C8B-B14F-4D97-AF65-F5344CB8AC3E}">
        <p14:creationId xmlns:p14="http://schemas.microsoft.com/office/powerpoint/2010/main" val="4932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4B93F1-1A8C-1C1A-314A-F839B07C33FA}"/>
              </a:ext>
            </a:extLst>
          </p:cNvPr>
          <p:cNvPicPr>
            <a:picLocks noChangeAspect="1"/>
          </p:cNvPicPr>
          <p:nvPr/>
        </p:nvPicPr>
        <p:blipFill>
          <a:blip r:embed="rId3"/>
          <a:stretch>
            <a:fillRect/>
          </a:stretch>
        </p:blipFill>
        <p:spPr>
          <a:xfrm>
            <a:off x="681737" y="1734473"/>
            <a:ext cx="2978371" cy="2198944"/>
          </a:xfrm>
          <a:prstGeom prst="rect">
            <a:avLst/>
          </a:prstGeom>
          <a:scene3d>
            <a:camera prst="perspectiveRelaxedModerately" fov="7200000">
              <a:rot lat="18000000" lon="0" rev="0"/>
            </a:camera>
            <a:lightRig rig="threePt" dir="t"/>
          </a:scene3d>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4"/>
          <a:stretch>
            <a:fillRect/>
          </a:stretch>
        </p:blipFill>
        <p:spPr>
          <a:xfrm>
            <a:off x="4547520" y="1534210"/>
            <a:ext cx="7403748" cy="3622141"/>
          </a:xfrm>
          <a:prstGeom prst="rect">
            <a:avLst/>
          </a:prstGeom>
          <a:ln w="57150">
            <a:solidFill>
              <a:schemeClr val="accent4"/>
            </a:solidFill>
          </a:ln>
        </p:spPr>
      </p:pic>
      <p:sp>
        <p:nvSpPr>
          <p:cNvPr id="15" name="Rectangle 14">
            <a:extLst>
              <a:ext uri="{FF2B5EF4-FFF2-40B4-BE49-F238E27FC236}">
                <a16:creationId xmlns:a16="http://schemas.microsoft.com/office/drawing/2014/main" id="{ED26BE0F-FBAB-C018-F08C-5B1D91E30C93}"/>
              </a:ext>
            </a:extLst>
          </p:cNvPr>
          <p:cNvSpPr/>
          <p:nvPr/>
        </p:nvSpPr>
        <p:spPr>
          <a:xfrm>
            <a:off x="2128470" y="2662582"/>
            <a:ext cx="644227" cy="509483"/>
          </a:xfrm>
          <a:prstGeom prst="rect">
            <a:avLst/>
          </a:prstGeom>
          <a:solidFill>
            <a:schemeClr val="accent4">
              <a:alpha val="44000"/>
            </a:schemeClr>
          </a:solidFill>
          <a:ln w="539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41AB29B-2801-AD2C-2E6A-143230143A84}"/>
              </a:ext>
            </a:extLst>
          </p:cNvPr>
          <p:cNvCxnSpPr>
            <a:cxnSpLocks/>
          </p:cNvCxnSpPr>
          <p:nvPr/>
        </p:nvCxnSpPr>
        <p:spPr>
          <a:xfrm flipV="1">
            <a:off x="2767698" y="1508382"/>
            <a:ext cx="1735577" cy="115420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A655B1-472F-B405-427B-BE64DAAB367B}"/>
              </a:ext>
            </a:extLst>
          </p:cNvPr>
          <p:cNvCxnSpPr>
            <a:cxnSpLocks/>
          </p:cNvCxnSpPr>
          <p:nvPr/>
        </p:nvCxnSpPr>
        <p:spPr>
          <a:xfrm>
            <a:off x="2767698" y="3186732"/>
            <a:ext cx="1735577" cy="196961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710EE32C-FB1D-DBF3-299C-4DC1DE5D47DE}"/>
              </a:ext>
            </a:extLst>
          </p:cNvPr>
          <p:cNvSpPr>
            <a:spLocks noGrp="1"/>
          </p:cNvSpPr>
          <p:nvPr>
            <p:ph type="title"/>
          </p:nvPr>
        </p:nvSpPr>
        <p:spPr>
          <a:xfrm>
            <a:off x="838200" y="330571"/>
            <a:ext cx="10515600" cy="1325563"/>
          </a:xfrm>
        </p:spPr>
        <p:txBody>
          <a:bodyPr/>
          <a:lstStyle/>
          <a:p>
            <a:r>
              <a:rPr lang="en-US" dirty="0"/>
              <a:t>Eddies in 3 dimensions</a:t>
            </a:r>
          </a:p>
        </p:txBody>
      </p:sp>
      <p:sp>
        <p:nvSpPr>
          <p:cNvPr id="13" name="TextBox 12">
            <a:extLst>
              <a:ext uri="{FF2B5EF4-FFF2-40B4-BE49-F238E27FC236}">
                <a16:creationId xmlns:a16="http://schemas.microsoft.com/office/drawing/2014/main" id="{CB80E0BE-8C17-D792-51E8-5720C3BA2788}"/>
              </a:ext>
            </a:extLst>
          </p:cNvPr>
          <p:cNvSpPr txBox="1"/>
          <p:nvPr/>
        </p:nvSpPr>
        <p:spPr>
          <a:xfrm>
            <a:off x="9210157" y="1116422"/>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Tree>
    <p:extLst>
      <p:ext uri="{BB962C8B-B14F-4D97-AF65-F5344CB8AC3E}">
        <p14:creationId xmlns:p14="http://schemas.microsoft.com/office/powerpoint/2010/main" val="88107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0FE6DE6-710C-5813-37EF-2368B5C38301}"/>
              </a:ext>
            </a:extLst>
          </p:cNvPr>
          <p:cNvPicPr>
            <a:picLocks noChangeAspect="1"/>
          </p:cNvPicPr>
          <p:nvPr/>
        </p:nvPicPr>
        <p:blipFill>
          <a:blip r:embed="rId3"/>
          <a:stretch>
            <a:fillRect/>
          </a:stretch>
        </p:blipFill>
        <p:spPr>
          <a:xfrm>
            <a:off x="681737" y="1734473"/>
            <a:ext cx="2978371" cy="2198944"/>
          </a:xfrm>
          <a:prstGeom prst="rect">
            <a:avLst/>
          </a:prstGeom>
          <a:scene3d>
            <a:camera prst="perspectiveRelaxedModerately" fov="7200000">
              <a:rot lat="18000000" lon="0" rev="0"/>
            </a:camera>
            <a:lightRig rig="threePt" dir="t"/>
          </a:scene3d>
        </p:spPr>
      </p:pic>
      <p:pic>
        <p:nvPicPr>
          <p:cNvPr id="5" name="Picture 4">
            <a:extLst>
              <a:ext uri="{FF2B5EF4-FFF2-40B4-BE49-F238E27FC236}">
                <a16:creationId xmlns:a16="http://schemas.microsoft.com/office/drawing/2014/main" id="{91A8EFED-044C-E10D-EEED-354F57676971}"/>
              </a:ext>
            </a:extLst>
          </p:cNvPr>
          <p:cNvPicPr>
            <a:picLocks noChangeAspect="1"/>
          </p:cNvPicPr>
          <p:nvPr/>
        </p:nvPicPr>
        <p:blipFill>
          <a:blip r:embed="rId4"/>
          <a:stretch>
            <a:fillRect/>
          </a:stretch>
        </p:blipFill>
        <p:spPr>
          <a:xfrm>
            <a:off x="4547520" y="1534210"/>
            <a:ext cx="7403748" cy="3622141"/>
          </a:xfrm>
          <a:prstGeom prst="rect">
            <a:avLst/>
          </a:prstGeom>
          <a:ln w="57150">
            <a:solidFill>
              <a:schemeClr val="accent4"/>
            </a:solidFill>
          </a:ln>
        </p:spPr>
      </p:pic>
      <p:sp>
        <p:nvSpPr>
          <p:cNvPr id="8" name="TextBox 7">
            <a:extLst>
              <a:ext uri="{FF2B5EF4-FFF2-40B4-BE49-F238E27FC236}">
                <a16:creationId xmlns:a16="http://schemas.microsoft.com/office/drawing/2014/main" id="{25458A73-AEED-610E-1106-F9F13AD69A86}"/>
              </a:ext>
            </a:extLst>
          </p:cNvPr>
          <p:cNvSpPr txBox="1"/>
          <p:nvPr/>
        </p:nvSpPr>
        <p:spPr>
          <a:xfrm>
            <a:off x="9210157" y="1116422"/>
            <a:ext cx="2981842" cy="369332"/>
          </a:xfrm>
          <a:prstGeom prst="rect">
            <a:avLst/>
          </a:prstGeom>
          <a:noFill/>
        </p:spPr>
        <p:txBody>
          <a:bodyPr wrap="none" rtlCol="0">
            <a:spAutoFit/>
          </a:bodyPr>
          <a:lstStyle/>
          <a:p>
            <a:r>
              <a:rPr lang="en-US" dirty="0"/>
              <a:t>Schematic by Melissa </a:t>
            </a:r>
            <a:r>
              <a:rPr lang="en-US" dirty="0" err="1"/>
              <a:t>Omand</a:t>
            </a:r>
            <a:r>
              <a:rPr lang="en-US" dirty="0"/>
              <a:t> </a:t>
            </a:r>
          </a:p>
        </p:txBody>
      </p:sp>
      <p:sp>
        <p:nvSpPr>
          <p:cNvPr id="16" name="TextBox 15">
            <a:extLst>
              <a:ext uri="{FF2B5EF4-FFF2-40B4-BE49-F238E27FC236}">
                <a16:creationId xmlns:a16="http://schemas.microsoft.com/office/drawing/2014/main" id="{54F64B78-D927-C43E-9150-9D831605383A}"/>
              </a:ext>
            </a:extLst>
          </p:cNvPr>
          <p:cNvSpPr txBox="1"/>
          <p:nvPr/>
        </p:nvSpPr>
        <p:spPr>
          <a:xfrm>
            <a:off x="4503275" y="5253264"/>
            <a:ext cx="7447994" cy="1384995"/>
          </a:xfrm>
          <a:prstGeom prst="rect">
            <a:avLst/>
          </a:prstGeom>
          <a:noFill/>
        </p:spPr>
        <p:txBody>
          <a:bodyPr wrap="square" rtlCol="0">
            <a:spAutoFit/>
          </a:bodyPr>
          <a:lstStyle/>
          <a:p>
            <a:r>
              <a:rPr lang="en-US" sz="2800" dirty="0"/>
              <a:t>At eddy boundaries, vertical velocities can inject surface water along tilted isopycnals, carrying surface carbon to depth</a:t>
            </a:r>
          </a:p>
        </p:txBody>
      </p:sp>
      <p:sp>
        <p:nvSpPr>
          <p:cNvPr id="3" name="Rectangle 2">
            <a:extLst>
              <a:ext uri="{FF2B5EF4-FFF2-40B4-BE49-F238E27FC236}">
                <a16:creationId xmlns:a16="http://schemas.microsoft.com/office/drawing/2014/main" id="{B5F9CFA7-3036-F1F4-FB0E-236AE89B338B}"/>
              </a:ext>
            </a:extLst>
          </p:cNvPr>
          <p:cNvSpPr/>
          <p:nvPr/>
        </p:nvSpPr>
        <p:spPr>
          <a:xfrm rot="20346354">
            <a:off x="9713148" y="2100800"/>
            <a:ext cx="1020943" cy="285020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26BE0F-FBAB-C018-F08C-5B1D91E30C93}"/>
              </a:ext>
            </a:extLst>
          </p:cNvPr>
          <p:cNvSpPr/>
          <p:nvPr/>
        </p:nvSpPr>
        <p:spPr>
          <a:xfrm>
            <a:off x="2128470" y="2662582"/>
            <a:ext cx="644227" cy="509483"/>
          </a:xfrm>
          <a:prstGeom prst="rect">
            <a:avLst/>
          </a:prstGeom>
          <a:solidFill>
            <a:schemeClr val="accent4">
              <a:alpha val="44000"/>
            </a:schemeClr>
          </a:solidFill>
          <a:ln w="539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6A655B1-472F-B405-427B-BE64DAAB367B}"/>
              </a:ext>
            </a:extLst>
          </p:cNvPr>
          <p:cNvCxnSpPr>
            <a:cxnSpLocks/>
          </p:cNvCxnSpPr>
          <p:nvPr/>
        </p:nvCxnSpPr>
        <p:spPr>
          <a:xfrm>
            <a:off x="2767698" y="3186732"/>
            <a:ext cx="1735577" cy="196961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6669AA-E5B8-D7EC-C3E6-BECD7FF4FEFE}"/>
              </a:ext>
            </a:extLst>
          </p:cNvPr>
          <p:cNvCxnSpPr>
            <a:cxnSpLocks/>
          </p:cNvCxnSpPr>
          <p:nvPr/>
        </p:nvCxnSpPr>
        <p:spPr>
          <a:xfrm flipV="1">
            <a:off x="2767698" y="1508382"/>
            <a:ext cx="1735577" cy="115420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4043A85-D3E8-6A97-F510-991336872619}"/>
              </a:ext>
            </a:extLst>
          </p:cNvPr>
          <p:cNvSpPr>
            <a:spLocks noGrp="1"/>
          </p:cNvSpPr>
          <p:nvPr>
            <p:ph type="title"/>
          </p:nvPr>
        </p:nvSpPr>
        <p:spPr>
          <a:xfrm>
            <a:off x="838200" y="330571"/>
            <a:ext cx="10515600" cy="1325563"/>
          </a:xfrm>
        </p:spPr>
        <p:txBody>
          <a:bodyPr/>
          <a:lstStyle/>
          <a:p>
            <a:r>
              <a:rPr lang="en-US" dirty="0"/>
              <a:t>Eddies in 3 dimensions</a:t>
            </a:r>
          </a:p>
        </p:txBody>
      </p:sp>
    </p:spTree>
    <p:extLst>
      <p:ext uri="{BB962C8B-B14F-4D97-AF65-F5344CB8AC3E}">
        <p14:creationId xmlns:p14="http://schemas.microsoft.com/office/powerpoint/2010/main" val="921683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44664</TotalTime>
  <Words>1179</Words>
  <Application>Microsoft Office PowerPoint</Application>
  <PresentationFormat>Widescreen</PresentationFormat>
  <Paragraphs>206</Paragraphs>
  <Slides>52</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Open Sans</vt:lpstr>
      <vt:lpstr>Office Theme</vt:lpstr>
      <vt:lpstr>PowerPoint Presentation</vt:lpstr>
      <vt:lpstr>PowerPoint Presentation</vt:lpstr>
      <vt:lpstr>Carbon Export:  the movement of carbon from ocean’s surface to the interior</vt:lpstr>
      <vt:lpstr>PowerPoint Presentation</vt:lpstr>
      <vt:lpstr>The ocean has a dynamic submesoscale eddy field</vt:lpstr>
      <vt:lpstr>The ocean has a dynamic submesoscale eddy field</vt:lpstr>
      <vt:lpstr>Eddies in 3 dimensions</vt:lpstr>
      <vt:lpstr>Eddies in 3 dimensions</vt:lpstr>
      <vt:lpstr>Eddies in 3 dimensions</vt:lpstr>
      <vt:lpstr>Eddies in 3 dimensions</vt:lpstr>
      <vt:lpstr>PowerPoint Presentation</vt:lpstr>
      <vt:lpstr>Motivation:  Eddy subduction’s seasonality remains unconstrained in carbon export models  Challenge:  Observing these episodic events is difficult</vt:lpstr>
      <vt:lpstr>Float profiles can observe parcels of subducted water if they pass through them</vt:lpstr>
      <vt:lpstr>Subducted water carries fingerprints of its surface origins</vt:lpstr>
      <vt:lpstr>These fingerprints create subsurface anomalies in:</vt:lpstr>
      <vt:lpstr>PowerPoint Presentation</vt:lpstr>
      <vt:lpstr>These fingerprints create subsurface anomalies in:</vt:lpstr>
      <vt:lpstr>Methods: detecting eddy subduction as subsurface anomalies (“fingerprints”)</vt:lpstr>
      <vt:lpstr>Methods: detecting eddy subduction as subsurface anomalies (“fingerprints”)</vt:lpstr>
      <vt:lpstr>PowerPoint Presentation</vt:lpstr>
      <vt:lpstr>PowerPoint Presentation</vt:lpstr>
      <vt:lpstr>Methods: detecting eddy subduction as subsurface anomalies (“fingerprints”)</vt:lpstr>
      <vt:lpstr>PowerPoint Presentation</vt:lpstr>
      <vt:lpstr>Methods: detecting eddy subduction as subsurface anomalies (“fingerprints”)</vt:lpstr>
      <vt:lpstr>Apply this detection to BGC-Argo profiles across the Southern Ocean</vt:lpstr>
      <vt:lpstr>PowerPoint Presentation</vt:lpstr>
      <vt:lpstr>Eddy subduction in about 4% of profiles, concentrated in areas with strong, topographically-influenced eddy kinetic energy</vt:lpstr>
      <vt:lpstr>Most eddy subduction detected during the summer</vt:lpstr>
      <vt:lpstr>PowerPoint Presentation</vt:lpstr>
      <vt:lpstr>Forensics: ”Dating” subducted material using Chl/bbp ratios</vt:lpstr>
      <vt:lpstr>Calculate the chl/bbp ratios within subduction events</vt:lpstr>
      <vt:lpstr>Calculate the chl/bbp ratios within subduction events</vt:lpstr>
      <vt:lpstr>PowerPoint Presentation</vt:lpstr>
      <vt:lpstr>Springtime conditions across the SO</vt:lpstr>
      <vt:lpstr>Springtime conditions across the SO</vt:lpstr>
      <vt:lpstr>Springtime conditions across the SO</vt:lpstr>
      <vt:lpstr>PowerPoint Presentation</vt:lpstr>
      <vt:lpstr>Freshly subducted material is associated with weak stratification</vt:lpstr>
      <vt:lpstr>PowerPoint Presentation</vt:lpstr>
      <vt:lpstr>PowerPoint Presentation</vt:lpstr>
      <vt:lpstr>PowerPoint Presentation</vt:lpstr>
      <vt:lpstr>Calculate the subduction-driven  Chl/bbp ratio</vt:lpstr>
      <vt:lpstr>Calculate the subduction-driven  Chl/bbp ratio</vt:lpstr>
      <vt:lpstr>Calculate the subduction-driven  Chl/bbp ratio</vt:lpstr>
      <vt:lpstr>Calculate the subduction-driven  Chl/bbp ratio</vt:lpstr>
      <vt:lpstr>POC within anomalies is highest in the summer</vt:lpstr>
      <vt:lpstr>PowerPoint Presentation</vt:lpstr>
      <vt:lpstr>High POC summer events still have lower chl/bbp ratios than spring ones</vt:lpstr>
      <vt:lpstr>Sinking particles: Spike analysis for high-resolution (2m) Navis floats</vt:lpstr>
      <vt:lpstr>Spike analysis</vt:lpstr>
      <vt:lpstr>Quantify the number of spikes per profile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Chen</dc:creator>
  <cp:lastModifiedBy>Michael Crowley</cp:lastModifiedBy>
  <cp:revision>114</cp:revision>
  <cp:lastPrinted>2024-02-14T04:20:20Z</cp:lastPrinted>
  <dcterms:created xsi:type="dcterms:W3CDTF">2021-11-13T19:28:04Z</dcterms:created>
  <dcterms:modified xsi:type="dcterms:W3CDTF">2024-02-27T18:35:05Z</dcterms:modified>
</cp:coreProperties>
</file>