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
  </p:notesMasterIdLst>
  <p:sldIdLst>
    <p:sldId id="262" r:id="rId2"/>
  </p:sldIdLst>
  <p:sldSz cx="40233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D2FF"/>
    <a:srgbClr val="7A9584"/>
    <a:srgbClr val="E6F5FF"/>
    <a:srgbClr val="AFD4C1"/>
    <a:srgbClr val="6B8275"/>
    <a:srgbClr val="98B9A6"/>
    <a:srgbClr val="FFFFFF"/>
    <a:srgbClr val="EE5637"/>
    <a:srgbClr val="6CBE44"/>
    <a:srgbClr val="EE8D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25" autoAdjust="0"/>
    <p:restoredTop sz="96163" autoAdjust="0"/>
  </p:normalViewPr>
  <p:slideViewPr>
    <p:cSldViewPr snapToGrid="0">
      <p:cViewPr varScale="1">
        <p:scale>
          <a:sx n="23" d="100"/>
          <a:sy n="23" d="100"/>
        </p:scale>
        <p:origin x="21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94619-C280-47CF-8D4A-AB6B02C9FCAC}" type="datetimeFigureOut">
              <a:rPr lang="en-US" smtClean="0"/>
              <a:t>2/26/2024</a:t>
            </a:fld>
            <a:endParaRPr lang="en-US" dirty="0"/>
          </a:p>
        </p:txBody>
      </p:sp>
      <p:sp>
        <p:nvSpPr>
          <p:cNvPr id="4" name="Slide Image Placeholder 3"/>
          <p:cNvSpPr>
            <a:spLocks noGrp="1" noRot="1" noChangeAspect="1"/>
          </p:cNvSpPr>
          <p:nvPr>
            <p:ph type="sldImg" idx="2"/>
          </p:nvPr>
        </p:nvSpPr>
        <p:spPr>
          <a:xfrm>
            <a:off x="1543050" y="1143000"/>
            <a:ext cx="37719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58593-7CDA-4DCD-B9F9-72C1F215CC6D}" type="slidenum">
              <a:rPr lang="en-US" smtClean="0"/>
              <a:t>‹#›</a:t>
            </a:fld>
            <a:endParaRPr lang="en-US" dirty="0"/>
          </a:p>
        </p:txBody>
      </p:sp>
    </p:spTree>
    <p:extLst>
      <p:ext uri="{BB962C8B-B14F-4D97-AF65-F5344CB8AC3E}">
        <p14:creationId xmlns:p14="http://schemas.microsoft.com/office/powerpoint/2010/main" val="974015826"/>
      </p:ext>
    </p:extLst>
  </p:cSld>
  <p:clrMap bg1="lt1" tx1="dk1" bg2="lt2" tx2="dk2" accent1="accent1" accent2="accent2" accent3="accent3" accent4="accent4" accent5="accent5" accent6="accent6" hlink="hlink" folHlink="folHlink"/>
  <p:notesStyle>
    <a:lvl1pPr marL="0" algn="l" defTabSz="3862426" rtl="0" eaLnBrk="1" latinLnBrk="0" hangingPunct="1">
      <a:defRPr sz="5069" kern="1200">
        <a:solidFill>
          <a:schemeClr val="tx1"/>
        </a:solidFill>
        <a:latin typeface="+mn-lt"/>
        <a:ea typeface="+mn-ea"/>
        <a:cs typeface="+mn-cs"/>
      </a:defRPr>
    </a:lvl1pPr>
    <a:lvl2pPr marL="1931213" algn="l" defTabSz="3862426" rtl="0" eaLnBrk="1" latinLnBrk="0" hangingPunct="1">
      <a:defRPr sz="5069" kern="1200">
        <a:solidFill>
          <a:schemeClr val="tx1"/>
        </a:solidFill>
        <a:latin typeface="+mn-lt"/>
        <a:ea typeface="+mn-ea"/>
        <a:cs typeface="+mn-cs"/>
      </a:defRPr>
    </a:lvl2pPr>
    <a:lvl3pPr marL="3862426" algn="l" defTabSz="3862426" rtl="0" eaLnBrk="1" latinLnBrk="0" hangingPunct="1">
      <a:defRPr sz="5069" kern="1200">
        <a:solidFill>
          <a:schemeClr val="tx1"/>
        </a:solidFill>
        <a:latin typeface="+mn-lt"/>
        <a:ea typeface="+mn-ea"/>
        <a:cs typeface="+mn-cs"/>
      </a:defRPr>
    </a:lvl3pPr>
    <a:lvl4pPr marL="5793638" algn="l" defTabSz="3862426" rtl="0" eaLnBrk="1" latinLnBrk="0" hangingPunct="1">
      <a:defRPr sz="5069" kern="1200">
        <a:solidFill>
          <a:schemeClr val="tx1"/>
        </a:solidFill>
        <a:latin typeface="+mn-lt"/>
        <a:ea typeface="+mn-ea"/>
        <a:cs typeface="+mn-cs"/>
      </a:defRPr>
    </a:lvl4pPr>
    <a:lvl5pPr marL="7724851" algn="l" defTabSz="3862426" rtl="0" eaLnBrk="1" latinLnBrk="0" hangingPunct="1">
      <a:defRPr sz="5069" kern="1200">
        <a:solidFill>
          <a:schemeClr val="tx1"/>
        </a:solidFill>
        <a:latin typeface="+mn-lt"/>
        <a:ea typeface="+mn-ea"/>
        <a:cs typeface="+mn-cs"/>
      </a:defRPr>
    </a:lvl5pPr>
    <a:lvl6pPr marL="9656064" algn="l" defTabSz="3862426" rtl="0" eaLnBrk="1" latinLnBrk="0" hangingPunct="1">
      <a:defRPr sz="5069" kern="1200">
        <a:solidFill>
          <a:schemeClr val="tx1"/>
        </a:solidFill>
        <a:latin typeface="+mn-lt"/>
        <a:ea typeface="+mn-ea"/>
        <a:cs typeface="+mn-cs"/>
      </a:defRPr>
    </a:lvl6pPr>
    <a:lvl7pPr marL="11587277" algn="l" defTabSz="3862426" rtl="0" eaLnBrk="1" latinLnBrk="0" hangingPunct="1">
      <a:defRPr sz="5069" kern="1200">
        <a:solidFill>
          <a:schemeClr val="tx1"/>
        </a:solidFill>
        <a:latin typeface="+mn-lt"/>
        <a:ea typeface="+mn-ea"/>
        <a:cs typeface="+mn-cs"/>
      </a:defRPr>
    </a:lvl7pPr>
    <a:lvl8pPr marL="13518490" algn="l" defTabSz="3862426" rtl="0" eaLnBrk="1" latinLnBrk="0" hangingPunct="1">
      <a:defRPr sz="5069" kern="1200">
        <a:solidFill>
          <a:schemeClr val="tx1"/>
        </a:solidFill>
        <a:latin typeface="+mn-lt"/>
        <a:ea typeface="+mn-ea"/>
        <a:cs typeface="+mn-cs"/>
      </a:defRPr>
    </a:lvl8pPr>
    <a:lvl9pPr marL="15449702" algn="l" defTabSz="3862426" rtl="0" eaLnBrk="1" latinLnBrk="0" hangingPunct="1">
      <a:defRPr sz="50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baseline="-25000">
                <a:solidFill>
                  <a:schemeClr val="tx1"/>
                </a:solidFill>
                <a:latin typeface="Arial" pitchFamily="34" charset="0"/>
                <a:ea typeface="MS PGothic" pitchFamily="34" charset="-128"/>
              </a:defRPr>
            </a:lvl1pPr>
            <a:lvl2pPr marL="742950" indent="-285750" eaLnBrk="0" hangingPunct="0">
              <a:defRPr sz="4000" b="1" baseline="-25000">
                <a:solidFill>
                  <a:schemeClr val="tx1"/>
                </a:solidFill>
                <a:latin typeface="Arial" pitchFamily="34" charset="0"/>
                <a:ea typeface="MS PGothic" pitchFamily="34" charset="-128"/>
              </a:defRPr>
            </a:lvl2pPr>
            <a:lvl3pPr marL="1143000" indent="-228600" eaLnBrk="0" hangingPunct="0">
              <a:defRPr sz="4000" b="1" baseline="-25000">
                <a:solidFill>
                  <a:schemeClr val="tx1"/>
                </a:solidFill>
                <a:latin typeface="Arial" pitchFamily="34" charset="0"/>
                <a:ea typeface="MS PGothic" pitchFamily="34" charset="-128"/>
              </a:defRPr>
            </a:lvl3pPr>
            <a:lvl4pPr marL="1600200" indent="-228600" eaLnBrk="0" hangingPunct="0">
              <a:defRPr sz="4000" b="1" baseline="-25000">
                <a:solidFill>
                  <a:schemeClr val="tx1"/>
                </a:solidFill>
                <a:latin typeface="Arial" pitchFamily="34" charset="0"/>
                <a:ea typeface="MS PGothic" pitchFamily="34" charset="-128"/>
              </a:defRPr>
            </a:lvl4pPr>
            <a:lvl5pPr marL="2057400" indent="-228600" eaLnBrk="0" hangingPunct="0">
              <a:defRPr sz="4000" b="1" baseline="-25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4000" b="1" baseline="-25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4000" b="1" baseline="-25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4000" b="1" baseline="-25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4000" b="1" baseline="-25000">
                <a:solidFill>
                  <a:schemeClr val="tx1"/>
                </a:solidFill>
                <a:latin typeface="Arial" pitchFamily="34" charset="0"/>
                <a:ea typeface="MS PGothic" pitchFamily="34" charset="-128"/>
              </a:defRPr>
            </a:lvl9pPr>
          </a:lstStyle>
          <a:p>
            <a:pPr eaLnBrk="1" hangingPunct="1"/>
            <a:fld id="{D314095F-9EDE-4C7C-9E58-3C0D148A5523}" type="slidenum">
              <a:rPr lang="en-US" altLang="zh-CN" sz="1200" baseline="0">
                <a:ea typeface="SimSun" pitchFamily="2" charset="-122"/>
              </a:rPr>
              <a:pPr eaLnBrk="1" hangingPunct="1"/>
              <a:t>1</a:t>
            </a:fld>
            <a:endParaRPr lang="en-US" altLang="zh-CN" sz="1200" baseline="0" dirty="0">
              <a:ea typeface="SimSun" pitchFamily="2" charset="-122"/>
            </a:endParaRPr>
          </a:p>
        </p:txBody>
      </p:sp>
      <p:sp>
        <p:nvSpPr>
          <p:cNvPr id="15362" name="Rectangle 2"/>
          <p:cNvSpPr>
            <a:spLocks noGrp="1" noRot="1" noChangeAspect="1" noChangeArrowheads="1" noTextEdit="1"/>
          </p:cNvSpPr>
          <p:nvPr>
            <p:ph type="sldImg"/>
          </p:nvPr>
        </p:nvSpPr>
        <p:spPr>
          <a:xfrm>
            <a:off x="7332663" y="3810000"/>
            <a:ext cx="23282275" cy="19050000"/>
          </a:xfrm>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b="1" u="sng" dirty="0">
                <a:latin typeface="Arial" pitchFamily="34" charset="0"/>
                <a:ea typeface="SimSun" pitchFamily="2" charset="-122"/>
              </a:rPr>
              <a:t>Beginning</a:t>
            </a:r>
            <a:r>
              <a:rPr lang="en-US" altLang="zh-CN" dirty="0">
                <a:latin typeface="Arial" pitchFamily="34" charset="0"/>
                <a:ea typeface="SimSun" pitchFamily="2" charset="-122"/>
              </a:rPr>
              <a:t>: Light availability is believed to play an important role in phytoplankton ecology in the coastal WAP; being shown to impact overall productivity and possibly play an important role in taxonomic composition (across both seasonal and interannual timescales). However, the role of light availability in structuring seasonal successions is understudied. To that end, we used a combined method of pigment-based and fluorometry-based metrics for photophysiology over a seasonal cycle to explore the correlations between major taxonomic groups and the photophysiological status of the phytoplankton community.   </a:t>
            </a:r>
          </a:p>
          <a:p>
            <a:pPr eaLnBrk="1" hangingPunct="1"/>
            <a:endParaRPr lang="en-US" altLang="zh-CN" dirty="0">
              <a:latin typeface="Arial" pitchFamily="34" charset="0"/>
              <a:ea typeface="SimSun" pitchFamily="2" charset="-122"/>
            </a:endParaRPr>
          </a:p>
          <a:p>
            <a:pPr eaLnBrk="1" hangingPunct="1"/>
            <a:r>
              <a:rPr lang="en-US" altLang="zh-CN" dirty="0">
                <a:latin typeface="Arial" pitchFamily="34" charset="0"/>
                <a:ea typeface="SimSun" pitchFamily="2" charset="-122"/>
              </a:rPr>
              <a:t>Middle: </a:t>
            </a:r>
          </a:p>
          <a:p>
            <a:pPr eaLnBrk="1" hangingPunct="1"/>
            <a:endParaRPr lang="en-US" altLang="zh-CN" dirty="0">
              <a:latin typeface="Arial" pitchFamily="34" charset="0"/>
              <a:ea typeface="SimSun" pitchFamily="2" charset="-122"/>
            </a:endParaRPr>
          </a:p>
          <a:p>
            <a:pPr eaLnBrk="1" hangingPunct="1"/>
            <a:r>
              <a:rPr lang="en-US" altLang="zh-CN" dirty="0">
                <a:latin typeface="Arial" pitchFamily="34" charset="0"/>
                <a:ea typeface="SimSun" pitchFamily="2" charset="-122"/>
              </a:rPr>
              <a:t>End:</a:t>
            </a:r>
          </a:p>
        </p:txBody>
      </p:sp>
    </p:spTree>
    <p:extLst>
      <p:ext uri="{BB962C8B-B14F-4D97-AF65-F5344CB8AC3E}">
        <p14:creationId xmlns:p14="http://schemas.microsoft.com/office/powerpoint/2010/main" val="3305074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421943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241843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30871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252254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779785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390201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214956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21787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90414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301361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19A4F8C1-D079-43E9-82FE-FEDA5FC826DA}" type="datetimeFigureOut">
              <a:rPr lang="en-US" smtClean="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D31607-4599-47CB-A50C-9BB0F8F71B38}" type="slidenum">
              <a:rPr lang="en-US" smtClean="0"/>
              <a:t>‹#›</a:t>
            </a:fld>
            <a:endParaRPr lang="en-US" dirty="0"/>
          </a:p>
        </p:txBody>
      </p:sp>
    </p:spTree>
    <p:extLst>
      <p:ext uri="{BB962C8B-B14F-4D97-AF65-F5344CB8AC3E}">
        <p14:creationId xmlns:p14="http://schemas.microsoft.com/office/powerpoint/2010/main" val="126604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19A4F8C1-D079-43E9-82FE-FEDA5FC826DA}" type="datetimeFigureOut">
              <a:rPr lang="en-US" smtClean="0"/>
              <a:t>2/26/2024</a:t>
            </a:fld>
            <a:endParaRPr lang="en-US" dirty="0"/>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69D31607-4599-47CB-A50C-9BB0F8F71B38}" type="slidenum">
              <a:rPr lang="en-US" smtClean="0"/>
              <a:t>‹#›</a:t>
            </a:fld>
            <a:endParaRPr lang="en-US" dirty="0"/>
          </a:p>
        </p:txBody>
      </p:sp>
    </p:spTree>
    <p:extLst>
      <p:ext uri="{BB962C8B-B14F-4D97-AF65-F5344CB8AC3E}">
        <p14:creationId xmlns:p14="http://schemas.microsoft.com/office/powerpoint/2010/main" val="39513913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2.wdp"/><Relationship Id="rId18" Type="http://schemas.openxmlformats.org/officeDocument/2006/relationships/image" Target="../media/image13.png"/><Relationship Id="rId26" Type="http://schemas.openxmlformats.org/officeDocument/2006/relationships/image" Target="../media/image20.png"/><Relationship Id="rId39" Type="http://schemas.openxmlformats.org/officeDocument/2006/relationships/image" Target="../media/image33.png"/><Relationship Id="rId21" Type="http://schemas.openxmlformats.org/officeDocument/2006/relationships/image" Target="../media/image16.png"/><Relationship Id="rId34" Type="http://schemas.openxmlformats.org/officeDocument/2006/relationships/image" Target="../media/image28.png"/><Relationship Id="rId7" Type="http://schemas.openxmlformats.org/officeDocument/2006/relationships/image" Target="../media/image4.png"/><Relationship Id="rId12" Type="http://schemas.openxmlformats.org/officeDocument/2006/relationships/image" Target="../media/image9.png"/><Relationship Id="rId17" Type="http://schemas.microsoft.com/office/2007/relationships/hdphoto" Target="../media/hdphoto3.wdp"/><Relationship Id="rId25" Type="http://schemas.openxmlformats.org/officeDocument/2006/relationships/image" Target="../media/image19.png"/><Relationship Id="rId33" Type="http://schemas.openxmlformats.org/officeDocument/2006/relationships/image" Target="../media/image27.png"/><Relationship Id="rId38"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png"/><Relationship Id="rId24" Type="http://schemas.microsoft.com/office/2007/relationships/hdphoto" Target="../media/hdphoto4.wdp"/><Relationship Id="rId32" Type="http://schemas.openxmlformats.org/officeDocument/2006/relationships/image" Target="../media/image26.png"/><Relationship Id="rId37" Type="http://schemas.openxmlformats.org/officeDocument/2006/relationships/image" Target="../media/image31.png"/><Relationship Id="rId40" Type="http://schemas.microsoft.com/office/2007/relationships/hdphoto" Target="../media/hdphoto5.wdp"/><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8.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image" Target="../media/image7.png"/><Relationship Id="rId19" Type="http://schemas.openxmlformats.org/officeDocument/2006/relationships/image" Target="../media/image14.png"/><Relationship Id="rId31"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 Id="rId8" Type="http://schemas.openxmlformats.org/officeDocument/2006/relationships/image" Target="../media/image5.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649D150-55A1-7FCC-AA2A-EFB7A6217D67}"/>
              </a:ext>
            </a:extLst>
          </p:cNvPr>
          <p:cNvGrpSpPr/>
          <p:nvPr/>
        </p:nvGrpSpPr>
        <p:grpSpPr>
          <a:xfrm>
            <a:off x="-7015" y="-21763"/>
            <a:ext cx="40254470" cy="32976404"/>
            <a:chOff x="-7015" y="1371609"/>
            <a:chExt cx="40254470" cy="32976404"/>
          </a:xfrm>
        </p:grpSpPr>
        <p:grpSp>
          <p:nvGrpSpPr>
            <p:cNvPr id="3099" name="Group 3098">
              <a:extLst>
                <a:ext uri="{FF2B5EF4-FFF2-40B4-BE49-F238E27FC236}">
                  <a16:creationId xmlns:a16="http://schemas.microsoft.com/office/drawing/2014/main" id="{B6A41927-6BA2-A24E-0C1A-5E775DA7BD5B}"/>
                </a:ext>
              </a:extLst>
            </p:cNvPr>
            <p:cNvGrpSpPr/>
            <p:nvPr/>
          </p:nvGrpSpPr>
          <p:grpSpPr>
            <a:xfrm>
              <a:off x="386594" y="15701136"/>
              <a:ext cx="12860330" cy="1551780"/>
              <a:chOff x="13699528" y="17386742"/>
              <a:chExt cx="12829372" cy="1172160"/>
            </a:xfrm>
          </p:grpSpPr>
          <p:sp>
            <p:nvSpPr>
              <p:cNvPr id="3100" name="TextBox 3099">
                <a:extLst>
                  <a:ext uri="{FF2B5EF4-FFF2-40B4-BE49-F238E27FC236}">
                    <a16:creationId xmlns:a16="http://schemas.microsoft.com/office/drawing/2014/main" id="{E446D681-285C-D671-5E60-D9579EAF6BE0}"/>
                  </a:ext>
                </a:extLst>
              </p:cNvPr>
              <p:cNvSpPr txBox="1"/>
              <p:nvPr/>
            </p:nvSpPr>
            <p:spPr>
              <a:xfrm>
                <a:off x="13721777" y="17842513"/>
                <a:ext cx="12807123" cy="716389"/>
              </a:xfrm>
              <a:prstGeom prst="rect">
                <a:avLst/>
              </a:prstGeom>
              <a:solidFill>
                <a:srgbClr val="97D2FF"/>
              </a:solidFill>
            </p:spPr>
            <p:txBody>
              <a:bodyPr wrap="square" rtlCol="0">
                <a:spAutoFit/>
              </a:bodyPr>
              <a:lstStyle/>
              <a:p>
                <a:pPr algn="ctr"/>
                <a:r>
                  <a:rPr lang="en-US" sz="5563" b="1" dirty="0">
                    <a:latin typeface="Times New Roman" panose="02020603050405020304" pitchFamily="18" charset="0"/>
                    <a:cs typeface="Times New Roman" panose="02020603050405020304" pitchFamily="18" charset="0"/>
                  </a:rPr>
                  <a:t>Introduction</a:t>
                </a:r>
              </a:p>
            </p:txBody>
          </p:sp>
          <p:sp>
            <p:nvSpPr>
              <p:cNvPr id="3101" name="Rectangle 3100">
                <a:extLst>
                  <a:ext uri="{FF2B5EF4-FFF2-40B4-BE49-F238E27FC236}">
                    <a16:creationId xmlns:a16="http://schemas.microsoft.com/office/drawing/2014/main" id="{0E1448A1-382D-5FC0-CF00-9BE8AEB1A688}"/>
                  </a:ext>
                </a:extLst>
              </p:cNvPr>
              <p:cNvSpPr/>
              <p:nvPr/>
            </p:nvSpPr>
            <p:spPr>
              <a:xfrm rot="5400000">
                <a:off x="19884991" y="11201279"/>
                <a:ext cx="457200" cy="12828126"/>
              </a:xfrm>
              <a:prstGeom prst="rect">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grpSp>
        <p:grpSp>
          <p:nvGrpSpPr>
            <p:cNvPr id="3102" name="Group 3101">
              <a:extLst>
                <a:ext uri="{FF2B5EF4-FFF2-40B4-BE49-F238E27FC236}">
                  <a16:creationId xmlns:a16="http://schemas.microsoft.com/office/drawing/2014/main" id="{9C573A01-9995-4594-610F-A8B76C8F03F1}"/>
                </a:ext>
              </a:extLst>
            </p:cNvPr>
            <p:cNvGrpSpPr/>
            <p:nvPr/>
          </p:nvGrpSpPr>
          <p:grpSpPr>
            <a:xfrm>
              <a:off x="905446" y="15353966"/>
              <a:ext cx="1020957" cy="1527929"/>
              <a:chOff x="901266" y="13670640"/>
              <a:chExt cx="1081013" cy="1617807"/>
            </a:xfrm>
          </p:grpSpPr>
          <p:sp>
            <p:nvSpPr>
              <p:cNvPr id="3103" name="Arrow: Chevron 54">
                <a:extLst>
                  <a:ext uri="{FF2B5EF4-FFF2-40B4-BE49-F238E27FC236}">
                    <a16:creationId xmlns:a16="http://schemas.microsoft.com/office/drawing/2014/main" id="{9F5186EE-25E4-12B0-1DBB-FF7B8FBE51DE}"/>
                  </a:ext>
                </a:extLst>
              </p:cNvPr>
              <p:cNvSpPr/>
              <p:nvPr/>
            </p:nvSpPr>
            <p:spPr>
              <a:xfrm rot="5400000">
                <a:off x="1095210" y="14401381"/>
                <a:ext cx="693123" cy="1081010"/>
              </a:xfrm>
              <a:prstGeom prst="chevron">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dirty="0">
                  <a:solidFill>
                    <a:schemeClr val="tx1"/>
                  </a:solidFill>
                </a:endParaRPr>
              </a:p>
            </p:txBody>
          </p:sp>
          <p:sp>
            <p:nvSpPr>
              <p:cNvPr id="3104" name="Arrow: Chevron 55">
                <a:extLst>
                  <a:ext uri="{FF2B5EF4-FFF2-40B4-BE49-F238E27FC236}">
                    <a16:creationId xmlns:a16="http://schemas.microsoft.com/office/drawing/2014/main" id="{44D21417-F0A5-CDA7-DB0F-39E0871FD074}"/>
                  </a:ext>
                </a:extLst>
              </p:cNvPr>
              <p:cNvSpPr/>
              <p:nvPr/>
            </p:nvSpPr>
            <p:spPr>
              <a:xfrm rot="5400000">
                <a:off x="1040851" y="13894068"/>
                <a:ext cx="801843" cy="1081010"/>
              </a:xfrm>
              <a:prstGeom prst="chevron">
                <a:avLst>
                  <a:gd name="adj" fmla="val 42540"/>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a:solidFill>
                    <a:schemeClr val="tx1"/>
                  </a:solidFill>
                </a:endParaRPr>
              </a:p>
            </p:txBody>
          </p:sp>
          <p:sp>
            <p:nvSpPr>
              <p:cNvPr id="3105" name="Arrow: Chevron 56">
                <a:extLst>
                  <a:ext uri="{FF2B5EF4-FFF2-40B4-BE49-F238E27FC236}">
                    <a16:creationId xmlns:a16="http://schemas.microsoft.com/office/drawing/2014/main" id="{7DE38545-B183-AD80-FAC3-E5729B74B66C}"/>
                  </a:ext>
                </a:extLst>
              </p:cNvPr>
              <p:cNvSpPr/>
              <p:nvPr/>
            </p:nvSpPr>
            <p:spPr>
              <a:xfrm rot="5400000">
                <a:off x="1095212" y="13476694"/>
                <a:ext cx="693122" cy="108101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a:solidFill>
                    <a:schemeClr val="tx1"/>
                  </a:solidFill>
                </a:endParaRPr>
              </a:p>
            </p:txBody>
          </p:sp>
        </p:grpSp>
        <p:sp>
          <p:nvSpPr>
            <p:cNvPr id="3080" name="TextBox 3079">
              <a:extLst>
                <a:ext uri="{FF2B5EF4-FFF2-40B4-BE49-F238E27FC236}">
                  <a16:creationId xmlns:a16="http://schemas.microsoft.com/office/drawing/2014/main" id="{42B1B905-A676-F13B-559F-5A8BB90B4F61}"/>
                </a:ext>
              </a:extLst>
            </p:cNvPr>
            <p:cNvSpPr txBox="1">
              <a:spLocks/>
            </p:cNvSpPr>
            <p:nvPr/>
          </p:nvSpPr>
          <p:spPr>
            <a:xfrm>
              <a:off x="13947831" y="6452952"/>
              <a:ext cx="7558434" cy="3033481"/>
            </a:xfrm>
            <a:prstGeom prst="rect">
              <a:avLst/>
            </a:prstGeom>
            <a:noFill/>
            <a:ln>
              <a:noFill/>
            </a:ln>
          </p:spPr>
          <p:txBody>
            <a:bodyPr wrap="square" rtlCol="0">
              <a:noAutofit/>
            </a:bodyPr>
            <a:lstStyle/>
            <a:p>
              <a:r>
                <a:rPr lang="en-US" sz="2400" b="1" i="1" u="sng" dirty="0">
                  <a:latin typeface="Times New Roman" panose="02020603050405020304" pitchFamily="18" charset="0"/>
                  <a:cs typeface="Times New Roman" panose="02020603050405020304" pitchFamily="18" charset="0"/>
                </a:rPr>
                <a:t>SAMPLING</a:t>
              </a:r>
              <a:r>
                <a:rPr lang="en-US" sz="24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Biweekly CTD-rosette casts were conducted at Station E on the edge of Palmer Deep Canyon (</a:t>
              </a:r>
              <a:r>
                <a:rPr lang="en-US" sz="2000" i="1" dirty="0">
                  <a:latin typeface="Times New Roman" panose="02020603050405020304" pitchFamily="18" charset="0"/>
                  <a:cs typeface="Times New Roman" panose="02020603050405020304" pitchFamily="18" charset="0"/>
                </a:rPr>
                <a:t>location shown right</a:t>
              </a:r>
              <a:r>
                <a:rPr lang="en-US" sz="2000" dirty="0">
                  <a:latin typeface="Times New Roman" panose="02020603050405020304" pitchFamily="18" charset="0"/>
                  <a:cs typeface="Times New Roman" panose="02020603050405020304" pitchFamily="18" charset="0"/>
                </a:rPr>
                <a:t>) between October 29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(2022) and March 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(2023). Biomass samples were collected at discrete depths quantified for pigments via HPLC, which were used to document community composition (via CHEMTAX) and photophysiology (via light-dependent pigment ratios). Fluorescence-based estimates of photophysiology (energy dissipation) were measured at discrete sampling depths on MiniFIRe and Picosecond Lifetime (PicoLiF) fluorometers. Data used in this analysis represents the average within the upper 10m of the water column</a:t>
              </a:r>
            </a:p>
            <a:p>
              <a:endParaRPr lang="en-US" dirty="0">
                <a:latin typeface="Times New Roman" panose="02020603050405020304" pitchFamily="18" charset="0"/>
                <a:cs typeface="Times New Roman" panose="02020603050405020304" pitchFamily="18" charset="0"/>
              </a:endParaRPr>
            </a:p>
          </p:txBody>
        </p:sp>
        <p:grpSp>
          <p:nvGrpSpPr>
            <p:cNvPr id="45" name="Group 44">
              <a:extLst>
                <a:ext uri="{FF2B5EF4-FFF2-40B4-BE49-F238E27FC236}">
                  <a16:creationId xmlns:a16="http://schemas.microsoft.com/office/drawing/2014/main" id="{E0CFA5AA-69F1-6A6B-02E7-A64026743391}"/>
                </a:ext>
              </a:extLst>
            </p:cNvPr>
            <p:cNvGrpSpPr/>
            <p:nvPr/>
          </p:nvGrpSpPr>
          <p:grpSpPr>
            <a:xfrm>
              <a:off x="-7015" y="5006840"/>
              <a:ext cx="40232024" cy="27870912"/>
              <a:chOff x="0" y="3828316"/>
              <a:chExt cx="40251656" cy="27578506"/>
            </a:xfrm>
            <a:solidFill>
              <a:srgbClr val="E5F4FF"/>
            </a:solidFill>
          </p:grpSpPr>
          <p:sp>
            <p:nvSpPr>
              <p:cNvPr id="4" name="Rectangle 3">
                <a:extLst>
                  <a:ext uri="{FF2B5EF4-FFF2-40B4-BE49-F238E27FC236}">
                    <a16:creationId xmlns:a16="http://schemas.microsoft.com/office/drawing/2014/main" id="{6D01282F-E0FB-8667-0CC6-D1E1CF1CB4EF}"/>
                  </a:ext>
                </a:extLst>
              </p:cNvPr>
              <p:cNvSpPr/>
              <p:nvPr/>
            </p:nvSpPr>
            <p:spPr>
              <a:xfrm>
                <a:off x="0" y="3828317"/>
                <a:ext cx="457200" cy="2757212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D6F19AD-88CB-6D7B-7540-EEB5FBAC2362}"/>
                  </a:ext>
                </a:extLst>
              </p:cNvPr>
              <p:cNvSpPr/>
              <p:nvPr/>
            </p:nvSpPr>
            <p:spPr>
              <a:xfrm>
                <a:off x="13264819" y="3828318"/>
                <a:ext cx="457200" cy="2757212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828D473-8C92-483A-8546-A71A17D51F6C}"/>
                  </a:ext>
                </a:extLst>
              </p:cNvPr>
              <p:cNvSpPr/>
              <p:nvPr/>
            </p:nvSpPr>
            <p:spPr>
              <a:xfrm>
                <a:off x="26529638" y="3828316"/>
                <a:ext cx="457200" cy="2757285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328CF27-54DC-7FC9-735A-2BB47C8052E7}"/>
                  </a:ext>
                </a:extLst>
              </p:cNvPr>
              <p:cNvSpPr/>
              <p:nvPr/>
            </p:nvSpPr>
            <p:spPr>
              <a:xfrm>
                <a:off x="39794456" y="3828318"/>
                <a:ext cx="457200" cy="275728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5E358DC-96D4-280C-DEDD-EC494B0DF8D7}"/>
                  </a:ext>
                </a:extLst>
              </p:cNvPr>
              <p:cNvSpPr/>
              <p:nvPr/>
            </p:nvSpPr>
            <p:spPr>
              <a:xfrm rot="5400000">
                <a:off x="6643654" y="-2353638"/>
                <a:ext cx="457200" cy="128301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1834EC9-FE2A-9313-2DCC-DE0471CB1638}"/>
                  </a:ext>
                </a:extLst>
              </p:cNvPr>
              <p:cNvSpPr/>
              <p:nvPr/>
            </p:nvSpPr>
            <p:spPr>
              <a:xfrm rot="5400000">
                <a:off x="19915440" y="-2373595"/>
                <a:ext cx="457200" cy="1287251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63CD8B6-9D97-4284-FD03-942B7DE09957}"/>
                  </a:ext>
                </a:extLst>
              </p:cNvPr>
              <p:cNvSpPr/>
              <p:nvPr/>
            </p:nvSpPr>
            <p:spPr>
              <a:xfrm rot="5400000">
                <a:off x="33162048" y="-2346890"/>
                <a:ext cx="457200" cy="1280761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347564-5FD9-5CBB-0A20-20CA2A25E5C9}"/>
                  </a:ext>
                </a:extLst>
              </p:cNvPr>
              <p:cNvSpPr/>
              <p:nvPr/>
            </p:nvSpPr>
            <p:spPr>
              <a:xfrm rot="5400000">
                <a:off x="6621163" y="24758140"/>
                <a:ext cx="457200" cy="128301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1E745FF-AB16-3DC0-276B-E1FF4E80934F}"/>
                  </a:ext>
                </a:extLst>
              </p:cNvPr>
              <p:cNvSpPr/>
              <p:nvPr/>
            </p:nvSpPr>
            <p:spPr>
              <a:xfrm rot="5400000">
                <a:off x="19885989" y="24759879"/>
                <a:ext cx="457200" cy="1282912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7BFBD03-E24F-18E8-75DC-F94ED5B744A1}"/>
                  </a:ext>
                </a:extLst>
              </p:cNvPr>
              <p:cNvSpPr/>
              <p:nvPr/>
            </p:nvSpPr>
            <p:spPr>
              <a:xfrm rot="5400000">
                <a:off x="33150312" y="24763658"/>
                <a:ext cx="457200" cy="1282912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grpSp>
        <p:sp>
          <p:nvSpPr>
            <p:cNvPr id="20" name="TextBox 19">
              <a:extLst>
                <a:ext uri="{FF2B5EF4-FFF2-40B4-BE49-F238E27FC236}">
                  <a16:creationId xmlns:a16="http://schemas.microsoft.com/office/drawing/2014/main" id="{5ED7ACD0-2918-BC64-7295-68680DFBF31C}"/>
                </a:ext>
              </a:extLst>
            </p:cNvPr>
            <p:cNvSpPr txBox="1"/>
            <p:nvPr/>
          </p:nvSpPr>
          <p:spPr>
            <a:xfrm>
              <a:off x="443631" y="5407290"/>
              <a:ext cx="12814940" cy="948401"/>
            </a:xfrm>
            <a:prstGeom prst="rect">
              <a:avLst/>
            </a:prstGeom>
            <a:solidFill>
              <a:srgbClr val="97D2FF"/>
            </a:solidFill>
          </p:spPr>
          <p:txBody>
            <a:bodyPr wrap="square" rtlCol="0">
              <a:spAutoFit/>
            </a:bodyPr>
            <a:lstStyle/>
            <a:p>
              <a:pPr algn="ctr"/>
              <a:r>
                <a:rPr lang="en-US" sz="5563" b="1" dirty="0">
                  <a:latin typeface="Times New Roman" panose="02020603050405020304" pitchFamily="18" charset="0"/>
                  <a:cs typeface="Times New Roman" panose="02020603050405020304" pitchFamily="18" charset="0"/>
                </a:rPr>
                <a:t>Abstract</a:t>
              </a:r>
            </a:p>
          </p:txBody>
        </p:sp>
        <p:sp>
          <p:nvSpPr>
            <p:cNvPr id="24" name="TextBox 23">
              <a:extLst>
                <a:ext uri="{FF2B5EF4-FFF2-40B4-BE49-F238E27FC236}">
                  <a16:creationId xmlns:a16="http://schemas.microsoft.com/office/drawing/2014/main" id="{B95CD035-30A3-823F-1D83-75C4760610C8}"/>
                </a:ext>
              </a:extLst>
            </p:cNvPr>
            <p:cNvSpPr txBox="1"/>
            <p:nvPr/>
          </p:nvSpPr>
          <p:spPr>
            <a:xfrm>
              <a:off x="13697373" y="5417281"/>
              <a:ext cx="12825753" cy="948401"/>
            </a:xfrm>
            <a:prstGeom prst="rect">
              <a:avLst/>
            </a:prstGeom>
            <a:solidFill>
              <a:srgbClr val="97D2FF"/>
            </a:solidFill>
          </p:spPr>
          <p:txBody>
            <a:bodyPr wrap="square" rtlCol="0">
              <a:spAutoFit/>
            </a:bodyPr>
            <a:lstStyle/>
            <a:p>
              <a:pPr algn="ctr"/>
              <a:r>
                <a:rPr lang="en-US" sz="5563" b="1" dirty="0">
                  <a:latin typeface="Times New Roman" panose="02020603050405020304" pitchFamily="18" charset="0"/>
                  <a:cs typeface="Times New Roman" panose="02020603050405020304" pitchFamily="18" charset="0"/>
                </a:rPr>
                <a:t>Methods &amp; Metrics</a:t>
              </a:r>
            </a:p>
          </p:txBody>
        </p:sp>
        <p:sp>
          <p:nvSpPr>
            <p:cNvPr id="31" name="TextBox 30">
              <a:extLst>
                <a:ext uri="{FF2B5EF4-FFF2-40B4-BE49-F238E27FC236}">
                  <a16:creationId xmlns:a16="http://schemas.microsoft.com/office/drawing/2014/main" id="{41E6768C-998E-2669-1812-4C16E39BAD3C}"/>
                </a:ext>
              </a:extLst>
            </p:cNvPr>
            <p:cNvSpPr txBox="1"/>
            <p:nvPr/>
          </p:nvSpPr>
          <p:spPr>
            <a:xfrm>
              <a:off x="26957915" y="5413711"/>
              <a:ext cx="12815074" cy="948401"/>
            </a:xfrm>
            <a:prstGeom prst="rect">
              <a:avLst/>
            </a:prstGeom>
            <a:solidFill>
              <a:srgbClr val="97D2FF"/>
            </a:solidFill>
          </p:spPr>
          <p:txBody>
            <a:bodyPr wrap="square" rtlCol="0">
              <a:spAutoFit/>
            </a:bodyPr>
            <a:lstStyle/>
            <a:p>
              <a:pPr algn="ctr"/>
              <a:r>
                <a:rPr lang="en-US" sz="5563" b="1" dirty="0">
                  <a:latin typeface="Times New Roman" panose="02020603050405020304" pitchFamily="18" charset="0"/>
                  <a:cs typeface="Times New Roman" panose="02020603050405020304" pitchFamily="18" charset="0"/>
                </a:rPr>
                <a:t>Results II</a:t>
              </a:r>
            </a:p>
          </p:txBody>
        </p:sp>
        <p:grpSp>
          <p:nvGrpSpPr>
            <p:cNvPr id="39" name="Group 38">
              <a:extLst>
                <a:ext uri="{FF2B5EF4-FFF2-40B4-BE49-F238E27FC236}">
                  <a16:creationId xmlns:a16="http://schemas.microsoft.com/office/drawing/2014/main" id="{884D5515-308D-089C-2B3D-11CCC48217B9}"/>
                </a:ext>
              </a:extLst>
            </p:cNvPr>
            <p:cNvGrpSpPr/>
            <p:nvPr/>
          </p:nvGrpSpPr>
          <p:grpSpPr>
            <a:xfrm>
              <a:off x="13682936" y="19077314"/>
              <a:ext cx="12848001" cy="1378851"/>
              <a:chOff x="13699528" y="17386742"/>
              <a:chExt cx="12838718" cy="1459960"/>
            </a:xfrm>
          </p:grpSpPr>
          <p:sp>
            <p:nvSpPr>
              <p:cNvPr id="28" name="TextBox 27">
                <a:extLst>
                  <a:ext uri="{FF2B5EF4-FFF2-40B4-BE49-F238E27FC236}">
                    <a16:creationId xmlns:a16="http://schemas.microsoft.com/office/drawing/2014/main" id="{2D503935-E5F1-EA3F-338E-CB1CE5F64EA7}"/>
                  </a:ext>
                </a:extLst>
              </p:cNvPr>
              <p:cNvSpPr txBox="1"/>
              <p:nvPr/>
            </p:nvSpPr>
            <p:spPr>
              <a:xfrm>
                <a:off x="13721776" y="17842513"/>
                <a:ext cx="12816470" cy="1004189"/>
              </a:xfrm>
              <a:prstGeom prst="rect">
                <a:avLst/>
              </a:prstGeom>
              <a:solidFill>
                <a:srgbClr val="97D2FF"/>
              </a:solidFill>
            </p:spPr>
            <p:txBody>
              <a:bodyPr wrap="square" rtlCol="0">
                <a:spAutoFit/>
              </a:bodyPr>
              <a:lstStyle/>
              <a:p>
                <a:pPr algn="ctr"/>
                <a:r>
                  <a:rPr lang="en-US" sz="5563" b="1" dirty="0">
                    <a:latin typeface="Times New Roman" panose="02020603050405020304" pitchFamily="18" charset="0"/>
                    <a:cs typeface="Times New Roman" panose="02020603050405020304" pitchFamily="18" charset="0"/>
                  </a:rPr>
                  <a:t>Results I</a:t>
                </a:r>
              </a:p>
            </p:txBody>
          </p:sp>
          <p:sp>
            <p:nvSpPr>
              <p:cNvPr id="33" name="Rectangle 32">
                <a:extLst>
                  <a:ext uri="{FF2B5EF4-FFF2-40B4-BE49-F238E27FC236}">
                    <a16:creationId xmlns:a16="http://schemas.microsoft.com/office/drawing/2014/main" id="{E3F002FE-FFE6-F661-EB14-BFFFC47177AF}"/>
                  </a:ext>
                </a:extLst>
              </p:cNvPr>
              <p:cNvSpPr/>
              <p:nvPr/>
            </p:nvSpPr>
            <p:spPr>
              <a:xfrm rot="5400000">
                <a:off x="19884991" y="11201279"/>
                <a:ext cx="457200" cy="12828126"/>
              </a:xfrm>
              <a:prstGeom prst="rect">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7AD30A27-48BE-C7D1-E541-70DE14BA50EB}"/>
                </a:ext>
              </a:extLst>
            </p:cNvPr>
            <p:cNvGrpSpPr/>
            <p:nvPr/>
          </p:nvGrpSpPr>
          <p:grpSpPr>
            <a:xfrm>
              <a:off x="26951242" y="22555403"/>
              <a:ext cx="12839038" cy="1383764"/>
              <a:chOff x="26982154" y="20125428"/>
              <a:chExt cx="12829127" cy="1465160"/>
            </a:xfrm>
          </p:grpSpPr>
          <p:sp>
            <p:nvSpPr>
              <p:cNvPr id="32" name="TextBox 31">
                <a:extLst>
                  <a:ext uri="{FF2B5EF4-FFF2-40B4-BE49-F238E27FC236}">
                    <a16:creationId xmlns:a16="http://schemas.microsoft.com/office/drawing/2014/main" id="{B71AE5D5-D720-0D63-BD42-62C33C9ECFEB}"/>
                  </a:ext>
                </a:extLst>
              </p:cNvPr>
              <p:cNvSpPr txBox="1"/>
              <p:nvPr/>
            </p:nvSpPr>
            <p:spPr>
              <a:xfrm>
                <a:off x="26988821" y="20586400"/>
                <a:ext cx="12807240" cy="1004188"/>
              </a:xfrm>
              <a:prstGeom prst="rect">
                <a:avLst/>
              </a:prstGeom>
              <a:solidFill>
                <a:srgbClr val="97D2FF"/>
              </a:solidFill>
            </p:spPr>
            <p:txBody>
              <a:bodyPr wrap="square" rtlCol="0">
                <a:spAutoFit/>
              </a:bodyPr>
              <a:lstStyle/>
              <a:p>
                <a:pPr algn="ctr"/>
                <a:r>
                  <a:rPr lang="en-US" sz="5563" b="1" dirty="0">
                    <a:latin typeface="Times New Roman" panose="02020603050405020304" pitchFamily="18" charset="0"/>
                    <a:cs typeface="Times New Roman" panose="02020603050405020304" pitchFamily="18" charset="0"/>
                  </a:rPr>
                  <a:t>Conclusions &amp; Implications</a:t>
                </a:r>
              </a:p>
            </p:txBody>
          </p:sp>
          <p:sp>
            <p:nvSpPr>
              <p:cNvPr id="34" name="Rectangle 33">
                <a:extLst>
                  <a:ext uri="{FF2B5EF4-FFF2-40B4-BE49-F238E27FC236}">
                    <a16:creationId xmlns:a16="http://schemas.microsoft.com/office/drawing/2014/main" id="{81712310-075F-52AB-09B1-96639559B268}"/>
                  </a:ext>
                </a:extLst>
              </p:cNvPr>
              <p:cNvSpPr/>
              <p:nvPr/>
            </p:nvSpPr>
            <p:spPr>
              <a:xfrm rot="5400000">
                <a:off x="33168118" y="13939464"/>
                <a:ext cx="457200" cy="12829127"/>
              </a:xfrm>
              <a:prstGeom prst="rect">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2" dirty="0">
                  <a:solidFill>
                    <a:schemeClr val="tx1"/>
                  </a:solidFill>
                  <a:latin typeface="Times New Roman" panose="02020603050405020304" pitchFamily="18" charset="0"/>
                  <a:cs typeface="Times New Roman" panose="02020603050405020304" pitchFamily="18" charset="0"/>
                </a:endParaRPr>
              </a:p>
            </p:txBody>
          </p:sp>
        </p:grpSp>
        <p:grpSp>
          <p:nvGrpSpPr>
            <p:cNvPr id="14537" name="Group 14536">
              <a:extLst>
                <a:ext uri="{FF2B5EF4-FFF2-40B4-BE49-F238E27FC236}">
                  <a16:creationId xmlns:a16="http://schemas.microsoft.com/office/drawing/2014/main" id="{495F90F1-3C31-DEC2-F58D-92AC6E7C319B}"/>
                </a:ext>
              </a:extLst>
            </p:cNvPr>
            <p:cNvGrpSpPr/>
            <p:nvPr/>
          </p:nvGrpSpPr>
          <p:grpSpPr>
            <a:xfrm>
              <a:off x="0" y="1371609"/>
              <a:ext cx="40241088" cy="3616325"/>
              <a:chOff x="0" y="4572005"/>
              <a:chExt cx="40241088" cy="3616325"/>
            </a:xfrm>
          </p:grpSpPr>
          <p:sp>
            <p:nvSpPr>
              <p:cNvPr id="3" name="Rectangle 2">
                <a:extLst>
                  <a:ext uri="{FF2B5EF4-FFF2-40B4-BE49-F238E27FC236}">
                    <a16:creationId xmlns:a16="http://schemas.microsoft.com/office/drawing/2014/main" id="{E8C6AED2-CF7C-C251-A84F-E1A74D4F2BA6}"/>
                  </a:ext>
                </a:extLst>
              </p:cNvPr>
              <p:cNvSpPr/>
              <p:nvPr/>
            </p:nvSpPr>
            <p:spPr>
              <a:xfrm>
                <a:off x="0" y="4572005"/>
                <a:ext cx="40241088" cy="3616325"/>
              </a:xfrm>
              <a:prstGeom prst="rect">
                <a:avLst/>
              </a:prstGeom>
              <a:solidFill>
                <a:srgbClr val="7A9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dirty="0"/>
              </a:p>
            </p:txBody>
          </p:sp>
          <p:pic>
            <p:nvPicPr>
              <p:cNvPr id="19" name="Picture 18" descr="A black background with red text&#10;&#10;Description automatically generated">
                <a:extLst>
                  <a:ext uri="{FF2B5EF4-FFF2-40B4-BE49-F238E27FC236}">
                    <a16:creationId xmlns:a16="http://schemas.microsoft.com/office/drawing/2014/main" id="{E6A35814-FF7D-51A9-B843-AF2D33FEBAB9}"/>
                  </a:ext>
                </a:extLst>
              </p:cNvPr>
              <p:cNvPicPr>
                <a:picLocks noChangeAspect="1"/>
              </p:cNvPicPr>
              <p:nvPr/>
            </p:nvPicPr>
            <p:blipFill rotWithShape="1">
              <a:blip r:embed="rId3">
                <a:extLst>
                  <a:ext uri="{28A0092B-C50C-407E-A947-70E740481C1C}">
                    <a14:useLocalDpi xmlns:a14="http://schemas.microsoft.com/office/drawing/2010/main" val="0"/>
                  </a:ext>
                </a:extLst>
              </a:blip>
              <a:srcRect t="-2974" r="77768"/>
              <a:stretch/>
            </p:blipFill>
            <p:spPr>
              <a:xfrm>
                <a:off x="653675" y="4653526"/>
                <a:ext cx="2434134" cy="2133358"/>
              </a:xfrm>
              <a:prstGeom prst="rect">
                <a:avLst/>
              </a:prstGeom>
            </p:spPr>
          </p:pic>
          <p:pic>
            <p:nvPicPr>
              <p:cNvPr id="25" name="Picture 4" descr="AGU footer logo">
                <a:extLst>
                  <a:ext uri="{FF2B5EF4-FFF2-40B4-BE49-F238E27FC236}">
                    <a16:creationId xmlns:a16="http://schemas.microsoft.com/office/drawing/2014/main" id="{E6BD28D9-AC04-38C9-844A-AF0E4A9CC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3191" y="4702753"/>
                <a:ext cx="1504906" cy="2915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out ASLO - ASLO">
                <a:extLst>
                  <a:ext uri="{FF2B5EF4-FFF2-40B4-BE49-F238E27FC236}">
                    <a16:creationId xmlns:a16="http://schemas.microsoft.com/office/drawing/2014/main" id="{9A48B4DD-BDFB-4DCB-A812-08891F463908}"/>
                  </a:ext>
                </a:extLst>
              </p:cNvPr>
              <p:cNvPicPr>
                <a:picLocks noChangeAspect="1" noChangeArrowheads="1"/>
              </p:cNvPicPr>
              <p:nvPr/>
            </p:nvPicPr>
            <p:blipFill>
              <a:blip r:embed="rId5">
                <a:biLevel thresh="25000"/>
                <a:extLst>
                  <a:ext uri="{BEBA8EAE-BF5A-486C-A8C5-ECC9F3942E4B}">
                    <a14:imgProps xmlns:a14="http://schemas.microsoft.com/office/drawing/2010/main">
                      <a14:imgLayer r:embed="rId6">
                        <a14:imgEffect>
                          <a14:backgroundRemoval t="8696" b="95652" l="2761" r="98160">
                            <a14:foregroundMark x1="17791" y1="38043" x2="17791" y2="38043"/>
                            <a14:foregroundMark x1="16258" y1="46739" x2="16258" y2="46739"/>
                            <a14:foregroundMark x1="18405" y1="46739" x2="18405" y2="46739"/>
                            <a14:foregroundMark x1="18405" y1="46739" x2="18405" y2="46739"/>
                            <a14:foregroundMark x1="18405" y1="46739" x2="18405" y2="46739"/>
                            <a14:foregroundMark x1="18405" y1="46739" x2="18405" y2="46739"/>
                            <a14:foregroundMark x1="20859" y1="55435" x2="16258" y2="18478"/>
                            <a14:foregroundMark x1="8282" y1="52174" x2="12270" y2="16304"/>
                            <a14:foregroundMark x1="35276" y1="21739" x2="44785" y2="9783"/>
                            <a14:foregroundMark x1="57669" y1="13043" x2="55828" y2="60870"/>
                            <a14:foregroundMark x1="4294" y1="63043" x2="4294" y2="63043"/>
                            <a14:foregroundMark x1="11656" y1="8696" x2="16871" y2="8696"/>
                            <a14:foregroundMark x1="3681" y1="75000" x2="16871" y2="78261"/>
                            <a14:foregroundMark x1="20552" y1="80435" x2="20552" y2="80435"/>
                            <a14:foregroundMark x1="5521" y1="91304" x2="5521" y2="91304"/>
                            <a14:foregroundMark x1="4294" y1="91304" x2="3374" y2="91304"/>
                            <a14:foregroundMark x1="21166" y1="94565" x2="21166" y2="94565"/>
                            <a14:foregroundMark x1="22393" y1="94565" x2="22393" y2="94565"/>
                            <a14:foregroundMark x1="35276" y1="88043" x2="40184" y2="92391"/>
                            <a14:foregroundMark x1="57055" y1="83696" x2="63190" y2="79348"/>
                            <a14:foregroundMark x1="64983" y1="95389" x2="69018" y2="91304"/>
                            <a14:foregroundMark x1="58589" y1="93478" x2="58589" y2="93478"/>
                            <a14:foregroundMark x1="61043" y1="94565" x2="61043" y2="94565"/>
                            <a14:foregroundMark x1="61043" y1="94565" x2="61043" y2="94565"/>
                            <a14:foregroundMark x1="61043" y1="94565" x2="61043" y2="94565"/>
                            <a14:foregroundMark x1="61043" y1="94565" x2="61043" y2="94565"/>
                            <a14:foregroundMark x1="61043" y1="94565" x2="61656" y2="94565"/>
                            <a14:foregroundMark x1="61963" y1="94565" x2="61963" y2="94565"/>
                            <a14:foregroundMark x1="82822" y1="90217" x2="82822" y2="90217"/>
                            <a14:foregroundMark x1="82822" y1="90217" x2="82822" y2="90217"/>
                            <a14:foregroundMark x1="79141" y1="76087" x2="79141" y2="76087"/>
                            <a14:foregroundMark x1="79141" y1="76087" x2="79141" y2="76087"/>
                            <a14:foregroundMark x1="88344" y1="78261" x2="88344" y2="78261"/>
                            <a14:foregroundMark x1="88344" y1="78261" x2="88344" y2="78261"/>
                            <a14:foregroundMark x1="93558" y1="82609" x2="93558" y2="82609"/>
                            <a14:foregroundMark x1="93558" y1="82609" x2="93558" y2="82609"/>
                            <a14:foregroundMark x1="95399" y1="61957" x2="95399" y2="61957"/>
                            <a14:foregroundMark x1="95092" y1="61957" x2="95092" y2="61957"/>
                            <a14:foregroundMark x1="98466" y1="47826" x2="98466" y2="47826"/>
                            <a14:foregroundMark x1="98466" y1="47826" x2="98466" y2="47826"/>
                            <a14:foregroundMark x1="5521" y1="58696" x2="5521" y2="58696"/>
                            <a14:foregroundMark x1="4908" y1="61957" x2="4908" y2="61957"/>
                            <a14:foregroundMark x1="4601" y1="63043" x2="4601" y2="63043"/>
                            <a14:foregroundMark x1="4294" y1="63043" x2="4908" y2="63043"/>
                            <a14:foregroundMark x1="4601" y1="61957" x2="3988" y2="65217"/>
                            <a14:foregroundMark x1="22699" y1="95652" x2="22699" y2="95652"/>
                            <a14:foregroundMark x1="23006" y1="94565" x2="23006" y2="94565"/>
                            <a14:foregroundMark x1="23926" y1="94565" x2="23926" y2="94565"/>
                            <a14:foregroundMark x1="24233" y1="94565" x2="24233" y2="94565"/>
                            <a14:foregroundMark x1="22393" y1="92391" x2="22393" y2="92391"/>
                            <a14:foregroundMark x1="21472" y1="93478" x2="21472" y2="93478"/>
                            <a14:foregroundMark x1="22393" y1="94565" x2="22699" y2="94565"/>
                            <a14:foregroundMark x1="23006" y1="94565" x2="23006" y2="94565"/>
                            <a14:foregroundMark x1="23006" y1="94565" x2="23006" y2="94565"/>
                            <a14:backgroundMark x1="22876" y1="93583" x2="24540" y2="94565"/>
                            <a14:backgroundMark x1="14417" y1="92391" x2="14417" y2="92391"/>
                            <a14:backgroundMark x1="14417" y1="92391" x2="14417" y2="92391"/>
                            <a14:backgroundMark x1="26380" y1="15217" x2="26380" y2="15217"/>
                            <a14:backgroundMark x1="26687" y1="20652" x2="25153" y2="23913"/>
                            <a14:backgroundMark x1="25767" y1="18478" x2="26074" y2="23913"/>
                            <a14:backgroundMark x1="26074" y1="23913" x2="26074" y2="23913"/>
                            <a14:backgroundMark x1="26074" y1="32609" x2="26687" y2="38043"/>
                            <a14:backgroundMark x1="26687" y1="38043" x2="26687" y2="38043"/>
                            <a14:backgroundMark x1="62883" y1="39130" x2="62883" y2="41304"/>
                            <a14:backgroundMark x1="62883" y1="41304" x2="62883" y2="41304"/>
                            <a14:backgroundMark x1="52761" y1="96739" x2="52761" y2="96739"/>
                            <a14:backgroundMark x1="52761" y1="96739" x2="52761" y2="96739"/>
                            <a14:backgroundMark x1="56135" y1="97826" x2="56135" y2="97826"/>
                            <a14:backgroundMark x1="57362" y1="95652" x2="57362" y2="95652"/>
                            <a14:backgroundMark x1="58282" y1="91304" x2="58282" y2="91304"/>
                            <a14:backgroundMark x1="59202" y1="90217" x2="59202" y2="90217"/>
                            <a14:backgroundMark x1="57055" y1="93478" x2="57669" y2="94565"/>
                            <a14:backgroundMark x1="65031" y1="95652" x2="64724" y2="95652"/>
                            <a14:backgroundMark x1="3681" y1="59783" x2="3681" y2="59783"/>
                          </a14:backgroundRemoval>
                        </a14:imgEffect>
                      </a14:imgLayer>
                    </a14:imgProps>
                  </a:ext>
                  <a:ext uri="{28A0092B-C50C-407E-A947-70E740481C1C}">
                    <a14:useLocalDpi xmlns:a14="http://schemas.microsoft.com/office/drawing/2010/main" val="0"/>
                  </a:ext>
                </a:extLst>
              </a:blip>
              <a:srcRect/>
              <a:stretch>
                <a:fillRect/>
              </a:stretch>
            </p:blipFill>
            <p:spPr bwMode="auto">
              <a:xfrm>
                <a:off x="38126817" y="4676932"/>
                <a:ext cx="1188031" cy="332226"/>
              </a:xfrm>
              <a:prstGeom prst="rect">
                <a:avLst/>
              </a:prstGeom>
              <a:noFill/>
              <a:extLst>
                <a:ext uri="{909E8E84-426E-40DD-AFC4-6F175D3DCCD1}">
                  <a14:hiddenFill xmlns:a14="http://schemas.microsoft.com/office/drawing/2010/main">
                    <a:solidFill>
                      <a:srgbClr val="FFFFFF"/>
                    </a:solidFill>
                  </a14:hiddenFill>
                </a:ext>
              </a:extLst>
            </p:spPr>
          </p:pic>
          <p:grpSp>
            <p:nvGrpSpPr>
              <p:cNvPr id="3126" name="Group 3125">
                <a:extLst>
                  <a:ext uri="{FF2B5EF4-FFF2-40B4-BE49-F238E27FC236}">
                    <a16:creationId xmlns:a16="http://schemas.microsoft.com/office/drawing/2014/main" id="{8CA315C4-B94F-24BE-734E-4215AF96E7DA}"/>
                  </a:ext>
                </a:extLst>
              </p:cNvPr>
              <p:cNvGrpSpPr/>
              <p:nvPr/>
            </p:nvGrpSpPr>
            <p:grpSpPr>
              <a:xfrm>
                <a:off x="4972192" y="4656664"/>
                <a:ext cx="30289223" cy="3366871"/>
                <a:chOff x="3788853" y="84660"/>
                <a:chExt cx="30289223" cy="3366871"/>
              </a:xfrm>
            </p:grpSpPr>
            <p:sp>
              <p:nvSpPr>
                <p:cNvPr id="21" name="Text Box 18">
                  <a:extLst>
                    <a:ext uri="{FF2B5EF4-FFF2-40B4-BE49-F238E27FC236}">
                      <a16:creationId xmlns:a16="http://schemas.microsoft.com/office/drawing/2014/main" id="{A6A8C038-D1B1-0EDA-A5ED-DC731177DE45}"/>
                    </a:ext>
                  </a:extLst>
                </p:cNvPr>
                <p:cNvSpPr txBox="1">
                  <a:spLocks noChangeArrowheads="1"/>
                </p:cNvSpPr>
                <p:nvPr/>
              </p:nvSpPr>
              <p:spPr bwMode="auto">
                <a:xfrm>
                  <a:off x="3788853" y="2213774"/>
                  <a:ext cx="30289223" cy="12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614" tIns="28312" rIns="56614" bIns="28312" anchor="ctr">
                  <a:spAutoFit/>
                </a:bodyPr>
                <a:lstStyle>
                  <a:lvl1pPr defTabSz="5016500" eaLnBrk="0" hangingPunct="0">
                    <a:defRPr sz="4000" b="1" baseline="-25000">
                      <a:solidFill>
                        <a:schemeClr val="tx1"/>
                      </a:solidFill>
                      <a:latin typeface="Arial" pitchFamily="34" charset="0"/>
                      <a:ea typeface="MS PGothic" pitchFamily="34" charset="-128"/>
                    </a:defRPr>
                  </a:lvl1pPr>
                  <a:lvl2pPr marL="742950" indent="-285750" defTabSz="5016500" eaLnBrk="0" hangingPunct="0">
                    <a:defRPr sz="4000" b="1" baseline="-25000">
                      <a:solidFill>
                        <a:schemeClr val="tx1"/>
                      </a:solidFill>
                      <a:latin typeface="Arial" pitchFamily="34" charset="0"/>
                      <a:ea typeface="MS PGothic" pitchFamily="34" charset="-128"/>
                    </a:defRPr>
                  </a:lvl2pPr>
                  <a:lvl3pPr marL="1143000" indent="-228600" defTabSz="5016500" eaLnBrk="0" hangingPunct="0">
                    <a:defRPr sz="4000" b="1" baseline="-25000">
                      <a:solidFill>
                        <a:schemeClr val="tx1"/>
                      </a:solidFill>
                      <a:latin typeface="Arial" pitchFamily="34" charset="0"/>
                      <a:ea typeface="MS PGothic" pitchFamily="34" charset="-128"/>
                    </a:defRPr>
                  </a:lvl3pPr>
                  <a:lvl4pPr marL="1600200" indent="-228600" defTabSz="5016500" eaLnBrk="0" hangingPunct="0">
                    <a:defRPr sz="4000" b="1" baseline="-25000">
                      <a:solidFill>
                        <a:schemeClr val="tx1"/>
                      </a:solidFill>
                      <a:latin typeface="Arial" pitchFamily="34" charset="0"/>
                      <a:ea typeface="MS PGothic" pitchFamily="34" charset="-128"/>
                    </a:defRPr>
                  </a:lvl4pPr>
                  <a:lvl5pPr marL="2057400" indent="-228600" defTabSz="5016500" eaLnBrk="0" hangingPunct="0">
                    <a:defRPr sz="4000" b="1" baseline="-25000">
                      <a:solidFill>
                        <a:schemeClr val="tx1"/>
                      </a:solidFill>
                      <a:latin typeface="Arial" pitchFamily="34" charset="0"/>
                      <a:ea typeface="MS PGothic" pitchFamily="34" charset="-128"/>
                    </a:defRPr>
                  </a:lvl5pPr>
                  <a:lvl6pPr marL="25146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6pPr>
                  <a:lvl7pPr marL="29718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7pPr>
                  <a:lvl8pPr marL="34290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8pPr>
                  <a:lvl9pPr marL="38862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9pPr>
                </a:lstStyle>
                <a:p>
                  <a:pPr algn="ctr" eaLnBrk="1" hangingPunct="1"/>
                  <a:r>
                    <a:rPr lang="en-US" sz="3778" b="0" i="1" baseline="0" dirty="0">
                      <a:latin typeface="Times New Roman" panose="02020603050405020304" pitchFamily="18" charset="0"/>
                      <a:cs typeface="Times New Roman" panose="02020603050405020304" pitchFamily="18" charset="0"/>
                    </a:rPr>
                    <a:t>Quintin Diou-Cass</a:t>
                  </a:r>
                  <a:r>
                    <a:rPr lang="en-US" sz="3778" b="0" i="1" baseline="30000" dirty="0">
                      <a:latin typeface="Times New Roman" panose="02020603050405020304" pitchFamily="18" charset="0"/>
                      <a:cs typeface="Times New Roman" panose="02020603050405020304" pitchFamily="18" charset="0"/>
                    </a:rPr>
                    <a:t>1</a:t>
                  </a:r>
                  <a:r>
                    <a:rPr lang="en-US" sz="3778" b="0" i="1" baseline="0" dirty="0">
                      <a:latin typeface="Times New Roman" panose="02020603050405020304" pitchFamily="18" charset="0"/>
                      <a:cs typeface="Times New Roman" panose="02020603050405020304" pitchFamily="18" charset="0"/>
                    </a:rPr>
                    <a:t>, Nicole Waite</a:t>
                  </a:r>
                  <a:r>
                    <a:rPr lang="en-US" sz="3778" b="0" i="1" baseline="30000" dirty="0">
                      <a:latin typeface="Times New Roman" panose="02020603050405020304" pitchFamily="18" charset="0"/>
                      <a:cs typeface="Times New Roman" panose="02020603050405020304" pitchFamily="18" charset="0"/>
                    </a:rPr>
                    <a:t>1</a:t>
                  </a:r>
                  <a:r>
                    <a:rPr lang="en-US" sz="3778" b="0" i="1" baseline="0" dirty="0">
                      <a:latin typeface="Times New Roman" panose="02020603050405020304" pitchFamily="18" charset="0"/>
                      <a:cs typeface="Times New Roman" panose="02020603050405020304" pitchFamily="18" charset="0"/>
                    </a:rPr>
                    <a:t>, Oscar Schofield</a:t>
                  </a:r>
                  <a:r>
                    <a:rPr lang="en-US" sz="3778" b="0" i="1" baseline="30000" dirty="0">
                      <a:latin typeface="Times New Roman" panose="02020603050405020304" pitchFamily="18" charset="0"/>
                      <a:cs typeface="Times New Roman" panose="02020603050405020304" pitchFamily="18" charset="0"/>
                    </a:rPr>
                    <a:t>1</a:t>
                  </a:r>
                  <a:endParaRPr lang="en-US" sz="4154" b="0" i="1" baseline="30000" dirty="0">
                    <a:latin typeface="Times New Roman" panose="02020603050405020304" pitchFamily="18" charset="0"/>
                    <a:cs typeface="Times New Roman" panose="02020603050405020304" pitchFamily="18" charset="0"/>
                  </a:endParaRPr>
                </a:p>
                <a:p>
                  <a:pPr algn="ctr" eaLnBrk="1" hangingPunct="1">
                    <a:lnSpc>
                      <a:spcPct val="60000"/>
                    </a:lnSpc>
                    <a:spcBef>
                      <a:spcPct val="50000"/>
                    </a:spcBef>
                  </a:pPr>
                  <a:r>
                    <a:rPr lang="en-US" altLang="zh-CN" sz="3400" b="0" baseline="30000" dirty="0">
                      <a:latin typeface="Times New Roman" panose="02020603050405020304" pitchFamily="18" charset="0"/>
                      <a:ea typeface="SimSun" pitchFamily="2" charset="-122"/>
                      <a:cs typeface="Times New Roman" panose="02020603050405020304" pitchFamily="18" charset="0"/>
                    </a:rPr>
                    <a:t>1</a:t>
                  </a:r>
                  <a:r>
                    <a:rPr lang="en-US" altLang="zh-CN" sz="3400" b="0" baseline="0" dirty="0">
                      <a:latin typeface="Times New Roman" panose="02020603050405020304" pitchFamily="18" charset="0"/>
                      <a:ea typeface="SimSun" pitchFamily="2" charset="-122"/>
                      <a:cs typeface="Times New Roman" panose="02020603050405020304" pitchFamily="18" charset="0"/>
                    </a:rPr>
                    <a:t>Department of Marine and Coastal Sciences, Rutgers University, Piscataway, New Jersey 08854  </a:t>
                  </a:r>
                </a:p>
              </p:txBody>
            </p:sp>
            <p:sp>
              <p:nvSpPr>
                <p:cNvPr id="14345" name="Text Box 16">
                  <a:extLst>
                    <a:ext uri="{FF2B5EF4-FFF2-40B4-BE49-F238E27FC236}">
                      <a16:creationId xmlns:a16="http://schemas.microsoft.com/office/drawing/2014/main" id="{29015FD9-9DAD-FCEE-4B6E-10AEC044E260}"/>
                    </a:ext>
                  </a:extLst>
                </p:cNvPr>
                <p:cNvSpPr txBox="1">
                  <a:spLocks noChangeArrowheads="1"/>
                </p:cNvSpPr>
                <p:nvPr/>
              </p:nvSpPr>
              <p:spPr bwMode="auto">
                <a:xfrm>
                  <a:off x="5254164" y="84660"/>
                  <a:ext cx="27358600" cy="197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6614" tIns="28312" rIns="56614" bIns="28312">
                  <a:spAutoFit/>
                </a:bodyPr>
                <a:lstStyle>
                  <a:lvl1pPr defTabSz="5016500" eaLnBrk="0" hangingPunct="0">
                    <a:defRPr sz="4000" b="1" baseline="-25000">
                      <a:solidFill>
                        <a:schemeClr val="tx1"/>
                      </a:solidFill>
                      <a:latin typeface="Arial" pitchFamily="34" charset="0"/>
                      <a:ea typeface="MS PGothic" pitchFamily="34" charset="-128"/>
                    </a:defRPr>
                  </a:lvl1pPr>
                  <a:lvl2pPr marL="742950" indent="-285750" defTabSz="5016500" eaLnBrk="0" hangingPunct="0">
                    <a:defRPr sz="4000" b="1" baseline="-25000">
                      <a:solidFill>
                        <a:schemeClr val="tx1"/>
                      </a:solidFill>
                      <a:latin typeface="Arial" pitchFamily="34" charset="0"/>
                      <a:ea typeface="MS PGothic" pitchFamily="34" charset="-128"/>
                    </a:defRPr>
                  </a:lvl2pPr>
                  <a:lvl3pPr marL="1143000" indent="-228600" defTabSz="5016500" eaLnBrk="0" hangingPunct="0">
                    <a:defRPr sz="4000" b="1" baseline="-25000">
                      <a:solidFill>
                        <a:schemeClr val="tx1"/>
                      </a:solidFill>
                      <a:latin typeface="Arial" pitchFamily="34" charset="0"/>
                      <a:ea typeface="MS PGothic" pitchFamily="34" charset="-128"/>
                    </a:defRPr>
                  </a:lvl3pPr>
                  <a:lvl4pPr marL="1600200" indent="-228600" defTabSz="5016500" eaLnBrk="0" hangingPunct="0">
                    <a:defRPr sz="4000" b="1" baseline="-25000">
                      <a:solidFill>
                        <a:schemeClr val="tx1"/>
                      </a:solidFill>
                      <a:latin typeface="Arial" pitchFamily="34" charset="0"/>
                      <a:ea typeface="MS PGothic" pitchFamily="34" charset="-128"/>
                    </a:defRPr>
                  </a:lvl4pPr>
                  <a:lvl5pPr marL="2057400" indent="-228600" defTabSz="5016500" eaLnBrk="0" hangingPunct="0">
                    <a:defRPr sz="4000" b="1" baseline="-25000">
                      <a:solidFill>
                        <a:schemeClr val="tx1"/>
                      </a:solidFill>
                      <a:latin typeface="Arial" pitchFamily="34" charset="0"/>
                      <a:ea typeface="MS PGothic" pitchFamily="34" charset="-128"/>
                    </a:defRPr>
                  </a:lvl5pPr>
                  <a:lvl6pPr marL="25146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6pPr>
                  <a:lvl7pPr marL="29718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7pPr>
                  <a:lvl8pPr marL="34290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8pPr>
                  <a:lvl9pPr marL="3886200" indent="-228600" defTabSz="5016500" eaLnBrk="0" fontAlgn="base" hangingPunct="0">
                    <a:spcBef>
                      <a:spcPct val="0"/>
                    </a:spcBef>
                    <a:spcAft>
                      <a:spcPct val="0"/>
                    </a:spcAft>
                    <a:defRPr sz="4000" b="1" baseline="-25000">
                      <a:solidFill>
                        <a:schemeClr val="tx1"/>
                      </a:solidFill>
                      <a:latin typeface="Arial" pitchFamily="34" charset="0"/>
                      <a:ea typeface="MS PGothic" pitchFamily="34" charset="-128"/>
                    </a:defRPr>
                  </a:lvl9pPr>
                </a:lstStyle>
                <a:p>
                  <a:pPr algn="ctr" eaLnBrk="1" hangingPunct="1"/>
                  <a:r>
                    <a:rPr lang="en-US" altLang="zh-CN" sz="6233" i="1" baseline="0" dirty="0">
                      <a:latin typeface="Times New Roman" panose="02020603050405020304" pitchFamily="18" charset="0"/>
                      <a:ea typeface="SimSun" pitchFamily="2" charset="-122"/>
                      <a:cs typeface="Times New Roman" panose="02020603050405020304" pitchFamily="18" charset="0"/>
                    </a:rPr>
                    <a:t>PI44A-1729:</a:t>
                  </a:r>
                  <a:r>
                    <a:rPr lang="en-US" altLang="zh-CN" sz="6233" baseline="0" dirty="0">
                      <a:latin typeface="Times New Roman" panose="02020603050405020304" pitchFamily="18" charset="0"/>
                      <a:ea typeface="SimSun" pitchFamily="2" charset="-122"/>
                      <a:cs typeface="Times New Roman" panose="02020603050405020304" pitchFamily="18" charset="0"/>
                    </a:rPr>
                    <a:t> Seasonal Variability of Fluorescence-Based Phytoplankton Photophysiology in the Rapidly Warming West Antarctic Peninsula</a:t>
                  </a:r>
                </a:p>
              </p:txBody>
            </p:sp>
          </p:grpSp>
          <p:pic>
            <p:nvPicPr>
              <p:cNvPr id="14349" name="Picture 14348" descr="A white text on a black background&#10;&#10;Description automatically generated">
                <a:extLst>
                  <a:ext uri="{FF2B5EF4-FFF2-40B4-BE49-F238E27FC236}">
                    <a16:creationId xmlns:a16="http://schemas.microsoft.com/office/drawing/2014/main" id="{D2EF9828-081E-0228-6984-C10BFAAB8ED1}"/>
                  </a:ext>
                </a:extLst>
              </p:cNvPr>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4014426" y="5165169"/>
                <a:ext cx="5683079" cy="2811741"/>
              </a:xfrm>
              <a:prstGeom prst="rect">
                <a:avLst/>
              </a:prstGeom>
            </p:spPr>
          </p:pic>
          <p:pic>
            <p:nvPicPr>
              <p:cNvPr id="51" name="Picture 2">
                <a:extLst>
                  <a:ext uri="{FF2B5EF4-FFF2-40B4-BE49-F238E27FC236}">
                    <a16:creationId xmlns:a16="http://schemas.microsoft.com/office/drawing/2014/main" id="{815B5DB7-33EB-8C8C-6B0C-FC31345B72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424174" y="4673714"/>
                <a:ext cx="2224862" cy="21333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6B28AD4-8205-FED5-6913-EB201371EF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584" y="6825980"/>
                <a:ext cx="5825419" cy="12148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TOS footer logo">
                <a:extLst>
                  <a:ext uri="{FF2B5EF4-FFF2-40B4-BE49-F238E27FC236}">
                    <a16:creationId xmlns:a16="http://schemas.microsoft.com/office/drawing/2014/main" id="{23B05B1C-294C-D88E-1624-D36C81CC07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4537" y="5200807"/>
                <a:ext cx="1448945" cy="3675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4F940BF-5A29-E84C-BE0E-C00C72587660}"/>
                </a:ext>
              </a:extLst>
            </p:cNvPr>
            <p:cNvGrpSpPr/>
            <p:nvPr/>
          </p:nvGrpSpPr>
          <p:grpSpPr>
            <a:xfrm>
              <a:off x="14178630" y="18729649"/>
              <a:ext cx="1020957" cy="1527929"/>
              <a:chOff x="901266" y="13670640"/>
              <a:chExt cx="1081013" cy="1617807"/>
            </a:xfrm>
          </p:grpSpPr>
          <p:sp>
            <p:nvSpPr>
              <p:cNvPr id="5" name="Arrow: Chevron 54">
                <a:extLst>
                  <a:ext uri="{FF2B5EF4-FFF2-40B4-BE49-F238E27FC236}">
                    <a16:creationId xmlns:a16="http://schemas.microsoft.com/office/drawing/2014/main" id="{24CF5481-9228-45EF-74AF-69676540C61B}"/>
                  </a:ext>
                </a:extLst>
              </p:cNvPr>
              <p:cNvSpPr/>
              <p:nvPr/>
            </p:nvSpPr>
            <p:spPr>
              <a:xfrm rot="5400000">
                <a:off x="1095210" y="14401381"/>
                <a:ext cx="693123" cy="1081010"/>
              </a:xfrm>
              <a:prstGeom prst="chevron">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dirty="0">
                  <a:solidFill>
                    <a:schemeClr val="tx1"/>
                  </a:solidFill>
                </a:endParaRPr>
              </a:p>
            </p:txBody>
          </p:sp>
          <p:sp>
            <p:nvSpPr>
              <p:cNvPr id="6" name="Arrow: Chevron 55">
                <a:extLst>
                  <a:ext uri="{FF2B5EF4-FFF2-40B4-BE49-F238E27FC236}">
                    <a16:creationId xmlns:a16="http://schemas.microsoft.com/office/drawing/2014/main" id="{E0AAC03E-D739-E3D6-5CC0-577E9035DEE0}"/>
                  </a:ext>
                </a:extLst>
              </p:cNvPr>
              <p:cNvSpPr/>
              <p:nvPr/>
            </p:nvSpPr>
            <p:spPr>
              <a:xfrm rot="5400000">
                <a:off x="1040851" y="13894068"/>
                <a:ext cx="801843" cy="1081010"/>
              </a:xfrm>
              <a:prstGeom prst="chevron">
                <a:avLst>
                  <a:gd name="adj" fmla="val 42540"/>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a:solidFill>
                    <a:schemeClr val="tx1"/>
                  </a:solidFill>
                </a:endParaRPr>
              </a:p>
            </p:txBody>
          </p:sp>
          <p:sp>
            <p:nvSpPr>
              <p:cNvPr id="10" name="Arrow: Chevron 56">
                <a:extLst>
                  <a:ext uri="{FF2B5EF4-FFF2-40B4-BE49-F238E27FC236}">
                    <a16:creationId xmlns:a16="http://schemas.microsoft.com/office/drawing/2014/main" id="{DE1AE2E3-CA48-2BE1-A717-6927F3DE5D9B}"/>
                  </a:ext>
                </a:extLst>
              </p:cNvPr>
              <p:cNvSpPr/>
              <p:nvPr/>
            </p:nvSpPr>
            <p:spPr>
              <a:xfrm rot="5400000">
                <a:off x="1095212" y="13476694"/>
                <a:ext cx="693122" cy="108101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a:solidFill>
                    <a:schemeClr val="tx1"/>
                  </a:solidFill>
                </a:endParaRPr>
              </a:p>
            </p:txBody>
          </p:sp>
        </p:grpSp>
        <p:grpSp>
          <p:nvGrpSpPr>
            <p:cNvPr id="11" name="Group 10">
              <a:extLst>
                <a:ext uri="{FF2B5EF4-FFF2-40B4-BE49-F238E27FC236}">
                  <a16:creationId xmlns:a16="http://schemas.microsoft.com/office/drawing/2014/main" id="{D2A90CA7-8EA2-9CE8-B315-DE40B515FA92}"/>
                </a:ext>
              </a:extLst>
            </p:cNvPr>
            <p:cNvGrpSpPr/>
            <p:nvPr/>
          </p:nvGrpSpPr>
          <p:grpSpPr>
            <a:xfrm>
              <a:off x="27383050" y="22195159"/>
              <a:ext cx="1020957" cy="1527929"/>
              <a:chOff x="901266" y="13670640"/>
              <a:chExt cx="1081013" cy="1617807"/>
            </a:xfrm>
          </p:grpSpPr>
          <p:sp>
            <p:nvSpPr>
              <p:cNvPr id="22" name="Arrow: Chevron 54">
                <a:extLst>
                  <a:ext uri="{FF2B5EF4-FFF2-40B4-BE49-F238E27FC236}">
                    <a16:creationId xmlns:a16="http://schemas.microsoft.com/office/drawing/2014/main" id="{B0A559F4-7F7E-D879-85E5-8D0C0F8174A7}"/>
                  </a:ext>
                </a:extLst>
              </p:cNvPr>
              <p:cNvSpPr/>
              <p:nvPr/>
            </p:nvSpPr>
            <p:spPr>
              <a:xfrm rot="5400000">
                <a:off x="1095210" y="14401381"/>
                <a:ext cx="693123" cy="1081010"/>
              </a:xfrm>
              <a:prstGeom prst="chevron">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dirty="0">
                  <a:solidFill>
                    <a:schemeClr val="tx1"/>
                  </a:solidFill>
                </a:endParaRPr>
              </a:p>
            </p:txBody>
          </p:sp>
          <p:sp>
            <p:nvSpPr>
              <p:cNvPr id="27" name="Arrow: Chevron 55">
                <a:extLst>
                  <a:ext uri="{FF2B5EF4-FFF2-40B4-BE49-F238E27FC236}">
                    <a16:creationId xmlns:a16="http://schemas.microsoft.com/office/drawing/2014/main" id="{09D9DEF9-4F0F-9062-6919-7B1829D077E8}"/>
                  </a:ext>
                </a:extLst>
              </p:cNvPr>
              <p:cNvSpPr/>
              <p:nvPr/>
            </p:nvSpPr>
            <p:spPr>
              <a:xfrm rot="5400000">
                <a:off x="1040851" y="13894068"/>
                <a:ext cx="801843" cy="1081010"/>
              </a:xfrm>
              <a:prstGeom prst="chevron">
                <a:avLst>
                  <a:gd name="adj" fmla="val 42540"/>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a:solidFill>
                    <a:schemeClr val="tx1"/>
                  </a:solidFill>
                </a:endParaRPr>
              </a:p>
            </p:txBody>
          </p:sp>
          <p:sp>
            <p:nvSpPr>
              <p:cNvPr id="29" name="Arrow: Chevron 56">
                <a:extLst>
                  <a:ext uri="{FF2B5EF4-FFF2-40B4-BE49-F238E27FC236}">
                    <a16:creationId xmlns:a16="http://schemas.microsoft.com/office/drawing/2014/main" id="{BF6D1E4B-4E5C-165F-19E7-A296E374C652}"/>
                  </a:ext>
                </a:extLst>
              </p:cNvPr>
              <p:cNvSpPr/>
              <p:nvPr/>
            </p:nvSpPr>
            <p:spPr>
              <a:xfrm rot="5400000">
                <a:off x="1095212" y="13476694"/>
                <a:ext cx="693122" cy="108101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91">
                  <a:solidFill>
                    <a:schemeClr val="tx1"/>
                  </a:solidFill>
                </a:endParaRPr>
              </a:p>
            </p:txBody>
          </p:sp>
        </p:grpSp>
        <p:sp>
          <p:nvSpPr>
            <p:cNvPr id="14399" name="TextBox 14398">
              <a:extLst>
                <a:ext uri="{FF2B5EF4-FFF2-40B4-BE49-F238E27FC236}">
                  <a16:creationId xmlns:a16="http://schemas.microsoft.com/office/drawing/2014/main" id="{99ED7489-EE70-AECB-3B81-BEE7F572E70E}"/>
                </a:ext>
              </a:extLst>
            </p:cNvPr>
            <p:cNvSpPr txBox="1">
              <a:spLocks/>
            </p:cNvSpPr>
            <p:nvPr/>
          </p:nvSpPr>
          <p:spPr>
            <a:xfrm>
              <a:off x="781133" y="6521635"/>
              <a:ext cx="12018062" cy="8978016"/>
            </a:xfrm>
            <a:prstGeom prst="rect">
              <a:avLst/>
            </a:prstGeom>
            <a:noFill/>
            <a:ln>
              <a:noFill/>
            </a:ln>
          </p:spPr>
          <p:txBody>
            <a:bodyPr wrap="square" rtlCol="0">
              <a:noAutofit/>
            </a:bodyPr>
            <a:lstStyle/>
            <a:p>
              <a:r>
                <a:rPr lang="en-US" sz="2400" dirty="0">
                  <a:latin typeface="Times New Roman" panose="02020603050405020304" pitchFamily="18" charset="0"/>
                  <a:cs typeface="Times New Roman" panose="02020603050405020304" pitchFamily="18" charset="0"/>
                </a:rPr>
                <a:t>In the </a:t>
              </a:r>
              <a:r>
                <a:rPr lang="en-US" sz="2400" b="1" dirty="0">
                  <a:latin typeface="Times New Roman" panose="02020603050405020304" pitchFamily="18" charset="0"/>
                  <a:cs typeface="Times New Roman" panose="02020603050405020304" pitchFamily="18" charset="0"/>
                </a:rPr>
                <a:t>West Antarctic Peninsula (WAP)</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rapid warming, intensified wind forcing, widespread glacial melt, and declining sea ice have produced strong uncertainties in future ecosystem states, particularly in terms of phytoplankton ecology. Within the WAP, </a:t>
              </a:r>
              <a:r>
                <a:rPr lang="en-US" sz="2400" dirty="0">
                  <a:latin typeface="Times New Roman" panose="02020603050405020304" pitchFamily="18" charset="0"/>
                  <a:ea typeface="Calibri" panose="020F0502020204030204" pitchFamily="34" charset="0"/>
                  <a:cs typeface="Times New Roman" panose="02020603050405020304" pitchFamily="18" charset="0"/>
                </a:rPr>
                <a:t>many studies have suggested that phytoplankton are heavily regulated by light. Observations have tied their dynamics to key climate-driven properties like seasonal sea ice extents and prevailing wind patterns that control surface mixing and light availability. Due to their light-limited nature, the photophysiological capabilities of the algae are believed to be a critical factor defining community response to climate perturbations, playing a key role in properties like productivity and community composition. However, the number of studies collecting detailed measurements of photophysiology across community responses to change (both natural and abnormal) is limited, especially across extended time periods. To that end, </a:t>
              </a:r>
              <a:r>
                <a:rPr lang="en-US" sz="2400" b="1" dirty="0">
                  <a:latin typeface="Times New Roman" panose="02020603050405020304" pitchFamily="18" charset="0"/>
                  <a:ea typeface="Calibri" panose="020F0502020204030204" pitchFamily="34" charset="0"/>
                  <a:cs typeface="Times New Roman" panose="02020603050405020304" pitchFamily="18" charset="0"/>
                </a:rPr>
                <a:t>we compiled a suite of physiological, hydrographic, and community composition data across a seasonal cycle </a:t>
              </a:r>
              <a:r>
                <a:rPr lang="en-US" sz="2400" dirty="0">
                  <a:latin typeface="Times New Roman" panose="02020603050405020304" pitchFamily="18" charset="0"/>
                  <a:ea typeface="Calibri" panose="020F0502020204030204" pitchFamily="34" charset="0"/>
                  <a:cs typeface="Times New Roman" panose="02020603050405020304" pitchFamily="18" charset="0"/>
                </a:rPr>
                <a:t>to gain insight into the photophysiology signals underlying seasonal successions in major taxonomic groups. Between Oct-2022 and Mar-2023, biweekly measurements were taken across the water column near Palmer Deep Canyon as part of the Palmer Antarctic Long Term Ecological Research (LTER) project. Across this seasonal timespan, </a:t>
              </a:r>
              <a:r>
                <a:rPr lang="en-US" sz="2400" b="1" dirty="0">
                  <a:latin typeface="Times New Roman" panose="02020603050405020304" pitchFamily="18" charset="0"/>
                  <a:ea typeface="Calibri" panose="020F0502020204030204" pitchFamily="34" charset="0"/>
                  <a:cs typeface="Times New Roman" panose="02020603050405020304" pitchFamily="18" charset="0"/>
                </a:rPr>
                <a:t>we observed a distinct succession in the relative dominance of major taxonomic groups that aligned with shifts in both the state and function of algal photophysiology</a:t>
              </a:r>
              <a:r>
                <a:rPr lang="en-US" sz="2400" dirty="0">
                  <a:latin typeface="Times New Roman" panose="02020603050405020304" pitchFamily="18" charset="0"/>
                  <a:ea typeface="Calibri" panose="020F0502020204030204" pitchFamily="34" charset="0"/>
                  <a:cs typeface="Times New Roman" panose="02020603050405020304" pitchFamily="18" charset="0"/>
                </a:rPr>
                <a:t>. A canonical correspondence analysis of taxonomic groups in the context of these photophysiological metrics highlighted three distinct photophysiological clusters, divided along axes of excitation energy dissipation and photoprotective pigment cycling. We believe these results highlight the differing photophysiological strategies of the major phytoplankton groups, which indeed appear to contribute to their distinct succession across shifting physical settings during the growing seasons in the coastal Antarctic. </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341" name="TextBox 14340">
              <a:extLst>
                <a:ext uri="{FF2B5EF4-FFF2-40B4-BE49-F238E27FC236}">
                  <a16:creationId xmlns:a16="http://schemas.microsoft.com/office/drawing/2014/main" id="{45C9A1D1-1E14-BF5E-B609-9A80B1C887F5}"/>
                </a:ext>
              </a:extLst>
            </p:cNvPr>
            <p:cNvSpPr txBox="1"/>
            <p:nvPr/>
          </p:nvSpPr>
          <p:spPr>
            <a:xfrm flipH="1">
              <a:off x="737975" y="27065882"/>
              <a:ext cx="7081767" cy="4794449"/>
            </a:xfrm>
            <a:prstGeom prst="rect">
              <a:avLst/>
            </a:prstGeom>
            <a:noFill/>
            <a:ln w="152400">
              <a:solidFill>
                <a:srgbClr val="7A9584"/>
              </a:solidFill>
            </a:ln>
          </p:spPr>
          <p:txBody>
            <a:bodyPr wrap="square" rtlCol="0" anchor="ctr">
              <a:noAutofit/>
            </a:bodyPr>
            <a:lstStyle/>
            <a:p>
              <a:pPr algn="ctr"/>
              <a:r>
                <a:rPr lang="en-US" sz="4400" i="1" dirty="0">
                  <a:latin typeface="Century Gothic" panose="020B0502020202020204" pitchFamily="34" charset="0"/>
                  <a:cs typeface="Times New Roman" panose="02020603050405020304" pitchFamily="18" charset="0"/>
                </a:rPr>
                <a:t>What are the photophysiological signatures underlying </a:t>
              </a:r>
              <a:r>
                <a:rPr lang="en-US" sz="4400" i="1" u="sng" dirty="0">
                  <a:latin typeface="Century Gothic" panose="020B0502020202020204" pitchFamily="34" charset="0"/>
                  <a:cs typeface="Times New Roman" panose="02020603050405020304" pitchFamily="18" charset="0"/>
                </a:rPr>
                <a:t>seasonal dynamics</a:t>
              </a:r>
              <a:r>
                <a:rPr lang="en-US" sz="4400" i="1" dirty="0">
                  <a:latin typeface="Century Gothic" panose="020B0502020202020204" pitchFamily="34" charset="0"/>
                  <a:cs typeface="Times New Roman" panose="02020603050405020304" pitchFamily="18" charset="0"/>
                </a:rPr>
                <a:t> in major Antarctic phytoplankton groups?</a:t>
              </a:r>
            </a:p>
          </p:txBody>
        </p:sp>
        <p:sp>
          <p:nvSpPr>
            <p:cNvPr id="1077" name="TextBox 1076">
              <a:extLst>
                <a:ext uri="{FF2B5EF4-FFF2-40B4-BE49-F238E27FC236}">
                  <a16:creationId xmlns:a16="http://schemas.microsoft.com/office/drawing/2014/main" id="{4FC37B6E-AD5C-FF3F-CA15-EC3B612425EF}"/>
                </a:ext>
              </a:extLst>
            </p:cNvPr>
            <p:cNvSpPr txBox="1">
              <a:spLocks/>
            </p:cNvSpPr>
            <p:nvPr/>
          </p:nvSpPr>
          <p:spPr>
            <a:xfrm>
              <a:off x="471342" y="19044760"/>
              <a:ext cx="4999999" cy="3623989"/>
            </a:xfrm>
            <a:prstGeom prst="rect">
              <a:avLst/>
            </a:prstGeom>
            <a:noFill/>
            <a:ln>
              <a:noFill/>
            </a:ln>
          </p:spPr>
          <p:txBody>
            <a:bodyPr wrap="square" rtlCol="0">
              <a:noAutofit/>
            </a:bodyPr>
            <a:lstStyle/>
            <a:p>
              <a:pPr marL="431733" indent="-431733">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algal communities of the WAP, taxonomically-linked differences in productivity</a:t>
              </a:r>
              <a:r>
                <a:rPr lang="en-US" sz="2400" i="1"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drawdown</a:t>
              </a:r>
              <a:r>
                <a:rPr lang="en-US" sz="2400" i="1" baseline="30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and trophic transfer</a:t>
              </a:r>
              <a:r>
                <a:rPr lang="en-US" sz="2400" i="1" baseline="30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have been observed (</a:t>
              </a:r>
              <a:r>
                <a:rPr lang="en-US" sz="2400" i="1" dirty="0">
                  <a:latin typeface="Times New Roman" panose="02020603050405020304" pitchFamily="18" charset="0"/>
                  <a:cs typeface="Times New Roman" panose="02020603050405020304" pitchFamily="18" charset="0"/>
                </a:rPr>
                <a:t>example: the figure to the right</a:t>
              </a:r>
              <a:r>
                <a:rPr lang="en-US" sz="2400" dirty="0">
                  <a:latin typeface="Times New Roman" panose="02020603050405020304" pitchFamily="18" charset="0"/>
                  <a:cs typeface="Times New Roman" panose="02020603050405020304" pitchFamily="18" charset="0"/>
                </a:rPr>
                <a:t>), providing strong evidence that </a:t>
              </a:r>
              <a:r>
                <a:rPr lang="en-US" sz="2400" b="1" dirty="0">
                  <a:latin typeface="Times New Roman" panose="02020603050405020304" pitchFamily="18" charset="0"/>
                  <a:cs typeface="Times New Roman" panose="02020603050405020304" pitchFamily="18" charset="0"/>
                </a:rPr>
                <a:t>phytoplankton composition is a key factor shaping community function</a:t>
              </a:r>
            </a:p>
          </p:txBody>
        </p:sp>
        <p:sp>
          <p:nvSpPr>
            <p:cNvPr id="1078" name="TextBox 1077">
              <a:extLst>
                <a:ext uri="{FF2B5EF4-FFF2-40B4-BE49-F238E27FC236}">
                  <a16:creationId xmlns:a16="http://schemas.microsoft.com/office/drawing/2014/main" id="{41D26CB2-AC14-4F1F-827C-5DEF1754D1A2}"/>
                </a:ext>
              </a:extLst>
            </p:cNvPr>
            <p:cNvSpPr txBox="1">
              <a:spLocks/>
            </p:cNvSpPr>
            <p:nvPr/>
          </p:nvSpPr>
          <p:spPr>
            <a:xfrm>
              <a:off x="515527" y="22756008"/>
              <a:ext cx="4839210" cy="3752240"/>
            </a:xfrm>
            <a:prstGeom prst="rect">
              <a:avLst/>
            </a:prstGeom>
            <a:noFill/>
            <a:ln>
              <a:noFill/>
            </a:ln>
          </p:spPr>
          <p:txBody>
            <a:bodyPr wrap="square" rtlCol="0">
              <a:noAutofit/>
            </a:bodyPr>
            <a:lstStyle/>
            <a:p>
              <a:pPr marL="431733" indent="-431733">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the same time, observational correlations and experimental evidence within the coastal regions have shown that phytoplankton dynamics are light-limited along the WAP</a:t>
              </a:r>
              <a:r>
                <a:rPr lang="en-US" sz="2400" i="1" baseline="30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meaning that </a:t>
              </a:r>
              <a:r>
                <a:rPr lang="en-US" sz="2400" b="1" dirty="0">
                  <a:latin typeface="Times New Roman" panose="02020603050405020304" pitchFamily="18" charset="0"/>
                  <a:cs typeface="Times New Roman" panose="02020603050405020304" pitchFamily="18" charset="0"/>
                </a:rPr>
                <a:t>photophysiological capabilities are likely critical in regulating ecological dynamics </a:t>
              </a:r>
              <a:r>
                <a:rPr lang="en-US" sz="2400" dirty="0">
                  <a:latin typeface="Times New Roman" panose="02020603050405020304" pitchFamily="18" charset="0"/>
                  <a:cs typeface="Times New Roman" panose="02020603050405020304" pitchFamily="18" charset="0"/>
                </a:rPr>
                <a:t>(including composition)</a:t>
              </a:r>
              <a:endParaRPr lang="en-US" sz="2400" b="1" dirty="0">
                <a:latin typeface="Times New Roman" panose="02020603050405020304" pitchFamily="18" charset="0"/>
                <a:cs typeface="Times New Roman" panose="02020603050405020304" pitchFamily="18" charset="0"/>
              </a:endParaRPr>
            </a:p>
          </p:txBody>
        </p:sp>
        <p:sp>
          <p:nvSpPr>
            <p:cNvPr id="1079" name="TextBox 1078">
              <a:extLst>
                <a:ext uri="{FF2B5EF4-FFF2-40B4-BE49-F238E27FC236}">
                  <a16:creationId xmlns:a16="http://schemas.microsoft.com/office/drawing/2014/main" id="{1DD2E101-20B8-6526-09AD-9C7F4C78CA04}"/>
                </a:ext>
              </a:extLst>
            </p:cNvPr>
            <p:cNvSpPr txBox="1">
              <a:spLocks/>
            </p:cNvSpPr>
            <p:nvPr/>
          </p:nvSpPr>
          <p:spPr>
            <a:xfrm>
              <a:off x="8091942" y="29627230"/>
              <a:ext cx="4994301" cy="2440809"/>
            </a:xfrm>
            <a:prstGeom prst="rect">
              <a:avLst/>
            </a:prstGeom>
            <a:noFill/>
            <a:ln>
              <a:noFill/>
            </a:ln>
          </p:spPr>
          <p:txBody>
            <a:bodyPr wrap="square" rtlCol="0">
              <a:noAutofit/>
            </a:bodyPr>
            <a:lstStyle/>
            <a:p>
              <a:r>
                <a:rPr lang="en-US" sz="2400" i="1" dirty="0">
                  <a:latin typeface="Times New Roman" panose="02020603050405020304" pitchFamily="18" charset="0"/>
                  <a:cs typeface="Times New Roman" panose="02020603050405020304" pitchFamily="18" charset="0"/>
                </a:rPr>
                <a:t>To answer this question, the seasonal successions in phytoplankton taxa observed around </a:t>
              </a:r>
              <a:r>
                <a:rPr lang="en-US" sz="2400" b="1" i="1" dirty="0">
                  <a:latin typeface="Times New Roman" panose="02020603050405020304" pitchFamily="18" charset="0"/>
                  <a:cs typeface="Times New Roman" panose="02020603050405020304" pitchFamily="18" charset="0"/>
                </a:rPr>
                <a:t>Palmer Deep Canyon </a:t>
              </a:r>
              <a:r>
                <a:rPr lang="en-US" sz="2400" i="1" dirty="0">
                  <a:latin typeface="Times New Roman" panose="02020603050405020304" pitchFamily="18" charset="0"/>
                  <a:cs typeface="Times New Roman" panose="02020603050405020304" pitchFamily="18" charset="0"/>
                </a:rPr>
                <a:t>(a nutrient-replete, light-limited, ecological hotspot) make for a perfect setting to address this topic…</a:t>
              </a:r>
            </a:p>
          </p:txBody>
        </p:sp>
        <p:sp>
          <p:nvSpPr>
            <p:cNvPr id="1083" name="TextBox 1082">
              <a:extLst>
                <a:ext uri="{FF2B5EF4-FFF2-40B4-BE49-F238E27FC236}">
                  <a16:creationId xmlns:a16="http://schemas.microsoft.com/office/drawing/2014/main" id="{C750E734-2924-5B9D-7F53-F854AB898338}"/>
                </a:ext>
              </a:extLst>
            </p:cNvPr>
            <p:cNvSpPr txBox="1">
              <a:spLocks/>
            </p:cNvSpPr>
            <p:nvPr/>
          </p:nvSpPr>
          <p:spPr>
            <a:xfrm>
              <a:off x="8092895" y="27055271"/>
              <a:ext cx="5075897" cy="1947095"/>
            </a:xfrm>
            <a:prstGeom prst="rect">
              <a:avLst/>
            </a:prstGeom>
            <a:noFill/>
            <a:ln>
              <a:noFill/>
            </a:ln>
          </p:spPr>
          <p:txBody>
            <a:bodyPr wrap="square" rtlCol="0">
              <a:noAutofit/>
            </a:bodyPr>
            <a:lstStyle/>
            <a:p>
              <a:pPr marL="342883" indent="-342883">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suggested significance of photophysiology to ecological dynamics, combined with the rising importance of community composition, leads us to ask:</a:t>
              </a:r>
            </a:p>
          </p:txBody>
        </p:sp>
        <p:grpSp>
          <p:nvGrpSpPr>
            <p:cNvPr id="3079" name="Group 3078">
              <a:extLst>
                <a:ext uri="{FF2B5EF4-FFF2-40B4-BE49-F238E27FC236}">
                  <a16:creationId xmlns:a16="http://schemas.microsoft.com/office/drawing/2014/main" id="{00A8E55F-DDBC-454A-8847-7A9DD4DE5A07}"/>
                </a:ext>
              </a:extLst>
            </p:cNvPr>
            <p:cNvGrpSpPr/>
            <p:nvPr/>
          </p:nvGrpSpPr>
          <p:grpSpPr>
            <a:xfrm>
              <a:off x="5507261" y="19182673"/>
              <a:ext cx="7471635" cy="7319202"/>
              <a:chOff x="6327676" y="16529539"/>
              <a:chExt cx="6521985" cy="5804650"/>
            </a:xfrm>
            <a:solidFill>
              <a:schemeClr val="bg1"/>
            </a:solidFill>
          </p:grpSpPr>
          <p:grpSp>
            <p:nvGrpSpPr>
              <p:cNvPr id="3075" name="Group 3074">
                <a:extLst>
                  <a:ext uri="{FF2B5EF4-FFF2-40B4-BE49-F238E27FC236}">
                    <a16:creationId xmlns:a16="http://schemas.microsoft.com/office/drawing/2014/main" id="{FAB842C1-CEFF-0381-FDBA-54BB252B153C}"/>
                  </a:ext>
                </a:extLst>
              </p:cNvPr>
              <p:cNvGrpSpPr/>
              <p:nvPr/>
            </p:nvGrpSpPr>
            <p:grpSpPr>
              <a:xfrm>
                <a:off x="6327676" y="16529539"/>
                <a:ext cx="6521985" cy="5804650"/>
                <a:chOff x="6914448" y="16587148"/>
                <a:chExt cx="6188866" cy="5271919"/>
              </a:xfrm>
              <a:grpFill/>
            </p:grpSpPr>
            <p:sp>
              <p:nvSpPr>
                <p:cNvPr id="3073" name="Rectangle 3072">
                  <a:extLst>
                    <a:ext uri="{FF2B5EF4-FFF2-40B4-BE49-F238E27FC236}">
                      <a16:creationId xmlns:a16="http://schemas.microsoft.com/office/drawing/2014/main" id="{0E53518C-4B11-0930-B91D-A3139434BFE9}"/>
                    </a:ext>
                  </a:extLst>
                </p:cNvPr>
                <p:cNvSpPr/>
                <p:nvPr/>
              </p:nvSpPr>
              <p:spPr>
                <a:xfrm>
                  <a:off x="6914448" y="16587148"/>
                  <a:ext cx="6188866" cy="5187701"/>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99"/>
                </a:p>
              </p:txBody>
            </p:sp>
            <p:grpSp>
              <p:nvGrpSpPr>
                <p:cNvPr id="3072" name="Group 3071">
                  <a:extLst>
                    <a:ext uri="{FF2B5EF4-FFF2-40B4-BE49-F238E27FC236}">
                      <a16:creationId xmlns:a16="http://schemas.microsoft.com/office/drawing/2014/main" id="{D5FEB706-1E99-012E-BD33-EFED484D7FF9}"/>
                    </a:ext>
                  </a:extLst>
                </p:cNvPr>
                <p:cNvGrpSpPr/>
                <p:nvPr/>
              </p:nvGrpSpPr>
              <p:grpSpPr>
                <a:xfrm>
                  <a:off x="6962905" y="16683816"/>
                  <a:ext cx="6086284" cy="5175251"/>
                  <a:chOff x="7026473" y="16512166"/>
                  <a:chExt cx="6086284" cy="5175251"/>
                </a:xfrm>
                <a:grpFill/>
              </p:grpSpPr>
              <p:pic>
                <p:nvPicPr>
                  <p:cNvPr id="1085" name="Picture 1084">
                    <a:extLst>
                      <a:ext uri="{FF2B5EF4-FFF2-40B4-BE49-F238E27FC236}">
                        <a16:creationId xmlns:a16="http://schemas.microsoft.com/office/drawing/2014/main" id="{4D3B1036-63C3-1BDF-DB01-F5F1F0A8C005}"/>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7176235" y="16512166"/>
                    <a:ext cx="5860969" cy="4224664"/>
                  </a:xfrm>
                  <a:prstGeom prst="rect">
                    <a:avLst/>
                  </a:prstGeom>
                  <a:grpFill/>
                </p:spPr>
              </p:pic>
              <p:sp>
                <p:nvSpPr>
                  <p:cNvPr id="1087" name="TextBox 1086">
                    <a:extLst>
                      <a:ext uri="{FF2B5EF4-FFF2-40B4-BE49-F238E27FC236}">
                        <a16:creationId xmlns:a16="http://schemas.microsoft.com/office/drawing/2014/main" id="{094A2F63-22BC-86FB-810D-3F9C3845BD41}"/>
                      </a:ext>
                    </a:extLst>
                  </p:cNvPr>
                  <p:cNvSpPr txBox="1"/>
                  <p:nvPr/>
                </p:nvSpPr>
                <p:spPr>
                  <a:xfrm>
                    <a:off x="7026473" y="20734162"/>
                    <a:ext cx="6086284" cy="953255"/>
                  </a:xfrm>
                  <a:prstGeom prst="rect">
                    <a:avLst/>
                  </a:prstGeom>
                  <a:grpFill/>
                </p:spPr>
                <p:txBody>
                  <a:bodyPr wrap="square">
                    <a:spAutoFit/>
                  </a:bodyPr>
                  <a:lstStyle/>
                  <a:p>
                    <a:pPr algn="just"/>
                    <a:r>
                      <a:rPr lang="en-US" sz="1600" i="1" dirty="0">
                        <a:solidFill>
                          <a:srgbClr val="222222"/>
                        </a:solidFill>
                        <a:latin typeface="Times New Roman" panose="02020603050405020304" pitchFamily="18" charset="0"/>
                        <a:cs typeface="Times New Roman" panose="02020603050405020304" pitchFamily="18" charset="0"/>
                      </a:rPr>
                      <a:t>Symbol size indicates chl-a via HPLC. Symbol color indicates diatom, cryptophyte, or mixed flagellate proportion (grey indicates that no group dominated, that is represented ≥50% of total chl-a). The black dashed line indicates </a:t>
                    </a:r>
                    <a:r>
                      <a:rPr lang="el-GR" sz="1600" i="1" dirty="0">
                        <a:solidFill>
                          <a:srgbClr val="222222"/>
                        </a:solidFill>
                        <a:latin typeface="Times New Roman" panose="02020603050405020304" pitchFamily="18" charset="0"/>
                        <a:cs typeface="Times New Roman" panose="02020603050405020304" pitchFamily="18" charset="0"/>
                      </a:rPr>
                      <a:t>Δ�</a:t>
                    </a:r>
                    <a:r>
                      <a:rPr lang="en-US" sz="1600" i="1" dirty="0">
                        <a:solidFill>
                          <a:srgbClr val="222222"/>
                        </a:solidFill>
                        <a:latin typeface="Times New Roman" panose="02020603050405020304" pitchFamily="18" charset="0"/>
                        <a:cs typeface="Times New Roman" panose="02020603050405020304" pitchFamily="18" charset="0"/>
                      </a:rPr>
                      <a:t>CO2 modelled as a function of MLD with a constant rate of biological production. n = 702 [from </a:t>
                    </a:r>
                    <a:r>
                      <a:rPr lang="en-US" sz="1600" b="1" i="1" dirty="0">
                        <a:latin typeface="Times New Roman" panose="02020603050405020304" pitchFamily="18" charset="0"/>
                        <a:cs typeface="Times New Roman" panose="02020603050405020304" pitchFamily="18" charset="0"/>
                      </a:rPr>
                      <a:t>Brown et al. 2019</a:t>
                    </a:r>
                    <a:r>
                      <a:rPr lang="en-US" sz="1600" i="1" dirty="0">
                        <a:solidFill>
                          <a:srgbClr val="222222"/>
                        </a:solidFill>
                        <a:latin typeface="Times New Roman" panose="02020603050405020304" pitchFamily="18" charset="0"/>
                        <a:cs typeface="Times New Roman" panose="02020603050405020304" pitchFamily="18" charset="0"/>
                      </a:rPr>
                      <a:t>]</a:t>
                    </a:r>
                    <a:endParaRPr lang="en-US" sz="1600" i="1" dirty="0">
                      <a:latin typeface="Times New Roman" panose="02020603050405020304" pitchFamily="18" charset="0"/>
                      <a:cs typeface="Times New Roman" panose="02020603050405020304" pitchFamily="18" charset="0"/>
                    </a:endParaRPr>
                  </a:p>
                </p:txBody>
              </p:sp>
            </p:grpSp>
          </p:grpSp>
          <p:sp>
            <p:nvSpPr>
              <p:cNvPr id="3077" name="TextBox 3076">
                <a:extLst>
                  <a:ext uri="{FF2B5EF4-FFF2-40B4-BE49-F238E27FC236}">
                    <a16:creationId xmlns:a16="http://schemas.microsoft.com/office/drawing/2014/main" id="{19243CF2-31AD-886B-1592-938D98F04B52}"/>
                  </a:ext>
                </a:extLst>
              </p:cNvPr>
              <p:cNvSpPr txBox="1"/>
              <p:nvPr/>
            </p:nvSpPr>
            <p:spPr>
              <a:xfrm>
                <a:off x="10061567" y="18962091"/>
                <a:ext cx="1309893" cy="659040"/>
              </a:xfrm>
              <a:prstGeom prst="rect">
                <a:avLst/>
              </a:prstGeom>
              <a:grpFill/>
            </p:spPr>
            <p:txBody>
              <a:bodyPr wrap="square">
                <a:spAutoFit/>
              </a:bodyPr>
              <a:lstStyle/>
              <a:p>
                <a:pPr algn="ctr"/>
                <a:r>
                  <a:rPr lang="en-US" sz="2400" b="1" i="1" dirty="0">
                    <a:latin typeface="Times New Roman" panose="02020603050405020304" pitchFamily="18" charset="0"/>
                    <a:cs typeface="Times New Roman" panose="02020603050405020304" pitchFamily="18" charset="0"/>
                  </a:rPr>
                  <a:t>Brown et al. (2019)</a:t>
                </a:r>
                <a:endParaRPr lang="en-US" sz="2400" dirty="0"/>
              </a:p>
            </p:txBody>
          </p:sp>
        </p:grpSp>
        <p:cxnSp>
          <p:nvCxnSpPr>
            <p:cNvPr id="3111" name="Straight Arrow Connector 3110">
              <a:extLst>
                <a:ext uri="{FF2B5EF4-FFF2-40B4-BE49-F238E27FC236}">
                  <a16:creationId xmlns:a16="http://schemas.microsoft.com/office/drawing/2014/main" id="{A4A2B434-B9B3-3839-08D1-6A01570DFD28}"/>
                </a:ext>
              </a:extLst>
            </p:cNvPr>
            <p:cNvCxnSpPr>
              <a:cxnSpLocks/>
            </p:cNvCxnSpPr>
            <p:nvPr/>
          </p:nvCxnSpPr>
          <p:spPr>
            <a:xfrm flipH="1">
              <a:off x="7984359" y="29281824"/>
              <a:ext cx="4793270" cy="0"/>
            </a:xfrm>
            <a:prstGeom prst="straightConnector1">
              <a:avLst/>
            </a:prstGeom>
            <a:ln w="76200">
              <a:solidFill>
                <a:srgbClr val="7A9584"/>
              </a:solidFill>
              <a:tailEnd type="triangle"/>
            </a:ln>
          </p:spPr>
          <p:style>
            <a:lnRef idx="1">
              <a:schemeClr val="accent1"/>
            </a:lnRef>
            <a:fillRef idx="0">
              <a:schemeClr val="accent1"/>
            </a:fillRef>
            <a:effectRef idx="0">
              <a:schemeClr val="accent1"/>
            </a:effectRef>
            <a:fontRef idx="minor">
              <a:schemeClr val="tx1"/>
            </a:fontRef>
          </p:style>
        </p:cxnSp>
        <p:grpSp>
          <p:nvGrpSpPr>
            <p:cNvPr id="14538" name="Group 14537">
              <a:extLst>
                <a:ext uri="{FF2B5EF4-FFF2-40B4-BE49-F238E27FC236}">
                  <a16:creationId xmlns:a16="http://schemas.microsoft.com/office/drawing/2014/main" id="{15948192-E2CA-2A9C-6C48-6C87F963B217}"/>
                </a:ext>
              </a:extLst>
            </p:cNvPr>
            <p:cNvGrpSpPr/>
            <p:nvPr/>
          </p:nvGrpSpPr>
          <p:grpSpPr>
            <a:xfrm>
              <a:off x="-7015" y="30647263"/>
              <a:ext cx="40254470" cy="3700750"/>
              <a:chOff x="-7015" y="32007433"/>
              <a:chExt cx="40254470" cy="3700750"/>
            </a:xfrm>
          </p:grpSpPr>
          <p:sp>
            <p:nvSpPr>
              <p:cNvPr id="26" name="Rectangle 25">
                <a:extLst>
                  <a:ext uri="{FF2B5EF4-FFF2-40B4-BE49-F238E27FC236}">
                    <a16:creationId xmlns:a16="http://schemas.microsoft.com/office/drawing/2014/main" id="{39C6BC8B-1729-CD2D-1638-BD3659B9AACC}"/>
                  </a:ext>
                </a:extLst>
              </p:cNvPr>
              <p:cNvSpPr/>
              <p:nvPr/>
            </p:nvSpPr>
            <p:spPr>
              <a:xfrm>
                <a:off x="-7015" y="34241836"/>
                <a:ext cx="40254470" cy="1451093"/>
              </a:xfrm>
              <a:prstGeom prst="rect">
                <a:avLst/>
              </a:prstGeom>
              <a:solidFill>
                <a:srgbClr val="7A9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dirty="0"/>
              </a:p>
            </p:txBody>
          </p:sp>
          <p:sp>
            <p:nvSpPr>
              <p:cNvPr id="18" name="TextBox 17">
                <a:extLst>
                  <a:ext uri="{FF2B5EF4-FFF2-40B4-BE49-F238E27FC236}">
                    <a16:creationId xmlns:a16="http://schemas.microsoft.com/office/drawing/2014/main" id="{3398E9A9-8773-6095-D98E-EC923BBC6439}"/>
                  </a:ext>
                </a:extLst>
              </p:cNvPr>
              <p:cNvSpPr txBox="1"/>
              <p:nvPr/>
            </p:nvSpPr>
            <p:spPr>
              <a:xfrm>
                <a:off x="767615" y="34240757"/>
                <a:ext cx="3946303" cy="1451531"/>
              </a:xfrm>
              <a:prstGeom prst="rect">
                <a:avLst/>
              </a:prstGeom>
              <a:noFill/>
            </p:spPr>
            <p:txBody>
              <a:bodyPr wrap="square" rtlCol="0" anchor="ctr">
                <a:noAutofit/>
              </a:bodyPr>
              <a:lstStyle/>
              <a:p>
                <a:pPr algn="ctr"/>
                <a:r>
                  <a:rPr lang="en-US" sz="3600" b="1" dirty="0">
                    <a:latin typeface="Times New Roman" panose="02020603050405020304" pitchFamily="18" charset="0"/>
                    <a:cs typeface="Times New Roman" panose="02020603050405020304" pitchFamily="18" charset="0"/>
                  </a:rPr>
                  <a:t>Citations &amp; Acknowledgments:</a:t>
                </a:r>
              </a:p>
            </p:txBody>
          </p:sp>
          <p:sp>
            <p:nvSpPr>
              <p:cNvPr id="14356" name="TextBox 14355">
                <a:extLst>
                  <a:ext uri="{FF2B5EF4-FFF2-40B4-BE49-F238E27FC236}">
                    <a16:creationId xmlns:a16="http://schemas.microsoft.com/office/drawing/2014/main" id="{F1FB6E6C-DB1B-47C1-6EF1-F5FD392F7E30}"/>
                  </a:ext>
                </a:extLst>
              </p:cNvPr>
              <p:cNvSpPr txBox="1"/>
              <p:nvPr/>
            </p:nvSpPr>
            <p:spPr>
              <a:xfrm>
                <a:off x="15949007" y="34214762"/>
                <a:ext cx="7444775" cy="1463343"/>
              </a:xfrm>
              <a:prstGeom prst="rect">
                <a:avLst/>
              </a:prstGeom>
              <a:noFill/>
            </p:spPr>
            <p:txBody>
              <a:bodyPr wrap="square" lIns="56614" tIns="28312" rIns="56614" bIns="28312" rtlCol="0" anchor="ctr">
                <a:noAutofit/>
              </a:bodyPr>
              <a:lstStyle/>
              <a:p>
                <a:r>
                  <a:rPr lang="en-US" dirty="0">
                    <a:latin typeface="Calibri" panose="020F0502020204030204" pitchFamily="34" charset="0"/>
                  </a:rPr>
                  <a:t>This analysis was funded through the NSF as part of the Palmer Long-Term Ecological Research (LTER) project and was completed as part of a doctoral dissertation at Rutgers University. Acknowledgments should be given to Oscar Schofield for his intellectual contributions and support of the project, and to Nicole Waite for assistance with LTER data aggregation and processing.</a:t>
                </a:r>
              </a:p>
            </p:txBody>
          </p:sp>
          <p:pic>
            <p:nvPicPr>
              <p:cNvPr id="14357" name="Picture 2" descr="NSF Logo | NSF - National Science Foundation">
                <a:extLst>
                  <a:ext uri="{FF2B5EF4-FFF2-40B4-BE49-F238E27FC236}">
                    <a16:creationId xmlns:a16="http://schemas.microsoft.com/office/drawing/2014/main" id="{E374F55F-0AAA-E60E-36CD-CE43A9A11BE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3422662" y="34299287"/>
                <a:ext cx="1452749" cy="13930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358" name="Picture 4">
                <a:extLst>
                  <a:ext uri="{FF2B5EF4-FFF2-40B4-BE49-F238E27FC236}">
                    <a16:creationId xmlns:a16="http://schemas.microsoft.com/office/drawing/2014/main" id="{BA6861DF-C768-699E-0206-45626B30CB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946809" y="34299287"/>
                <a:ext cx="1389010" cy="1393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8" name="Picture 8">
                <a:extLst>
                  <a:ext uri="{FF2B5EF4-FFF2-40B4-BE49-F238E27FC236}">
                    <a16:creationId xmlns:a16="http://schemas.microsoft.com/office/drawing/2014/main" id="{B21F010D-0C2A-05B6-3010-D62238D15E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515297" y="34273557"/>
                <a:ext cx="1452750" cy="1393002"/>
              </a:xfrm>
              <a:prstGeom prst="rect">
                <a:avLst/>
              </a:prstGeom>
              <a:noFill/>
              <a:extLst>
                <a:ext uri="{909E8E84-426E-40DD-AFC4-6F175D3DCCD1}">
                  <a14:hiddenFill xmlns:a14="http://schemas.microsoft.com/office/drawing/2010/main">
                    <a:solidFill>
                      <a:srgbClr val="FFFFFF"/>
                    </a:solidFill>
                  </a14:hiddenFill>
                </a:ext>
              </a:extLst>
            </p:spPr>
          </p:pic>
          <p:sp>
            <p:nvSpPr>
              <p:cNvPr id="14342" name="Rectangle 14341">
                <a:extLst>
                  <a:ext uri="{FF2B5EF4-FFF2-40B4-BE49-F238E27FC236}">
                    <a16:creationId xmlns:a16="http://schemas.microsoft.com/office/drawing/2014/main" id="{39FD5045-3C10-0CA9-A268-C1DA0A9C98CD}"/>
                  </a:ext>
                </a:extLst>
              </p:cNvPr>
              <p:cNvSpPr/>
              <p:nvPr/>
            </p:nvSpPr>
            <p:spPr>
              <a:xfrm>
                <a:off x="34424483" y="32007433"/>
                <a:ext cx="5156042" cy="3407434"/>
              </a:xfrm>
              <a:prstGeom prst="rect">
                <a:avLst/>
              </a:prstGeom>
              <a:solidFill>
                <a:schemeClr val="bg1"/>
              </a:solidFill>
              <a:ln w="139700">
                <a:solidFill>
                  <a:srgbClr val="7A9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1"/>
                    </a:solidFill>
                  </a:rPr>
                  <a:t>Questions? Comments? </a:t>
                </a:r>
              </a:p>
              <a:p>
                <a:pPr algn="ctr"/>
                <a:r>
                  <a:rPr lang="en-US" sz="3600" b="1" i="1" dirty="0">
                    <a:solidFill>
                      <a:schemeClr val="tx1"/>
                    </a:solidFill>
                  </a:rPr>
                  <a:t>Looking for a Post-Doc??</a:t>
                </a:r>
              </a:p>
              <a:p>
                <a:pPr algn="ctr"/>
                <a:endParaRPr lang="en-US" sz="2000" i="1" dirty="0">
                  <a:solidFill>
                    <a:schemeClr val="tx1"/>
                  </a:solidFill>
                </a:endParaRPr>
              </a:p>
              <a:p>
                <a:pPr algn="ctr"/>
                <a:r>
                  <a:rPr lang="en-US" sz="2799" i="1" u="sng" dirty="0">
                    <a:solidFill>
                      <a:schemeClr val="tx1"/>
                    </a:solidFill>
                  </a:rPr>
                  <a:t>Contact me at: </a:t>
                </a:r>
                <a:r>
                  <a:rPr lang="en-US" sz="2799" dirty="0">
                    <a:solidFill>
                      <a:schemeClr val="tx1"/>
                    </a:solidFill>
                  </a:rPr>
                  <a:t>qpd1@marine.rutgers.edu </a:t>
                </a:r>
              </a:p>
              <a:p>
                <a:pPr algn="ctr"/>
                <a:r>
                  <a:rPr lang="en-US" sz="2799" dirty="0">
                    <a:solidFill>
                      <a:schemeClr val="tx1"/>
                    </a:solidFill>
                  </a:rPr>
                  <a:t>dioucass@gmail.com  </a:t>
                </a:r>
              </a:p>
            </p:txBody>
          </p:sp>
          <p:sp>
            <p:nvSpPr>
              <p:cNvPr id="14363" name="TextBox 14362">
                <a:extLst>
                  <a:ext uri="{FF2B5EF4-FFF2-40B4-BE49-F238E27FC236}">
                    <a16:creationId xmlns:a16="http://schemas.microsoft.com/office/drawing/2014/main" id="{367BE7A8-EF11-EBE0-BEE4-8E7F8B610AF6}"/>
                  </a:ext>
                </a:extLst>
              </p:cNvPr>
              <p:cNvSpPr txBox="1"/>
              <p:nvPr/>
            </p:nvSpPr>
            <p:spPr>
              <a:xfrm>
                <a:off x="4893395" y="34266444"/>
                <a:ext cx="10647885" cy="1400119"/>
              </a:xfrm>
              <a:prstGeom prst="rect">
                <a:avLst/>
              </a:prstGeom>
              <a:noFill/>
            </p:spPr>
            <p:txBody>
              <a:bodyPr wrap="square" lIns="56614" tIns="28312" rIns="56614" bIns="28312" rtlCol="0">
                <a:noAutofit/>
              </a:bodyPr>
              <a:lstStyle/>
              <a:p>
                <a:pPr marL="431733" indent="-431733">
                  <a:buFont typeface="+mj-lt"/>
                  <a:buAutoNum type="arabicPeriod"/>
                </a:pPr>
                <a:r>
                  <a:rPr lang="en-US" sz="1400" i="1" dirty="0">
                    <a:solidFill>
                      <a:srgbClr val="222222"/>
                    </a:solidFill>
                    <a:latin typeface="Times New Roman" panose="02020603050405020304" pitchFamily="18" charset="0"/>
                    <a:cs typeface="Times New Roman" panose="02020603050405020304" pitchFamily="18" charset="0"/>
                  </a:rPr>
                  <a:t>Henley, S. F., et al. (2019). Variability and change in the west Antarctic Peninsula marine system: research priorities and opportunities. Progress in Oceanography, 173, 208-237.</a:t>
                </a:r>
                <a:r>
                  <a:rPr lang="en-US" sz="1400" i="1" dirty="0">
                    <a:latin typeface="Times New Roman" panose="02020603050405020304" pitchFamily="18" charset="0"/>
                    <a:cs typeface="Times New Roman" panose="02020603050405020304" pitchFamily="18" charset="0"/>
                  </a:rPr>
                  <a:t>Lin</a:t>
                </a:r>
              </a:p>
              <a:p>
                <a:pPr marL="431733" indent="-431733">
                  <a:buFont typeface="+mj-lt"/>
                  <a:buAutoNum type="arabicPeriod"/>
                </a:pPr>
                <a:r>
                  <a:rPr lang="en-US" sz="1400" i="1" dirty="0">
                    <a:solidFill>
                      <a:srgbClr val="222222"/>
                    </a:solidFill>
                    <a:latin typeface="Times New Roman" panose="02020603050405020304" pitchFamily="18" charset="0"/>
                    <a:cs typeface="Times New Roman" panose="02020603050405020304" pitchFamily="18" charset="0"/>
                  </a:rPr>
                  <a:t>Brown, M. S., et al. (2019). Enhanced oceanic CO2 uptake along the rapidly changing West Antarctic Peninsula. Nature Climate Change, 9(9), 678-683.</a:t>
                </a:r>
                <a:endParaRPr lang="en-US" sz="1400" i="1" dirty="0">
                  <a:latin typeface="Times New Roman" panose="02020603050405020304" pitchFamily="18" charset="0"/>
                  <a:cs typeface="Times New Roman" panose="02020603050405020304" pitchFamily="18" charset="0"/>
                </a:endParaRPr>
              </a:p>
              <a:p>
                <a:pPr marL="431733" indent="-431733">
                  <a:buFont typeface="+mj-lt"/>
                  <a:buAutoNum type="arabicPeriod"/>
                </a:pPr>
                <a:r>
                  <a:rPr lang="en-US" sz="1400" i="1" dirty="0">
                    <a:solidFill>
                      <a:srgbClr val="222222"/>
                    </a:solidFill>
                    <a:latin typeface="Times New Roman" panose="02020603050405020304" pitchFamily="18" charset="0"/>
                    <a:cs typeface="Times New Roman" panose="02020603050405020304" pitchFamily="18" charset="0"/>
                  </a:rPr>
                  <a:t>Saba, G. K., Fraser, W. R., Saba, V. S., </a:t>
                </a:r>
                <a:r>
                  <a:rPr lang="en-US" sz="1400" i="1" dirty="0" err="1">
                    <a:solidFill>
                      <a:srgbClr val="222222"/>
                    </a:solidFill>
                    <a:latin typeface="Times New Roman" panose="02020603050405020304" pitchFamily="18" charset="0"/>
                    <a:cs typeface="Times New Roman" panose="02020603050405020304" pitchFamily="18" charset="0"/>
                  </a:rPr>
                  <a:t>Iannuzzi</a:t>
                </a:r>
                <a:r>
                  <a:rPr lang="en-US" sz="1400" i="1" dirty="0">
                    <a:solidFill>
                      <a:srgbClr val="222222"/>
                    </a:solidFill>
                    <a:latin typeface="Times New Roman" panose="02020603050405020304" pitchFamily="18" charset="0"/>
                    <a:cs typeface="Times New Roman" panose="02020603050405020304" pitchFamily="18" charset="0"/>
                  </a:rPr>
                  <a:t>, R. A., Coleman, K. E., </a:t>
                </a:r>
                <a:r>
                  <a:rPr lang="en-US" sz="1400" i="1" dirty="0" err="1">
                    <a:solidFill>
                      <a:srgbClr val="222222"/>
                    </a:solidFill>
                    <a:latin typeface="Times New Roman" panose="02020603050405020304" pitchFamily="18" charset="0"/>
                    <a:cs typeface="Times New Roman" panose="02020603050405020304" pitchFamily="18" charset="0"/>
                  </a:rPr>
                  <a:t>Doney</a:t>
                </a:r>
                <a:r>
                  <a:rPr lang="en-US" sz="1400" i="1" dirty="0">
                    <a:solidFill>
                      <a:srgbClr val="222222"/>
                    </a:solidFill>
                    <a:latin typeface="Times New Roman" panose="02020603050405020304" pitchFamily="18" charset="0"/>
                    <a:cs typeface="Times New Roman" panose="02020603050405020304" pitchFamily="18" charset="0"/>
                  </a:rPr>
                  <a:t>, S. C., ... &amp; Schofield, O. M. (2014). Winter and spring controls on the summer food web of the coastal West Antarctic Peninsula. Nature communications, 5(1), 4318.</a:t>
                </a:r>
                <a:endParaRPr lang="en-US" sz="1400" i="1" dirty="0">
                  <a:latin typeface="Times New Roman" panose="02020603050405020304" pitchFamily="18" charset="0"/>
                  <a:cs typeface="Times New Roman" panose="02020603050405020304" pitchFamily="18" charset="0"/>
                </a:endParaRPr>
              </a:p>
              <a:p>
                <a:endParaRPr lang="en-US" sz="1400" i="1" dirty="0">
                  <a:latin typeface="Times New Roman" panose="02020603050405020304" pitchFamily="18" charset="0"/>
                  <a:cs typeface="Times New Roman" panose="02020603050405020304" pitchFamily="18" charset="0"/>
                </a:endParaRPr>
              </a:p>
            </p:txBody>
          </p:sp>
          <p:pic>
            <p:nvPicPr>
              <p:cNvPr id="3124" name="Picture 3123" descr="A black background with red text&#10;&#10;Description automatically generated">
                <a:extLst>
                  <a:ext uri="{FF2B5EF4-FFF2-40B4-BE49-F238E27FC236}">
                    <a16:creationId xmlns:a16="http://schemas.microsoft.com/office/drawing/2014/main" id="{4CC97367-F379-ACCD-43C0-F19B60F8427B}"/>
                  </a:ext>
                </a:extLst>
              </p:cNvPr>
              <p:cNvPicPr>
                <a:picLocks noChangeAspect="1"/>
              </p:cNvPicPr>
              <p:nvPr/>
            </p:nvPicPr>
            <p:blipFill rotWithShape="1">
              <a:blip r:embed="rId3">
                <a:extLst>
                  <a:ext uri="{28A0092B-C50C-407E-A947-70E740481C1C}">
                    <a14:useLocalDpi xmlns:a14="http://schemas.microsoft.com/office/drawing/2010/main" val="0"/>
                  </a:ext>
                </a:extLst>
              </a:blip>
              <a:srcRect l="1" t="-9518" r="-2215" b="-4931"/>
              <a:stretch/>
            </p:blipFill>
            <p:spPr>
              <a:xfrm>
                <a:off x="28115508" y="34337084"/>
                <a:ext cx="6217920" cy="1317406"/>
              </a:xfrm>
              <a:prstGeom prst="rect">
                <a:avLst/>
              </a:prstGeom>
            </p:spPr>
          </p:pic>
          <p:sp>
            <p:nvSpPr>
              <p:cNvPr id="3125" name="TextBox 3124">
                <a:extLst>
                  <a:ext uri="{FF2B5EF4-FFF2-40B4-BE49-F238E27FC236}">
                    <a16:creationId xmlns:a16="http://schemas.microsoft.com/office/drawing/2014/main" id="{AE3E08E5-E301-5A04-1D6C-2758CE45341C}"/>
                  </a:ext>
                </a:extLst>
              </p:cNvPr>
              <p:cNvSpPr txBox="1"/>
              <p:nvPr/>
            </p:nvSpPr>
            <p:spPr>
              <a:xfrm rot="5400000">
                <a:off x="14931102" y="34659154"/>
                <a:ext cx="1486882" cy="611175"/>
              </a:xfrm>
              <a:prstGeom prst="rect">
                <a:avLst/>
              </a:prstGeom>
              <a:noFill/>
            </p:spPr>
            <p:txBody>
              <a:bodyPr wrap="square" lIns="56614" tIns="28312" rIns="56614" bIns="28312" rtlCol="0" anchor="ctr">
                <a:spAutoFit/>
              </a:bodyPr>
              <a:lstStyle/>
              <a:p>
                <a:pPr algn="ctr"/>
                <a:r>
                  <a:rPr lang="en-US" sz="3600" dirty="0">
                    <a:solidFill>
                      <a:srgbClr val="AFD4C1"/>
                    </a:solidFill>
                    <a:latin typeface="Calibri" panose="020F0502020204030204" pitchFamily="34" charset="0"/>
                  </a:rPr>
                  <a:t>* * * *</a:t>
                </a:r>
              </a:p>
            </p:txBody>
          </p:sp>
        </p:grpSp>
        <p:sp>
          <p:nvSpPr>
            <p:cNvPr id="14402" name="TextBox 14401">
              <a:extLst>
                <a:ext uri="{FF2B5EF4-FFF2-40B4-BE49-F238E27FC236}">
                  <a16:creationId xmlns:a16="http://schemas.microsoft.com/office/drawing/2014/main" id="{0B73F9AA-79FA-A88A-A2D9-642559A27244}"/>
                </a:ext>
              </a:extLst>
            </p:cNvPr>
            <p:cNvSpPr txBox="1"/>
            <p:nvPr/>
          </p:nvSpPr>
          <p:spPr>
            <a:xfrm>
              <a:off x="19570708" y="9626600"/>
              <a:ext cx="184731" cy="369332"/>
            </a:xfrm>
            <a:prstGeom prst="rect">
              <a:avLst/>
            </a:prstGeom>
            <a:noFill/>
          </p:spPr>
          <p:txBody>
            <a:bodyPr wrap="none" rtlCol="0">
              <a:spAutoFit/>
            </a:bodyPr>
            <a:lstStyle/>
            <a:p>
              <a:endParaRPr lang="en-US" dirty="0"/>
            </a:p>
          </p:txBody>
        </p:sp>
        <p:sp>
          <p:nvSpPr>
            <p:cNvPr id="14446" name="TextBox 14445">
              <a:extLst>
                <a:ext uri="{FF2B5EF4-FFF2-40B4-BE49-F238E27FC236}">
                  <a16:creationId xmlns:a16="http://schemas.microsoft.com/office/drawing/2014/main" id="{0E06395B-C490-0A22-B365-80318748E8FA}"/>
                </a:ext>
              </a:extLst>
            </p:cNvPr>
            <p:cNvSpPr txBox="1">
              <a:spLocks/>
            </p:cNvSpPr>
            <p:nvPr/>
          </p:nvSpPr>
          <p:spPr>
            <a:xfrm>
              <a:off x="482408" y="17616256"/>
              <a:ext cx="12746735" cy="1236356"/>
            </a:xfrm>
            <a:prstGeom prst="rect">
              <a:avLst/>
            </a:prstGeom>
            <a:noFill/>
            <a:ln>
              <a:noFill/>
            </a:ln>
          </p:spPr>
          <p:txBody>
            <a:bodyPr wrap="square" rtlCol="0">
              <a:noAutofit/>
            </a:bodyPr>
            <a:lstStyle/>
            <a:p>
              <a:pPr algn="ctr"/>
              <a:r>
                <a:rPr lang="en-US" sz="3200" b="1" dirty="0">
                  <a:latin typeface="Arial Black" panose="020B0604020202020204" pitchFamily="34" charset="0"/>
                  <a:cs typeface="Arial Black" panose="020B0604020202020204" pitchFamily="34" charset="0"/>
                </a:rPr>
                <a:t>The bridge between photophysiology and community composition is critical to ecology, yet understudied</a:t>
              </a:r>
            </a:p>
          </p:txBody>
        </p:sp>
        <p:grpSp>
          <p:nvGrpSpPr>
            <p:cNvPr id="14477" name="Group 14476">
              <a:extLst>
                <a:ext uri="{FF2B5EF4-FFF2-40B4-BE49-F238E27FC236}">
                  <a16:creationId xmlns:a16="http://schemas.microsoft.com/office/drawing/2014/main" id="{7283FA35-3E97-AF61-A50F-BEFC6707B37E}"/>
                </a:ext>
              </a:extLst>
            </p:cNvPr>
            <p:cNvGrpSpPr/>
            <p:nvPr/>
          </p:nvGrpSpPr>
          <p:grpSpPr>
            <a:xfrm>
              <a:off x="21693772" y="6555936"/>
              <a:ext cx="4628558" cy="4180997"/>
              <a:chOff x="22003149" y="5184335"/>
              <a:chExt cx="4319175" cy="3880868"/>
            </a:xfrm>
          </p:grpSpPr>
          <p:grpSp>
            <p:nvGrpSpPr>
              <p:cNvPr id="14458" name="Group 14457">
                <a:extLst>
                  <a:ext uri="{FF2B5EF4-FFF2-40B4-BE49-F238E27FC236}">
                    <a16:creationId xmlns:a16="http://schemas.microsoft.com/office/drawing/2014/main" id="{3A9307BF-4906-95BB-77C3-09E05AA2052B}"/>
                  </a:ext>
                </a:extLst>
              </p:cNvPr>
              <p:cNvGrpSpPr/>
              <p:nvPr/>
            </p:nvGrpSpPr>
            <p:grpSpPr>
              <a:xfrm>
                <a:off x="22003149" y="5184335"/>
                <a:ext cx="4319175" cy="3880868"/>
                <a:chOff x="7706817" y="15872362"/>
                <a:chExt cx="5247669" cy="3930457"/>
              </a:xfrm>
            </p:grpSpPr>
            <p:grpSp>
              <p:nvGrpSpPr>
                <p:cNvPr id="14459" name="Group 14458">
                  <a:extLst>
                    <a:ext uri="{FF2B5EF4-FFF2-40B4-BE49-F238E27FC236}">
                      <a16:creationId xmlns:a16="http://schemas.microsoft.com/office/drawing/2014/main" id="{104AFBAA-2935-C54F-714A-0051A5CB3BAC}"/>
                    </a:ext>
                  </a:extLst>
                </p:cNvPr>
                <p:cNvGrpSpPr/>
                <p:nvPr/>
              </p:nvGrpSpPr>
              <p:grpSpPr>
                <a:xfrm>
                  <a:off x="7706817" y="15872362"/>
                  <a:ext cx="5247669" cy="3930457"/>
                  <a:chOff x="7706817" y="15631230"/>
                  <a:chExt cx="5419941" cy="4049669"/>
                </a:xfrm>
              </p:grpSpPr>
              <p:pic>
                <p:nvPicPr>
                  <p:cNvPr id="14461" name="Picture 6">
                    <a:extLst>
                      <a:ext uri="{FF2B5EF4-FFF2-40B4-BE49-F238E27FC236}">
                        <a16:creationId xmlns:a16="http://schemas.microsoft.com/office/drawing/2014/main" id="{B20F17A5-285C-5595-EEA5-92F89E7856D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val="0"/>
                      </a:ext>
                    </a:extLst>
                  </a:blip>
                  <a:srcRect l="5009" t="4536" r="4653" b="8111"/>
                  <a:stretch/>
                </p:blipFill>
                <p:spPr bwMode="auto">
                  <a:xfrm>
                    <a:off x="7706817" y="15631230"/>
                    <a:ext cx="5419941" cy="404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462" name="5-Point Star 14461">
                    <a:extLst>
                      <a:ext uri="{FF2B5EF4-FFF2-40B4-BE49-F238E27FC236}">
                        <a16:creationId xmlns:a16="http://schemas.microsoft.com/office/drawing/2014/main" id="{364E4A30-1B7A-65BE-923B-20E76BE114D5}"/>
                      </a:ext>
                    </a:extLst>
                  </p:cNvPr>
                  <p:cNvSpPr>
                    <a:spLocks noChangeAspect="1"/>
                  </p:cNvSpPr>
                  <p:nvPr/>
                </p:nvSpPr>
                <p:spPr>
                  <a:xfrm rot="1412275">
                    <a:off x="9907125" y="17123377"/>
                    <a:ext cx="1031567" cy="818033"/>
                  </a:xfrm>
                  <a:prstGeom prst="star5">
                    <a:avLst>
                      <a:gd name="adj" fmla="val 22701"/>
                      <a:gd name="hf" fmla="val 105146"/>
                      <a:gd name="vf" fmla="val 110557"/>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E</a:t>
                    </a:r>
                  </a:p>
                </p:txBody>
              </p:sp>
              <p:sp>
                <p:nvSpPr>
                  <p:cNvPr id="14463" name="Oval 14462">
                    <a:extLst>
                      <a:ext uri="{FF2B5EF4-FFF2-40B4-BE49-F238E27FC236}">
                        <a16:creationId xmlns:a16="http://schemas.microsoft.com/office/drawing/2014/main" id="{948F8B87-A6F2-6909-BF07-0C41BD0F1B4E}"/>
                      </a:ext>
                    </a:extLst>
                  </p:cNvPr>
                  <p:cNvSpPr>
                    <a:spLocks noChangeAspect="1"/>
                  </p:cNvSpPr>
                  <p:nvPr/>
                </p:nvSpPr>
                <p:spPr>
                  <a:xfrm>
                    <a:off x="10314103" y="17138919"/>
                    <a:ext cx="97101" cy="97101"/>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4464" name="Group 14463">
                    <a:extLst>
                      <a:ext uri="{FF2B5EF4-FFF2-40B4-BE49-F238E27FC236}">
                        <a16:creationId xmlns:a16="http://schemas.microsoft.com/office/drawing/2014/main" id="{976B607E-EA99-8A17-BECB-BFAEAC3B39A6}"/>
                      </a:ext>
                    </a:extLst>
                  </p:cNvPr>
                  <p:cNvGrpSpPr/>
                  <p:nvPr/>
                </p:nvGrpSpPr>
                <p:grpSpPr>
                  <a:xfrm rot="20373251">
                    <a:off x="9275629" y="16480723"/>
                    <a:ext cx="942305" cy="882389"/>
                    <a:chOff x="9411925" y="16299431"/>
                    <a:chExt cx="942305" cy="882389"/>
                  </a:xfrm>
                </p:grpSpPr>
                <p:sp>
                  <p:nvSpPr>
                    <p:cNvPr id="14465" name="Rectangle 14464">
                      <a:extLst>
                        <a:ext uri="{FF2B5EF4-FFF2-40B4-BE49-F238E27FC236}">
                          <a16:creationId xmlns:a16="http://schemas.microsoft.com/office/drawing/2014/main" id="{C82C2CEE-C4E8-1B66-B0D2-C513405F4DA1}"/>
                        </a:ext>
                      </a:extLst>
                    </p:cNvPr>
                    <p:cNvSpPr>
                      <a:spLocks noChangeAspect="1"/>
                    </p:cNvSpPr>
                    <p:nvPr/>
                  </p:nvSpPr>
                  <p:spPr>
                    <a:xfrm rot="21471377">
                      <a:off x="9411925" y="16405565"/>
                      <a:ext cx="923669" cy="44716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b="1" dirty="0">
                          <a:solidFill>
                            <a:schemeClr val="tx1"/>
                          </a:solidFill>
                        </a:rPr>
                        <a:t>Palmer Station</a:t>
                      </a:r>
                    </a:p>
                  </p:txBody>
                </p:sp>
                <p:cxnSp>
                  <p:nvCxnSpPr>
                    <p:cNvPr id="14466" name="Straight Connector 14465">
                      <a:extLst>
                        <a:ext uri="{FF2B5EF4-FFF2-40B4-BE49-F238E27FC236}">
                          <a16:creationId xmlns:a16="http://schemas.microsoft.com/office/drawing/2014/main" id="{C3C6330F-094B-051B-BA5C-B7F53E7C454A}"/>
                        </a:ext>
                      </a:extLst>
                    </p:cNvPr>
                    <p:cNvCxnSpPr>
                      <a:cxnSpLocks noChangeAspect="1"/>
                    </p:cNvCxnSpPr>
                    <p:nvPr/>
                  </p:nvCxnSpPr>
                  <p:spPr>
                    <a:xfrm>
                      <a:off x="10354230" y="16299431"/>
                      <a:ext cx="0" cy="8823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14460" name="Rectangle 14459">
                  <a:extLst>
                    <a:ext uri="{FF2B5EF4-FFF2-40B4-BE49-F238E27FC236}">
                      <a16:creationId xmlns:a16="http://schemas.microsoft.com/office/drawing/2014/main" id="{D869D552-2601-6156-004A-95D34AC12DE9}"/>
                    </a:ext>
                  </a:extLst>
                </p:cNvPr>
                <p:cNvSpPr/>
                <p:nvPr/>
              </p:nvSpPr>
              <p:spPr>
                <a:xfrm rot="1605374">
                  <a:off x="8193797" y="17829246"/>
                  <a:ext cx="1971078" cy="10988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prstTxWarp prst="textArchDown">
                    <a:avLst/>
                  </a:prstTxWarp>
                  <a:spAutoFit/>
                </a:bodyPr>
                <a:lstStyle/>
                <a:p>
                  <a:pPr algn="ctr"/>
                  <a:r>
                    <a:rPr lang="en-US" sz="1600" b="1" dirty="0">
                      <a:solidFill>
                        <a:srgbClr val="C00000"/>
                      </a:solidFill>
                    </a:rPr>
                    <a:t>Palmer Deep Canyon</a:t>
                  </a:r>
                </a:p>
              </p:txBody>
            </p:sp>
          </p:grpSp>
          <p:sp>
            <p:nvSpPr>
              <p:cNvPr id="14473" name="Rectangle 14472">
                <a:extLst>
                  <a:ext uri="{FF2B5EF4-FFF2-40B4-BE49-F238E27FC236}">
                    <a16:creationId xmlns:a16="http://schemas.microsoft.com/office/drawing/2014/main" id="{C28A808E-6A13-1F5B-72AF-D8ED113B5FDC}"/>
                  </a:ext>
                </a:extLst>
              </p:cNvPr>
              <p:cNvSpPr/>
              <p:nvPr/>
            </p:nvSpPr>
            <p:spPr>
              <a:xfrm>
                <a:off x="25072346" y="5236936"/>
                <a:ext cx="1194613" cy="131468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76" name="Rectangle 14475">
                <a:extLst>
                  <a:ext uri="{FF2B5EF4-FFF2-40B4-BE49-F238E27FC236}">
                    <a16:creationId xmlns:a16="http://schemas.microsoft.com/office/drawing/2014/main" id="{ACD87535-4D5F-278D-5C5F-8F6911B64C3C}"/>
                  </a:ext>
                </a:extLst>
              </p:cNvPr>
              <p:cNvSpPr>
                <a:spLocks noChangeAspect="1"/>
              </p:cNvSpPr>
              <p:nvPr/>
            </p:nvSpPr>
            <p:spPr>
              <a:xfrm rot="20244628">
                <a:off x="25265530" y="5493896"/>
                <a:ext cx="961002" cy="3428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en-US" b="1" dirty="0">
                    <a:solidFill>
                      <a:schemeClr val="tx1"/>
                    </a:solidFill>
                  </a:rPr>
                  <a:t>WAP</a:t>
                </a:r>
              </a:p>
            </p:txBody>
          </p:sp>
        </p:grpSp>
        <p:grpSp>
          <p:nvGrpSpPr>
            <p:cNvPr id="14541" name="Group 14540">
              <a:extLst>
                <a:ext uri="{FF2B5EF4-FFF2-40B4-BE49-F238E27FC236}">
                  <a16:creationId xmlns:a16="http://schemas.microsoft.com/office/drawing/2014/main" id="{FFE8BF0A-5AB2-C75D-6918-40C3A7110746}"/>
                </a:ext>
              </a:extLst>
            </p:cNvPr>
            <p:cNvGrpSpPr/>
            <p:nvPr/>
          </p:nvGrpSpPr>
          <p:grpSpPr>
            <a:xfrm>
              <a:off x="13805946" y="9918364"/>
              <a:ext cx="12714390" cy="8950960"/>
              <a:chOff x="13805946" y="12293580"/>
              <a:chExt cx="12714390" cy="8950960"/>
            </a:xfrm>
          </p:grpSpPr>
          <p:sp>
            <p:nvSpPr>
              <p:cNvPr id="14403" name="TextBox 14402">
                <a:extLst>
                  <a:ext uri="{FF2B5EF4-FFF2-40B4-BE49-F238E27FC236}">
                    <a16:creationId xmlns:a16="http://schemas.microsoft.com/office/drawing/2014/main" id="{3AFA6F7F-A3D6-9D95-0E53-94D918EE9EED}"/>
                  </a:ext>
                </a:extLst>
              </p:cNvPr>
              <p:cNvSpPr txBox="1">
                <a:spLocks/>
              </p:cNvSpPr>
              <p:nvPr/>
            </p:nvSpPr>
            <p:spPr>
              <a:xfrm>
                <a:off x="18830747" y="13351701"/>
                <a:ext cx="7636364" cy="1316299"/>
              </a:xfrm>
              <a:prstGeom prst="rect">
                <a:avLst/>
              </a:prstGeom>
              <a:noFill/>
              <a:ln>
                <a:noFill/>
              </a:ln>
            </p:spPr>
            <p:txBody>
              <a:bodyPr wrap="square" rtlCol="0">
                <a:noAutofit/>
              </a:bodyPr>
              <a:lstStyle/>
              <a:p>
                <a:pPr algn="ctr"/>
                <a:r>
                  <a:rPr lang="en-US" sz="3600" b="1" dirty="0">
                    <a:latin typeface="Arial Black" panose="020B0604020202020204" pitchFamily="34" charset="0"/>
                    <a:cs typeface="Arial Black" panose="020B0604020202020204" pitchFamily="34" charset="0"/>
                  </a:rPr>
                  <a:t>How Do We Measure Algal Photophysiology?</a:t>
                </a:r>
              </a:p>
            </p:txBody>
          </p:sp>
          <p:grpSp>
            <p:nvGrpSpPr>
              <p:cNvPr id="14540" name="Group 14539">
                <a:extLst>
                  <a:ext uri="{FF2B5EF4-FFF2-40B4-BE49-F238E27FC236}">
                    <a16:creationId xmlns:a16="http://schemas.microsoft.com/office/drawing/2014/main" id="{BCEA4116-E2CD-0BED-F8EE-816A673F792E}"/>
                  </a:ext>
                </a:extLst>
              </p:cNvPr>
              <p:cNvGrpSpPr/>
              <p:nvPr/>
            </p:nvGrpSpPr>
            <p:grpSpPr>
              <a:xfrm>
                <a:off x="13805946" y="12293580"/>
                <a:ext cx="12714390" cy="8950960"/>
                <a:chOff x="13805946" y="12293580"/>
                <a:chExt cx="12714390" cy="8950960"/>
              </a:xfrm>
            </p:grpSpPr>
            <p:grpSp>
              <p:nvGrpSpPr>
                <p:cNvPr id="14413" name="Group 14412">
                  <a:extLst>
                    <a:ext uri="{FF2B5EF4-FFF2-40B4-BE49-F238E27FC236}">
                      <a16:creationId xmlns:a16="http://schemas.microsoft.com/office/drawing/2014/main" id="{8FC3A944-E4CA-805D-8716-874E78EF6100}"/>
                    </a:ext>
                  </a:extLst>
                </p:cNvPr>
                <p:cNvGrpSpPr>
                  <a:grpSpLocks noChangeAspect="1"/>
                </p:cNvGrpSpPr>
                <p:nvPr/>
              </p:nvGrpSpPr>
              <p:grpSpPr>
                <a:xfrm>
                  <a:off x="13805946" y="12293580"/>
                  <a:ext cx="4965103" cy="8950960"/>
                  <a:chOff x="13821698" y="8095906"/>
                  <a:chExt cx="4755552" cy="8573187"/>
                </a:xfrm>
              </p:grpSpPr>
              <p:sp>
                <p:nvSpPr>
                  <p:cNvPr id="3082" name="TextBox 3081">
                    <a:extLst>
                      <a:ext uri="{FF2B5EF4-FFF2-40B4-BE49-F238E27FC236}">
                        <a16:creationId xmlns:a16="http://schemas.microsoft.com/office/drawing/2014/main" id="{14582735-691D-C477-EDE7-DD04A1D417A9}"/>
                      </a:ext>
                    </a:extLst>
                  </p:cNvPr>
                  <p:cNvSpPr txBox="1">
                    <a:spLocks noChangeAspect="1"/>
                  </p:cNvSpPr>
                  <p:nvPr/>
                </p:nvSpPr>
                <p:spPr>
                  <a:xfrm>
                    <a:off x="13821699" y="8109508"/>
                    <a:ext cx="4755551" cy="8559585"/>
                  </a:xfrm>
                  <a:prstGeom prst="rect">
                    <a:avLst/>
                  </a:prstGeom>
                  <a:solidFill>
                    <a:srgbClr val="7A9584">
                      <a:alpha val="25098"/>
                    </a:srgbClr>
                  </a:solidFill>
                  <a:ln>
                    <a:noFill/>
                  </a:ln>
                </p:spPr>
                <p:txBody>
                  <a:bodyPr wrap="square" rtlCol="0">
                    <a:noAutofit/>
                  </a:bodyPr>
                  <a:lstStyle/>
                  <a:p>
                    <a:endParaRPr lang="en-US" sz="2799" dirty="0">
                      <a:latin typeface="Times New Roman" panose="02020603050405020304" pitchFamily="18" charset="0"/>
                      <a:cs typeface="Times New Roman" panose="02020603050405020304" pitchFamily="18" charset="0"/>
                    </a:endParaRPr>
                  </a:p>
                </p:txBody>
              </p:sp>
              <p:grpSp>
                <p:nvGrpSpPr>
                  <p:cNvPr id="3094" name="Group 3093">
                    <a:extLst>
                      <a:ext uri="{FF2B5EF4-FFF2-40B4-BE49-F238E27FC236}">
                        <a16:creationId xmlns:a16="http://schemas.microsoft.com/office/drawing/2014/main" id="{7A55B8C3-C872-FF3E-F62C-8F6656A452E1}"/>
                      </a:ext>
                    </a:extLst>
                  </p:cNvPr>
                  <p:cNvGrpSpPr>
                    <a:grpSpLocks noChangeAspect="1"/>
                  </p:cNvGrpSpPr>
                  <p:nvPr/>
                </p:nvGrpSpPr>
                <p:grpSpPr>
                  <a:xfrm>
                    <a:off x="13821698" y="8095906"/>
                    <a:ext cx="4745628" cy="8349972"/>
                    <a:chOff x="13872417" y="6473315"/>
                    <a:chExt cx="4374566" cy="8019094"/>
                  </a:xfrm>
                </p:grpSpPr>
                <p:pic>
                  <p:nvPicPr>
                    <p:cNvPr id="14387" name="Picture 14386">
                      <a:extLst>
                        <a:ext uri="{FF2B5EF4-FFF2-40B4-BE49-F238E27FC236}">
                          <a16:creationId xmlns:a16="http://schemas.microsoft.com/office/drawing/2014/main" id="{4DE24686-71DA-B26A-753E-29F3E20BD0B4}"/>
                        </a:ext>
                      </a:extLst>
                    </p:cNvPr>
                    <p:cNvPicPr>
                      <a:picLocks noChangeAspect="1"/>
                    </p:cNvPicPr>
                    <p:nvPr/>
                  </p:nvPicPr>
                  <p:blipFill rotWithShape="1">
                    <a:blip r:embed="rId18"/>
                    <a:srcRect t="27079"/>
                    <a:stretch/>
                  </p:blipFill>
                  <p:spPr>
                    <a:xfrm>
                      <a:off x="13984028" y="11272862"/>
                      <a:ext cx="4262955" cy="2447393"/>
                    </a:xfrm>
                    <a:prstGeom prst="rect">
                      <a:avLst/>
                    </a:prstGeom>
                  </p:spPr>
                </p:pic>
                <p:sp>
                  <p:nvSpPr>
                    <p:cNvPr id="14389" name="Octagon 14388">
                      <a:extLst>
                        <a:ext uri="{FF2B5EF4-FFF2-40B4-BE49-F238E27FC236}">
                          <a16:creationId xmlns:a16="http://schemas.microsoft.com/office/drawing/2014/main" id="{5C879BBA-9441-75A8-766F-86EF7D0B039E}"/>
                        </a:ext>
                      </a:extLst>
                    </p:cNvPr>
                    <p:cNvSpPr>
                      <a:spLocks/>
                    </p:cNvSpPr>
                    <p:nvPr/>
                  </p:nvSpPr>
                  <p:spPr>
                    <a:xfrm>
                      <a:off x="14168164" y="12930475"/>
                      <a:ext cx="689162" cy="650057"/>
                    </a:xfrm>
                    <a:prstGeom prst="octagon">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390" name="Octagon 14389">
                      <a:extLst>
                        <a:ext uri="{FF2B5EF4-FFF2-40B4-BE49-F238E27FC236}">
                          <a16:creationId xmlns:a16="http://schemas.microsoft.com/office/drawing/2014/main" id="{CA9D8C1C-C14D-0009-C56F-2311C28511F1}"/>
                        </a:ext>
                      </a:extLst>
                    </p:cNvPr>
                    <p:cNvSpPr>
                      <a:spLocks/>
                    </p:cNvSpPr>
                    <p:nvPr/>
                  </p:nvSpPr>
                  <p:spPr>
                    <a:xfrm>
                      <a:off x="17317717" y="12927435"/>
                      <a:ext cx="689162" cy="650057"/>
                    </a:xfrm>
                    <a:prstGeom prst="octagon">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4391" name="Octagon 14390">
                      <a:extLst>
                        <a:ext uri="{FF2B5EF4-FFF2-40B4-BE49-F238E27FC236}">
                          <a16:creationId xmlns:a16="http://schemas.microsoft.com/office/drawing/2014/main" id="{800A657D-DF19-34C2-EA3A-29E665A2591D}"/>
                        </a:ext>
                      </a:extLst>
                    </p:cNvPr>
                    <p:cNvSpPr>
                      <a:spLocks/>
                    </p:cNvSpPr>
                    <p:nvPr/>
                  </p:nvSpPr>
                  <p:spPr>
                    <a:xfrm>
                      <a:off x="15765060" y="13842352"/>
                      <a:ext cx="689162" cy="650057"/>
                    </a:xfrm>
                    <a:prstGeom prst="octagon">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mc:AlternateContent xmlns:mc="http://schemas.openxmlformats.org/markup-compatibility/2006" xmlns:a14="http://schemas.microsoft.com/office/drawing/2010/main">
                  <mc:Choice Requires="a14">
                    <p:sp>
                      <p:nvSpPr>
                        <p:cNvPr id="14395" name="TextBox 14394">
                          <a:extLst>
                            <a:ext uri="{FF2B5EF4-FFF2-40B4-BE49-F238E27FC236}">
                              <a16:creationId xmlns:a16="http://schemas.microsoft.com/office/drawing/2014/main" id="{6629485D-9794-B5C5-E31A-B9469B44A2CD}"/>
                            </a:ext>
                          </a:extLst>
                        </p:cNvPr>
                        <p:cNvSpPr txBox="1"/>
                        <p:nvPr/>
                      </p:nvSpPr>
                      <p:spPr>
                        <a:xfrm>
                          <a:off x="14165657" y="12922744"/>
                          <a:ext cx="761908" cy="5945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dirty="0">
                                        <a:latin typeface="Cambria Math" panose="02040503050406030204" pitchFamily="18" charset="0"/>
                                      </a:rPr>
                                    </m:ctrlPr>
                                  </m:sSubPr>
                                  <m:e>
                                    <m:r>
                                      <a:rPr lang="en-US" sz="3600" b="1" i="1" dirty="0">
                                        <a:latin typeface="Cambria Math" panose="02040503050406030204" pitchFamily="18" charset="0"/>
                                        <a:ea typeface="Cambria Math" panose="02040503050406030204" pitchFamily="18" charset="0"/>
                                      </a:rPr>
                                      <m:t>𝚽</m:t>
                                    </m:r>
                                  </m:e>
                                  <m:sub>
                                    <m:r>
                                      <a:rPr lang="en-US" sz="3600" b="1" i="1" dirty="0">
                                        <a:latin typeface="Cambria Math" panose="02040503050406030204" pitchFamily="18" charset="0"/>
                                      </a:rPr>
                                      <m:t>𝑭</m:t>
                                    </m:r>
                                  </m:sub>
                                </m:sSub>
                              </m:oMath>
                            </m:oMathPara>
                          </a14:m>
                          <a:endParaRPr lang="en-US" sz="3600" b="1" dirty="0"/>
                        </a:p>
                      </p:txBody>
                    </p:sp>
                  </mc:Choice>
                  <mc:Fallback xmlns="">
                    <p:sp>
                      <p:nvSpPr>
                        <p:cNvPr id="14395" name="TextBox 14394">
                          <a:extLst>
                            <a:ext uri="{FF2B5EF4-FFF2-40B4-BE49-F238E27FC236}">
                              <a16:creationId xmlns:a16="http://schemas.microsoft.com/office/drawing/2014/main" id="{6629485D-9794-B5C5-E31A-B9469B44A2CD}"/>
                            </a:ext>
                          </a:extLst>
                        </p:cNvPr>
                        <p:cNvSpPr txBox="1">
                          <a:spLocks noRot="1" noChangeAspect="1" noMove="1" noResize="1" noEditPoints="1" noAdjustHandles="1" noChangeArrowheads="1" noChangeShapeType="1" noTextEdit="1"/>
                        </p:cNvSpPr>
                        <p:nvPr/>
                      </p:nvSpPr>
                      <p:spPr>
                        <a:xfrm>
                          <a:off x="14165657" y="12922744"/>
                          <a:ext cx="761908" cy="594522"/>
                        </a:xfrm>
                        <a:prstGeom prst="rect">
                          <a:avLst/>
                        </a:prstGeom>
                        <a:blipFill>
                          <a:blip r:embed="rId19"/>
                          <a:stretch>
                            <a:fillRect l="-2899"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96" name="TextBox 14395">
                          <a:extLst>
                            <a:ext uri="{FF2B5EF4-FFF2-40B4-BE49-F238E27FC236}">
                              <a16:creationId xmlns:a16="http://schemas.microsoft.com/office/drawing/2014/main" id="{0BC21BA1-4886-9B0B-602E-43BD963ACC3C}"/>
                            </a:ext>
                          </a:extLst>
                        </p:cNvPr>
                        <p:cNvSpPr txBox="1"/>
                        <p:nvPr/>
                      </p:nvSpPr>
                      <p:spPr>
                        <a:xfrm>
                          <a:off x="17300592" y="12920653"/>
                          <a:ext cx="761908" cy="5945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dirty="0">
                                        <a:latin typeface="Cambria Math" panose="02040503050406030204" pitchFamily="18" charset="0"/>
                                      </a:rPr>
                                    </m:ctrlPr>
                                  </m:sSubPr>
                                  <m:e>
                                    <m:r>
                                      <a:rPr lang="en-US" sz="3600" b="1" i="1" dirty="0">
                                        <a:latin typeface="Cambria Math" panose="02040503050406030204" pitchFamily="18" charset="0"/>
                                        <a:ea typeface="Cambria Math" panose="02040503050406030204" pitchFamily="18" charset="0"/>
                                      </a:rPr>
                                      <m:t>𝚽</m:t>
                                    </m:r>
                                  </m:e>
                                  <m:sub>
                                    <m:r>
                                      <a:rPr lang="en-US" sz="3600" b="1" i="1" dirty="0">
                                        <a:latin typeface="Cambria Math" panose="02040503050406030204" pitchFamily="18" charset="0"/>
                                      </a:rPr>
                                      <m:t>𝑻</m:t>
                                    </m:r>
                                  </m:sub>
                                </m:sSub>
                              </m:oMath>
                            </m:oMathPara>
                          </a14:m>
                          <a:endParaRPr lang="en-US" sz="3600" b="1" dirty="0"/>
                        </a:p>
                      </p:txBody>
                    </p:sp>
                  </mc:Choice>
                  <mc:Fallback xmlns="">
                    <p:sp>
                      <p:nvSpPr>
                        <p:cNvPr id="14396" name="TextBox 14395">
                          <a:extLst>
                            <a:ext uri="{FF2B5EF4-FFF2-40B4-BE49-F238E27FC236}">
                              <a16:creationId xmlns:a16="http://schemas.microsoft.com/office/drawing/2014/main" id="{0BC21BA1-4886-9B0B-602E-43BD963ACC3C}"/>
                            </a:ext>
                          </a:extLst>
                        </p:cNvPr>
                        <p:cNvSpPr txBox="1">
                          <a:spLocks noRot="1" noChangeAspect="1" noMove="1" noResize="1" noEditPoints="1" noAdjustHandles="1" noChangeArrowheads="1" noChangeShapeType="1" noTextEdit="1"/>
                        </p:cNvSpPr>
                        <p:nvPr/>
                      </p:nvSpPr>
                      <p:spPr>
                        <a:xfrm>
                          <a:off x="17300592" y="12920653"/>
                          <a:ext cx="761908" cy="594522"/>
                        </a:xfrm>
                        <a:prstGeom prst="rect">
                          <a:avLst/>
                        </a:prstGeom>
                        <a:blipFill>
                          <a:blip r:embed="rId20"/>
                          <a:stretch>
                            <a:fillRect l="-1449"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97" name="TextBox 14396">
                          <a:extLst>
                            <a:ext uri="{FF2B5EF4-FFF2-40B4-BE49-F238E27FC236}">
                              <a16:creationId xmlns:a16="http://schemas.microsoft.com/office/drawing/2014/main" id="{F033B42F-3A5C-1359-71B8-B95D12167813}"/>
                            </a:ext>
                          </a:extLst>
                        </p:cNvPr>
                        <p:cNvSpPr txBox="1"/>
                        <p:nvPr/>
                      </p:nvSpPr>
                      <p:spPr>
                        <a:xfrm>
                          <a:off x="15735005" y="13836850"/>
                          <a:ext cx="761908" cy="5945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dirty="0">
                                        <a:latin typeface="Cambria Math" panose="02040503050406030204" pitchFamily="18" charset="0"/>
                                      </a:rPr>
                                    </m:ctrlPr>
                                  </m:sSubPr>
                                  <m:e>
                                    <m:r>
                                      <a:rPr lang="en-US" sz="3600" b="1" i="1" dirty="0">
                                        <a:latin typeface="Cambria Math" panose="02040503050406030204" pitchFamily="18" charset="0"/>
                                        <a:ea typeface="Cambria Math" panose="02040503050406030204" pitchFamily="18" charset="0"/>
                                      </a:rPr>
                                      <m:t>𝚽</m:t>
                                    </m:r>
                                  </m:e>
                                  <m:sub>
                                    <m:r>
                                      <a:rPr lang="en-US" sz="3600" b="1" i="1" dirty="0">
                                        <a:latin typeface="Cambria Math" panose="02040503050406030204" pitchFamily="18" charset="0"/>
                                      </a:rPr>
                                      <m:t>𝑷</m:t>
                                    </m:r>
                                  </m:sub>
                                </m:sSub>
                              </m:oMath>
                            </m:oMathPara>
                          </a14:m>
                          <a:endParaRPr lang="en-US" sz="3600" b="1" dirty="0"/>
                        </a:p>
                      </p:txBody>
                    </p:sp>
                  </mc:Choice>
                  <mc:Fallback xmlns="">
                    <p:sp>
                      <p:nvSpPr>
                        <p:cNvPr id="14397" name="TextBox 14396">
                          <a:extLst>
                            <a:ext uri="{FF2B5EF4-FFF2-40B4-BE49-F238E27FC236}">
                              <a16:creationId xmlns:a16="http://schemas.microsoft.com/office/drawing/2014/main" id="{F033B42F-3A5C-1359-71B8-B95D12167813}"/>
                            </a:ext>
                          </a:extLst>
                        </p:cNvPr>
                        <p:cNvSpPr txBox="1">
                          <a:spLocks noRot="1" noChangeAspect="1" noMove="1" noResize="1" noEditPoints="1" noAdjustHandles="1" noChangeArrowheads="1" noChangeShapeType="1" noTextEdit="1"/>
                        </p:cNvSpPr>
                        <p:nvPr/>
                      </p:nvSpPr>
                      <p:spPr>
                        <a:xfrm>
                          <a:off x="15735005" y="13836850"/>
                          <a:ext cx="761908" cy="594522"/>
                        </a:xfrm>
                        <a:prstGeom prst="rect">
                          <a:avLst/>
                        </a:prstGeom>
                        <a:blipFill>
                          <a:blip r:embed="rId21"/>
                          <a:stretch>
                            <a:fillRect l="-4412" b="-5769"/>
                          </a:stretch>
                        </a:blipFill>
                      </p:spPr>
                      <p:txBody>
                        <a:bodyPr/>
                        <a:lstStyle/>
                        <a:p>
                          <a:r>
                            <a:rPr lang="en-US">
                              <a:noFill/>
                            </a:rPr>
                            <a:t> </a:t>
                          </a:r>
                        </a:p>
                      </p:txBody>
                    </p:sp>
                  </mc:Fallback>
                </mc:AlternateContent>
                <p:grpSp>
                  <p:nvGrpSpPr>
                    <p:cNvPr id="14372" name="Group 14371">
                      <a:extLst>
                        <a:ext uri="{FF2B5EF4-FFF2-40B4-BE49-F238E27FC236}">
                          <a16:creationId xmlns:a16="http://schemas.microsoft.com/office/drawing/2014/main" id="{1E0A6185-D97F-AD3B-77B1-08CF24C79CDC}"/>
                        </a:ext>
                      </a:extLst>
                    </p:cNvPr>
                    <p:cNvGrpSpPr/>
                    <p:nvPr/>
                  </p:nvGrpSpPr>
                  <p:grpSpPr>
                    <a:xfrm>
                      <a:off x="13974879" y="7230805"/>
                      <a:ext cx="4104554" cy="4260646"/>
                      <a:chOff x="13803334" y="5378521"/>
                      <a:chExt cx="4104554" cy="4260646"/>
                    </a:xfrm>
                  </p:grpSpPr>
                  <p:cxnSp>
                    <p:nvCxnSpPr>
                      <p:cNvPr id="14382" name="Straight Connector 14381">
                        <a:extLst>
                          <a:ext uri="{FF2B5EF4-FFF2-40B4-BE49-F238E27FC236}">
                            <a16:creationId xmlns:a16="http://schemas.microsoft.com/office/drawing/2014/main" id="{1DC6F7A9-4F76-56B9-2FCE-248FB1D0E1BF}"/>
                          </a:ext>
                        </a:extLst>
                      </p:cNvPr>
                      <p:cNvCxnSpPr>
                        <a:cxnSpLocks/>
                      </p:cNvCxnSpPr>
                      <p:nvPr/>
                    </p:nvCxnSpPr>
                    <p:spPr>
                      <a:xfrm flipV="1">
                        <a:off x="17835334" y="6518131"/>
                        <a:ext cx="72554" cy="19910"/>
                      </a:xfrm>
                      <a:prstGeom prst="line">
                        <a:avLst/>
                      </a:prstGeom>
                      <a:ln w="9525">
                        <a:solidFill>
                          <a:srgbClr val="AE988B"/>
                        </a:solidFill>
                      </a:ln>
                    </p:spPr>
                    <p:style>
                      <a:lnRef idx="1">
                        <a:schemeClr val="accent1"/>
                      </a:lnRef>
                      <a:fillRef idx="0">
                        <a:schemeClr val="accent1"/>
                      </a:fillRef>
                      <a:effectRef idx="0">
                        <a:schemeClr val="accent1"/>
                      </a:effectRef>
                      <a:fontRef idx="minor">
                        <a:schemeClr val="tx1"/>
                      </a:fontRef>
                    </p:style>
                  </p:cxnSp>
                  <p:grpSp>
                    <p:nvGrpSpPr>
                      <p:cNvPr id="14376" name="Group 14375">
                        <a:extLst>
                          <a:ext uri="{FF2B5EF4-FFF2-40B4-BE49-F238E27FC236}">
                            <a16:creationId xmlns:a16="http://schemas.microsoft.com/office/drawing/2014/main" id="{449054D8-CA6B-FF06-674C-F7C284438B94}"/>
                          </a:ext>
                        </a:extLst>
                      </p:cNvPr>
                      <p:cNvGrpSpPr/>
                      <p:nvPr/>
                    </p:nvGrpSpPr>
                    <p:grpSpPr>
                      <a:xfrm>
                        <a:off x="13803334" y="5378521"/>
                        <a:ext cx="4093556" cy="4260646"/>
                        <a:chOff x="-22397" y="794352"/>
                        <a:chExt cx="4393671" cy="4573018"/>
                      </a:xfrm>
                    </p:grpSpPr>
                    <p:pic>
                      <p:nvPicPr>
                        <p:cNvPr id="14378" name="Picture 4">
                          <a:extLst>
                            <a:ext uri="{FF2B5EF4-FFF2-40B4-BE49-F238E27FC236}">
                              <a16:creationId xmlns:a16="http://schemas.microsoft.com/office/drawing/2014/main" id="{C9724438-6350-2725-528A-54D87989CCA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343" y="794352"/>
                          <a:ext cx="4263931" cy="4167023"/>
                        </a:xfrm>
                        <a:prstGeom prst="rect">
                          <a:avLst/>
                        </a:prstGeom>
                        <a:noFill/>
                        <a:extLst>
                          <a:ext uri="{909E8E84-426E-40DD-AFC4-6F175D3DCCD1}">
                            <a14:hiddenFill xmlns:a14="http://schemas.microsoft.com/office/drawing/2010/main">
                              <a:solidFill>
                                <a:srgbClr val="FFFFFF"/>
                              </a:solidFill>
                            </a14:hiddenFill>
                          </a:ext>
                        </a:extLst>
                      </p:spPr>
                    </p:pic>
                    <p:sp>
                      <p:nvSpPr>
                        <p:cNvPr id="14379" name="TextBox 14378">
                          <a:extLst>
                            <a:ext uri="{FF2B5EF4-FFF2-40B4-BE49-F238E27FC236}">
                              <a16:creationId xmlns:a16="http://schemas.microsoft.com/office/drawing/2014/main" id="{032F722E-FB0E-86EC-5803-48111F236F5F}"/>
                            </a:ext>
                          </a:extLst>
                        </p:cNvPr>
                        <p:cNvSpPr txBox="1"/>
                        <p:nvPr/>
                      </p:nvSpPr>
                      <p:spPr>
                        <a:xfrm>
                          <a:off x="-22397" y="3817676"/>
                          <a:ext cx="2368113" cy="1549694"/>
                        </a:xfrm>
                        <a:prstGeom prst="rect">
                          <a:avLst/>
                        </a:prstGeom>
                        <a:noFill/>
                      </p:spPr>
                      <p:txBody>
                        <a:bodyPr wrap="square" rtlCol="0">
                          <a:spAutoFit/>
                        </a:bodyPr>
                        <a:lstStyle/>
                        <a:p>
                          <a:r>
                            <a:rPr lang="en-US" sz="2400" b="1" dirty="0"/>
                            <a:t>Light </a:t>
                          </a:r>
                        </a:p>
                        <a:p>
                          <a:r>
                            <a:rPr lang="en-US" sz="2400" b="1" dirty="0"/>
                            <a:t>Harvesting </a:t>
                          </a:r>
                        </a:p>
                        <a:p>
                          <a:r>
                            <a:rPr lang="en-US" sz="2400" b="1" dirty="0"/>
                            <a:t>Antenna   </a:t>
                          </a:r>
                        </a:p>
                        <a:p>
                          <a:r>
                            <a:rPr lang="en-US" sz="2400" b="1" dirty="0"/>
                            <a:t>Complex</a:t>
                          </a:r>
                          <a:endParaRPr lang="en-US" sz="2000" b="1" dirty="0"/>
                        </a:p>
                      </p:txBody>
                    </p:sp>
                  </p:grpSp>
                </p:grpSp>
                <p:pic>
                  <p:nvPicPr>
                    <p:cNvPr id="14386" name="Picture 14385">
                      <a:extLst>
                        <a:ext uri="{FF2B5EF4-FFF2-40B4-BE49-F238E27FC236}">
                          <a16:creationId xmlns:a16="http://schemas.microsoft.com/office/drawing/2014/main" id="{3F0A4F57-C995-107F-D6FE-36C3B8596FEF}"/>
                        </a:ext>
                      </a:extLst>
                    </p:cNvPr>
                    <p:cNvPicPr>
                      <a:picLocks noChangeAspect="1"/>
                    </p:cNvPicPr>
                    <p:nvPr/>
                  </p:nvPicPr>
                  <p:blipFill rotWithShape="1">
                    <a:blip r:embed="rId23">
                      <a:extLst>
                        <a:ext uri="{BEBA8EAE-BF5A-486C-A8C5-ECC9F3942E4B}">
                          <a14:imgProps xmlns:a14="http://schemas.microsoft.com/office/drawing/2010/main">
                            <a14:imgLayer r:embed="rId24">
                              <a14:imgEffect>
                                <a14:colorTemperature colorTemp="11200"/>
                              </a14:imgEffect>
                              <a14:imgEffect>
                                <a14:saturation sat="400000"/>
                              </a14:imgEffect>
                            </a14:imgLayer>
                          </a14:imgProps>
                        </a:ext>
                      </a:extLst>
                    </a:blip>
                    <a:srcRect t="15818" b="69846"/>
                    <a:stretch/>
                  </p:blipFill>
                  <p:spPr>
                    <a:xfrm>
                      <a:off x="13983393" y="7091481"/>
                      <a:ext cx="4262955" cy="481146"/>
                    </a:xfrm>
                    <a:prstGeom prst="rect">
                      <a:avLst/>
                    </a:prstGeom>
                  </p:spPr>
                </p:pic>
                <p:sp>
                  <p:nvSpPr>
                    <p:cNvPr id="3085" name="TextBox 3084">
                      <a:extLst>
                        <a:ext uri="{FF2B5EF4-FFF2-40B4-BE49-F238E27FC236}">
                          <a16:creationId xmlns:a16="http://schemas.microsoft.com/office/drawing/2014/main" id="{1C31E3CA-9E8D-F89F-B2EE-A36D77BE49EE}"/>
                        </a:ext>
                      </a:extLst>
                    </p:cNvPr>
                    <p:cNvSpPr txBox="1">
                      <a:spLocks/>
                    </p:cNvSpPr>
                    <p:nvPr/>
                  </p:nvSpPr>
                  <p:spPr>
                    <a:xfrm>
                      <a:off x="13872417" y="6473315"/>
                      <a:ext cx="4370848" cy="619349"/>
                    </a:xfrm>
                    <a:prstGeom prst="rect">
                      <a:avLst/>
                    </a:prstGeom>
                    <a:noFill/>
                    <a:ln>
                      <a:noFill/>
                    </a:ln>
                  </p:spPr>
                  <p:txBody>
                    <a:bodyPr wrap="square" rtlCol="0">
                      <a:noAutofit/>
                    </a:bodyPr>
                    <a:lstStyle/>
                    <a:p>
                      <a:pPr algn="ctr"/>
                      <a:r>
                        <a:rPr lang="en-US" sz="3999" b="1" dirty="0">
                          <a:solidFill>
                            <a:srgbClr val="FFC000"/>
                          </a:solidFill>
                          <a:latin typeface="Times New Roman" panose="02020603050405020304" pitchFamily="18" charset="0"/>
                          <a:cs typeface="Times New Roman" panose="02020603050405020304" pitchFamily="18" charset="0"/>
                        </a:rPr>
                        <a:t>Light Energy</a:t>
                      </a:r>
                    </a:p>
                  </p:txBody>
                </p:sp>
              </p:grpSp>
            </p:grpSp>
            <p:sp>
              <p:nvSpPr>
                <p:cNvPr id="3130" name="TextBox 3129">
                  <a:extLst>
                    <a:ext uri="{FF2B5EF4-FFF2-40B4-BE49-F238E27FC236}">
                      <a16:creationId xmlns:a16="http://schemas.microsoft.com/office/drawing/2014/main" id="{374EA2F8-D3CA-4768-B012-BD04C61527BE}"/>
                    </a:ext>
                  </a:extLst>
                </p:cNvPr>
                <p:cNvSpPr txBox="1">
                  <a:spLocks/>
                </p:cNvSpPr>
                <p:nvPr/>
              </p:nvSpPr>
              <p:spPr>
                <a:xfrm>
                  <a:off x="18969065" y="14740739"/>
                  <a:ext cx="7488437" cy="2019926"/>
                </a:xfrm>
                <a:prstGeom prst="rect">
                  <a:avLst/>
                </a:prstGeom>
                <a:noFill/>
                <a:ln>
                  <a:noFill/>
                </a:ln>
              </p:spPr>
              <p:txBody>
                <a:bodyPr wrap="square" rtlCol="0">
                  <a:noAutofit/>
                </a:bodyPr>
                <a:lstStyle/>
                <a:p>
                  <a:r>
                    <a:rPr lang="en-US" sz="3200" i="1" u="sng" dirty="0">
                      <a:latin typeface="Times New Roman" panose="02020603050405020304" pitchFamily="18" charset="0"/>
                      <a:cs typeface="Times New Roman" panose="02020603050405020304" pitchFamily="18" charset="0"/>
                    </a:rPr>
                    <a:t>USING PIGMENTS</a:t>
                  </a:r>
                </a:p>
                <a:p>
                  <a:r>
                    <a:rPr lang="en-US" sz="2799" dirty="0">
                      <a:latin typeface="Times New Roman" panose="02020603050405020304" pitchFamily="18" charset="0"/>
                      <a:cs typeface="Times New Roman" panose="02020603050405020304" pitchFamily="18" charset="0"/>
                    </a:rPr>
                    <a:t>Types of pigments (photoprotective vs photosynthetic) relative to chlorophyll-a tell us about </a:t>
                  </a:r>
                  <a:r>
                    <a:rPr lang="en-US" sz="2799" b="1" dirty="0">
                      <a:latin typeface="Times New Roman" panose="02020603050405020304" pitchFamily="18" charset="0"/>
                      <a:cs typeface="Times New Roman" panose="02020603050405020304" pitchFamily="18" charset="0"/>
                    </a:rPr>
                    <a:t>photophysiological state</a:t>
                  </a:r>
                </a:p>
              </p:txBody>
            </p:sp>
            <p:cxnSp>
              <p:nvCxnSpPr>
                <p:cNvPr id="3132" name="Straight Arrow Connector 3131">
                  <a:extLst>
                    <a:ext uri="{FF2B5EF4-FFF2-40B4-BE49-F238E27FC236}">
                      <a16:creationId xmlns:a16="http://schemas.microsoft.com/office/drawing/2014/main" id="{946586B5-D8B4-1FDC-0093-F1B80EA95A22}"/>
                    </a:ext>
                  </a:extLst>
                </p:cNvPr>
                <p:cNvCxnSpPr>
                  <a:cxnSpLocks/>
                </p:cNvCxnSpPr>
                <p:nvPr/>
              </p:nvCxnSpPr>
              <p:spPr>
                <a:xfrm flipH="1" flipV="1">
                  <a:off x="17981216" y="15364281"/>
                  <a:ext cx="1003760" cy="10574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34" name="TextBox 3133">
                  <a:extLst>
                    <a:ext uri="{FF2B5EF4-FFF2-40B4-BE49-F238E27FC236}">
                      <a16:creationId xmlns:a16="http://schemas.microsoft.com/office/drawing/2014/main" id="{9155879F-C741-2A52-5764-396A84C1F7C7}"/>
                    </a:ext>
                  </a:extLst>
                </p:cNvPr>
                <p:cNvSpPr txBox="1">
                  <a:spLocks/>
                </p:cNvSpPr>
                <p:nvPr/>
              </p:nvSpPr>
              <p:spPr>
                <a:xfrm>
                  <a:off x="18966404" y="18263092"/>
                  <a:ext cx="7380343" cy="1968678"/>
                </a:xfrm>
                <a:prstGeom prst="rect">
                  <a:avLst/>
                </a:prstGeom>
                <a:noFill/>
                <a:ln>
                  <a:noFill/>
                </a:ln>
              </p:spPr>
              <p:txBody>
                <a:bodyPr wrap="square" rtlCol="0">
                  <a:noAutofit/>
                </a:bodyPr>
                <a:lstStyle/>
                <a:p>
                  <a:r>
                    <a:rPr lang="en-US" sz="3200" i="1" u="sng" dirty="0">
                      <a:latin typeface="Times New Roman" panose="02020603050405020304" pitchFamily="18" charset="0"/>
                      <a:cs typeface="Times New Roman" panose="02020603050405020304" pitchFamily="18" charset="0"/>
                    </a:rPr>
                    <a:t>USING FLUOROMETRY</a:t>
                  </a:r>
                </a:p>
                <a:p>
                  <a:r>
                    <a:rPr lang="en-US" sz="2799" dirty="0">
                      <a:latin typeface="Times New Roman" panose="02020603050405020304" pitchFamily="18" charset="0"/>
                      <a:cs typeface="Times New Roman" panose="02020603050405020304" pitchFamily="18" charset="0"/>
                    </a:rPr>
                    <a:t>The proportional fate of absorbed light energy (either use in photosynthesis or dissipation) tells us about relative </a:t>
                  </a:r>
                  <a:r>
                    <a:rPr lang="en-US" sz="2799" b="1" dirty="0">
                      <a:latin typeface="Times New Roman" panose="02020603050405020304" pitchFamily="18" charset="0"/>
                      <a:cs typeface="Times New Roman" panose="02020603050405020304" pitchFamily="18" charset="0"/>
                    </a:rPr>
                    <a:t>photophysiological function</a:t>
                  </a:r>
                  <a:endParaRPr lang="en-US" sz="2799" dirty="0">
                    <a:latin typeface="Times New Roman" panose="02020603050405020304" pitchFamily="18" charset="0"/>
                    <a:cs typeface="Times New Roman" panose="02020603050405020304" pitchFamily="18" charset="0"/>
                  </a:endParaRPr>
                </a:p>
                <a:p>
                  <a:endParaRPr lang="en-US" sz="2799" i="1" dirty="0">
                    <a:latin typeface="Times New Roman" panose="02020603050405020304" pitchFamily="18" charset="0"/>
                    <a:cs typeface="Times New Roman" panose="02020603050405020304" pitchFamily="18" charset="0"/>
                  </a:endParaRPr>
                </a:p>
              </p:txBody>
            </p:sp>
            <p:cxnSp>
              <p:nvCxnSpPr>
                <p:cNvPr id="14454" name="Straight Arrow Connector 14453">
                  <a:extLst>
                    <a:ext uri="{FF2B5EF4-FFF2-40B4-BE49-F238E27FC236}">
                      <a16:creationId xmlns:a16="http://schemas.microsoft.com/office/drawing/2014/main" id="{58D43A36-1523-DCE7-2409-B9DD6EA35BDA}"/>
                    </a:ext>
                  </a:extLst>
                </p:cNvPr>
                <p:cNvCxnSpPr>
                  <a:cxnSpLocks/>
                </p:cNvCxnSpPr>
                <p:nvPr/>
              </p:nvCxnSpPr>
              <p:spPr>
                <a:xfrm flipH="1">
                  <a:off x="18120254" y="18722382"/>
                  <a:ext cx="864722" cy="5007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88" name="TextBox 14487">
                  <a:extLst>
                    <a:ext uri="{FF2B5EF4-FFF2-40B4-BE49-F238E27FC236}">
                      <a16:creationId xmlns:a16="http://schemas.microsoft.com/office/drawing/2014/main" id="{76B3B036-C1C9-0FE3-C1D2-A01DC9020B9A}"/>
                    </a:ext>
                  </a:extLst>
                </p:cNvPr>
                <p:cNvSpPr txBox="1">
                  <a:spLocks/>
                </p:cNvSpPr>
                <p:nvPr/>
              </p:nvSpPr>
              <p:spPr>
                <a:xfrm>
                  <a:off x="18756471" y="16664091"/>
                  <a:ext cx="7742852" cy="1030723"/>
                </a:xfrm>
                <a:prstGeom prst="rect">
                  <a:avLst/>
                </a:prstGeom>
                <a:noFill/>
                <a:ln>
                  <a:noFill/>
                </a:ln>
              </p:spPr>
              <p:txBody>
                <a:bodyPr wrap="square" rtlCol="0">
                  <a:noAutofit/>
                </a:bodyPr>
                <a:lstStyle/>
                <a:p>
                  <a:pPr algn="ctr"/>
                  <a:r>
                    <a:rPr lang="en-US" sz="2799" i="1" dirty="0">
                      <a:solidFill>
                        <a:srgbClr val="C00000"/>
                      </a:solidFill>
                      <a:latin typeface="Times New Roman" panose="02020603050405020304" pitchFamily="18" charset="0"/>
                      <a:cs typeface="Times New Roman" panose="02020603050405020304" pitchFamily="18" charset="0"/>
                    </a:rPr>
                    <a:t>Algae invest in photoprotective or photosynthetic pigments depending on their light environment</a:t>
                  </a:r>
                </a:p>
              </p:txBody>
            </p:sp>
            <p:sp>
              <p:nvSpPr>
                <p:cNvPr id="14490" name="TextBox 14489">
                  <a:extLst>
                    <a:ext uri="{FF2B5EF4-FFF2-40B4-BE49-F238E27FC236}">
                      <a16:creationId xmlns:a16="http://schemas.microsoft.com/office/drawing/2014/main" id="{D7677808-319A-820B-4DAF-C40E6D95F7B7}"/>
                    </a:ext>
                  </a:extLst>
                </p:cNvPr>
                <p:cNvSpPr txBox="1">
                  <a:spLocks/>
                </p:cNvSpPr>
                <p:nvPr/>
              </p:nvSpPr>
              <p:spPr>
                <a:xfrm>
                  <a:off x="18756477" y="20187089"/>
                  <a:ext cx="7763859" cy="887705"/>
                </a:xfrm>
                <a:prstGeom prst="rect">
                  <a:avLst/>
                </a:prstGeom>
                <a:noFill/>
                <a:ln>
                  <a:noFill/>
                </a:ln>
              </p:spPr>
              <p:txBody>
                <a:bodyPr wrap="square" rtlCol="0">
                  <a:noAutofit/>
                </a:bodyPr>
                <a:lstStyle/>
                <a:p>
                  <a:pPr algn="ctr"/>
                  <a:r>
                    <a:rPr lang="en-US" sz="2799" i="1" dirty="0">
                      <a:solidFill>
                        <a:srgbClr val="C00000"/>
                      </a:solidFill>
                      <a:latin typeface="Times New Roman" panose="02020603050405020304" pitchFamily="18" charset="0"/>
                      <a:cs typeface="Times New Roman" panose="02020603050405020304" pitchFamily="18" charset="0"/>
                    </a:rPr>
                    <a:t>The more “stressed” a cell is, the more light energy is diverted away from photosynthesis </a:t>
                  </a:r>
                </a:p>
              </p:txBody>
            </p:sp>
          </p:grpSp>
        </p:grpSp>
        <p:grpSp>
          <p:nvGrpSpPr>
            <p:cNvPr id="14545" name="Group 14544">
              <a:extLst>
                <a:ext uri="{FF2B5EF4-FFF2-40B4-BE49-F238E27FC236}">
                  <a16:creationId xmlns:a16="http://schemas.microsoft.com/office/drawing/2014/main" id="{3E7B4BCB-B7B3-1D29-0B95-666C6ECFA1B1}"/>
                </a:ext>
              </a:extLst>
            </p:cNvPr>
            <p:cNvGrpSpPr/>
            <p:nvPr/>
          </p:nvGrpSpPr>
          <p:grpSpPr>
            <a:xfrm>
              <a:off x="27061682" y="8597581"/>
              <a:ext cx="8972314" cy="7707235"/>
              <a:chOff x="27061682" y="11797979"/>
              <a:chExt cx="8972314" cy="7707235"/>
            </a:xfrm>
          </p:grpSpPr>
          <p:grpSp>
            <p:nvGrpSpPr>
              <p:cNvPr id="14510" name="Group 14509">
                <a:extLst>
                  <a:ext uri="{FF2B5EF4-FFF2-40B4-BE49-F238E27FC236}">
                    <a16:creationId xmlns:a16="http://schemas.microsoft.com/office/drawing/2014/main" id="{3330EF5A-DA69-6032-F4BF-BA9AC7A5C393}"/>
                  </a:ext>
                </a:extLst>
              </p:cNvPr>
              <p:cNvGrpSpPr/>
              <p:nvPr/>
            </p:nvGrpSpPr>
            <p:grpSpPr>
              <a:xfrm>
                <a:off x="27061682" y="16914206"/>
                <a:ext cx="4392081" cy="2543676"/>
                <a:chOff x="27494261" y="11920775"/>
                <a:chExt cx="5847643" cy="3386666"/>
              </a:xfrm>
            </p:grpSpPr>
            <p:pic>
              <p:nvPicPr>
                <p:cNvPr id="14495" name="Picture 14494">
                  <a:extLst>
                    <a:ext uri="{FF2B5EF4-FFF2-40B4-BE49-F238E27FC236}">
                      <a16:creationId xmlns:a16="http://schemas.microsoft.com/office/drawing/2014/main" id="{60E19743-D526-B0E0-DEA0-687AC581872B}"/>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27494261" y="11920775"/>
                  <a:ext cx="5847643" cy="3386666"/>
                </a:xfrm>
                <a:prstGeom prst="rect">
                  <a:avLst/>
                </a:prstGeom>
              </p:spPr>
            </p:pic>
            <p:sp>
              <p:nvSpPr>
                <p:cNvPr id="14497" name="TextBox 14496">
                  <a:extLst>
                    <a:ext uri="{FF2B5EF4-FFF2-40B4-BE49-F238E27FC236}">
                      <a16:creationId xmlns:a16="http://schemas.microsoft.com/office/drawing/2014/main" id="{73033145-D400-9CF1-7B98-1620BC766572}"/>
                    </a:ext>
                  </a:extLst>
                </p:cNvPr>
                <p:cNvSpPr txBox="1"/>
                <p:nvPr/>
              </p:nvSpPr>
              <p:spPr>
                <a:xfrm>
                  <a:off x="28041590" y="11981327"/>
                  <a:ext cx="3645657" cy="61466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SecXanth:TChla</a:t>
                  </a:r>
                </a:p>
              </p:txBody>
            </p:sp>
          </p:grpSp>
          <p:grpSp>
            <p:nvGrpSpPr>
              <p:cNvPr id="14509" name="Group 14508">
                <a:extLst>
                  <a:ext uri="{FF2B5EF4-FFF2-40B4-BE49-F238E27FC236}">
                    <a16:creationId xmlns:a16="http://schemas.microsoft.com/office/drawing/2014/main" id="{8F3AC6C8-5F27-DA0D-6B49-0836D5EB53B5}"/>
                  </a:ext>
                </a:extLst>
              </p:cNvPr>
              <p:cNvGrpSpPr/>
              <p:nvPr/>
            </p:nvGrpSpPr>
            <p:grpSpPr>
              <a:xfrm>
                <a:off x="27071277" y="14373716"/>
                <a:ext cx="4392081" cy="2543676"/>
                <a:chOff x="27507036" y="8538351"/>
                <a:chExt cx="5847643" cy="3386666"/>
              </a:xfrm>
            </p:grpSpPr>
            <p:pic>
              <p:nvPicPr>
                <p:cNvPr id="14496" name="Picture 14495">
                  <a:extLst>
                    <a:ext uri="{FF2B5EF4-FFF2-40B4-BE49-F238E27FC236}">
                      <a16:creationId xmlns:a16="http://schemas.microsoft.com/office/drawing/2014/main" id="{25D13809-AA38-02CF-2284-675C982C3412}"/>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27507036" y="8538351"/>
                  <a:ext cx="5847643" cy="3386666"/>
                </a:xfrm>
                <a:prstGeom prst="rect">
                  <a:avLst/>
                </a:prstGeom>
              </p:spPr>
            </p:pic>
            <p:sp>
              <p:nvSpPr>
                <p:cNvPr id="14498" name="TextBox 14497">
                  <a:extLst>
                    <a:ext uri="{FF2B5EF4-FFF2-40B4-BE49-F238E27FC236}">
                      <a16:creationId xmlns:a16="http://schemas.microsoft.com/office/drawing/2014/main" id="{C69AF008-E4DC-5BBC-EC92-0D2E6B0037DB}"/>
                    </a:ext>
                  </a:extLst>
                </p:cNvPr>
                <p:cNvSpPr txBox="1"/>
                <p:nvPr/>
              </p:nvSpPr>
              <p:spPr>
                <a:xfrm>
                  <a:off x="28057286" y="8617389"/>
                  <a:ext cx="3675047" cy="61466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PrimXanth:TChla</a:t>
                  </a:r>
                </a:p>
              </p:txBody>
            </p:sp>
          </p:grpSp>
          <p:grpSp>
            <p:nvGrpSpPr>
              <p:cNvPr id="14508" name="Group 14507">
                <a:extLst>
                  <a:ext uri="{FF2B5EF4-FFF2-40B4-BE49-F238E27FC236}">
                    <a16:creationId xmlns:a16="http://schemas.microsoft.com/office/drawing/2014/main" id="{8CACAC5C-FFB4-C793-9577-7EB096C2A1F2}"/>
                  </a:ext>
                </a:extLst>
              </p:cNvPr>
              <p:cNvGrpSpPr/>
              <p:nvPr/>
            </p:nvGrpSpPr>
            <p:grpSpPr>
              <a:xfrm>
                <a:off x="27103867" y="11797979"/>
                <a:ext cx="4340037" cy="2545373"/>
                <a:chOff x="27550426" y="5108999"/>
                <a:chExt cx="5778351" cy="3388925"/>
              </a:xfrm>
            </p:grpSpPr>
            <p:pic>
              <p:nvPicPr>
                <p:cNvPr id="14494" name="Picture 14493">
                  <a:extLst>
                    <a:ext uri="{FF2B5EF4-FFF2-40B4-BE49-F238E27FC236}">
                      <a16:creationId xmlns:a16="http://schemas.microsoft.com/office/drawing/2014/main" id="{5D09A793-F5CD-680B-3EE5-1A2E1800026F}"/>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27550426" y="5108999"/>
                  <a:ext cx="5778351" cy="3388925"/>
                </a:xfrm>
                <a:prstGeom prst="rect">
                  <a:avLst/>
                </a:prstGeom>
              </p:spPr>
            </p:pic>
            <p:sp>
              <p:nvSpPr>
                <p:cNvPr id="14499" name="TextBox 14498">
                  <a:extLst>
                    <a:ext uri="{FF2B5EF4-FFF2-40B4-BE49-F238E27FC236}">
                      <a16:creationId xmlns:a16="http://schemas.microsoft.com/office/drawing/2014/main" id="{46A03E0D-AB7C-26E0-0E73-B0023A3A982C}"/>
                    </a:ext>
                  </a:extLst>
                </p:cNvPr>
                <p:cNvSpPr txBox="1"/>
                <p:nvPr/>
              </p:nvSpPr>
              <p:spPr>
                <a:xfrm>
                  <a:off x="28084714" y="5239716"/>
                  <a:ext cx="2813594" cy="61466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Xanth:TChla</a:t>
                  </a:r>
                </a:p>
              </p:txBody>
            </p:sp>
          </p:grpSp>
          <p:grpSp>
            <p:nvGrpSpPr>
              <p:cNvPr id="14512" name="Group 14511">
                <a:extLst>
                  <a:ext uri="{FF2B5EF4-FFF2-40B4-BE49-F238E27FC236}">
                    <a16:creationId xmlns:a16="http://schemas.microsoft.com/office/drawing/2014/main" id="{97E0461B-93FA-131F-866B-8545F367BB90}"/>
                  </a:ext>
                </a:extLst>
              </p:cNvPr>
              <p:cNvGrpSpPr/>
              <p:nvPr/>
            </p:nvGrpSpPr>
            <p:grpSpPr>
              <a:xfrm>
                <a:off x="31631954" y="14421047"/>
                <a:ext cx="4395474" cy="2543676"/>
                <a:chOff x="33802757" y="8601368"/>
                <a:chExt cx="5852160" cy="3386666"/>
              </a:xfrm>
            </p:grpSpPr>
            <p:pic>
              <p:nvPicPr>
                <p:cNvPr id="14451" name="Picture 14450">
                  <a:extLst>
                    <a:ext uri="{FF2B5EF4-FFF2-40B4-BE49-F238E27FC236}">
                      <a16:creationId xmlns:a16="http://schemas.microsoft.com/office/drawing/2014/main" id="{5C74FA67-01BF-BF8C-77C1-16817C895C76}"/>
                    </a:ext>
                  </a:extLst>
                </p:cNvPr>
                <p:cNvPicPr>
                  <a:picLocks noChangeAspect="1"/>
                </p:cNvPicPr>
                <p:nvPr/>
              </p:nvPicPr>
              <p:blipFill>
                <a:blip r:embed="rId28"/>
                <a:stretch>
                  <a:fillRect/>
                </a:stretch>
              </p:blipFill>
              <p:spPr>
                <a:xfrm>
                  <a:off x="33802757" y="8601368"/>
                  <a:ext cx="5852160" cy="3386666"/>
                </a:xfrm>
                <a:prstGeom prst="rect">
                  <a:avLst/>
                </a:prstGeom>
              </p:spPr>
            </p:pic>
            <mc:AlternateContent xmlns:mc="http://schemas.openxmlformats.org/markup-compatibility/2006" xmlns:a14="http://schemas.microsoft.com/office/drawing/2010/main">
              <mc:Choice Requires="a14">
                <p:sp>
                  <p:nvSpPr>
                    <p:cNvPr id="14503" name="TextBox 14502">
                      <a:extLst>
                        <a:ext uri="{FF2B5EF4-FFF2-40B4-BE49-F238E27FC236}">
                          <a16:creationId xmlns:a16="http://schemas.microsoft.com/office/drawing/2014/main" id="{2C9E46C4-30A9-9936-5E5F-37494ABFE04A}"/>
                        </a:ext>
                      </a:extLst>
                    </p:cNvPr>
                    <p:cNvSpPr txBox="1"/>
                    <p:nvPr/>
                  </p:nvSpPr>
                  <p:spPr>
                    <a:xfrm>
                      <a:off x="34684953" y="8821989"/>
                      <a:ext cx="1007178" cy="8605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dirty="0">
                                    <a:latin typeface="Cambria Math" panose="02040503050406030204" pitchFamily="18" charset="0"/>
                                  </a:rPr>
                                </m:ctrlPr>
                              </m:sSubPr>
                              <m:e>
                                <m:r>
                                  <a:rPr lang="en-US" sz="3600" b="1" i="1" dirty="0">
                                    <a:latin typeface="Cambria Math" panose="02040503050406030204" pitchFamily="18" charset="0"/>
                                    <a:ea typeface="Cambria Math" panose="02040503050406030204" pitchFamily="18" charset="0"/>
                                  </a:rPr>
                                  <m:t>𝜱</m:t>
                                </m:r>
                              </m:e>
                              <m:sub>
                                <m:r>
                                  <a:rPr lang="en-US" sz="3600" b="1" i="1" dirty="0">
                                    <a:latin typeface="Cambria Math" panose="02040503050406030204" pitchFamily="18" charset="0"/>
                                  </a:rPr>
                                  <m:t>𝑭</m:t>
                                </m:r>
                              </m:sub>
                            </m:sSub>
                          </m:oMath>
                        </m:oMathPara>
                      </a14:m>
                      <a:endParaRPr lang="en-US" sz="3600" b="1" i="1" dirty="0"/>
                    </a:p>
                  </p:txBody>
                </p:sp>
              </mc:Choice>
              <mc:Fallback xmlns="">
                <p:sp>
                  <p:nvSpPr>
                    <p:cNvPr id="14503" name="TextBox 14502">
                      <a:extLst>
                        <a:ext uri="{FF2B5EF4-FFF2-40B4-BE49-F238E27FC236}">
                          <a16:creationId xmlns:a16="http://schemas.microsoft.com/office/drawing/2014/main" id="{2C9E46C4-30A9-9936-5E5F-37494ABFE04A}"/>
                        </a:ext>
                      </a:extLst>
                    </p:cNvPr>
                    <p:cNvSpPr txBox="1">
                      <a:spLocks noRot="1" noChangeAspect="1" noMove="1" noResize="1" noEditPoints="1" noAdjustHandles="1" noChangeArrowheads="1" noChangeShapeType="1" noTextEdit="1"/>
                    </p:cNvSpPr>
                    <p:nvPr/>
                  </p:nvSpPr>
                  <p:spPr>
                    <a:xfrm>
                      <a:off x="34684953" y="8821989"/>
                      <a:ext cx="1007178" cy="860529"/>
                    </a:xfrm>
                    <a:prstGeom prst="rect">
                      <a:avLst/>
                    </a:prstGeom>
                    <a:blipFill>
                      <a:blip r:embed="rId29"/>
                      <a:stretch>
                        <a:fillRect l="-10000" r="-5000" b="-5769"/>
                      </a:stretch>
                    </a:blipFill>
                  </p:spPr>
                  <p:txBody>
                    <a:bodyPr/>
                    <a:lstStyle/>
                    <a:p>
                      <a:r>
                        <a:rPr lang="en-US">
                          <a:noFill/>
                        </a:rPr>
                        <a:t> </a:t>
                      </a:r>
                    </a:p>
                  </p:txBody>
                </p:sp>
              </mc:Fallback>
            </mc:AlternateContent>
          </p:grpSp>
          <p:grpSp>
            <p:nvGrpSpPr>
              <p:cNvPr id="14513" name="Group 14512">
                <a:extLst>
                  <a:ext uri="{FF2B5EF4-FFF2-40B4-BE49-F238E27FC236}">
                    <a16:creationId xmlns:a16="http://schemas.microsoft.com/office/drawing/2014/main" id="{43C51E21-5FA8-11C9-81C2-79AC6DEC5874}"/>
                  </a:ext>
                </a:extLst>
              </p:cNvPr>
              <p:cNvGrpSpPr/>
              <p:nvPr/>
            </p:nvGrpSpPr>
            <p:grpSpPr>
              <a:xfrm>
                <a:off x="31622359" y="16961538"/>
                <a:ext cx="4395474" cy="2543676"/>
                <a:chOff x="33789982" y="11983792"/>
                <a:chExt cx="5852160" cy="3386666"/>
              </a:xfrm>
            </p:grpSpPr>
            <p:pic>
              <p:nvPicPr>
                <p:cNvPr id="14450" name="Picture 14449">
                  <a:extLst>
                    <a:ext uri="{FF2B5EF4-FFF2-40B4-BE49-F238E27FC236}">
                      <a16:creationId xmlns:a16="http://schemas.microsoft.com/office/drawing/2014/main" id="{8F2BF157-5E9D-CB25-3821-CB9E824FC9B9}"/>
                    </a:ext>
                  </a:extLst>
                </p:cNvPr>
                <p:cNvPicPr>
                  <a:picLocks noChangeAspect="1"/>
                </p:cNvPicPr>
                <p:nvPr/>
              </p:nvPicPr>
              <p:blipFill>
                <a:blip r:embed="rId30"/>
                <a:stretch>
                  <a:fillRect/>
                </a:stretch>
              </p:blipFill>
              <p:spPr>
                <a:xfrm>
                  <a:off x="33789982" y="11983792"/>
                  <a:ext cx="5852160" cy="3386666"/>
                </a:xfrm>
                <a:prstGeom prst="rect">
                  <a:avLst/>
                </a:prstGeom>
              </p:spPr>
            </p:pic>
            <mc:AlternateContent xmlns:mc="http://schemas.openxmlformats.org/markup-compatibility/2006" xmlns:a14="http://schemas.microsoft.com/office/drawing/2010/main">
              <mc:Choice Requires="a14">
                <p:sp>
                  <p:nvSpPr>
                    <p:cNvPr id="14504" name="TextBox 14503">
                      <a:extLst>
                        <a:ext uri="{FF2B5EF4-FFF2-40B4-BE49-F238E27FC236}">
                          <a16:creationId xmlns:a16="http://schemas.microsoft.com/office/drawing/2014/main" id="{824D94AF-9AD9-11C4-0B83-AFB347BEB3BF}"/>
                        </a:ext>
                      </a:extLst>
                    </p:cNvPr>
                    <p:cNvSpPr txBox="1"/>
                    <p:nvPr/>
                  </p:nvSpPr>
                  <p:spPr>
                    <a:xfrm>
                      <a:off x="34684953" y="12314740"/>
                      <a:ext cx="1007178" cy="8605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dirty="0">
                                    <a:latin typeface="Cambria Math" panose="02040503050406030204" pitchFamily="18" charset="0"/>
                                  </a:rPr>
                                </m:ctrlPr>
                              </m:sSubPr>
                              <m:e>
                                <m:r>
                                  <a:rPr lang="en-US" sz="3600" b="1" i="1" dirty="0">
                                    <a:latin typeface="Cambria Math" panose="02040503050406030204" pitchFamily="18" charset="0"/>
                                    <a:ea typeface="Cambria Math" panose="02040503050406030204" pitchFamily="18" charset="0"/>
                                  </a:rPr>
                                  <m:t>𝜱</m:t>
                                </m:r>
                              </m:e>
                              <m:sub>
                                <m:r>
                                  <a:rPr lang="en-US" sz="3600" b="1" i="1" dirty="0">
                                    <a:latin typeface="Cambria Math" panose="02040503050406030204" pitchFamily="18" charset="0"/>
                                  </a:rPr>
                                  <m:t>𝑻</m:t>
                                </m:r>
                              </m:sub>
                            </m:sSub>
                          </m:oMath>
                        </m:oMathPara>
                      </a14:m>
                      <a:endParaRPr lang="en-US" sz="3600" b="1" i="1" dirty="0"/>
                    </a:p>
                  </p:txBody>
                </p:sp>
              </mc:Choice>
              <mc:Fallback xmlns="">
                <p:sp>
                  <p:nvSpPr>
                    <p:cNvPr id="14504" name="TextBox 14503">
                      <a:extLst>
                        <a:ext uri="{FF2B5EF4-FFF2-40B4-BE49-F238E27FC236}">
                          <a16:creationId xmlns:a16="http://schemas.microsoft.com/office/drawing/2014/main" id="{824D94AF-9AD9-11C4-0B83-AFB347BEB3BF}"/>
                        </a:ext>
                      </a:extLst>
                    </p:cNvPr>
                    <p:cNvSpPr txBox="1">
                      <a:spLocks noRot="1" noChangeAspect="1" noMove="1" noResize="1" noEditPoints="1" noAdjustHandles="1" noChangeArrowheads="1" noChangeShapeType="1" noTextEdit="1"/>
                    </p:cNvSpPr>
                    <p:nvPr/>
                  </p:nvSpPr>
                  <p:spPr>
                    <a:xfrm>
                      <a:off x="34684953" y="12314740"/>
                      <a:ext cx="1007178" cy="860529"/>
                    </a:xfrm>
                    <a:prstGeom prst="rect">
                      <a:avLst/>
                    </a:prstGeom>
                    <a:blipFill>
                      <a:blip r:embed="rId31"/>
                      <a:stretch>
                        <a:fillRect l="-10000" r="-5000" b="-7843"/>
                      </a:stretch>
                    </a:blipFill>
                  </p:spPr>
                  <p:txBody>
                    <a:bodyPr/>
                    <a:lstStyle/>
                    <a:p>
                      <a:r>
                        <a:rPr lang="en-US">
                          <a:noFill/>
                        </a:rPr>
                        <a:t> </a:t>
                      </a:r>
                    </a:p>
                  </p:txBody>
                </p:sp>
              </mc:Fallback>
            </mc:AlternateContent>
          </p:grpSp>
          <p:grpSp>
            <p:nvGrpSpPr>
              <p:cNvPr id="14511" name="Group 14510">
                <a:extLst>
                  <a:ext uri="{FF2B5EF4-FFF2-40B4-BE49-F238E27FC236}">
                    <a16:creationId xmlns:a16="http://schemas.microsoft.com/office/drawing/2014/main" id="{879D175F-6E6D-BD57-8B03-F378FDE31902}"/>
                  </a:ext>
                </a:extLst>
              </p:cNvPr>
              <p:cNvGrpSpPr/>
              <p:nvPr/>
            </p:nvGrpSpPr>
            <p:grpSpPr>
              <a:xfrm>
                <a:off x="31638522" y="11845310"/>
                <a:ext cx="4395474" cy="2545373"/>
                <a:chOff x="33811501" y="5172016"/>
                <a:chExt cx="5852160" cy="3388925"/>
              </a:xfrm>
            </p:grpSpPr>
            <p:pic>
              <p:nvPicPr>
                <p:cNvPr id="14449" name="Picture 14448">
                  <a:extLst>
                    <a:ext uri="{FF2B5EF4-FFF2-40B4-BE49-F238E27FC236}">
                      <a16:creationId xmlns:a16="http://schemas.microsoft.com/office/drawing/2014/main" id="{0D5CAC54-96E2-6A84-8DCB-15BFA6C76D4B}"/>
                    </a:ext>
                  </a:extLst>
                </p:cNvPr>
                <p:cNvPicPr>
                  <a:picLocks noChangeAspect="1"/>
                </p:cNvPicPr>
                <p:nvPr/>
              </p:nvPicPr>
              <p:blipFill>
                <a:blip r:embed="rId32"/>
                <a:stretch>
                  <a:fillRect/>
                </a:stretch>
              </p:blipFill>
              <p:spPr>
                <a:xfrm>
                  <a:off x="33811501" y="5172016"/>
                  <a:ext cx="5852160" cy="3388925"/>
                </a:xfrm>
                <a:prstGeom prst="rect">
                  <a:avLst/>
                </a:prstGeom>
              </p:spPr>
            </p:pic>
            <mc:AlternateContent xmlns:mc="http://schemas.openxmlformats.org/markup-compatibility/2006" xmlns:a14="http://schemas.microsoft.com/office/drawing/2010/main">
              <mc:Choice Requires="a14">
                <p:sp>
                  <p:nvSpPr>
                    <p:cNvPr id="14505" name="TextBox 14504">
                      <a:extLst>
                        <a:ext uri="{FF2B5EF4-FFF2-40B4-BE49-F238E27FC236}">
                          <a16:creationId xmlns:a16="http://schemas.microsoft.com/office/drawing/2014/main" id="{CE63A4BB-05A0-C1F6-B1E9-E921ABC9000B}"/>
                        </a:ext>
                      </a:extLst>
                    </p:cNvPr>
                    <p:cNvSpPr txBox="1"/>
                    <p:nvPr/>
                  </p:nvSpPr>
                  <p:spPr>
                    <a:xfrm>
                      <a:off x="36754011" y="5302419"/>
                      <a:ext cx="1007178" cy="8605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dirty="0">
                                    <a:latin typeface="Cambria Math" panose="02040503050406030204" pitchFamily="18" charset="0"/>
                                  </a:rPr>
                                </m:ctrlPr>
                              </m:sSubPr>
                              <m:e>
                                <m:r>
                                  <a:rPr lang="en-US" sz="3600" b="1" i="1" dirty="0">
                                    <a:latin typeface="Cambria Math" panose="02040503050406030204" pitchFamily="18" charset="0"/>
                                    <a:ea typeface="Cambria Math" panose="02040503050406030204" pitchFamily="18" charset="0"/>
                                  </a:rPr>
                                  <m:t>𝜱</m:t>
                                </m:r>
                              </m:e>
                              <m:sub>
                                <m:r>
                                  <a:rPr lang="en-US" sz="3600" b="1" i="1" dirty="0">
                                    <a:latin typeface="Cambria Math" panose="02040503050406030204" pitchFamily="18" charset="0"/>
                                  </a:rPr>
                                  <m:t>𝑷</m:t>
                                </m:r>
                              </m:sub>
                            </m:sSub>
                          </m:oMath>
                        </m:oMathPara>
                      </a14:m>
                      <a:endParaRPr lang="en-US" sz="3600" b="1" i="1" dirty="0"/>
                    </a:p>
                  </p:txBody>
                </p:sp>
              </mc:Choice>
              <mc:Fallback xmlns="">
                <p:sp>
                  <p:nvSpPr>
                    <p:cNvPr id="14505" name="TextBox 14504">
                      <a:extLst>
                        <a:ext uri="{FF2B5EF4-FFF2-40B4-BE49-F238E27FC236}">
                          <a16:creationId xmlns:a16="http://schemas.microsoft.com/office/drawing/2014/main" id="{CE63A4BB-05A0-C1F6-B1E9-E921ABC9000B}"/>
                        </a:ext>
                      </a:extLst>
                    </p:cNvPr>
                    <p:cNvSpPr txBox="1">
                      <a:spLocks noRot="1" noChangeAspect="1" noMove="1" noResize="1" noEditPoints="1" noAdjustHandles="1" noChangeArrowheads="1" noChangeShapeType="1" noTextEdit="1"/>
                    </p:cNvSpPr>
                    <p:nvPr/>
                  </p:nvSpPr>
                  <p:spPr>
                    <a:xfrm>
                      <a:off x="36754011" y="5302419"/>
                      <a:ext cx="1007178" cy="860529"/>
                    </a:xfrm>
                    <a:prstGeom prst="rect">
                      <a:avLst/>
                    </a:prstGeom>
                    <a:blipFill>
                      <a:blip r:embed="rId33"/>
                      <a:stretch>
                        <a:fillRect l="-8333" r="-8333" b="-5769"/>
                      </a:stretch>
                    </a:blipFill>
                  </p:spPr>
                  <p:txBody>
                    <a:bodyPr/>
                    <a:lstStyle/>
                    <a:p>
                      <a:r>
                        <a:rPr lang="en-US">
                          <a:noFill/>
                        </a:rPr>
                        <a:t> </a:t>
                      </a:r>
                    </a:p>
                  </p:txBody>
                </p:sp>
              </mc:Fallback>
            </mc:AlternateContent>
          </p:grpSp>
        </p:grpSp>
        <p:sp>
          <p:nvSpPr>
            <p:cNvPr id="14515" name="TextBox 14514">
              <a:extLst>
                <a:ext uri="{FF2B5EF4-FFF2-40B4-BE49-F238E27FC236}">
                  <a16:creationId xmlns:a16="http://schemas.microsoft.com/office/drawing/2014/main" id="{564FB655-123D-E419-D6F7-BAF00B9D3235}"/>
                </a:ext>
              </a:extLst>
            </p:cNvPr>
            <p:cNvSpPr txBox="1">
              <a:spLocks/>
            </p:cNvSpPr>
            <p:nvPr/>
          </p:nvSpPr>
          <p:spPr>
            <a:xfrm>
              <a:off x="36168673" y="8652567"/>
              <a:ext cx="3487605" cy="7693419"/>
            </a:xfrm>
            <a:prstGeom prst="rect">
              <a:avLst/>
            </a:prstGeom>
            <a:noFill/>
            <a:ln>
              <a:noFill/>
            </a:ln>
          </p:spPr>
          <p:txBody>
            <a:bodyPr wrap="square" rtlCol="0">
              <a:noAutofit/>
            </a:bodyPr>
            <a:lstStyle/>
            <a:p>
              <a:r>
                <a:rPr lang="en-US" sz="2799" b="1" u="sng" dirty="0">
                  <a:latin typeface="Times New Roman" panose="02020603050405020304" pitchFamily="18" charset="0"/>
                  <a:cs typeface="Times New Roman" panose="02020603050405020304" pitchFamily="18" charset="0"/>
                </a:rPr>
                <a:t>In Spring &gt; Summer: </a:t>
              </a:r>
            </a:p>
            <a:p>
              <a:r>
                <a:rPr lang="en-US" sz="2400" dirty="0">
                  <a:latin typeface="Times New Roman" panose="02020603050405020304" pitchFamily="18" charset="0"/>
                  <a:cs typeface="Times New Roman" panose="02020603050405020304" pitchFamily="18" charset="0"/>
                </a:rPr>
                <a:t>Cells are happy;  photoprotection is low, and diatoms dominate the community</a:t>
              </a:r>
            </a:p>
            <a:p>
              <a:endParaRPr lang="en-US" sz="2400" dirty="0">
                <a:latin typeface="Times New Roman" panose="02020603050405020304" pitchFamily="18" charset="0"/>
                <a:cs typeface="Times New Roman" panose="02020603050405020304" pitchFamily="18" charset="0"/>
              </a:endParaRPr>
            </a:p>
            <a:p>
              <a:r>
                <a:rPr lang="en-US" sz="2799" b="1" u="sng" dirty="0">
                  <a:latin typeface="Times New Roman" panose="02020603050405020304" pitchFamily="18" charset="0"/>
                  <a:cs typeface="Times New Roman" panose="02020603050405020304" pitchFamily="18" charset="0"/>
                </a:rPr>
                <a:t>In Peak Summer:</a:t>
              </a:r>
            </a:p>
            <a:p>
              <a:r>
                <a:rPr lang="en-US" sz="2400" dirty="0">
                  <a:latin typeface="Times New Roman" panose="02020603050405020304" pitchFamily="18" charset="0"/>
                  <a:cs typeface="Times New Roman" panose="02020603050405020304" pitchFamily="18" charset="0"/>
                </a:rPr>
                <a:t>Cells are the most stressed; photoprotection is high, and cryptophytes/mixed flagellates push out diatoms for dominance </a:t>
              </a:r>
            </a:p>
            <a:p>
              <a:endParaRPr lang="en-US" sz="2400" dirty="0">
                <a:latin typeface="Times New Roman" panose="02020603050405020304" pitchFamily="18" charset="0"/>
                <a:cs typeface="Times New Roman" panose="02020603050405020304" pitchFamily="18" charset="0"/>
              </a:endParaRPr>
            </a:p>
            <a:p>
              <a:r>
                <a:rPr lang="en-US" sz="2799" b="1" u="sng" dirty="0">
                  <a:latin typeface="Times New Roman" panose="02020603050405020304" pitchFamily="18" charset="0"/>
                  <a:cs typeface="Times New Roman" panose="02020603050405020304" pitchFamily="18" charset="0"/>
                </a:rPr>
                <a:t>In Summer &gt; Fall:</a:t>
              </a:r>
            </a:p>
            <a:p>
              <a:r>
                <a:rPr lang="en-US" sz="2400" dirty="0">
                  <a:latin typeface="Times New Roman" panose="02020603050405020304" pitchFamily="18" charset="0"/>
                  <a:cs typeface="Times New Roman" panose="02020603050405020304" pitchFamily="18" charset="0"/>
                </a:rPr>
                <a:t>Cells become less stressed; photoprotection relaxes, and the community transitions back to diatoms</a:t>
              </a:r>
            </a:p>
            <a:p>
              <a:endParaRPr lang="en-US" sz="2400" dirty="0">
                <a:latin typeface="Times New Roman" panose="02020603050405020304" pitchFamily="18" charset="0"/>
                <a:cs typeface="Times New Roman" panose="02020603050405020304" pitchFamily="18" charset="0"/>
              </a:endParaRPr>
            </a:p>
          </p:txBody>
        </p:sp>
        <p:grpSp>
          <p:nvGrpSpPr>
            <p:cNvPr id="14542" name="Group 14541">
              <a:extLst>
                <a:ext uri="{FF2B5EF4-FFF2-40B4-BE49-F238E27FC236}">
                  <a16:creationId xmlns:a16="http://schemas.microsoft.com/office/drawing/2014/main" id="{1EA1E235-CDB2-4C16-6E81-55EF4B4EA726}"/>
                </a:ext>
              </a:extLst>
            </p:cNvPr>
            <p:cNvGrpSpPr/>
            <p:nvPr/>
          </p:nvGrpSpPr>
          <p:grpSpPr>
            <a:xfrm>
              <a:off x="13889848" y="22522016"/>
              <a:ext cx="12494672" cy="9509932"/>
              <a:chOff x="13889848" y="25951016"/>
              <a:chExt cx="12494672" cy="9509932"/>
            </a:xfrm>
          </p:grpSpPr>
          <p:grpSp>
            <p:nvGrpSpPr>
              <p:cNvPr id="14420" name="Group 14419">
                <a:extLst>
                  <a:ext uri="{FF2B5EF4-FFF2-40B4-BE49-F238E27FC236}">
                    <a16:creationId xmlns:a16="http://schemas.microsoft.com/office/drawing/2014/main" id="{CD333C32-0ABD-3C1A-1005-448331DB1300}"/>
                  </a:ext>
                </a:extLst>
              </p:cNvPr>
              <p:cNvGrpSpPr>
                <a:grpSpLocks noChangeAspect="1"/>
              </p:cNvGrpSpPr>
              <p:nvPr/>
            </p:nvGrpSpPr>
            <p:grpSpPr>
              <a:xfrm>
                <a:off x="13889848" y="26083683"/>
                <a:ext cx="9930100" cy="9377265"/>
                <a:chOff x="27125070" y="11867305"/>
                <a:chExt cx="7397023" cy="6985211"/>
              </a:xfrm>
            </p:grpSpPr>
            <p:pic>
              <p:nvPicPr>
                <p:cNvPr id="3086" name="Picture 3085">
                  <a:extLst>
                    <a:ext uri="{FF2B5EF4-FFF2-40B4-BE49-F238E27FC236}">
                      <a16:creationId xmlns:a16="http://schemas.microsoft.com/office/drawing/2014/main" id="{685CFCD1-E955-FC50-7063-C5194D7BF4E0}"/>
                    </a:ext>
                  </a:extLst>
                </p:cNvPr>
                <p:cNvPicPr>
                  <a:picLocks noChangeAspect="1"/>
                </p:cNvPicPr>
                <p:nvPr/>
              </p:nvPicPr>
              <p:blipFill rotWithShape="1">
                <a:blip r:embed="rId34"/>
                <a:srcRect t="3106"/>
                <a:stretch/>
              </p:blipFill>
              <p:spPr>
                <a:xfrm>
                  <a:off x="27125070" y="11985812"/>
                  <a:ext cx="7340600" cy="6866704"/>
                </a:xfrm>
                <a:prstGeom prst="rect">
                  <a:avLst/>
                </a:prstGeom>
              </p:spPr>
            </p:pic>
            <p:sp>
              <p:nvSpPr>
                <p:cNvPr id="3115" name="Oval 3114">
                  <a:extLst>
                    <a:ext uri="{FF2B5EF4-FFF2-40B4-BE49-F238E27FC236}">
                      <a16:creationId xmlns:a16="http://schemas.microsoft.com/office/drawing/2014/main" id="{D0B18AF1-18B9-D96F-7B8B-2699114CADB9}"/>
                    </a:ext>
                  </a:extLst>
                </p:cNvPr>
                <p:cNvSpPr/>
                <p:nvPr/>
              </p:nvSpPr>
              <p:spPr>
                <a:xfrm>
                  <a:off x="28683987" y="11867305"/>
                  <a:ext cx="1248631" cy="876691"/>
                </a:xfrm>
                <a:prstGeom prst="ellipse">
                  <a:avLst/>
                </a:prstGeom>
                <a:noFill/>
                <a:ln w="57150">
                  <a:solidFill>
                    <a:srgbClr val="7A9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116" name="Oval 3115">
                  <a:extLst>
                    <a:ext uri="{FF2B5EF4-FFF2-40B4-BE49-F238E27FC236}">
                      <a16:creationId xmlns:a16="http://schemas.microsoft.com/office/drawing/2014/main" id="{C9A601D5-F514-D713-75D9-634E6281FADF}"/>
                    </a:ext>
                  </a:extLst>
                </p:cNvPr>
                <p:cNvSpPr/>
                <p:nvPr/>
              </p:nvSpPr>
              <p:spPr>
                <a:xfrm rot="1622367">
                  <a:off x="27728842" y="16905555"/>
                  <a:ext cx="1389010" cy="876691"/>
                </a:xfrm>
                <a:prstGeom prst="ellipse">
                  <a:avLst/>
                </a:prstGeom>
                <a:noFill/>
                <a:ln w="57150">
                  <a:solidFill>
                    <a:srgbClr val="7A9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117" name="Oval 3116">
                  <a:extLst>
                    <a:ext uri="{FF2B5EF4-FFF2-40B4-BE49-F238E27FC236}">
                      <a16:creationId xmlns:a16="http://schemas.microsoft.com/office/drawing/2014/main" id="{6D92CF60-4C04-6886-0638-784BAE67D75C}"/>
                    </a:ext>
                  </a:extLst>
                </p:cNvPr>
                <p:cNvSpPr/>
                <p:nvPr/>
              </p:nvSpPr>
              <p:spPr>
                <a:xfrm rot="3544341">
                  <a:off x="31171836" y="15435521"/>
                  <a:ext cx="2319231" cy="4381282"/>
                </a:xfrm>
                <a:prstGeom prst="ellipse">
                  <a:avLst/>
                </a:prstGeom>
                <a:noFill/>
                <a:ln w="57150">
                  <a:solidFill>
                    <a:srgbClr val="7A95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99"/>
                </a:p>
              </p:txBody>
            </p:sp>
            <mc:AlternateContent xmlns:mc="http://schemas.openxmlformats.org/markup-compatibility/2006" xmlns:a14="http://schemas.microsoft.com/office/drawing/2010/main">
              <mc:Choice Requires="a14">
                <p:sp>
                  <p:nvSpPr>
                    <p:cNvPr id="3120" name="TextBox 3119">
                      <a:extLst>
                        <a:ext uri="{FF2B5EF4-FFF2-40B4-BE49-F238E27FC236}">
                          <a16:creationId xmlns:a16="http://schemas.microsoft.com/office/drawing/2014/main" id="{527D955C-56D4-86F8-0141-0C7939389FDA}"/>
                        </a:ext>
                      </a:extLst>
                    </p:cNvPr>
                    <p:cNvSpPr txBox="1"/>
                    <p:nvPr/>
                  </p:nvSpPr>
                  <p:spPr>
                    <a:xfrm>
                      <a:off x="29597457" y="17765214"/>
                      <a:ext cx="719580" cy="5731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b="1" i="1" dirty="0">
                                    <a:latin typeface="Cambria Math" panose="02040503050406030204" pitchFamily="18" charset="0"/>
                                  </a:rPr>
                                </m:ctrlPr>
                              </m:sSubPr>
                              <m:e>
                                <m:r>
                                  <a:rPr lang="en-US" sz="4400" b="1" i="1" dirty="0">
                                    <a:latin typeface="Cambria Math" panose="02040503050406030204" pitchFamily="18" charset="0"/>
                                    <a:ea typeface="Cambria Math" panose="02040503050406030204" pitchFamily="18" charset="0"/>
                                  </a:rPr>
                                  <m:t>𝜱</m:t>
                                </m:r>
                              </m:e>
                              <m:sub>
                                <m:r>
                                  <a:rPr lang="en-US" sz="4400" b="1" i="1" dirty="0">
                                    <a:latin typeface="Cambria Math" panose="02040503050406030204" pitchFamily="18" charset="0"/>
                                  </a:rPr>
                                  <m:t>𝑭</m:t>
                                </m:r>
                              </m:sub>
                            </m:sSub>
                          </m:oMath>
                        </m:oMathPara>
                      </a14:m>
                      <a:endParaRPr lang="en-US" sz="4400" b="1" i="1" dirty="0"/>
                    </a:p>
                  </p:txBody>
                </p:sp>
              </mc:Choice>
              <mc:Fallback xmlns="">
                <p:sp>
                  <p:nvSpPr>
                    <p:cNvPr id="3120" name="TextBox 3119">
                      <a:extLst>
                        <a:ext uri="{FF2B5EF4-FFF2-40B4-BE49-F238E27FC236}">
                          <a16:creationId xmlns:a16="http://schemas.microsoft.com/office/drawing/2014/main" id="{527D955C-56D4-86F8-0141-0C7939389FDA}"/>
                        </a:ext>
                      </a:extLst>
                    </p:cNvPr>
                    <p:cNvSpPr txBox="1">
                      <a:spLocks noRot="1" noChangeAspect="1" noMove="1" noResize="1" noEditPoints="1" noAdjustHandles="1" noChangeArrowheads="1" noChangeShapeType="1" noTextEdit="1"/>
                    </p:cNvSpPr>
                    <p:nvPr/>
                  </p:nvSpPr>
                  <p:spPr>
                    <a:xfrm>
                      <a:off x="29597457" y="17765214"/>
                      <a:ext cx="719580" cy="573164"/>
                    </a:xfrm>
                    <a:prstGeom prst="rect">
                      <a:avLst/>
                    </a:prstGeom>
                    <a:blipFill>
                      <a:blip r:embed="rId35"/>
                      <a:stretch>
                        <a:fillRect l="-9211" r="-1316"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21" name="TextBox 3120">
                      <a:extLst>
                        <a:ext uri="{FF2B5EF4-FFF2-40B4-BE49-F238E27FC236}">
                          <a16:creationId xmlns:a16="http://schemas.microsoft.com/office/drawing/2014/main" id="{B046CE0C-77C1-B286-66EA-27718BE9A28A}"/>
                        </a:ext>
                      </a:extLst>
                    </p:cNvPr>
                    <p:cNvSpPr txBox="1"/>
                    <p:nvPr/>
                  </p:nvSpPr>
                  <p:spPr>
                    <a:xfrm>
                      <a:off x="31292274" y="15697001"/>
                      <a:ext cx="719580" cy="5731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b="1" i="1" dirty="0">
                                    <a:latin typeface="Cambria Math" panose="02040503050406030204" pitchFamily="18" charset="0"/>
                                  </a:rPr>
                                </m:ctrlPr>
                              </m:sSubPr>
                              <m:e>
                                <m:r>
                                  <a:rPr lang="en-US" sz="4400" b="1" i="1" dirty="0">
                                    <a:latin typeface="Cambria Math" panose="02040503050406030204" pitchFamily="18" charset="0"/>
                                    <a:ea typeface="Cambria Math" panose="02040503050406030204" pitchFamily="18" charset="0"/>
                                  </a:rPr>
                                  <m:t>𝜱</m:t>
                                </m:r>
                              </m:e>
                              <m:sub>
                                <m:r>
                                  <a:rPr lang="en-US" sz="4400" b="1" i="1" dirty="0">
                                    <a:latin typeface="Cambria Math" panose="02040503050406030204" pitchFamily="18" charset="0"/>
                                  </a:rPr>
                                  <m:t>𝑻</m:t>
                                </m:r>
                              </m:sub>
                            </m:sSub>
                          </m:oMath>
                        </m:oMathPara>
                      </a14:m>
                      <a:endParaRPr lang="en-US" sz="4400" b="1" i="1" dirty="0"/>
                    </a:p>
                  </p:txBody>
                </p:sp>
              </mc:Choice>
              <mc:Fallback xmlns="">
                <p:sp>
                  <p:nvSpPr>
                    <p:cNvPr id="3121" name="TextBox 3120">
                      <a:extLst>
                        <a:ext uri="{FF2B5EF4-FFF2-40B4-BE49-F238E27FC236}">
                          <a16:creationId xmlns:a16="http://schemas.microsoft.com/office/drawing/2014/main" id="{B046CE0C-77C1-B286-66EA-27718BE9A28A}"/>
                        </a:ext>
                      </a:extLst>
                    </p:cNvPr>
                    <p:cNvSpPr txBox="1">
                      <a:spLocks noRot="1" noChangeAspect="1" noMove="1" noResize="1" noEditPoints="1" noAdjustHandles="1" noChangeArrowheads="1" noChangeShapeType="1" noTextEdit="1"/>
                    </p:cNvSpPr>
                    <p:nvPr/>
                  </p:nvSpPr>
                  <p:spPr>
                    <a:xfrm>
                      <a:off x="31292274" y="15697001"/>
                      <a:ext cx="719580" cy="573164"/>
                    </a:xfrm>
                    <a:prstGeom prst="rect">
                      <a:avLst/>
                    </a:prstGeom>
                    <a:blipFill>
                      <a:blip r:embed="rId36"/>
                      <a:stretch>
                        <a:fillRect l="-7792"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22" name="TextBox 3121">
                      <a:extLst>
                        <a:ext uri="{FF2B5EF4-FFF2-40B4-BE49-F238E27FC236}">
                          <a16:creationId xmlns:a16="http://schemas.microsoft.com/office/drawing/2014/main" id="{43AB0ED3-7622-7A6F-01B0-94EBBA63DF79}"/>
                        </a:ext>
                      </a:extLst>
                    </p:cNvPr>
                    <p:cNvSpPr txBox="1"/>
                    <p:nvPr/>
                  </p:nvSpPr>
                  <p:spPr>
                    <a:xfrm>
                      <a:off x="27439677" y="15625180"/>
                      <a:ext cx="719580" cy="5731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b="1" i="1" dirty="0">
                                    <a:latin typeface="Cambria Math" panose="02040503050406030204" pitchFamily="18" charset="0"/>
                                  </a:rPr>
                                </m:ctrlPr>
                              </m:sSubPr>
                              <m:e>
                                <m:r>
                                  <a:rPr lang="en-US" sz="4400" b="1" i="1" dirty="0">
                                    <a:latin typeface="Cambria Math" panose="02040503050406030204" pitchFamily="18" charset="0"/>
                                    <a:ea typeface="Cambria Math" panose="02040503050406030204" pitchFamily="18" charset="0"/>
                                  </a:rPr>
                                  <m:t>𝜱</m:t>
                                </m:r>
                              </m:e>
                              <m:sub>
                                <m:r>
                                  <a:rPr lang="en-US" sz="4400" b="1" i="1" dirty="0">
                                    <a:latin typeface="Cambria Math" panose="02040503050406030204" pitchFamily="18" charset="0"/>
                                  </a:rPr>
                                  <m:t>𝑷</m:t>
                                </m:r>
                              </m:sub>
                            </m:sSub>
                          </m:oMath>
                        </m:oMathPara>
                      </a14:m>
                      <a:endParaRPr lang="en-US" sz="4400" b="1" i="1" dirty="0"/>
                    </a:p>
                  </p:txBody>
                </p:sp>
              </mc:Choice>
              <mc:Fallback xmlns="">
                <p:sp>
                  <p:nvSpPr>
                    <p:cNvPr id="3122" name="TextBox 3121">
                      <a:extLst>
                        <a:ext uri="{FF2B5EF4-FFF2-40B4-BE49-F238E27FC236}">
                          <a16:creationId xmlns:a16="http://schemas.microsoft.com/office/drawing/2014/main" id="{43AB0ED3-7622-7A6F-01B0-94EBBA63DF79}"/>
                        </a:ext>
                      </a:extLst>
                    </p:cNvPr>
                    <p:cNvSpPr txBox="1">
                      <a:spLocks noRot="1" noChangeAspect="1" noMove="1" noResize="1" noEditPoints="1" noAdjustHandles="1" noChangeArrowheads="1" noChangeShapeType="1" noTextEdit="1"/>
                    </p:cNvSpPr>
                    <p:nvPr/>
                  </p:nvSpPr>
                  <p:spPr>
                    <a:xfrm>
                      <a:off x="27439677" y="15625180"/>
                      <a:ext cx="719580" cy="573164"/>
                    </a:xfrm>
                    <a:prstGeom prst="rect">
                      <a:avLst/>
                    </a:prstGeom>
                    <a:blipFill>
                      <a:blip r:embed="rId37"/>
                      <a:stretch>
                        <a:fillRect l="-9211" r="-1316" b="-6557"/>
                      </a:stretch>
                    </a:blipFill>
                  </p:spPr>
                  <p:txBody>
                    <a:bodyPr/>
                    <a:lstStyle/>
                    <a:p>
                      <a:r>
                        <a:rPr lang="en-US">
                          <a:noFill/>
                        </a:rPr>
                        <a:t> </a:t>
                      </a:r>
                    </a:p>
                  </p:txBody>
                </p:sp>
              </mc:Fallback>
            </mc:AlternateContent>
            <p:sp>
              <p:nvSpPr>
                <p:cNvPr id="14406" name="TextBox 14405">
                  <a:extLst>
                    <a:ext uri="{FF2B5EF4-FFF2-40B4-BE49-F238E27FC236}">
                      <a16:creationId xmlns:a16="http://schemas.microsoft.com/office/drawing/2014/main" id="{81C332F3-E6A0-523D-7686-6AD7C714A834}"/>
                    </a:ext>
                  </a:extLst>
                </p:cNvPr>
                <p:cNvSpPr txBox="1">
                  <a:spLocks/>
                </p:cNvSpPr>
                <p:nvPr/>
              </p:nvSpPr>
              <p:spPr>
                <a:xfrm>
                  <a:off x="27666638" y="17821051"/>
                  <a:ext cx="1513417" cy="481458"/>
                </a:xfrm>
                <a:prstGeom prst="rect">
                  <a:avLst/>
                </a:prstGeom>
                <a:noFill/>
                <a:ln>
                  <a:noFill/>
                </a:ln>
              </p:spPr>
              <p:txBody>
                <a:bodyPr wrap="square" rtlCol="0">
                  <a:spAutoFit/>
                </a:bodyPr>
                <a:lstStyle/>
                <a:p>
                  <a:pPr algn="ctr"/>
                  <a:r>
                    <a:rPr lang="en-US" sz="3600" b="1" dirty="0">
                      <a:solidFill>
                        <a:srgbClr val="6B8275"/>
                      </a:solidFill>
                      <a:latin typeface="Times New Roman" panose="02020603050405020304" pitchFamily="18" charset="0"/>
                      <a:cs typeface="Times New Roman" panose="02020603050405020304" pitchFamily="18" charset="0"/>
                    </a:rPr>
                    <a:t>Group 1</a:t>
                  </a:r>
                </a:p>
              </p:txBody>
            </p:sp>
            <p:sp>
              <p:nvSpPr>
                <p:cNvPr id="14407" name="TextBox 14406">
                  <a:extLst>
                    <a:ext uri="{FF2B5EF4-FFF2-40B4-BE49-F238E27FC236}">
                      <a16:creationId xmlns:a16="http://schemas.microsoft.com/office/drawing/2014/main" id="{8EA2E21D-66E6-A947-9E01-A3346ECD5DC0}"/>
                    </a:ext>
                  </a:extLst>
                </p:cNvPr>
                <p:cNvSpPr txBox="1">
                  <a:spLocks/>
                </p:cNvSpPr>
                <p:nvPr/>
              </p:nvSpPr>
              <p:spPr>
                <a:xfrm>
                  <a:off x="32482053" y="15502787"/>
                  <a:ext cx="1513417" cy="481458"/>
                </a:xfrm>
                <a:prstGeom prst="rect">
                  <a:avLst/>
                </a:prstGeom>
                <a:noFill/>
                <a:ln>
                  <a:noFill/>
                </a:ln>
              </p:spPr>
              <p:txBody>
                <a:bodyPr wrap="square" rtlCol="0">
                  <a:spAutoFit/>
                </a:bodyPr>
                <a:lstStyle/>
                <a:p>
                  <a:pPr algn="ctr"/>
                  <a:r>
                    <a:rPr lang="en-US" sz="3600" b="1" dirty="0">
                      <a:solidFill>
                        <a:srgbClr val="6B8275"/>
                      </a:solidFill>
                      <a:latin typeface="Times New Roman" panose="02020603050405020304" pitchFamily="18" charset="0"/>
                      <a:cs typeface="Times New Roman" panose="02020603050405020304" pitchFamily="18" charset="0"/>
                    </a:rPr>
                    <a:t>Group 3</a:t>
                  </a:r>
                </a:p>
              </p:txBody>
            </p:sp>
            <p:sp>
              <p:nvSpPr>
                <p:cNvPr id="14408" name="TextBox 14407">
                  <a:extLst>
                    <a:ext uri="{FF2B5EF4-FFF2-40B4-BE49-F238E27FC236}">
                      <a16:creationId xmlns:a16="http://schemas.microsoft.com/office/drawing/2014/main" id="{530F409C-5023-4C3C-B41A-8EE512C1A283}"/>
                    </a:ext>
                  </a:extLst>
                </p:cNvPr>
                <p:cNvSpPr txBox="1">
                  <a:spLocks/>
                </p:cNvSpPr>
                <p:nvPr/>
              </p:nvSpPr>
              <p:spPr>
                <a:xfrm>
                  <a:off x="28710080" y="12765042"/>
                  <a:ext cx="1513417" cy="481458"/>
                </a:xfrm>
                <a:prstGeom prst="rect">
                  <a:avLst/>
                </a:prstGeom>
                <a:noFill/>
                <a:ln>
                  <a:noFill/>
                </a:ln>
              </p:spPr>
              <p:txBody>
                <a:bodyPr wrap="square" rtlCol="0">
                  <a:spAutoFit/>
                </a:bodyPr>
                <a:lstStyle/>
                <a:p>
                  <a:pPr algn="ctr"/>
                  <a:r>
                    <a:rPr lang="en-US" sz="3600" b="1" dirty="0">
                      <a:solidFill>
                        <a:srgbClr val="6B8275"/>
                      </a:solidFill>
                      <a:latin typeface="Times New Roman" panose="02020603050405020304" pitchFamily="18" charset="0"/>
                      <a:cs typeface="Times New Roman" panose="02020603050405020304" pitchFamily="18" charset="0"/>
                    </a:rPr>
                    <a:t>Group 2</a:t>
                  </a:r>
                </a:p>
              </p:txBody>
            </p:sp>
          </p:grpSp>
          <p:sp>
            <p:nvSpPr>
              <p:cNvPr id="3114" name="TextBox 3113">
                <a:extLst>
                  <a:ext uri="{FF2B5EF4-FFF2-40B4-BE49-F238E27FC236}">
                    <a16:creationId xmlns:a16="http://schemas.microsoft.com/office/drawing/2014/main" id="{A6E213BE-9162-4A5A-2D16-F30AEAC9F08C}"/>
                  </a:ext>
                </a:extLst>
              </p:cNvPr>
              <p:cNvSpPr txBox="1">
                <a:spLocks/>
              </p:cNvSpPr>
              <p:nvPr/>
            </p:nvSpPr>
            <p:spPr>
              <a:xfrm>
                <a:off x="18972063" y="25951016"/>
                <a:ext cx="6304497" cy="4483111"/>
              </a:xfrm>
              <a:prstGeom prst="rect">
                <a:avLst/>
              </a:prstGeom>
              <a:solidFill>
                <a:schemeClr val="bg1"/>
              </a:solidFill>
              <a:ln>
                <a:solidFill>
                  <a:schemeClr val="tx1"/>
                </a:solidFill>
              </a:ln>
            </p:spPr>
            <p:txBody>
              <a:bodyPr wrap="square" rtlCol="0">
                <a:noAutofit/>
              </a:bodyPr>
              <a:lstStyle/>
              <a:p>
                <a:pPr marL="457178" indent="-457178">
                  <a:buFont typeface="Arial" panose="020B0604020202020204" pitchFamily="34" charset="0"/>
                  <a:buChar char="•"/>
                </a:pPr>
                <a:r>
                  <a:rPr lang="en-US" sz="2799" dirty="0">
                    <a:latin typeface="Times New Roman" panose="02020603050405020304" pitchFamily="18" charset="0"/>
                    <a:cs typeface="Times New Roman" panose="02020603050405020304" pitchFamily="18" charset="0"/>
                  </a:rPr>
                  <a:t>Diatoms routinely associate with the healthiest photophysiology (low photoprotection, low stress) </a:t>
                </a:r>
              </a:p>
              <a:p>
                <a:pPr marL="457178" indent="-457178">
                  <a:buFont typeface="Arial" panose="020B0604020202020204" pitchFamily="34" charset="0"/>
                  <a:buChar char="•"/>
                </a:pPr>
                <a:r>
                  <a:rPr lang="en-US" sz="2799" dirty="0">
                    <a:latin typeface="Times New Roman" panose="02020603050405020304" pitchFamily="18" charset="0"/>
                    <a:cs typeface="Times New Roman" panose="02020603050405020304" pitchFamily="18" charset="0"/>
                  </a:rPr>
                  <a:t>Cryptophytes and Group 3 associate with photoprotective mechanisms, where Cryptophytes are associated with more active photoprotection (SecXanth:TChla) than Group 3</a:t>
                </a:r>
              </a:p>
              <a:p>
                <a:pPr marL="457178" indent="-457178">
                  <a:buFont typeface="Arial" panose="020B0604020202020204" pitchFamily="34" charset="0"/>
                  <a:buChar char="•"/>
                </a:pPr>
                <a:r>
                  <a:rPr lang="en-US" sz="2799" dirty="0">
                    <a:latin typeface="Times New Roman" panose="02020603050405020304" pitchFamily="18" charset="0"/>
                    <a:cs typeface="Times New Roman" panose="02020603050405020304" pitchFamily="18" charset="0"/>
                  </a:rPr>
                  <a:t>Group 3 is negatively associated with high photochemistry</a:t>
                </a:r>
              </a:p>
            </p:txBody>
          </p:sp>
          <p:sp>
            <p:nvSpPr>
              <p:cNvPr id="14518" name="TextBox 14517">
                <a:extLst>
                  <a:ext uri="{FF2B5EF4-FFF2-40B4-BE49-F238E27FC236}">
                    <a16:creationId xmlns:a16="http://schemas.microsoft.com/office/drawing/2014/main" id="{2F59A6F7-7D0B-A267-EFF0-69C5AEEEA65E}"/>
                  </a:ext>
                </a:extLst>
              </p:cNvPr>
              <p:cNvSpPr txBox="1"/>
              <p:nvPr/>
            </p:nvSpPr>
            <p:spPr>
              <a:xfrm>
                <a:off x="23651151" y="31025666"/>
                <a:ext cx="2733369" cy="3905290"/>
              </a:xfrm>
              <a:prstGeom prst="rect">
                <a:avLst/>
              </a:prstGeom>
              <a:solidFill>
                <a:schemeClr val="bg1"/>
              </a:solidFill>
            </p:spPr>
            <p:txBody>
              <a:bodyPr wrap="square">
                <a:noAutofit/>
              </a:bodyPr>
              <a:lstStyle/>
              <a:p>
                <a:r>
                  <a:rPr lang="en-US" sz="1600" i="1" dirty="0">
                    <a:solidFill>
                      <a:srgbClr val="222222"/>
                    </a:solidFill>
                    <a:latin typeface="Times New Roman" panose="02020603050405020304" pitchFamily="18" charset="0"/>
                    <a:cs typeface="Times New Roman" panose="02020603050405020304" pitchFamily="18" charset="0"/>
                  </a:rPr>
                  <a:t>Figure Left: a Canonical Correspondence Analysis (CCA) plot of community composition relative to photophysiological parameters. Red vectors show physiological variables, where length and position of the vector indicates the direction and strength of the correlation between the associated metric and the major taxonomic groups (green triangles). Blue dots represent individual samples used in the analysis</a:t>
                </a:r>
                <a:endParaRPr lang="en-US" sz="1600" i="1" dirty="0">
                  <a:latin typeface="Times New Roman" panose="02020603050405020304" pitchFamily="18" charset="0"/>
                  <a:cs typeface="Times New Roman" panose="02020603050405020304" pitchFamily="18" charset="0"/>
                </a:endParaRPr>
              </a:p>
            </p:txBody>
          </p:sp>
        </p:grpSp>
        <p:sp>
          <p:nvSpPr>
            <p:cNvPr id="14527" name="TextBox 14526">
              <a:extLst>
                <a:ext uri="{FF2B5EF4-FFF2-40B4-BE49-F238E27FC236}">
                  <a16:creationId xmlns:a16="http://schemas.microsoft.com/office/drawing/2014/main" id="{5C5CFA11-6445-8BE2-7BDD-0B68894D822C}"/>
                </a:ext>
              </a:extLst>
            </p:cNvPr>
            <p:cNvSpPr txBox="1">
              <a:spLocks/>
            </p:cNvSpPr>
            <p:nvPr/>
          </p:nvSpPr>
          <p:spPr>
            <a:xfrm>
              <a:off x="27708286" y="27064898"/>
              <a:ext cx="11143663" cy="2899105"/>
            </a:xfrm>
            <a:prstGeom prst="rect">
              <a:avLst/>
            </a:prstGeom>
            <a:noFill/>
            <a:ln w="152400">
              <a:solidFill>
                <a:srgbClr val="7A9584"/>
              </a:solidFill>
            </a:ln>
          </p:spPr>
          <p:txBody>
            <a:bodyPr wrap="square" rtlCol="0" anchor="ctr">
              <a:noAutofit/>
            </a:bodyPr>
            <a:lstStyle/>
            <a:p>
              <a:pPr algn="ctr"/>
              <a:r>
                <a:rPr lang="en-US" sz="3200" i="1" dirty="0">
                  <a:latin typeface="Century Gothic" panose="020B0502020202020204" pitchFamily="34" charset="0"/>
                  <a:cs typeface="Times New Roman" panose="02020603050405020304" pitchFamily="18" charset="0"/>
                </a:rPr>
                <a:t>Over a seasonal cycle, differences in photophysiological capabilities (strategies) between major taxonomic groups appear to play a substantial role in the successional patterns observed across the growing season</a:t>
              </a:r>
            </a:p>
          </p:txBody>
        </p:sp>
        <p:sp>
          <p:nvSpPr>
            <p:cNvPr id="14528" name="TextBox 14527">
              <a:extLst>
                <a:ext uri="{FF2B5EF4-FFF2-40B4-BE49-F238E27FC236}">
                  <a16:creationId xmlns:a16="http://schemas.microsoft.com/office/drawing/2014/main" id="{2EB4434A-4F45-4B02-C34E-2F1AD00DF1EC}"/>
                </a:ext>
              </a:extLst>
            </p:cNvPr>
            <p:cNvSpPr txBox="1">
              <a:spLocks/>
            </p:cNvSpPr>
            <p:nvPr/>
          </p:nvSpPr>
          <p:spPr>
            <a:xfrm>
              <a:off x="35684677" y="24009808"/>
              <a:ext cx="4005969" cy="2734300"/>
            </a:xfrm>
            <a:prstGeom prst="rect">
              <a:avLst/>
            </a:prstGeom>
            <a:noFill/>
            <a:ln>
              <a:noFill/>
            </a:ln>
          </p:spPr>
          <p:txBody>
            <a:bodyPr wrap="square" rtlCol="0">
              <a:noAutofit/>
            </a:bodyPr>
            <a:lstStyle/>
            <a:p>
              <a:pPr marL="457178" indent="-457178">
                <a:buFont typeface="Arial" panose="020B0604020202020204" pitchFamily="34" charset="0"/>
                <a:buChar char="•"/>
              </a:pPr>
              <a:r>
                <a:rPr lang="en-US" sz="2799" dirty="0">
                  <a:latin typeface="Times New Roman" panose="02020603050405020304" pitchFamily="18" charset="0"/>
                  <a:cs typeface="Times New Roman" panose="02020603050405020304" pitchFamily="18" charset="0"/>
                </a:rPr>
                <a:t>Photophysiology is critical to quantify in order to properly decipher algal response across biophysical interactions</a:t>
              </a:r>
            </a:p>
          </p:txBody>
        </p:sp>
        <p:sp>
          <p:nvSpPr>
            <p:cNvPr id="14530" name="TextBox 14529">
              <a:extLst>
                <a:ext uri="{FF2B5EF4-FFF2-40B4-BE49-F238E27FC236}">
                  <a16:creationId xmlns:a16="http://schemas.microsoft.com/office/drawing/2014/main" id="{5E99C19E-6898-9821-E8AE-19C273AD8C2D}"/>
                </a:ext>
              </a:extLst>
            </p:cNvPr>
            <p:cNvSpPr txBox="1">
              <a:spLocks/>
            </p:cNvSpPr>
            <p:nvPr/>
          </p:nvSpPr>
          <p:spPr>
            <a:xfrm>
              <a:off x="27083350" y="23999986"/>
              <a:ext cx="3873878" cy="2658473"/>
            </a:xfrm>
            <a:prstGeom prst="rect">
              <a:avLst/>
            </a:prstGeom>
            <a:noFill/>
            <a:ln>
              <a:noFill/>
            </a:ln>
          </p:spPr>
          <p:txBody>
            <a:bodyPr wrap="square" rtlCol="0">
              <a:noAutofit/>
            </a:bodyPr>
            <a:lstStyle/>
            <a:p>
              <a:pPr marL="457178" indent="-457178">
                <a:buFont typeface="Arial" panose="020B0604020202020204" pitchFamily="34" charset="0"/>
                <a:buChar char="•"/>
              </a:pPr>
              <a:r>
                <a:rPr lang="en-US" sz="2799" dirty="0">
                  <a:latin typeface="Times New Roman" panose="02020603050405020304" pitchFamily="18" charset="0"/>
                  <a:cs typeface="Times New Roman" panose="02020603050405020304" pitchFamily="18" charset="0"/>
                </a:rPr>
                <a:t>Photoprotective cycling appears to be a key component dividing major taxonomic groups, and varies seasonally</a:t>
              </a:r>
            </a:p>
          </p:txBody>
        </p:sp>
        <p:sp>
          <p:nvSpPr>
            <p:cNvPr id="14534" name="TextBox 14533">
              <a:extLst>
                <a:ext uri="{FF2B5EF4-FFF2-40B4-BE49-F238E27FC236}">
                  <a16:creationId xmlns:a16="http://schemas.microsoft.com/office/drawing/2014/main" id="{C736E689-AF94-EAF8-C8C9-C6DB8560FC83}"/>
                </a:ext>
              </a:extLst>
            </p:cNvPr>
            <p:cNvSpPr txBox="1">
              <a:spLocks/>
            </p:cNvSpPr>
            <p:nvPr/>
          </p:nvSpPr>
          <p:spPr>
            <a:xfrm>
              <a:off x="14007248" y="20820757"/>
              <a:ext cx="12181011" cy="1406543"/>
            </a:xfrm>
            <a:prstGeom prst="rect">
              <a:avLst/>
            </a:prstGeom>
            <a:noFill/>
            <a:ln>
              <a:noFill/>
            </a:ln>
          </p:spPr>
          <p:txBody>
            <a:bodyPr wrap="square" rtlCol="0">
              <a:noAutofit/>
            </a:bodyPr>
            <a:lstStyle/>
            <a:p>
              <a:pPr algn="ctr"/>
              <a:r>
                <a:rPr lang="en-US" sz="2799" b="1" dirty="0">
                  <a:latin typeface="Arial Black" panose="020B0604020202020204" pitchFamily="34" charset="0"/>
                  <a:cs typeface="Arial Black" panose="020B0604020202020204" pitchFamily="34" charset="0"/>
                </a:rPr>
                <a:t>Major taxonomic groups of the WAP form three distinct photophysiological clusters: Diatoms, Cryptophytes, and Group 3 (mostly Mixed Flagellates)</a:t>
              </a:r>
            </a:p>
          </p:txBody>
        </p:sp>
        <p:sp>
          <p:nvSpPr>
            <p:cNvPr id="14535" name="TextBox 14534">
              <a:extLst>
                <a:ext uri="{FF2B5EF4-FFF2-40B4-BE49-F238E27FC236}">
                  <a16:creationId xmlns:a16="http://schemas.microsoft.com/office/drawing/2014/main" id="{F17C2ED8-C45B-A951-97C3-83DE854B57E7}"/>
                </a:ext>
              </a:extLst>
            </p:cNvPr>
            <p:cNvSpPr txBox="1">
              <a:spLocks/>
            </p:cNvSpPr>
            <p:nvPr/>
          </p:nvSpPr>
          <p:spPr>
            <a:xfrm>
              <a:off x="26990517" y="6660637"/>
              <a:ext cx="12746735" cy="1565022"/>
            </a:xfrm>
            <a:prstGeom prst="rect">
              <a:avLst/>
            </a:prstGeom>
            <a:noFill/>
            <a:ln>
              <a:noFill/>
            </a:ln>
          </p:spPr>
          <p:txBody>
            <a:bodyPr wrap="square" rtlCol="0">
              <a:noAutofit/>
            </a:bodyPr>
            <a:lstStyle/>
            <a:p>
              <a:pPr algn="ctr"/>
              <a:r>
                <a:rPr lang="en-US" sz="3200" b="1" dirty="0">
                  <a:latin typeface="Arial Black" panose="020B0604020202020204" pitchFamily="34" charset="0"/>
                  <a:cs typeface="Arial Black" panose="020B0604020202020204" pitchFamily="34" charset="0"/>
                </a:rPr>
                <a:t>Seasonal fluctuations in photophysiological state (stressed vs not-stressed) occur in tandem with compositional shifts</a:t>
              </a:r>
            </a:p>
          </p:txBody>
        </p:sp>
        <p:sp>
          <p:nvSpPr>
            <p:cNvPr id="14544" name="TextBox 14543">
              <a:extLst>
                <a:ext uri="{FF2B5EF4-FFF2-40B4-BE49-F238E27FC236}">
                  <a16:creationId xmlns:a16="http://schemas.microsoft.com/office/drawing/2014/main" id="{0472A738-0943-EEA0-38CC-E961E414DC69}"/>
                </a:ext>
              </a:extLst>
            </p:cNvPr>
            <p:cNvSpPr txBox="1">
              <a:spLocks/>
            </p:cNvSpPr>
            <p:nvPr/>
          </p:nvSpPr>
          <p:spPr>
            <a:xfrm>
              <a:off x="27143931" y="30284789"/>
              <a:ext cx="7093047" cy="2200100"/>
            </a:xfrm>
            <a:prstGeom prst="rect">
              <a:avLst/>
            </a:prstGeom>
            <a:noFill/>
            <a:ln>
              <a:noFill/>
            </a:ln>
          </p:spPr>
          <p:txBody>
            <a:bodyPr wrap="square" rtlCol="0">
              <a:noAutofit/>
            </a:bodyPr>
            <a:lstStyle/>
            <a:p>
              <a:pPr algn="ctr"/>
              <a:r>
                <a:rPr lang="en-US" sz="2799" dirty="0">
                  <a:solidFill>
                    <a:srgbClr val="C00000"/>
                  </a:solidFill>
                  <a:latin typeface="Times New Roman" panose="02020603050405020304" pitchFamily="18" charset="0"/>
                  <a:cs typeface="Times New Roman" panose="02020603050405020304" pitchFamily="18" charset="0"/>
                </a:rPr>
                <a:t>As surface mixing dynamics shift with changing climates, photophysiological capabilities may play a key role in defining the dominant community structure in ecological hotspots</a:t>
              </a:r>
            </a:p>
          </p:txBody>
        </p:sp>
        <p:sp>
          <p:nvSpPr>
            <p:cNvPr id="14546" name="TextBox 14545">
              <a:extLst>
                <a:ext uri="{FF2B5EF4-FFF2-40B4-BE49-F238E27FC236}">
                  <a16:creationId xmlns:a16="http://schemas.microsoft.com/office/drawing/2014/main" id="{16CD9AC9-70E3-83B0-5C28-E4B522FAEFB6}"/>
                </a:ext>
              </a:extLst>
            </p:cNvPr>
            <p:cNvSpPr txBox="1">
              <a:spLocks/>
            </p:cNvSpPr>
            <p:nvPr/>
          </p:nvSpPr>
          <p:spPr>
            <a:xfrm>
              <a:off x="31375592" y="24020619"/>
              <a:ext cx="4309082" cy="2658473"/>
            </a:xfrm>
            <a:prstGeom prst="rect">
              <a:avLst/>
            </a:prstGeom>
            <a:noFill/>
            <a:ln>
              <a:noFill/>
            </a:ln>
          </p:spPr>
          <p:txBody>
            <a:bodyPr wrap="square" rtlCol="0">
              <a:noAutofit/>
            </a:bodyPr>
            <a:lstStyle/>
            <a:p>
              <a:pPr marL="457178" indent="-457178">
                <a:buFont typeface="Arial" panose="020B0604020202020204" pitchFamily="34" charset="0"/>
                <a:buChar char="•"/>
              </a:pPr>
              <a:r>
                <a:rPr lang="en-US" sz="2799" dirty="0">
                  <a:latin typeface="Times New Roman" panose="02020603050405020304" pitchFamily="18" charset="0"/>
                  <a:cs typeface="Times New Roman" panose="02020603050405020304" pitchFamily="18" charset="0"/>
                </a:rPr>
                <a:t>Pathways of energy dissipation vary seasonally, but do not appear to be tightly correlated with taxonomic groups  </a:t>
              </a:r>
            </a:p>
          </p:txBody>
        </p:sp>
        <p:grpSp>
          <p:nvGrpSpPr>
            <p:cNvPr id="14554" name="Group 14553">
              <a:extLst>
                <a:ext uri="{FF2B5EF4-FFF2-40B4-BE49-F238E27FC236}">
                  <a16:creationId xmlns:a16="http://schemas.microsoft.com/office/drawing/2014/main" id="{0776CC65-A265-F3CE-1652-D0695973A6EC}"/>
                </a:ext>
              </a:extLst>
            </p:cNvPr>
            <p:cNvGrpSpPr/>
            <p:nvPr/>
          </p:nvGrpSpPr>
          <p:grpSpPr>
            <a:xfrm>
              <a:off x="27262834" y="16636135"/>
              <a:ext cx="12495833" cy="5624990"/>
              <a:chOff x="27262832" y="19836535"/>
              <a:chExt cx="12495833" cy="5624990"/>
            </a:xfrm>
          </p:grpSpPr>
          <p:grpSp>
            <p:nvGrpSpPr>
              <p:cNvPr id="14491" name="Group 14490">
                <a:extLst>
                  <a:ext uri="{FF2B5EF4-FFF2-40B4-BE49-F238E27FC236}">
                    <a16:creationId xmlns:a16="http://schemas.microsoft.com/office/drawing/2014/main" id="{927DCD51-BA59-7E4C-358D-E2226BCDF83A}"/>
                  </a:ext>
                </a:extLst>
              </p:cNvPr>
              <p:cNvGrpSpPr>
                <a:grpSpLocks noChangeAspect="1"/>
              </p:cNvGrpSpPr>
              <p:nvPr/>
            </p:nvGrpSpPr>
            <p:grpSpPr>
              <a:xfrm>
                <a:off x="27262832" y="19836535"/>
                <a:ext cx="12495833" cy="5624990"/>
                <a:chOff x="14124692" y="18517661"/>
                <a:chExt cx="12171059" cy="5478793"/>
              </a:xfrm>
            </p:grpSpPr>
            <p:pic>
              <p:nvPicPr>
                <p:cNvPr id="38" name="Picture 37">
                  <a:extLst>
                    <a:ext uri="{FF2B5EF4-FFF2-40B4-BE49-F238E27FC236}">
                      <a16:creationId xmlns:a16="http://schemas.microsoft.com/office/drawing/2014/main" id="{042CC678-4233-950F-8394-AD434D4B651A}"/>
                    </a:ext>
                  </a:extLst>
                </p:cNvPr>
                <p:cNvPicPr>
                  <a:picLocks noChangeAspect="1"/>
                </p:cNvPicPr>
                <p:nvPr/>
              </p:nvPicPr>
              <p:blipFill rotWithShape="1">
                <a:blip r:embed="rId38">
                  <a:extLst>
                    <a:ext uri="{28A0092B-C50C-407E-A947-70E740481C1C}">
                      <a14:useLocalDpi xmlns:a14="http://schemas.microsoft.com/office/drawing/2010/main" val="0"/>
                    </a:ext>
                  </a:extLst>
                </a:blip>
                <a:srcRect t="5687" b="4756"/>
                <a:stretch/>
              </p:blipFill>
              <p:spPr>
                <a:xfrm>
                  <a:off x="14124692" y="18517661"/>
                  <a:ext cx="12171059" cy="5478793"/>
                </a:xfrm>
                <a:prstGeom prst="rect">
                  <a:avLst/>
                </a:prstGeom>
              </p:spPr>
            </p:pic>
            <p:sp>
              <p:nvSpPr>
                <p:cNvPr id="14480" name="TextBox 14479">
                  <a:extLst>
                    <a:ext uri="{FF2B5EF4-FFF2-40B4-BE49-F238E27FC236}">
                      <a16:creationId xmlns:a16="http://schemas.microsoft.com/office/drawing/2014/main" id="{16ED24FE-2863-6425-0CFF-8D85AD6D4C27}"/>
                    </a:ext>
                  </a:extLst>
                </p:cNvPr>
                <p:cNvSpPr txBox="1"/>
                <p:nvPr/>
              </p:nvSpPr>
              <p:spPr>
                <a:xfrm>
                  <a:off x="16494090" y="22152108"/>
                  <a:ext cx="2178219" cy="629532"/>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Diatoms</a:t>
                  </a:r>
                </a:p>
              </p:txBody>
            </p:sp>
            <p:sp>
              <p:nvSpPr>
                <p:cNvPr id="14481" name="TextBox 14480">
                  <a:extLst>
                    <a:ext uri="{FF2B5EF4-FFF2-40B4-BE49-F238E27FC236}">
                      <a16:creationId xmlns:a16="http://schemas.microsoft.com/office/drawing/2014/main" id="{47164C29-BD2C-C91C-99BD-275B85418D2A}"/>
                    </a:ext>
                  </a:extLst>
                </p:cNvPr>
                <p:cNvSpPr txBox="1"/>
                <p:nvPr/>
              </p:nvSpPr>
              <p:spPr>
                <a:xfrm>
                  <a:off x="17682159" y="20656419"/>
                  <a:ext cx="3181345" cy="629532"/>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Cryptophytes</a:t>
                  </a:r>
                </a:p>
              </p:txBody>
            </p:sp>
            <p:sp>
              <p:nvSpPr>
                <p:cNvPr id="14482" name="TextBox 14481">
                  <a:extLst>
                    <a:ext uri="{FF2B5EF4-FFF2-40B4-BE49-F238E27FC236}">
                      <a16:creationId xmlns:a16="http://schemas.microsoft.com/office/drawing/2014/main" id="{B2EBEA60-F6AF-0B4B-A795-68B7CFBDA94E}"/>
                    </a:ext>
                  </a:extLst>
                </p:cNvPr>
                <p:cNvSpPr txBox="1"/>
                <p:nvPr/>
              </p:nvSpPr>
              <p:spPr>
                <a:xfrm>
                  <a:off x="19229381" y="19183129"/>
                  <a:ext cx="4227095" cy="629532"/>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Mixed Flagellates</a:t>
                  </a:r>
                </a:p>
              </p:txBody>
            </p:sp>
          </p:grpSp>
          <p:pic>
            <p:nvPicPr>
              <p:cNvPr id="14552" name="Picture 14551">
                <a:extLst>
                  <a:ext uri="{FF2B5EF4-FFF2-40B4-BE49-F238E27FC236}">
                    <a16:creationId xmlns:a16="http://schemas.microsoft.com/office/drawing/2014/main" id="{B7750A2D-8AA8-2696-CAF3-DC805F6B9C67}"/>
                  </a:ext>
                </a:extLst>
              </p:cNvPr>
              <p:cNvPicPr>
                <a:picLocks noChangeAspect="1"/>
              </p:cNvPicPr>
              <p:nvPr/>
            </p:nvPicPr>
            <p:blipFill rotWithShape="1">
              <a:blip r:embed="rId39">
                <a:extLst>
                  <a:ext uri="{BEBA8EAE-BF5A-486C-A8C5-ECC9F3942E4B}">
                    <a14:imgProps xmlns:a14="http://schemas.microsoft.com/office/drawing/2010/main">
                      <a14:imgLayer r:embed="rId40">
                        <a14:imgEffect>
                          <a14:saturation sat="75000"/>
                        </a14:imgEffect>
                      </a14:imgLayer>
                    </a14:imgProps>
                  </a:ext>
                  <a:ext uri="{28A0092B-C50C-407E-A947-70E740481C1C}">
                    <a14:useLocalDpi xmlns:a14="http://schemas.microsoft.com/office/drawing/2010/main" val="0"/>
                  </a:ext>
                </a:extLst>
              </a:blip>
              <a:srcRect l="5783" t="80567" r="-1399" b="5120"/>
              <a:stretch/>
            </p:blipFill>
            <p:spPr>
              <a:xfrm>
                <a:off x="27708284" y="24561394"/>
                <a:ext cx="11947992" cy="898946"/>
              </a:xfrm>
              <a:prstGeom prst="rect">
                <a:avLst/>
              </a:prstGeom>
            </p:spPr>
          </p:pic>
          <p:sp>
            <p:nvSpPr>
              <p:cNvPr id="14553" name="Rectangle 14552">
                <a:extLst>
                  <a:ext uri="{FF2B5EF4-FFF2-40B4-BE49-F238E27FC236}">
                    <a16:creationId xmlns:a16="http://schemas.microsoft.com/office/drawing/2014/main" id="{26A7368C-C50D-C83F-F234-36F20A56D356}"/>
                  </a:ext>
                </a:extLst>
              </p:cNvPr>
              <p:cNvSpPr/>
              <p:nvPr/>
            </p:nvSpPr>
            <p:spPr>
              <a:xfrm>
                <a:off x="39424128" y="24214295"/>
                <a:ext cx="266516" cy="1247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331365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12263</TotalTime>
  <Words>1496</Words>
  <Application>Microsoft Office PowerPoint</Application>
  <PresentationFormat>Custom</PresentationFormat>
  <Paragraphs>89</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Arial Black</vt:lpstr>
      <vt:lpstr>Calibri</vt:lpstr>
      <vt:lpstr>Calibri Light</vt:lpstr>
      <vt:lpstr>Cambria Math</vt:lpstr>
      <vt:lpstr>Century Gothic</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Quintin Diou-Cass</dc:creator>
  <cp:lastModifiedBy>Quintin Diou-Cass</cp:lastModifiedBy>
  <cp:revision>101</cp:revision>
  <dcterms:created xsi:type="dcterms:W3CDTF">2024-02-06T13:32:12Z</dcterms:created>
  <dcterms:modified xsi:type="dcterms:W3CDTF">2024-02-26T14:08:34Z</dcterms:modified>
</cp:coreProperties>
</file>