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791" r:id="rId3"/>
    <p:sldId id="792" r:id="rId4"/>
    <p:sldId id="789" r:id="rId5"/>
    <p:sldId id="761" r:id="rId6"/>
    <p:sldId id="794" r:id="rId7"/>
    <p:sldId id="763" r:id="rId8"/>
    <p:sldId id="543" r:id="rId9"/>
    <p:sldId id="541" r:id="rId10"/>
    <p:sldId id="540" r:id="rId11"/>
    <p:sldId id="444" r:id="rId12"/>
    <p:sldId id="734" r:id="rId13"/>
    <p:sldId id="811" r:id="rId14"/>
    <p:sldId id="260" r:id="rId15"/>
    <p:sldId id="777" r:id="rId16"/>
    <p:sldId id="778" r:id="rId17"/>
    <p:sldId id="759" r:id="rId18"/>
    <p:sldId id="803" r:id="rId19"/>
    <p:sldId id="780" r:id="rId20"/>
    <p:sldId id="369" r:id="rId21"/>
    <p:sldId id="820" r:id="rId22"/>
    <p:sldId id="787" r:id="rId23"/>
    <p:sldId id="788" r:id="rId24"/>
    <p:sldId id="797" r:id="rId25"/>
    <p:sldId id="816" r:id="rId26"/>
    <p:sldId id="722" r:id="rId27"/>
    <p:sldId id="767" r:id="rId28"/>
    <p:sldId id="268" r:id="rId29"/>
    <p:sldId id="812" r:id="rId30"/>
    <p:sldId id="817" r:id="rId31"/>
    <p:sldId id="813" r:id="rId32"/>
    <p:sldId id="819" r:id="rId33"/>
    <p:sldId id="814" r:id="rId34"/>
    <p:sldId id="796" r:id="rId35"/>
    <p:sldId id="733" r:id="rId3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432FF"/>
    <a:srgbClr val="257FFF"/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88571"/>
  </p:normalViewPr>
  <p:slideViewPr>
    <p:cSldViewPr snapToGrid="0">
      <p:cViewPr varScale="1">
        <p:scale>
          <a:sx n="150" d="100"/>
          <a:sy n="150" d="100"/>
        </p:scale>
        <p:origin x="1208" y="16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6A7D-03B3-3143-978D-7A5C378E9254}" type="datetimeFigureOut">
              <a:rPr lang="en-US" smtClean="0"/>
              <a:t>2/15/22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BCF0A-0538-0D45-8101-6E4F4C25F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9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Geothermal/biomass</a:t>
            </a:r>
          </a:p>
          <a:p>
            <a:r>
              <a:rPr lang="en-US" dirty="0"/>
              <a:t>Pink - oil</a:t>
            </a:r>
          </a:p>
          <a:p>
            <a:r>
              <a:rPr lang="en-US" dirty="0"/>
              <a:t>Wind is actually the fastest growing sector, with more new wind capacity built each year than any other power source (past 2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</a:t>
            </a:r>
          </a:p>
          <a:p>
            <a:r>
              <a:rPr lang="en-US" dirty="0"/>
              <a:t>Pink – oil</a:t>
            </a:r>
          </a:p>
          <a:p>
            <a:r>
              <a:rPr lang="en-US" dirty="0"/>
              <a:t>Does not include out of state imports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3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</a:t>
            </a:r>
          </a:p>
          <a:p>
            <a:r>
              <a:rPr lang="en-US" dirty="0"/>
              <a:t>Pink – oil</a:t>
            </a:r>
          </a:p>
          <a:p>
            <a:r>
              <a:rPr lang="en-US" dirty="0"/>
              <a:t>Does not include out of state imports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2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comparison, Oyster Creek was 636 MW</a:t>
            </a:r>
          </a:p>
          <a:p>
            <a:r>
              <a:rPr lang="en-US" dirty="0"/>
              <a:t>NJ commitment is about 50% of NJ total electricity use</a:t>
            </a:r>
          </a:p>
          <a:p>
            <a:endParaRPr lang="en-US" dirty="0"/>
          </a:p>
          <a:p>
            <a:r>
              <a:rPr lang="en-US" dirty="0"/>
              <a:t>Maine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16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03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Not coupled</a:t>
            </a:r>
            <a:r>
              <a:rPr lang="en-US" baseline="0" dirty="0"/>
              <a:t> to ocean (yet), but includes SST data using our unique coldest pixel algorithm that removes clouds, yet retains cold upwelling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currently only run the 0Z run, but with new compute resources, might be adding cycles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Composite of NASA-</a:t>
            </a:r>
            <a:r>
              <a:rPr lang="en-US" baseline="0" dirty="0" err="1"/>
              <a:t>SPoRT</a:t>
            </a:r>
            <a:r>
              <a:rPr lang="en-US" baseline="0" dirty="0"/>
              <a:t> and AVHRR SST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Made publicly available on our website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Several groups using RU-WRF data to run ocean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8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B65A7-5D0B-E949-A130-17703C96D5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5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 userDrawn="1"/>
        </p:nvSpPr>
        <p:spPr>
          <a:xfrm>
            <a:off x="2121104" y="4312503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F5F5F"/>
                </a:solidFill>
              </a:rPr>
              <a:t>Center for Ocean Observing Leadership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Department of Marine and Coastal Sciences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School of Environmental and 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86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86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8343-B159-074D-B355-B61FD1A2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4AE8-78F8-144E-A4FE-553D35E59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A8B8-D04C-214E-83CE-5B60915F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61A5-F588-D34E-A84B-E514DA90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031"/>
            <a:ext cx="8229600" cy="6060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8831"/>
            <a:ext cx="8229600" cy="340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139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>
                    <a:lumMod val="85000"/>
                  </a:schemeClr>
                </a:solidFill>
                <a:cs typeface="Geneva" charset="0"/>
              </a:defRPr>
            </a:lvl1pPr>
          </a:lstStyle>
          <a:p>
            <a:pPr>
              <a:defRPr/>
            </a:pPr>
            <a:fld id="{94F06B10-230A-2842-997C-D8605B5277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8B2C31-6AD0-2847-8B01-586FCB65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.wmf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tif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hyperlink" Target="https://www.nytimes.com/interactive/2020/10/28/climate/how-electricity-generation-changed-in-your-state-election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hyperlink" Target="https://www.nytimes.com/interactive/2020/10/28/climate/how-electricity-generation-changed-in-your-state-election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GliderIma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"/>
          <a:stretch/>
        </p:blipFill>
        <p:spPr>
          <a:xfrm>
            <a:off x="7960" y="0"/>
            <a:ext cx="9149900" cy="5143500"/>
          </a:xfrm>
          <a:prstGeom prst="rect">
            <a:avLst/>
          </a:prstGeom>
        </p:spPr>
      </p:pic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60" y="186592"/>
            <a:ext cx="9143999" cy="1102519"/>
          </a:xfrm>
        </p:spPr>
        <p:txBody>
          <a:bodyPr/>
          <a:lstStyle/>
          <a:p>
            <a:r>
              <a:rPr lang="en-US" sz="3200" b="1" dirty="0"/>
              <a:t>Perspectives on Offshore Wind </a:t>
            </a:r>
            <a:br>
              <a:rPr lang="en-US" sz="3200" b="1" dirty="0"/>
            </a:br>
            <a:r>
              <a:rPr lang="en-US" sz="3200" b="1" dirty="0"/>
              <a:t>and the Environment from a Local </a:t>
            </a:r>
            <a:br>
              <a:rPr lang="en-US" sz="3200" b="1" dirty="0"/>
            </a:br>
            <a:r>
              <a:rPr lang="en-US" sz="3200" b="1" dirty="0"/>
              <a:t>Oceanographer and Meteorologist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45454" y="2803464"/>
            <a:ext cx="4866809" cy="131445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Dr. Josh Kohut &amp; Dr. Joe Brodie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/>
        </p:nvSpPr>
        <p:spPr>
          <a:xfrm>
            <a:off x="-345454" y="3183855"/>
            <a:ext cx="4901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Center for Ocean Observing Leadership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Department of Marine and Coastal Sciences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School of Environmental and Biological Sciences</a:t>
            </a:r>
          </a:p>
        </p:txBody>
      </p:sp>
      <p:sp>
        <p:nvSpPr>
          <p:cNvPr id="3" name="AutoShape 2" descr="mage result for school of environmental and biological science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17914"/>
            <a:ext cx="2563965" cy="1025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60813-5C0E-B242-AB01-A5CB832F2B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49363" cy="4632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D0EBD-008B-3D45-A14C-F18AA44217B7}"/>
              </a:ext>
            </a:extLst>
          </p:cNvPr>
          <p:cNvSpPr txBox="1"/>
          <p:nvPr/>
        </p:nvSpPr>
        <p:spPr>
          <a:xfrm>
            <a:off x="7242372" y="1949566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Intense Power Demand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9B9BEE-A935-3F47-9871-420DCF8413CC}"/>
              </a:ext>
            </a:extLst>
          </p:cNvPr>
          <p:cNvSpPr/>
          <p:nvPr/>
        </p:nvSpPr>
        <p:spPr>
          <a:xfrm rot="724246">
            <a:off x="5729557" y="917747"/>
            <a:ext cx="851561" cy="1482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E1A7C0-E47C-8C4C-9AAC-79A436B8DAA6}"/>
              </a:ext>
            </a:extLst>
          </p:cNvPr>
          <p:cNvCxnSpPr>
            <a:cxnSpLocks/>
            <a:stCxn id="4" idx="1"/>
            <a:endCxn id="5" idx="6"/>
          </p:cNvCxnSpPr>
          <p:nvPr/>
        </p:nvCxnSpPr>
        <p:spPr>
          <a:xfrm flipH="1" flipV="1">
            <a:off x="6571704" y="1747980"/>
            <a:ext cx="670668" cy="463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A82707F-8E92-2A49-A5EC-883F80B3A02D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252F3D-301C-9B4E-B679-AE29CEBA86EE}"/>
              </a:ext>
            </a:extLst>
          </p:cNvPr>
          <p:cNvSpPr txBox="1"/>
          <p:nvPr/>
        </p:nvSpPr>
        <p:spPr>
          <a:xfrm>
            <a:off x="6214683" y="4402067"/>
            <a:ext cx="734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NASA</a:t>
            </a:r>
          </a:p>
        </p:txBody>
      </p:sp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9F8AA0-4D91-5949-BDE0-428FF498D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107336" cy="4635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E29ED-0FD7-9448-8D22-3F4AFB00602A}"/>
              </a:ext>
            </a:extLst>
          </p:cNvPr>
          <p:cNvSpPr txBox="1"/>
          <p:nvPr/>
        </p:nvSpPr>
        <p:spPr>
          <a:xfrm>
            <a:off x="7242372" y="2712199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Strong Wind Resource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1F4194-5915-0B48-93A7-303A1C3E79FA}"/>
              </a:ext>
            </a:extLst>
          </p:cNvPr>
          <p:cNvSpPr/>
          <p:nvPr/>
        </p:nvSpPr>
        <p:spPr>
          <a:xfrm rot="724246">
            <a:off x="5545153" y="924442"/>
            <a:ext cx="811768" cy="1500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C5A35-E709-AC42-99BF-AD924D90597E}"/>
              </a:ext>
            </a:extLst>
          </p:cNvPr>
          <p:cNvCxnSpPr>
            <a:cxnSpLocks/>
            <a:stCxn id="6" idx="1"/>
            <a:endCxn id="7" idx="5"/>
          </p:cNvCxnSpPr>
          <p:nvPr/>
        </p:nvCxnSpPr>
        <p:spPr>
          <a:xfrm flipH="1" flipV="1">
            <a:off x="6120728" y="2253801"/>
            <a:ext cx="1121644" cy="720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B6DCCF-48D0-DA49-914C-87EE67ED28E3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443B8-BE67-8346-BCC4-5633D3C34288}"/>
              </a:ext>
            </a:extLst>
          </p:cNvPr>
          <p:cNvSpPr txBox="1"/>
          <p:nvPr/>
        </p:nvSpPr>
        <p:spPr>
          <a:xfrm>
            <a:off x="7242372" y="1949566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Intense Power Demand</a:t>
            </a:r>
          </a:p>
        </p:txBody>
      </p:sp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1573"/>
            <a:ext cx="2722179" cy="254192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12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809F-2649-4D48-9198-6C7C071E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State Commitments to Offshore Wind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806FD-20CF-0A4B-96D9-987341C1B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7996" y="1342942"/>
            <a:ext cx="2676958" cy="215206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8EBCCD-D73A-E14B-986F-736916562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91200"/>
              </p:ext>
            </p:extLst>
          </p:nvPr>
        </p:nvGraphicFramePr>
        <p:xfrm>
          <a:off x="3671450" y="856550"/>
          <a:ext cx="5020089" cy="3017520"/>
        </p:xfrm>
        <a:graphic>
          <a:graphicData uri="http://schemas.openxmlformats.org/drawingml/2006/table">
            <a:tbl>
              <a:tblPr firstRow="1" lastRow="1" bandRow="1">
                <a:tableStyleId>{72833802-FEF1-4C79-8D5D-14CF1EAF98D9}</a:tableStyleId>
              </a:tblPr>
              <a:tblGrid>
                <a:gridCol w="1673363">
                  <a:extLst>
                    <a:ext uri="{9D8B030D-6E8A-4147-A177-3AD203B41FA5}">
                      <a16:colId xmlns:a16="http://schemas.microsoft.com/office/drawing/2014/main" val="1977801130"/>
                    </a:ext>
                  </a:extLst>
                </a:gridCol>
                <a:gridCol w="1673363">
                  <a:extLst>
                    <a:ext uri="{9D8B030D-6E8A-4147-A177-3AD203B41FA5}">
                      <a16:colId xmlns:a16="http://schemas.microsoft.com/office/drawing/2014/main" val="568254305"/>
                    </a:ext>
                  </a:extLst>
                </a:gridCol>
                <a:gridCol w="1673363">
                  <a:extLst>
                    <a:ext uri="{9D8B030D-6E8A-4147-A177-3AD203B41FA5}">
                      <a16:colId xmlns:a16="http://schemas.microsoft.com/office/drawing/2014/main" val="1406930876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OSW Goal (MW)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Target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795914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Massachusetts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5,600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60070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Rhode Island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43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Connecticut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835108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New York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0157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/>
                        <a:t>New Jersey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7,500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921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Maryland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1,568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66338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Virginia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26472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North Carolina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675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39,298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2019605"/>
                  </a:ext>
                </a:extLst>
              </a:tr>
            </a:tbl>
          </a:graphicData>
        </a:graphic>
      </p:graphicFrame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13D4A1F-E84D-494F-BBF9-D9690972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83100"/>
            <a:ext cx="28393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Arial Regular"/>
              </a:rPr>
              <a:t>Sources: DOE 2021 Offshore Wind Market Report and NCSL</a:t>
            </a:r>
          </a:p>
          <a:p>
            <a:pPr eaLnBrk="1" hangingPunct="1"/>
            <a:r>
              <a:rPr lang="en-US" sz="1200" dirty="0">
                <a:latin typeface="Arial Regular"/>
              </a:rPr>
              <a:t>As of August 2021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9BAA9F2-CFCC-F141-8094-09838FB0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9" y="3948396"/>
            <a:ext cx="42349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600" b="1" dirty="0">
                <a:latin typeface="Arial Regular"/>
              </a:rPr>
              <a:t>Federal Goal: 30 GW (30,000 MW) by 2030</a:t>
            </a:r>
          </a:p>
        </p:txBody>
      </p:sp>
    </p:spTree>
    <p:extLst>
      <p:ext uri="{BB962C8B-B14F-4D97-AF65-F5344CB8AC3E}">
        <p14:creationId xmlns:p14="http://schemas.microsoft.com/office/powerpoint/2010/main" val="227970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tential future offshore wind energy">
            <a:extLst>
              <a:ext uri="{FF2B5EF4-FFF2-40B4-BE49-F238E27FC236}">
                <a16:creationId xmlns:a16="http://schemas.microsoft.com/office/drawing/2014/main" id="{003E915A-CEC4-6848-BEB1-F085185F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0"/>
            <a:ext cx="66563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5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D2557-015B-A046-956A-5A334676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691" y="0"/>
            <a:ext cx="7049108" cy="5118099"/>
          </a:xfrm>
          <a:prstGeom prst="rect">
            <a:avLst/>
          </a:prstGeom>
        </p:spPr>
      </p:pic>
      <p:pic>
        <p:nvPicPr>
          <p:cNvPr id="5" name="Picture 4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1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343084" y="3661387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10088" y="4230765"/>
            <a:ext cx="1359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&gt;500 Glider</a:t>
            </a:r>
          </a:p>
          <a:p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68779" y="3787922"/>
            <a:ext cx="132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350919" y="35228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9590" y="4282488"/>
            <a:ext cx="1002946" cy="756785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1143000" y="25121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Rutgers University  -  Center for Ocean Observing Leadership</a:t>
            </a:r>
          </a:p>
          <a:p>
            <a:pPr algn="ctr"/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MARACOOS </a:t>
            </a:r>
            <a:r>
              <a:rPr lang="mr-IN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A forum to bring forward the best science &amp; technology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7965" y="2796330"/>
            <a:ext cx="1323975" cy="987028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1132" y="2725289"/>
            <a:ext cx="1309688" cy="982265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90" y="655995"/>
            <a:ext cx="8370945" cy="19953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A9F4A3-D9C1-E54C-BF13-072EEBA76C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79" y="4710868"/>
            <a:ext cx="1810940" cy="345588"/>
          </a:xfrm>
          <a:prstGeom prst="rect">
            <a:avLst/>
          </a:prstGeom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972" y="4426998"/>
            <a:ext cx="9516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Glider Lab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25" y="2708877"/>
            <a:ext cx="2597071" cy="17313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878" y="4147735"/>
            <a:ext cx="1345317" cy="835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2391132" y="4578456"/>
            <a:ext cx="874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Ocean</a:t>
            </a:r>
          </a:p>
          <a:p>
            <a:pPr algn="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Modeling</a:t>
            </a:r>
          </a:p>
        </p:txBody>
      </p:sp>
      <p:pic>
        <p:nvPicPr>
          <p:cNvPr id="18" name="Picture 17" descr="RU_SIG_SEBS_CMYK.wm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61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Rich Dunk\Downloads\RU Met Site 3MAG0118.jpg">
            <a:extLst>
              <a:ext uri="{FF2B5EF4-FFF2-40B4-BE49-F238E27FC236}">
                <a16:creationId xmlns:a16="http://schemas.microsoft.com/office/drawing/2014/main" id="{AD95277E-BBA3-7849-8E04-2BDBAC224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721" y="2258747"/>
            <a:ext cx="3072322" cy="2747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5128A-63BB-9547-BF15-EE76D613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" y="134"/>
            <a:ext cx="9126162" cy="60602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Rutgers Coastal Met-Ocean Monitoring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CF54C-EFE0-2E42-9BF3-CE489E075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533" y="1138870"/>
            <a:ext cx="2461747" cy="328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25E80-7585-6541-9C4D-D027FFD15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51" y="606163"/>
            <a:ext cx="1997231" cy="21861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82305" y="1142591"/>
            <a:ext cx="353961" cy="717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038980-A767-8743-8978-F7BFAED56D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211" y="680944"/>
            <a:ext cx="3155606" cy="3155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640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E059CA-1010-0E42-9AC4-770A9D188418}"/>
              </a:ext>
            </a:extLst>
          </p:cNvPr>
          <p:cNvSpPr txBox="1"/>
          <p:nvPr/>
        </p:nvSpPr>
        <p:spPr>
          <a:xfrm>
            <a:off x="525333" y="106695"/>
            <a:ext cx="846491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75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Modeling NJ’s Wind Resource: RU-WRF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8AE02-29DA-324A-A8A3-AC01701AD622}"/>
              </a:ext>
            </a:extLst>
          </p:cNvPr>
          <p:cNvSpPr txBox="1"/>
          <p:nvPr/>
        </p:nvSpPr>
        <p:spPr>
          <a:xfrm>
            <a:off x="242114" y="718401"/>
            <a:ext cx="40304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Continuously run daily since 2011 through present day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Includes modeling done at 9 km, 3km, and 1 km resolution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Hourly data, to allow for various types of analysis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Utilizes RUCOOL ocean data to capture coastal upwelling, a large driver of coastal wind features like sea breezes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4F80D5-9359-1B41-839E-2D59D3FAD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1894"/>
            <a:ext cx="1461406" cy="571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0EEE1-C66F-334B-82DF-29820738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596" y="1064129"/>
            <a:ext cx="4824902" cy="3162036"/>
          </a:xfrm>
          <a:prstGeom prst="rect">
            <a:avLst/>
          </a:prstGeom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65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784"/>
            <a:ext cx="9134572" cy="575177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Real-Time Weather Modeling RU-WRF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1865"/>
            <a:ext cx="1589315" cy="62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37A17-4AA1-0D42-A74A-CE104AC9A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833" y="702255"/>
            <a:ext cx="4690565" cy="3819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20D76-48E6-1146-8855-136207DB5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44" y="549798"/>
            <a:ext cx="3738477" cy="4047052"/>
          </a:xfrm>
          <a:prstGeom prst="rect">
            <a:avLst/>
          </a:prstGeom>
        </p:spPr>
      </p:pic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36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857914"/>
            <a:ext cx="5539845" cy="3451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" y="63844"/>
            <a:ext cx="3383280" cy="431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" y="43652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charset="0"/>
                <a:ea typeface="Times New Roman" charset="0"/>
                <a:cs typeface="Times New Roman" charset="0"/>
              </a:rPr>
              <a:t>October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630" y="0"/>
            <a:ext cx="1690370" cy="1054860"/>
          </a:xfrm>
        </p:spPr>
      </p:pic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19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C4DA4E-4999-7646-9185-1F0232809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99" y="1778391"/>
            <a:ext cx="5539031" cy="27928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F7352B-3170-FF43-95A7-684049D92E43}"/>
              </a:ext>
            </a:extLst>
          </p:cNvPr>
          <p:cNvSpPr txBox="1"/>
          <p:nvPr/>
        </p:nvSpPr>
        <p:spPr>
          <a:xfrm>
            <a:off x="285369" y="3904963"/>
            <a:ext cx="21793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NWS Mt Holly radar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 Jun 2000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8535E-2032-B044-8DDD-E79EFE27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015" y="100101"/>
            <a:ext cx="6886322" cy="8572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breezes are common; </a:t>
            </a:r>
            <a:b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Driven by land-sea temperature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F6B57-B79D-2943-B958-A475EDAC90DB}"/>
              </a:ext>
            </a:extLst>
          </p:cNvPr>
          <p:cNvSpPr txBox="1"/>
          <p:nvPr/>
        </p:nvSpPr>
        <p:spPr>
          <a:xfrm>
            <a:off x="2148686" y="993561"/>
            <a:ext cx="51366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height and strength of the return flow, and the location of the subsidence zone, turbines could experience different winds throughout the rotor layer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68"/>
          <a:stretch/>
        </p:blipFill>
        <p:spPr>
          <a:xfrm>
            <a:off x="285369" y="-13721"/>
            <a:ext cx="1666959" cy="463163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3EA4D6-0C8D-CA44-83E7-85EDFF7532C1}"/>
              </a:ext>
            </a:extLst>
          </p:cNvPr>
          <p:cNvGrpSpPr>
            <a:grpSpLocks noChangeAspect="1"/>
          </p:cNvGrpSpPr>
          <p:nvPr/>
        </p:nvGrpSpPr>
        <p:grpSpPr>
          <a:xfrm>
            <a:off x="7229985" y="882308"/>
            <a:ext cx="1865086" cy="1166951"/>
            <a:chOff x="2036257" y="3720981"/>
            <a:chExt cx="4918219" cy="32027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54D003-3BAA-EE40-852C-8752D9167CD0}"/>
                </a:ext>
              </a:extLst>
            </p:cNvPr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1BDF6-F481-EC40-891C-0ABD09922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215EB95-D60D-724C-88FE-94A7A8BF3E9C}"/>
              </a:ext>
            </a:extLst>
          </p:cNvPr>
          <p:cNvSpPr txBox="1">
            <a:spLocks/>
          </p:cNvSpPr>
          <p:nvPr/>
        </p:nvSpPr>
        <p:spPr>
          <a:xfrm>
            <a:off x="8206168" y="1956241"/>
            <a:ext cx="1014641" cy="28543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38" b="1" dirty="0"/>
              <a:t>Upwelling</a:t>
            </a:r>
          </a:p>
        </p:txBody>
      </p:sp>
      <p:pic>
        <p:nvPicPr>
          <p:cNvPr id="15" name="Picture 14" descr="RU_SIG_SEBS_CMYK.wmf">
            <a:extLst>
              <a:ext uri="{FF2B5EF4-FFF2-40B4-BE49-F238E27FC236}">
                <a16:creationId xmlns:a16="http://schemas.microsoft.com/office/drawing/2014/main" id="{21DD54DF-5FCB-0047-BD65-C534D6E8C7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0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F1C2E-AE40-F64E-A459-FF2F3A49A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745" y="973977"/>
            <a:ext cx="5237712" cy="37932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E48BF1-28AB-0648-B9BC-CCE448BD9D74}"/>
              </a:ext>
            </a:extLst>
          </p:cNvPr>
          <p:cNvSpPr txBox="1">
            <a:spLocks/>
          </p:cNvSpPr>
          <p:nvPr/>
        </p:nvSpPr>
        <p:spPr>
          <a:xfrm>
            <a:off x="1182495" y="116727"/>
            <a:ext cx="6886322" cy="8572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ヒラギノ角ゴ Pro W3" charset="0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ヒラギノ角ゴ Pro W3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b="1" kern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 breezes can drive offshore wind </a:t>
            </a:r>
          </a:p>
          <a:p>
            <a:pPr algn="ctr"/>
            <a:r>
              <a:rPr lang="en-US" sz="2400" b="1" kern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otherwise less windy days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0801AC-EF67-5141-B2C9-0F5732DE1D53}"/>
              </a:ext>
            </a:extLst>
          </p:cNvPr>
          <p:cNvGrpSpPr/>
          <p:nvPr/>
        </p:nvGrpSpPr>
        <p:grpSpPr>
          <a:xfrm>
            <a:off x="50518" y="1373340"/>
            <a:ext cx="2994565" cy="2994565"/>
            <a:chOff x="39582" y="1480847"/>
            <a:chExt cx="2994565" cy="29945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4ECD5E-B1F3-C94A-AC2E-A4637396D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82" y="1480847"/>
              <a:ext cx="2994565" cy="299456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FA1C95-5C07-FD45-8ACD-87C668BEEDE3}"/>
                </a:ext>
              </a:extLst>
            </p:cNvPr>
            <p:cNvSpPr/>
            <p:nvPr/>
          </p:nvSpPr>
          <p:spPr>
            <a:xfrm>
              <a:off x="1561803" y="2940722"/>
              <a:ext cx="91440" cy="91440"/>
            </a:xfrm>
            <a:prstGeom prst="ellipse">
              <a:avLst/>
            </a:prstGeom>
            <a:solidFill>
              <a:srgbClr val="1F77B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099A464-7541-894B-BD1B-D04E0EC25213}"/>
                </a:ext>
              </a:extLst>
            </p:cNvPr>
            <p:cNvSpPr/>
            <p:nvPr/>
          </p:nvSpPr>
          <p:spPr>
            <a:xfrm>
              <a:off x="1653243" y="3032162"/>
              <a:ext cx="91440" cy="91440"/>
            </a:xfrm>
            <a:prstGeom prst="ellipse">
              <a:avLst/>
            </a:prstGeom>
            <a:solidFill>
              <a:srgbClr val="FF7F0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7CFF29E-A9DB-C546-9A91-CA2A9315FADE}"/>
                </a:ext>
              </a:extLst>
            </p:cNvPr>
            <p:cNvSpPr/>
            <p:nvPr/>
          </p:nvSpPr>
          <p:spPr>
            <a:xfrm>
              <a:off x="1823951" y="3210791"/>
              <a:ext cx="91440" cy="91440"/>
            </a:xfrm>
            <a:prstGeom prst="ellipse">
              <a:avLst/>
            </a:prstGeom>
            <a:solidFill>
              <a:srgbClr val="2AA02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RU_SIG_SEBS_CMYK.wmf">
            <a:extLst>
              <a:ext uri="{FF2B5EF4-FFF2-40B4-BE49-F238E27FC236}">
                <a16:creationId xmlns:a16="http://schemas.microsoft.com/office/drawing/2014/main" id="{A3A7A616-5011-6E48-8C9A-4A1D1A2297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882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4647166"/>
            <a:ext cx="6858000" cy="496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8"/>
            <a:ext cx="9144000" cy="53083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Fishing Industry Concerns and Research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87" y="548514"/>
            <a:ext cx="8449056" cy="3783101"/>
          </a:xfrm>
        </p:spPr>
        <p:txBody>
          <a:bodyPr>
            <a:normAutofit/>
          </a:bodyPr>
          <a:lstStyle/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Access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Before, during, and after construction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Placement and spacing of turbines and cables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During fishing activities and while transiting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Cumulative impacts</a:t>
            </a:r>
          </a:p>
          <a:p>
            <a:pPr lvl="1">
              <a:lnSpc>
                <a:spcPts val="1725"/>
              </a:lnSpc>
            </a:pPr>
            <a:endParaRPr lang="en-US" sz="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Ecosystem Impacts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Influences on physical and biological processes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Ocean-atmosphere interactions, currents, cold pool dynamics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Distribution, behavior, reproduction, and survival of marine fishery resources</a:t>
            </a:r>
          </a:p>
          <a:p>
            <a:pPr lvl="1">
              <a:lnSpc>
                <a:spcPts val="1725"/>
              </a:lnSpc>
            </a:pPr>
            <a:endParaRPr lang="en-US" sz="13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Navigation and Safety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During fishing activities and while transiting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Varying weather conditions, different user groups, radar impacts</a:t>
            </a:r>
          </a:p>
        </p:txBody>
      </p:sp>
      <p:pic>
        <p:nvPicPr>
          <p:cNvPr id="5" name="Picture 16" descr="Image result for cape may commercial fishing boats">
            <a:extLst>
              <a:ext uri="{FF2B5EF4-FFF2-40B4-BE49-F238E27FC236}">
                <a16:creationId xmlns:a16="http://schemas.microsoft.com/office/drawing/2014/main" id="{AFB76D9D-3BE1-4284-BCB4-D1FA4F3F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93" y="3455265"/>
            <a:ext cx="2393329" cy="159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atlantic highlands marina">
            <a:extLst>
              <a:ext uri="{FF2B5EF4-FFF2-40B4-BE49-F238E27FC236}">
                <a16:creationId xmlns:a16="http://schemas.microsoft.com/office/drawing/2014/main" id="{A6D84A6C-7B02-4BB4-9D56-A7426796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519" y="3455265"/>
            <a:ext cx="3211137" cy="159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mage result for njaes rutger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567" y="631732"/>
            <a:ext cx="2869889" cy="12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22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70" y="438658"/>
            <a:ext cx="4935360" cy="39966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877" y="51542"/>
            <a:ext cx="3800119" cy="4431558"/>
          </a:xfrm>
          <a:prstGeom prst="rect">
            <a:avLst/>
          </a:prstGeom>
        </p:spPr>
      </p:pic>
      <p:pic>
        <p:nvPicPr>
          <p:cNvPr id="6" name="Picture 5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318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610" y="2479935"/>
            <a:ext cx="88082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Research Needs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How much overlap is there between offshore energy areas that are targeted for development and the cold pool?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What is the threshold of stratification that will be impacted by offshore wind turbines?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How does this relate to the seasonal evolution of the cold pool off our coast?</a:t>
            </a:r>
            <a:endParaRPr lang="en-US" sz="16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9395"/>
            <a:ext cx="2857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Influence on continental shelf oceanography </a:t>
            </a:r>
            <a:r>
              <a:rPr lang="en-US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and associated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ecological processes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673" y="157317"/>
            <a:ext cx="5508863" cy="2623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432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11311385685_21a7a0201d_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364" y="438818"/>
            <a:ext cx="4868313" cy="11604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536"/>
            <a:ext cx="437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Influence on continental shelf oceanography and associated ecological processes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8472322" y="2635045"/>
            <a:ext cx="573355" cy="176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CCE-F763-C74C-900D-6D9A4EE400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2132"/>
            <a:ext cx="5068049" cy="367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698" y="2635045"/>
            <a:ext cx="4246979" cy="19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AE01-FEC1-6049-941B-67413C58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016"/>
            <a:ext cx="4510989" cy="60602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Marine Mammals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34F2A-7679-4148-818E-CDC75D939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69" y="738087"/>
            <a:ext cx="2849189" cy="4017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F81F7-ACF4-B146-9934-CA26AC9FC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291" y="2856751"/>
            <a:ext cx="1415962" cy="14126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7AE1A1-2B31-8940-B386-C5E42F4931DD}"/>
              </a:ext>
            </a:extLst>
          </p:cNvPr>
          <p:cNvGrpSpPr>
            <a:grpSpLocks noChangeAspect="1"/>
          </p:cNvGrpSpPr>
          <p:nvPr/>
        </p:nvGrpSpPr>
        <p:grpSpPr>
          <a:xfrm>
            <a:off x="7376896" y="2849547"/>
            <a:ext cx="1426978" cy="1474164"/>
            <a:chOff x="618068" y="947454"/>
            <a:chExt cx="2048362" cy="21160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9CABFC-205B-AA4F-B507-52BA67C44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68" y="947454"/>
              <a:ext cx="2048362" cy="20436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5F697B-F718-8F4A-B01E-9614DFFA2CCA}"/>
                </a:ext>
              </a:extLst>
            </p:cNvPr>
            <p:cNvSpPr txBox="1"/>
            <p:nvPr/>
          </p:nvSpPr>
          <p:spPr>
            <a:xfrm>
              <a:off x="1700450" y="2621750"/>
              <a:ext cx="965632" cy="4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DEC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6EA971-859E-9E4D-BD24-A096063B7E0C}"/>
              </a:ext>
            </a:extLst>
          </p:cNvPr>
          <p:cNvSpPr txBox="1"/>
          <p:nvPr/>
        </p:nvSpPr>
        <p:spPr>
          <a:xfrm>
            <a:off x="4866780" y="4006932"/>
            <a:ext cx="814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APR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8C417-81DF-3248-BDA6-D07E7B38B359}"/>
              </a:ext>
            </a:extLst>
          </p:cNvPr>
          <p:cNvSpPr txBox="1"/>
          <p:nvPr/>
        </p:nvSpPr>
        <p:spPr>
          <a:xfrm>
            <a:off x="4518768" y="4255195"/>
            <a:ext cx="3894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Data: Duke University Marine Geospatial Ecology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9F769-4D8E-3E4E-8DEC-F33190C62256}"/>
              </a:ext>
            </a:extLst>
          </p:cNvPr>
          <p:cNvSpPr txBox="1"/>
          <p:nvPr/>
        </p:nvSpPr>
        <p:spPr>
          <a:xfrm>
            <a:off x="1806981" y="2583344"/>
            <a:ext cx="153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Right Whale Migration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9DAC2B-1D17-C949-B6B0-F70F121522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648" y="2849547"/>
            <a:ext cx="1415962" cy="14126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8E87FC-5022-C845-A1EA-23BF53186032}"/>
              </a:ext>
            </a:extLst>
          </p:cNvPr>
          <p:cNvSpPr txBox="1"/>
          <p:nvPr/>
        </p:nvSpPr>
        <p:spPr>
          <a:xfrm>
            <a:off x="6428640" y="4006930"/>
            <a:ext cx="80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JUN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AC029-4F28-8B47-907B-1E03A2C062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989" y="45005"/>
            <a:ext cx="4128106" cy="27520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A48056-9CB9-784B-993D-53BDA181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69" y="4867594"/>
            <a:ext cx="22701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050" dirty="0">
                <a:solidFill>
                  <a:schemeClr val="bg1"/>
                </a:solidFill>
                <a:latin typeface="Arial Regular"/>
              </a:rPr>
              <a:t>Photo: NOAA</a:t>
            </a:r>
          </a:p>
        </p:txBody>
      </p:sp>
      <p:pic>
        <p:nvPicPr>
          <p:cNvPr id="17" name="Picture 16" descr="RU_SIG_SEBS_CMYK.wm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5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D7ED-32A3-6447-A799-0260C14A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412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Offshore Construction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E18B-3245-934D-B5A6-2BFA8798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1" y="652441"/>
            <a:ext cx="5419280" cy="3400425"/>
          </a:xfrm>
        </p:spPr>
        <p:txBody>
          <a:bodyPr/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Offshore construction must cease when right whales in the area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Currently determined using trained spotters with binoculars on boats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Acoustic detecting equipment on autonomous marine platforms (buoys, gliders) can detect vocalizing whales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More efficient at less cost?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B1601-AF8A-B84B-B09E-8A65A2316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958" y="2192009"/>
            <a:ext cx="3014746" cy="1810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5FA47-9C46-F24B-AD89-3EA0440D87E6}"/>
              </a:ext>
            </a:extLst>
          </p:cNvPr>
          <p:cNvSpPr txBox="1"/>
          <p:nvPr/>
        </p:nvSpPr>
        <p:spPr>
          <a:xfrm>
            <a:off x="5323224" y="4002741"/>
            <a:ext cx="37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Mark Baumgartner, Robots4Whales (WHOI)</a:t>
            </a:r>
          </a:p>
        </p:txBody>
      </p:sp>
      <p:pic>
        <p:nvPicPr>
          <p:cNvPr id="6" name="Picture 8" descr="SideBySideGliders1">
            <a:extLst>
              <a:ext uri="{FF2B5EF4-FFF2-40B4-BE49-F238E27FC236}">
                <a16:creationId xmlns:a16="http://schemas.microsoft.com/office/drawing/2014/main" id="{36E841E9-DE4B-354E-B997-A09E5F9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32878" y="652441"/>
            <a:ext cx="2007213" cy="15145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36D65-47DA-C743-83BD-61F60CE3B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534" y="937170"/>
            <a:ext cx="2060381" cy="1214953"/>
          </a:xfrm>
          <a:prstGeom prst="rect">
            <a:avLst/>
          </a:prstGeom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358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96376-A4CF-574E-9489-84F8EE3003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849" y="256350"/>
            <a:ext cx="6506180" cy="3659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CFC83-27A7-B042-A420-11653AC72F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079" y="4106513"/>
            <a:ext cx="3827921" cy="39405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51842B1-6B9B-F443-8A81-AB8986B63E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106512"/>
            <a:ext cx="2643423" cy="394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88697-C193-3246-B13B-0B87E7924D19}"/>
              </a:ext>
            </a:extLst>
          </p:cNvPr>
          <p:cNvSpPr txBox="1"/>
          <p:nvPr/>
        </p:nvSpPr>
        <p:spPr>
          <a:xfrm>
            <a:off x="6334053" y="3916076"/>
            <a:ext cx="182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https://go.rutgers.edu/ECO-PAM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F460F-251C-9F44-AB0E-EA30E0DD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896"/>
            <a:ext cx="6858000" cy="2989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1E08C2"/>
                </a:solidFill>
                <a:latin typeface="Times New Roman" charset="0"/>
                <a:ea typeface="Times New Roman" charset="0"/>
                <a:cs typeface="Times New Roman" charset="0"/>
              </a:rPr>
              <a:t>Academic and Industry Collaboration: ECO-PAM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4120" y="4106513"/>
            <a:ext cx="484981" cy="387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41149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342" y="1183907"/>
            <a:ext cx="3381739" cy="3299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7C018C-9F9E-FF4F-9F05-E18A71346406}"/>
              </a:ext>
            </a:extLst>
          </p:cNvPr>
          <p:cNvSpPr txBox="1"/>
          <p:nvPr/>
        </p:nvSpPr>
        <p:spPr>
          <a:xfrm>
            <a:off x="163629" y="0"/>
            <a:ext cx="5226518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</a:rPr>
              <a:t>High Resolution Mapping focused on the Ocean Wind Site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1174" y="3872177"/>
            <a:ext cx="2580734" cy="61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 Deployments Completed </a:t>
            </a:r>
          </a:p>
          <a:p>
            <a:r>
              <a:rPr lang="en-US" sz="1100" dirty="0"/>
              <a:t>1 Currently Underway</a:t>
            </a:r>
          </a:p>
          <a:p>
            <a:r>
              <a:rPr lang="en-US" sz="1100" dirty="0"/>
              <a:t>3 Additional NJ Deployments funded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9" y="594265"/>
            <a:ext cx="3259414" cy="4549235"/>
          </a:xfrm>
          <a:prstGeom prst="rect">
            <a:avLst/>
          </a:prstGeom>
        </p:spPr>
      </p:pic>
      <p:pic>
        <p:nvPicPr>
          <p:cNvPr id="8" name="Picture 7" descr="RU_SIG_SEBS_CMYK.wmf">
            <a:extLst>
              <a:ext uri="{FF2B5EF4-FFF2-40B4-BE49-F238E27FC236}">
                <a16:creationId xmlns:a16="http://schemas.microsoft.com/office/drawing/2014/main" id="{F926E3BE-7045-334B-B40F-44AE782EFF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79CB0A8D-A4B4-C042-B4DF-93F008CA8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695" y="171649"/>
            <a:ext cx="3647173" cy="8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72" y="1710814"/>
            <a:ext cx="8822422" cy="1327355"/>
          </a:xfrm>
        </p:spPr>
      </p:pic>
      <p:sp>
        <p:nvSpPr>
          <p:cNvPr id="5" name="TextBox 4"/>
          <p:cNvSpPr txBox="1"/>
          <p:nvPr/>
        </p:nvSpPr>
        <p:spPr>
          <a:xfrm>
            <a:off x="3938023" y="3328053"/>
            <a:ext cx="520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Courtesy of the Office of the New Jersey State Climatologist, Dr. David Robinson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1756" y="315437"/>
            <a:ext cx="6915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New </a:t>
            </a:r>
            <a:r>
              <a:rPr lang="en-US" sz="2800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Jersey’s Extreme Temperature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041556"/>
            <a:ext cx="9377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1895                                         1930                                   1960                                  1990                                 2020  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65" y="3427590"/>
            <a:ext cx="2754043" cy="916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95265" y="1503968"/>
            <a:ext cx="412292" cy="164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000" dirty="0"/>
              <a:t>Jan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Apr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Jul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Oct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Dec</a:t>
            </a:r>
          </a:p>
        </p:txBody>
      </p:sp>
    </p:spTree>
    <p:extLst>
      <p:ext uri="{BB962C8B-B14F-4D97-AF65-F5344CB8AC3E}">
        <p14:creationId xmlns:p14="http://schemas.microsoft.com/office/powerpoint/2010/main" val="118386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190098DC-2D79-5D44-BDCD-D1A986E18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0" t="3360" b="52214"/>
          <a:stretch/>
        </p:blipFill>
        <p:spPr bwMode="auto">
          <a:xfrm>
            <a:off x="3076889" y="1808525"/>
            <a:ext cx="3009777" cy="3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660380-7979-7242-A4A3-E6B129B0F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8" r="50000" b="3301"/>
          <a:stretch/>
        </p:blipFill>
        <p:spPr bwMode="auto">
          <a:xfrm>
            <a:off x="15383" y="1808525"/>
            <a:ext cx="3018843" cy="3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73436FC-A40A-0143-B0B0-1F2CCCBC1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4524" r="5136" b="5059"/>
          <a:stretch/>
        </p:blipFill>
        <p:spPr bwMode="auto">
          <a:xfrm>
            <a:off x="6090417" y="1808475"/>
            <a:ext cx="3069426" cy="30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D3241-8ADF-AD4F-A49C-E4C81DF5E985}"/>
              </a:ext>
            </a:extLst>
          </p:cNvPr>
          <p:cNvSpPr txBox="1"/>
          <p:nvPr/>
        </p:nvSpPr>
        <p:spPr>
          <a:xfrm>
            <a:off x="159204" y="26752"/>
            <a:ext cx="8278159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5" name="Picture 4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8559B5A8-CE11-F246-A6ED-2D551B63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472" y="477454"/>
            <a:ext cx="5081918" cy="1229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7EBDC-2ACF-B74F-9FF4-1D96111E707C}"/>
              </a:ext>
            </a:extLst>
          </p:cNvPr>
          <p:cNvSpPr txBox="1"/>
          <p:nvPr/>
        </p:nvSpPr>
        <p:spPr>
          <a:xfrm>
            <a:off x="149579" y="1944668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9DD1B4-96A4-1D4B-A410-2F4DD99DB542}"/>
              </a:ext>
            </a:extLst>
          </p:cNvPr>
          <p:cNvSpPr txBox="1"/>
          <p:nvPr/>
        </p:nvSpPr>
        <p:spPr>
          <a:xfrm>
            <a:off x="6277388" y="190448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95548-DD03-DB45-915F-EDD5273CCC20}"/>
              </a:ext>
            </a:extLst>
          </p:cNvPr>
          <p:cNvSpPr txBox="1"/>
          <p:nvPr/>
        </p:nvSpPr>
        <p:spPr>
          <a:xfrm>
            <a:off x="3200378" y="1963919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884F8E-83AA-0343-9E82-3EF9A9A574B5}"/>
              </a:ext>
            </a:extLst>
          </p:cNvPr>
          <p:cNvSpPr txBox="1"/>
          <p:nvPr/>
        </p:nvSpPr>
        <p:spPr>
          <a:xfrm>
            <a:off x="149579" y="861578"/>
            <a:ext cx="2628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13, 2022 - Yesterday</a:t>
            </a:r>
          </a:p>
        </p:txBody>
      </p:sp>
    </p:spTree>
    <p:extLst>
      <p:ext uri="{BB962C8B-B14F-4D97-AF65-F5344CB8AC3E}">
        <p14:creationId xmlns:p14="http://schemas.microsoft.com/office/powerpoint/2010/main" val="2998627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11E11D-ED56-814E-B87A-0A1B53F329FD}"/>
              </a:ext>
            </a:extLst>
          </p:cNvPr>
          <p:cNvSpPr txBox="1"/>
          <p:nvPr/>
        </p:nvSpPr>
        <p:spPr>
          <a:xfrm>
            <a:off x="103564" y="123690"/>
            <a:ext cx="7897436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18" name="Picture 17" descr="RU_SIG_SEBS_CMYK.wmf">
            <a:extLst>
              <a:ext uri="{FF2B5EF4-FFF2-40B4-BE49-F238E27FC236}">
                <a16:creationId xmlns:a16="http://schemas.microsoft.com/office/drawing/2014/main" id="{A59A86D2-9749-1446-ABD3-6BB1F61614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90005-8769-F14A-AB72-7FEFC0A64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80" y="717954"/>
            <a:ext cx="3564633" cy="3725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30F32F-59B6-8D43-9253-5CD32738B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19" y="760230"/>
            <a:ext cx="3794206" cy="3623039"/>
          </a:xfrm>
          <a:prstGeom prst="rect">
            <a:avLst/>
          </a:prstGeom>
        </p:spPr>
      </p:pic>
      <p:pic>
        <p:nvPicPr>
          <p:cNvPr id="19" name="Picture 18" descr="https://us.whales.org/wp-content/uploads/sites/2/2018/08/na-right-whale-breach-regina-asmutis-silvia.jpg">
            <a:extLst>
              <a:ext uri="{FF2B5EF4-FFF2-40B4-BE49-F238E27FC236}">
                <a16:creationId xmlns:a16="http://schemas.microsoft.com/office/drawing/2014/main" id="{3D2E2D1F-A1A6-AE49-8637-337CD74F5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64" y="4042611"/>
            <a:ext cx="1435795" cy="10419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1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A261C67-BA1C-FE46-8CFC-73572EC57E22}"/>
              </a:ext>
            </a:extLst>
          </p:cNvPr>
          <p:cNvSpPr txBox="1"/>
          <p:nvPr/>
        </p:nvSpPr>
        <p:spPr>
          <a:xfrm>
            <a:off x="96253" y="123690"/>
            <a:ext cx="7904747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13" name="Picture 12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AE6C0D6A-D45B-C342-AFCE-A08AABFF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393" y="482072"/>
            <a:ext cx="3587750" cy="8682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CC86D0-5988-E241-AC7D-DE05415703CF}"/>
              </a:ext>
            </a:extLst>
          </p:cNvPr>
          <p:cNvGrpSpPr/>
          <p:nvPr/>
        </p:nvGrpSpPr>
        <p:grpSpPr>
          <a:xfrm>
            <a:off x="7537276" y="4660399"/>
            <a:ext cx="1846717" cy="483101"/>
            <a:chOff x="1" y="6269979"/>
            <a:chExt cx="2462289" cy="6441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94406-530F-F648-A6E9-A494ABBB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6269979"/>
              <a:ext cx="1740310" cy="4709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B72506-A275-2E4C-AF5C-CC1DACB07D2C}"/>
                </a:ext>
              </a:extLst>
            </p:cNvPr>
            <p:cNvSpPr txBox="1"/>
            <p:nvPr/>
          </p:nvSpPr>
          <p:spPr>
            <a:xfrm>
              <a:off x="741646" y="6544781"/>
              <a:ext cx="1720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i="1">
                  <a:latin typeface="Times New Roman" charset="0"/>
                  <a:ea typeface="Times New Roman" charset="0"/>
                  <a:cs typeface="Times New Roman" charset="0"/>
                </a:rPr>
                <a:t>Center for Ocean Observing Leadership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65AF1D-296F-9B43-A2EC-4BF93FE23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3" y="856634"/>
            <a:ext cx="2657585" cy="271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47082-8BF5-A045-A0AE-C47FB1916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19409" b="18438"/>
          <a:stretch/>
        </p:blipFill>
        <p:spPr>
          <a:xfrm>
            <a:off x="4204451" y="1504474"/>
            <a:ext cx="2587060" cy="35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61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A261C67-BA1C-FE46-8CFC-73572EC57E22}"/>
              </a:ext>
            </a:extLst>
          </p:cNvPr>
          <p:cNvSpPr txBox="1"/>
          <p:nvPr/>
        </p:nvSpPr>
        <p:spPr>
          <a:xfrm>
            <a:off x="96253" y="123690"/>
            <a:ext cx="7904747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13" name="Picture 12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AE6C0D6A-D45B-C342-AFCE-A08AABFF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393" y="482072"/>
            <a:ext cx="3587750" cy="868299"/>
          </a:xfrm>
          <a:prstGeom prst="rect">
            <a:avLst/>
          </a:prstGeom>
        </p:spPr>
      </p:pic>
      <p:pic>
        <p:nvPicPr>
          <p:cNvPr id="15" name="Picture 14" descr="RU_SIG_SEBS_CMYK.wmf">
            <a:extLst>
              <a:ext uri="{FF2B5EF4-FFF2-40B4-BE49-F238E27FC236}">
                <a16:creationId xmlns:a16="http://schemas.microsoft.com/office/drawing/2014/main" id="{AF73C4D4-0B13-B642-8532-6A3E306EAE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D1FB8F-49D4-C443-9446-9BDBE855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3" y="856634"/>
            <a:ext cx="2657585" cy="2711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AAB90-1BB5-5440-8342-7F214B4CF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903" y="1350371"/>
            <a:ext cx="5811433" cy="30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1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0D83-E266-8B49-8FE1-8371095A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37"/>
            <a:ext cx="6172200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9BC84-DA20-2F46-82F4-2CDE7441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6587"/>
            <a:ext cx="8476488" cy="3661616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Offshore wind is coming to the US, and to NJ</a:t>
            </a:r>
          </a:p>
          <a:p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The ocean is a complex place, and all stakeholders can contribute their expertise to the responsible deployment of offshore wind. </a:t>
            </a:r>
            <a:b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Researchers at Rutgers as a whole are helping to better inform this process, making sure the best science is used to make the best decisions</a:t>
            </a:r>
          </a:p>
        </p:txBody>
      </p:sp>
      <p:pic>
        <p:nvPicPr>
          <p:cNvPr id="5" name="Picture 4" descr="RU_SIG_SEBS_CMYK.w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5207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GliderIma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"/>
          <a:stretch/>
        </p:blipFill>
        <p:spPr>
          <a:xfrm>
            <a:off x="15921" y="1"/>
            <a:ext cx="9149900" cy="51435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-1" y="2705767"/>
            <a:ext cx="4866809" cy="13144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10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17914"/>
            <a:ext cx="2563965" cy="1025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F381A-A62F-7945-9C47-DFA1FF3A01FE}"/>
              </a:ext>
            </a:extLst>
          </p:cNvPr>
          <p:cNvSpPr txBox="1"/>
          <p:nvPr/>
        </p:nvSpPr>
        <p:spPr>
          <a:xfrm>
            <a:off x="221865" y="0"/>
            <a:ext cx="27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Thank you!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08" y="423143"/>
            <a:ext cx="8492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For more information: </a:t>
            </a:r>
          </a:p>
          <a:p>
            <a:pPr algn="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Josh Kohut</a:t>
            </a:r>
          </a:p>
          <a:p>
            <a:pPr algn="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kohut@marine.rutgers.edu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Joe Brodie</a:t>
            </a:r>
          </a:p>
          <a:p>
            <a:pPr algn="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jbrodie@marine.rutgers.edu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https://go.rutgers.edu/RUCOOL-OSW</a:t>
            </a:r>
          </a:p>
        </p:txBody>
      </p:sp>
    </p:spTree>
    <p:extLst>
      <p:ext uri="{BB962C8B-B14F-4D97-AF65-F5344CB8AC3E}">
        <p14:creationId xmlns:p14="http://schemas.microsoft.com/office/powerpoint/2010/main" val="291135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46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1374" y="4525472"/>
            <a:ext cx="7008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njclimateresourcecenter.rutgers.edu</a:t>
            </a:r>
            <a:r>
              <a:rPr lang="en-US" dirty="0"/>
              <a:t>/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24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648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How Do We Get Our Electricity?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430F1AC-7E6B-F142-B257-3AA86003EB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16" y="666677"/>
            <a:ext cx="7132320" cy="3887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3B221-23B0-0F47-80A3-8437792C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81835"/>
            <a:ext cx="2404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Arial Regular"/>
                <a:hlinkClick r:id="rId4"/>
              </a:rPr>
              <a:t>https://www.nytimes.com/interactive/2020/10/28/climate/how-electricity-generation-changed-in-your-state-election.html</a:t>
            </a:r>
            <a:r>
              <a:rPr lang="en-US" sz="800" dirty="0">
                <a:solidFill>
                  <a:schemeClr val="bg1"/>
                </a:solidFill>
                <a:latin typeface="Arial Regular"/>
              </a:rPr>
              <a:t> 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37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054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About New Jersey?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690083"/>
            <a:ext cx="6979920" cy="3919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3B221-23B0-0F47-80A3-8437792C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81835"/>
            <a:ext cx="2404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Arial Regular"/>
                <a:hlinkClick r:id="rId4"/>
              </a:rPr>
              <a:t>https://www.nytimes.com/interactive/2020/10/28/climate/how-electricity-generation-changed-in-your-state-election.html</a:t>
            </a:r>
            <a:r>
              <a:rPr lang="en-US" sz="800" dirty="0">
                <a:solidFill>
                  <a:schemeClr val="bg1"/>
                </a:solidFill>
                <a:latin typeface="Arial Regular"/>
              </a:rPr>
              <a:t> </a:t>
            </a:r>
          </a:p>
        </p:txBody>
      </p:sp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51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054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About New Jersey?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690083"/>
            <a:ext cx="6979920" cy="3919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199821"/>
            <a:ext cx="3027538" cy="3927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468867" y="2843784"/>
            <a:ext cx="192024" cy="1527048"/>
          </a:xfrm>
          <a:prstGeom prst="rect">
            <a:avLst/>
          </a:prstGeom>
          <a:solidFill>
            <a:srgbClr val="25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57390" y="4347967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Times New Roman" charset="0"/>
                <a:ea typeface="Times New Roman" charset="0"/>
                <a:cs typeface="Times New Roman" charset="0"/>
              </a:rPr>
              <a:t>2035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4582" y="2372359"/>
            <a:ext cx="1000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7.5 GW of </a:t>
            </a:r>
          </a:p>
          <a:p>
            <a:pPr algn="ctr"/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Offshore wind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4865399"/>
            <a:ext cx="10615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>
                <a:latin typeface="Times New Roman" charset="0"/>
                <a:ea typeface="Times New Roman" charset="0"/>
                <a:cs typeface="Times New Roman" charset="0"/>
              </a:rPr>
              <a:t>September </a:t>
            </a:r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2020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979" y="4445450"/>
            <a:ext cx="682457" cy="653656"/>
          </a:xfrm>
          <a:prstGeom prst="rect">
            <a:avLst/>
          </a:prstGeom>
        </p:spPr>
      </p:pic>
      <p:pic>
        <p:nvPicPr>
          <p:cNvPr id="13" name="Picture 12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31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8C31-77D0-D04F-AAC4-C1D92CC8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is Offshore Wind?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5294-40C3-D248-BFC5-84EEDB2B7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7" y="998671"/>
            <a:ext cx="5566842" cy="3400425"/>
          </a:xfrm>
        </p:spPr>
        <p:txBody>
          <a:bodyPr/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Wind turbines constructed in the ocean: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Do not occupy land resources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Can be built considerably larger than on land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Only two small operating offshore wind farms in the US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Block Island, RI (5 turbines, 30 MW)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Coastal Virginia (2 turbines, 12 MW)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Offshore development faces many challenges beyond land-based wind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Physical and biological ocean characteristics and concerns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Multiple ocean uses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2A7C7-9B18-0940-B0D1-BA82F73E0A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9012" y="723070"/>
            <a:ext cx="4201173" cy="3150880"/>
          </a:xfrm>
          <a:prstGeom prst="rect">
            <a:avLst/>
          </a:prstGeom>
        </p:spPr>
      </p:pic>
      <p:pic>
        <p:nvPicPr>
          <p:cNvPr id="6" name="Picture 5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6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A730F-82C3-474B-B20C-3DB3A3FE5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7" y="0"/>
            <a:ext cx="6402902" cy="4622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E29ED-0FD7-9448-8D22-3F4AFB00602A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1F4194-5915-0B48-93A7-303A1C3E79FA}"/>
              </a:ext>
            </a:extLst>
          </p:cNvPr>
          <p:cNvSpPr/>
          <p:nvPr/>
        </p:nvSpPr>
        <p:spPr>
          <a:xfrm rot="724246">
            <a:off x="5607802" y="592088"/>
            <a:ext cx="822314" cy="13838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C5A35-E709-AC42-99BF-AD924D90597E}"/>
              </a:ext>
            </a:extLst>
          </p:cNvPr>
          <p:cNvCxnSpPr>
            <a:cxnSpLocks/>
            <a:stCxn id="6" idx="1"/>
            <a:endCxn id="7" idx="7"/>
          </p:cNvCxnSpPr>
          <p:nvPr/>
        </p:nvCxnSpPr>
        <p:spPr>
          <a:xfrm flipH="1" flipV="1">
            <a:off x="6405578" y="866363"/>
            <a:ext cx="836794" cy="582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5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_RU_template_SHIELD_logotype_4x3 standard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4CF5AE6-B6CA-3F4A-9C9C-435133A75159}" vid="{121D9989-4B43-8B47-A74D-631364E86F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_RU_template_SHIELD_logotype_4x3 standard</Template>
  <TotalTime>5321</TotalTime>
  <Words>1073</Words>
  <Application>Microsoft Macintosh PowerPoint</Application>
  <PresentationFormat>On-screen Show (16:9)</PresentationFormat>
  <Paragraphs>206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 Regular</vt:lpstr>
      <vt:lpstr>Arial</vt:lpstr>
      <vt:lpstr>Calibri</vt:lpstr>
      <vt:lpstr>Helvetica</vt:lpstr>
      <vt:lpstr>Times New Roman</vt:lpstr>
      <vt:lpstr>Wingdings</vt:lpstr>
      <vt:lpstr>_RU_template_SHIELD_logotype_4x3 standard</vt:lpstr>
      <vt:lpstr>Perspectives on Offshore Wind  and the Environment from a Local  Oceanographer and Meteorologist</vt:lpstr>
      <vt:lpstr>PowerPoint Presentation</vt:lpstr>
      <vt:lpstr>PowerPoint Presentation</vt:lpstr>
      <vt:lpstr>PowerPoint Presentation</vt:lpstr>
      <vt:lpstr>How Do We Get Our Electricity?</vt:lpstr>
      <vt:lpstr>What About New Jersey?</vt:lpstr>
      <vt:lpstr>What About New Jersey?</vt:lpstr>
      <vt:lpstr>What is Offshore Wind?</vt:lpstr>
      <vt:lpstr>PowerPoint Presentation</vt:lpstr>
      <vt:lpstr>PowerPoint Presentation</vt:lpstr>
      <vt:lpstr>PowerPoint Presentation</vt:lpstr>
      <vt:lpstr>State Commitments to Offshore Wind</vt:lpstr>
      <vt:lpstr>PowerPoint Presentation</vt:lpstr>
      <vt:lpstr>PowerPoint Presentation</vt:lpstr>
      <vt:lpstr>PowerPoint Presentation</vt:lpstr>
      <vt:lpstr>PowerPoint Presentation</vt:lpstr>
      <vt:lpstr>Rutgers Coastal Met-Ocean Monitoring Site</vt:lpstr>
      <vt:lpstr>PowerPoint Presentation</vt:lpstr>
      <vt:lpstr>Real-Time Weather Modeling RU-WRF</vt:lpstr>
      <vt:lpstr>Sea breezes are common;  Driven by land-sea temperature difference</vt:lpstr>
      <vt:lpstr>PowerPoint Presentation</vt:lpstr>
      <vt:lpstr>Fishing Industry Concerns and Research Priorities</vt:lpstr>
      <vt:lpstr>PowerPoint Presentation</vt:lpstr>
      <vt:lpstr>PowerPoint Presentation</vt:lpstr>
      <vt:lpstr>PowerPoint Presentation</vt:lpstr>
      <vt:lpstr>Marine Mammals</vt:lpstr>
      <vt:lpstr>Offshore Construction Challenges</vt:lpstr>
      <vt:lpstr>Academic and Industry Collaboration: ECO-PAM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Brodie</dc:creator>
  <cp:lastModifiedBy>Joseph Brodie</cp:lastModifiedBy>
  <cp:revision>192</cp:revision>
  <dcterms:created xsi:type="dcterms:W3CDTF">2019-10-27T18:17:17Z</dcterms:created>
  <dcterms:modified xsi:type="dcterms:W3CDTF">2022-02-15T16:57:38Z</dcterms:modified>
</cp:coreProperties>
</file>