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531" r:id="rId3"/>
    <p:sldId id="535" r:id="rId4"/>
    <p:sldId id="723" r:id="rId5"/>
    <p:sldId id="265" r:id="rId6"/>
    <p:sldId id="769" r:id="rId7"/>
    <p:sldId id="268" r:id="rId8"/>
    <p:sldId id="729" r:id="rId9"/>
    <p:sldId id="768" r:id="rId10"/>
    <p:sldId id="724" r:id="rId1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/>
    <p:restoredTop sz="89747"/>
  </p:normalViewPr>
  <p:slideViewPr>
    <p:cSldViewPr snapToGrid="0">
      <p:cViewPr varScale="1">
        <p:scale>
          <a:sx n="156" d="100"/>
          <a:sy n="156" d="100"/>
        </p:scale>
        <p:origin x="1048" y="17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099CF-5F24-4441-B1D6-B97746C4177D}" type="datetimeFigureOut">
              <a:rPr lang="en-US" smtClean="0"/>
              <a:t>1/26/21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C5C7E-8D23-434C-B867-6AB4B99F7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3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2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eaLnBrk="1" hangingPunct="1"/>
            <a:r>
              <a:rPr lang="en-US" dirty="0"/>
              <a:t>Companies – TWR, </a:t>
            </a:r>
            <a:r>
              <a:rPr lang="en-US" dirty="0" err="1"/>
              <a:t>Seaspace</a:t>
            </a:r>
            <a:r>
              <a:rPr lang="en-US" dirty="0"/>
              <a:t>, CODAR, </a:t>
            </a:r>
            <a:r>
              <a:rPr lang="en-US" dirty="0" err="1"/>
              <a:t>Aquawind</a:t>
            </a:r>
            <a:r>
              <a:rPr lang="en-US" dirty="0"/>
              <a:t>, </a:t>
            </a:r>
            <a:r>
              <a:rPr lang="en-US" dirty="0" err="1"/>
              <a:t>Weatherflow</a:t>
            </a:r>
            <a:r>
              <a:rPr lang="en-US" dirty="0"/>
              <a:t>, Sequoia Scientific, Seabird Electronics, </a:t>
            </a:r>
            <a:r>
              <a:rPr lang="en-US" dirty="0" err="1"/>
              <a:t>Wetlabs</a:t>
            </a:r>
            <a:r>
              <a:rPr lang="en-US" dirty="0"/>
              <a:t>, </a:t>
            </a:r>
            <a:r>
              <a:rPr lang="en-US" dirty="0" err="1"/>
              <a:t>Satlantic</a:t>
            </a:r>
            <a:r>
              <a:rPr lang="en-US" dirty="0"/>
              <a:t>, Nortek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381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the speed gradient a bit more clearly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8937-57E4-2542-A18E-3B03F50AED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00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Habitat Suitability Index, 0 to 1 (red is 1, zero is blue), unitless</a:t>
            </a:r>
          </a:p>
          <a:p>
            <a:r>
              <a:rPr lang="en-US" dirty="0"/>
              <a:t>John </a:t>
            </a:r>
            <a:r>
              <a:rPr lang="en-US" dirty="0" err="1"/>
              <a:t>Manderson’s</a:t>
            </a:r>
            <a:r>
              <a:rPr lang="en-US" dirty="0"/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4E2F6-33A5-8A46-BA41-1B83136187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4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used by 5 telemetered black sea bass over a 2 month period in a reef area, able to look at response to habitat change and bottom fish distribution</a:t>
            </a:r>
          </a:p>
          <a:p>
            <a:r>
              <a:rPr lang="en-US" dirty="0"/>
              <a:t>“baited camera trap” to attract predators that are already in the region to appear in front of the camera</a:t>
            </a:r>
          </a:p>
          <a:p>
            <a:r>
              <a:rPr lang="en-US" dirty="0"/>
              <a:t>Combine acoustic technology with camera technology, search out and pinpoint the position of tagged fish over a wide area, for tracking fish that do not stay in the reef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5C7E-8D23-434C-B867-6AB4B99F78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1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1E36-EDF3-FF41-B2E8-B66A647FC3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8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 snapshot. Lots of other technology in use or under development.</a:t>
            </a:r>
          </a:p>
          <a:p>
            <a:r>
              <a:rPr lang="en-US" dirty="0"/>
              <a:t>Lidars for tracking birds and bats.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C5C7E-8D23-434C-B867-6AB4B99F78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2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5" y="223527"/>
            <a:ext cx="3240509" cy="876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2A484-E14A-8E4B-8D58-ECA8DF29078A}"/>
              </a:ext>
            </a:extLst>
          </p:cNvPr>
          <p:cNvSpPr txBox="1"/>
          <p:nvPr userDrawn="1"/>
        </p:nvSpPr>
        <p:spPr>
          <a:xfrm>
            <a:off x="2121104" y="4312503"/>
            <a:ext cx="490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F5F5F"/>
                </a:solidFill>
              </a:rPr>
              <a:t>Center for Ocean Observing Leadership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Department of Marine and Coastal Sciences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School of Environmental and Biological Sciences</a:t>
            </a:r>
          </a:p>
        </p:txBody>
      </p:sp>
    </p:spTree>
    <p:extLst>
      <p:ext uri="{BB962C8B-B14F-4D97-AF65-F5344CB8AC3E}">
        <p14:creationId xmlns:p14="http://schemas.microsoft.com/office/powerpoint/2010/main" val="72585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23BF7-9F5A-9E42-B502-689AC6A1E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86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86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2D79-D5B9-9E44-BC26-5C4012EF6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88343-B159-074D-B355-B61FD1A20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2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24AE8-78F8-144E-A4FE-553D35E59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DA8B8-D04C-214E-83CE-5B60915F9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61A5-F588-D34E-A84B-E514DA90C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725B-9C86-6E43-AAF9-1A329DDB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2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A03EE-8AFD-D547-9E71-0BD0BE6F9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4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F1C61-654F-EF4C-B7CF-635108DFC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7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5825F-7512-8045-B403-CF218AA20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_banner_COOL.jpg">
            <a:extLst>
              <a:ext uri="{FF2B5EF4-FFF2-40B4-BE49-F238E27FC236}">
                <a16:creationId xmlns:a16="http://schemas.microsoft.com/office/drawing/2014/main" id="{7B27603C-A5DE-EB4B-8736-29E3D6195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6" b="20816"/>
          <a:stretch/>
        </p:blipFill>
        <p:spPr>
          <a:xfrm>
            <a:off x="0" y="4625146"/>
            <a:ext cx="9144000" cy="518354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3031"/>
            <a:ext cx="82296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8831"/>
            <a:ext cx="82296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0139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3">
                    <a:lumMod val="85000"/>
                  </a:schemeClr>
                </a:solidFill>
                <a:cs typeface="Geneva" charset="0"/>
              </a:defRPr>
            </a:lvl1pPr>
          </a:lstStyle>
          <a:p>
            <a:pPr>
              <a:defRPr/>
            </a:pPr>
            <a:fld id="{94F06B10-230A-2842-997C-D8605B5277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tiff"/><Relationship Id="rId26" Type="http://schemas.openxmlformats.org/officeDocument/2006/relationships/image" Target="../media/image26.jpg"/><Relationship Id="rId3" Type="http://schemas.openxmlformats.org/officeDocument/2006/relationships/image" Target="../media/image3.jpeg"/><Relationship Id="rId21" Type="http://schemas.openxmlformats.org/officeDocument/2006/relationships/image" Target="../media/image21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24" Type="http://schemas.openxmlformats.org/officeDocument/2006/relationships/image" Target="../media/image24.tiff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tiff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2.tiff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t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hyperlink" Target="https://go.rutgers.edu/ECO-PAM" TargetMode="Externa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go.rutgers.edu/ECO-PAM" TargetMode="External"/><Relationship Id="rId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7535"/>
            <a:ext cx="7772400" cy="1102519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</a:rPr>
              <a:t>Technology for Understanding Offshore Wind and the Environment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71750"/>
            <a:ext cx="6400800" cy="131445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</a:rPr>
              <a:t>Joseph Brodie </a:t>
            </a:r>
            <a:r>
              <a:rPr lang="en-US" sz="2000" b="1" dirty="0">
                <a:latin typeface="Arial" charset="0"/>
              </a:rPr>
              <a:t>(he/him/his)</a:t>
            </a:r>
          </a:p>
          <a:p>
            <a:pPr eaLnBrk="1" hangingPunct="1"/>
            <a:r>
              <a:rPr lang="en-US" sz="2000" dirty="0">
                <a:latin typeface="Arial" charset="0"/>
              </a:rPr>
              <a:t>Time for Turbines</a:t>
            </a:r>
          </a:p>
          <a:p>
            <a:pPr eaLnBrk="1" hangingPunct="1"/>
            <a:r>
              <a:rPr lang="en-US" sz="2000" dirty="0">
                <a:latin typeface="Arial" charset="0"/>
              </a:rPr>
              <a:t>27 January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DA84F-D01E-CD44-AC09-BA39AD4B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09" y="0"/>
            <a:ext cx="6029406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1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3220299" y="3364020"/>
            <a:ext cx="1368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46 Site 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4762159" y="3364020"/>
            <a:ext cx="1293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</a:rPr>
              <a:t>~ 500 Glider 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804521" y="3364021"/>
            <a:ext cx="220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b="1">
                <a:solidFill>
                  <a:srgbClr val="000000"/>
                </a:solidFill>
              </a:rPr>
              <a:t>L-Band &amp; X-Band 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7001792" y="363878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56890" y="2402896"/>
            <a:ext cx="1304925" cy="98464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6074229" y="3364021"/>
            <a:ext cx="140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3-D Nowcasts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&amp; Forecasts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823190" y="2402897"/>
            <a:ext cx="1323975" cy="98702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22187" y="2405278"/>
            <a:ext cx="1309688" cy="98226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2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11835" y="2402897"/>
            <a:ext cx="1316831" cy="98702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7" name="Picture 41" descr="1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646198" y="3751304"/>
            <a:ext cx="458968" cy="46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58" name="Picture 42" descr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787" y="4178439"/>
            <a:ext cx="839390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0" name="Picture 44" descr="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622984" y="4237607"/>
            <a:ext cx="407194" cy="39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1" name="Picture 45" descr="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37519" y="4178439"/>
            <a:ext cx="839391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2" name="Picture 46" descr="5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540630" y="4227207"/>
            <a:ext cx="785208" cy="2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663" name="Picture 47" descr="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7758" y="3751304"/>
            <a:ext cx="473869" cy="4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4" name="Picture 48" descr="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66195" y="3751304"/>
            <a:ext cx="460772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5" name="Picture 49" descr="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12238" y="3778713"/>
            <a:ext cx="445294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8" name="Picture 52" descr="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23756" y="4185645"/>
            <a:ext cx="470642" cy="44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9" name="Picture 53" descr="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290929" y="4223319"/>
            <a:ext cx="445294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22" name="Picture 6" descr="jen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875453" y="2402897"/>
            <a:ext cx="809625" cy="98702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1E92DD-5313-1D45-95A5-D1E4A08AD0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44470" y="3827477"/>
            <a:ext cx="1388436" cy="2175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IOOS_logo">
            <a:extLst>
              <a:ext uri="{FF2B5EF4-FFF2-40B4-BE49-F238E27FC236}">
                <a16:creationId xmlns:a16="http://schemas.microsoft.com/office/drawing/2014/main" id="{74EC381C-5964-464A-BAC0-4CAD96E83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52"/>
          <a:stretch/>
        </p:blipFill>
        <p:spPr bwMode="auto">
          <a:xfrm>
            <a:off x="2110399" y="3826744"/>
            <a:ext cx="780491" cy="29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DAR Ocean Sensors - HOME">
            <a:extLst>
              <a:ext uri="{FF2B5EF4-FFF2-40B4-BE49-F238E27FC236}">
                <a16:creationId xmlns:a16="http://schemas.microsoft.com/office/drawing/2014/main" id="{5DF2BF81-64D3-1A43-90F1-0B814EBA1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45" b="-5499"/>
          <a:stretch/>
        </p:blipFill>
        <p:spPr bwMode="auto">
          <a:xfrm>
            <a:off x="6314595" y="4211537"/>
            <a:ext cx="847293" cy="3995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S:\Sequoia logos\ssi-logo-clear.GIF">
            <a:extLst>
              <a:ext uri="{FF2B5EF4-FFF2-40B4-BE49-F238E27FC236}">
                <a16:creationId xmlns:a16="http://schemas.microsoft.com/office/drawing/2014/main" id="{1BCB8E62-5C5A-CE47-8406-3E0F5103A1C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7492544" y="4194217"/>
            <a:ext cx="942464" cy="35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7D340B-4986-154A-9354-E35CC75949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29568" y="3751304"/>
            <a:ext cx="1159840" cy="4536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C8EBE6D-9194-4C4A-B74E-D6F54235618E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88967" b="-15990"/>
          <a:stretch/>
        </p:blipFill>
        <p:spPr>
          <a:xfrm>
            <a:off x="3944197" y="4226923"/>
            <a:ext cx="382548" cy="4255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ED12FC-9133-E744-8473-72429FA0EC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09537" y="3825039"/>
            <a:ext cx="1371600" cy="2994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71D047-E625-DE47-9E1D-244B74EEB8E5}"/>
              </a:ext>
            </a:extLst>
          </p:cNvPr>
          <p:cNvSpPr txBox="1"/>
          <p:nvPr/>
        </p:nvSpPr>
        <p:spPr>
          <a:xfrm>
            <a:off x="6927737" y="4561861"/>
            <a:ext cx="118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+ Many More!</a:t>
            </a:r>
          </a:p>
        </p:txBody>
      </p:sp>
      <p:pic>
        <p:nvPicPr>
          <p:cNvPr id="1026" name="Picture 2" descr="https://maracoos.org/sites/macoora/files/certStamp.png">
            <a:extLst>
              <a:ext uri="{FF2B5EF4-FFF2-40B4-BE49-F238E27FC236}">
                <a16:creationId xmlns:a16="http://schemas.microsoft.com/office/drawing/2014/main" id="{846054B8-DC49-284C-AD77-CF7763A0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86" y="2383756"/>
            <a:ext cx="1004036" cy="102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11311385685_21a7a0201d_b.jpg">
            <a:extLst>
              <a:ext uri="{FF2B5EF4-FFF2-40B4-BE49-F238E27FC236}">
                <a16:creationId xmlns:a16="http://schemas.microsoft.com/office/drawing/2014/main" id="{81476888-51FD-CF4B-8DDF-416171352B3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41990"/>
            <a:ext cx="6858000" cy="1634133"/>
          </a:xfrm>
          <a:prstGeom prst="rect">
            <a:avLst/>
          </a:prstGeom>
        </p:spPr>
      </p:pic>
      <p:sp>
        <p:nvSpPr>
          <p:cNvPr id="37" name="Text Box 18">
            <a:extLst>
              <a:ext uri="{FF2B5EF4-FFF2-40B4-BE49-F238E27FC236}">
                <a16:creationId xmlns:a16="http://schemas.microsoft.com/office/drawing/2014/main" id="{8431F9B5-E02F-F54D-A160-0050CA269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-50334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500" b="1" dirty="0">
                <a:solidFill>
                  <a:srgbClr val="000000"/>
                </a:solidFill>
                <a:latin typeface="Arial Regular"/>
              </a:rPr>
              <a:t>Rutgers University  -  Center for Ocean Observing Leadership</a:t>
            </a:r>
          </a:p>
          <a:p>
            <a:pPr algn="ctr"/>
            <a:r>
              <a:rPr lang="en-US" altLang="en-US" sz="15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MARACOOS </a:t>
            </a:r>
            <a:r>
              <a:rPr lang="mr-IN" altLang="en-US" sz="15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–</a:t>
            </a:r>
            <a:r>
              <a:rPr lang="en-US" altLang="en-US" sz="15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 A forum to bring forward the best science &amp; technolog</a:t>
            </a:r>
            <a:r>
              <a:rPr lang="en-US" altLang="en-US" sz="1500" b="1" dirty="0">
                <a:solidFill>
                  <a:srgbClr val="000000"/>
                </a:solidFill>
                <a:latin typeface="Arial Regular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0541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68B10-9DF3-5047-BB0E-2422EFAE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6029"/>
          </a:xfrm>
        </p:spPr>
        <p:txBody>
          <a:bodyPr/>
          <a:lstStyle/>
          <a:p>
            <a:pPr algn="ctr"/>
            <a:r>
              <a:rPr lang="en-US" b="1" dirty="0"/>
              <a:t>Essential Ocean Feature: Mid-Atlantic Cold Pool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8D9A6-9557-5C4D-B056-B0D621EFDDF4}"/>
              </a:ext>
            </a:extLst>
          </p:cNvPr>
          <p:cNvSpPr txBox="1"/>
          <p:nvPr/>
        </p:nvSpPr>
        <p:spPr>
          <a:xfrm>
            <a:off x="939754" y="4323748"/>
            <a:ext cx="44087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/>
          </a:p>
        </p:txBody>
      </p:sp>
      <p:pic>
        <p:nvPicPr>
          <p:cNvPr id="8" name="cold_pool_daily_12C_2017_WVo7m8.mp4">
            <a:hlinkClick r:id="" action="ppaction://media"/>
            <a:extLst>
              <a:ext uri="{FF2B5EF4-FFF2-40B4-BE49-F238E27FC236}">
                <a16:creationId xmlns:a16="http://schemas.microsoft.com/office/drawing/2014/main" id="{8C6CD7E6-82C8-5646-9E21-9E65532F5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526237"/>
            <a:ext cx="5105400" cy="3829050"/>
          </a:xfrm>
          <a:prstGeom prst="rect">
            <a:avLst/>
          </a:prstGeom>
        </p:spPr>
      </p:pic>
      <p:pic>
        <p:nvPicPr>
          <p:cNvPr id="7" name="Picture 6" descr="Screen Shot 2016-09-19 at 12.44.02 PM.png">
            <a:extLst>
              <a:ext uri="{FF2B5EF4-FFF2-40B4-BE49-F238E27FC236}">
                <a16:creationId xmlns:a16="http://schemas.microsoft.com/office/drawing/2014/main" id="{0BD55A17-3996-5748-BE59-07783774B1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9989" r="52163" b="-4479"/>
          <a:stretch/>
        </p:blipFill>
        <p:spPr>
          <a:xfrm>
            <a:off x="296334" y="616496"/>
            <a:ext cx="3725664" cy="2056096"/>
          </a:xfrm>
          <a:prstGeom prst="rect">
            <a:avLst/>
          </a:prstGeom>
        </p:spPr>
      </p:pic>
      <p:pic>
        <p:nvPicPr>
          <p:cNvPr id="11" name="Picture 10" descr="Screen Shot 2016-09-19 at 12.44.02 PM.png">
            <a:extLst>
              <a:ext uri="{FF2B5EF4-FFF2-40B4-BE49-F238E27FC236}">
                <a16:creationId xmlns:a16="http://schemas.microsoft.com/office/drawing/2014/main" id="{EA54E7BB-4457-3D49-80BF-ADD354DA2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5511"/>
          <a:stretch/>
        </p:blipFill>
        <p:spPr>
          <a:xfrm>
            <a:off x="211667" y="2555504"/>
            <a:ext cx="3742266" cy="2051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2CF27A-92AD-3F46-9B81-464B8B67ECE1}"/>
              </a:ext>
            </a:extLst>
          </p:cNvPr>
          <p:cNvSpPr txBox="1"/>
          <p:nvPr/>
        </p:nvSpPr>
        <p:spPr>
          <a:xfrm>
            <a:off x="668867" y="3985955"/>
            <a:ext cx="241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Summer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9C864A-C301-6148-88F1-CABC6CB92DF1}"/>
              </a:ext>
            </a:extLst>
          </p:cNvPr>
          <p:cNvSpPr txBox="1"/>
          <p:nvPr/>
        </p:nvSpPr>
        <p:spPr>
          <a:xfrm>
            <a:off x="668867" y="1985265"/>
            <a:ext cx="220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Winter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E366D-100F-2643-B340-26701B97863D}"/>
              </a:ext>
            </a:extLst>
          </p:cNvPr>
          <p:cNvSpPr txBox="1"/>
          <p:nvPr/>
        </p:nvSpPr>
        <p:spPr>
          <a:xfrm>
            <a:off x="4216400" y="965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4949E8-203B-C347-A51B-3A8E389A7BA8}"/>
              </a:ext>
            </a:extLst>
          </p:cNvPr>
          <p:cNvCxnSpPr>
            <a:cxnSpLocks/>
          </p:cNvCxnSpPr>
          <p:nvPr/>
        </p:nvCxnSpPr>
        <p:spPr>
          <a:xfrm>
            <a:off x="6460067" y="2048933"/>
            <a:ext cx="300566" cy="5065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2D9B710-A951-E74D-B94C-A4E00BD4B167}"/>
              </a:ext>
            </a:extLst>
          </p:cNvPr>
          <p:cNvSpPr txBox="1">
            <a:spLocks/>
          </p:cNvSpPr>
          <p:nvPr/>
        </p:nvSpPr>
        <p:spPr>
          <a:xfrm>
            <a:off x="442686" y="22880"/>
            <a:ext cx="8229600" cy="5803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kern="0" dirty="0">
                <a:latin typeface="Arial Regular"/>
              </a:rPr>
              <a:t>Atmospheric Modeling with RU-WRF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70B273-82E0-2B4D-9002-B46D189B6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18" y="1289656"/>
            <a:ext cx="3327135" cy="332713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F303EE-728C-1741-979E-B388A3A5B33C}"/>
              </a:ext>
            </a:extLst>
          </p:cNvPr>
          <p:cNvCxnSpPr>
            <a:cxnSpLocks/>
          </p:cNvCxnSpPr>
          <p:nvPr/>
        </p:nvCxnSpPr>
        <p:spPr>
          <a:xfrm flipV="1">
            <a:off x="7450961" y="2419051"/>
            <a:ext cx="613863" cy="19712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5570C12-3BA0-3444-868B-8C4562933DE3}"/>
              </a:ext>
            </a:extLst>
          </p:cNvPr>
          <p:cNvSpPr txBox="1"/>
          <p:nvPr/>
        </p:nvSpPr>
        <p:spPr>
          <a:xfrm>
            <a:off x="7488546" y="2775974"/>
            <a:ext cx="167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8.5 to 10 m/s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FF1C2-6A2F-F246-BC72-88AB78F59B0F}"/>
              </a:ext>
            </a:extLst>
          </p:cNvPr>
          <p:cNvSpPr txBox="1"/>
          <p:nvPr/>
        </p:nvSpPr>
        <p:spPr>
          <a:xfrm>
            <a:off x="6172916" y="701940"/>
            <a:ext cx="3323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Regular"/>
              </a:rPr>
              <a:t>Wind Resource:</a:t>
            </a:r>
          </a:p>
          <a:p>
            <a:pPr algn="ctr"/>
            <a:r>
              <a:rPr lang="en-US" sz="1600" b="1" dirty="0">
                <a:latin typeface="Arial Regular"/>
              </a:rPr>
              <a:t>3 Year Mean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49EDD-20BC-AF4C-986F-3815A3F2B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78" y="1289656"/>
            <a:ext cx="3330075" cy="333007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7C753C6-32F1-834F-A95E-6E680EBC7419}"/>
              </a:ext>
            </a:extLst>
          </p:cNvPr>
          <p:cNvCxnSpPr>
            <a:cxnSpLocks/>
          </p:cNvCxnSpPr>
          <p:nvPr/>
        </p:nvCxnSpPr>
        <p:spPr>
          <a:xfrm flipV="1">
            <a:off x="7450961" y="2421992"/>
            <a:ext cx="613863" cy="1941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89EE732-2DEC-8349-8066-CBC65FD62039}"/>
              </a:ext>
            </a:extLst>
          </p:cNvPr>
          <p:cNvSpPr txBox="1"/>
          <p:nvPr/>
        </p:nvSpPr>
        <p:spPr>
          <a:xfrm>
            <a:off x="7283378" y="2778915"/>
            <a:ext cx="167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48% to 55%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5D70E-BC80-724E-8C32-BB1A46AAC051}"/>
              </a:ext>
            </a:extLst>
          </p:cNvPr>
          <p:cNvSpPr txBox="1"/>
          <p:nvPr/>
        </p:nvSpPr>
        <p:spPr>
          <a:xfrm>
            <a:off x="170904" y="603205"/>
            <a:ext cx="35078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Daily weather model run since 2011, generates hourly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Includes key ocean temperature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Used for research on hurricanes and sea breezes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Assessment of NJ’s offshore wind resource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A6A0CD-C38B-DD49-945A-7A4357A4D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14" y="3773304"/>
            <a:ext cx="1723972" cy="6743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48E838-AEC8-0142-BC4E-6D729D10EB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76" t="2625" r="5296"/>
          <a:stretch/>
        </p:blipFill>
        <p:spPr>
          <a:xfrm>
            <a:off x="3460642" y="1372223"/>
            <a:ext cx="2547511" cy="30094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73FA8F2-040F-A640-B16F-1F65B017EC01}"/>
              </a:ext>
            </a:extLst>
          </p:cNvPr>
          <p:cNvSpPr txBox="1"/>
          <p:nvPr/>
        </p:nvSpPr>
        <p:spPr>
          <a:xfrm>
            <a:off x="3649320" y="701940"/>
            <a:ext cx="1951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Regular"/>
              </a:rPr>
              <a:t>Hurricane Florence</a:t>
            </a:r>
          </a:p>
        </p:txBody>
      </p:sp>
    </p:spTree>
    <p:extLst>
      <p:ext uri="{BB962C8B-B14F-4D97-AF65-F5344CB8AC3E}">
        <p14:creationId xmlns:p14="http://schemas.microsoft.com/office/powerpoint/2010/main" val="412500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5945" b="-1626"/>
          <a:stretch/>
        </p:blipFill>
        <p:spPr>
          <a:xfrm>
            <a:off x="2765535" y="4325761"/>
            <a:ext cx="1649727" cy="209085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177291" y="1"/>
            <a:ext cx="6858000" cy="7029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Supporting Fisheries in the Mid-Atlantic Bight:</a:t>
            </a:r>
          </a:p>
          <a:p>
            <a:pPr algn="ctr"/>
            <a:r>
              <a:rPr lang="en-US" sz="15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takes a Community </a:t>
            </a:r>
            <a:b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3276" y="9449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9741" y="1295455"/>
            <a:ext cx="2838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Fishery Scientists/Ecologists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741" y="1021587"/>
            <a:ext cx="2632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Fishing Industry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9741" y="1642488"/>
            <a:ext cx="242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Physical and Biological Oceanographers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9741" y="2153761"/>
            <a:ext cx="2213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Fisheries Management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Human Dimensions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9741" y="661786"/>
            <a:ext cx="23855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Partnership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08" y="2849700"/>
            <a:ext cx="1543856" cy="1157891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613" y="644906"/>
            <a:ext cx="5753638" cy="3882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833C1-7E9E-7C4C-BED4-373A56541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1" y="4121913"/>
            <a:ext cx="2173330" cy="412933"/>
          </a:xfrm>
          <a:prstGeom prst="rect">
            <a:avLst/>
          </a:prstGeom>
        </p:spPr>
      </p:pic>
      <p:pic>
        <p:nvPicPr>
          <p:cNvPr id="13" name="Picture 12" descr="anim_butterhab_test2gam.gif">
            <a:extLst>
              <a:ext uri="{FF2B5EF4-FFF2-40B4-BE49-F238E27FC236}">
                <a16:creationId xmlns:a16="http://schemas.microsoft.com/office/drawing/2014/main" id="{881E5823-D51C-F741-ACC6-450CB68FB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14" y="2618908"/>
            <a:ext cx="2574809" cy="2574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758B80-1D6F-6249-B338-0028C0298101}"/>
              </a:ext>
            </a:extLst>
          </p:cNvPr>
          <p:cNvSpPr txBox="1"/>
          <p:nvPr/>
        </p:nvSpPr>
        <p:spPr>
          <a:xfrm>
            <a:off x="6849109" y="326261"/>
            <a:ext cx="223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PI: Dr. Josh Kohut, RUCOOL</a:t>
            </a:r>
          </a:p>
        </p:txBody>
      </p:sp>
    </p:spTree>
    <p:extLst>
      <p:ext uri="{BB962C8B-B14F-4D97-AF65-F5344CB8AC3E}">
        <p14:creationId xmlns:p14="http://schemas.microsoft.com/office/powerpoint/2010/main" val="3797350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D5739AD-34F2-9D4F-B645-56DDAB4BC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 t="7553" b="28559"/>
          <a:stretch/>
        </p:blipFill>
        <p:spPr bwMode="auto">
          <a:xfrm>
            <a:off x="5485493" y="0"/>
            <a:ext cx="3658507" cy="189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131FC1-3C4D-1445-9EB5-C650A7702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50"/>
            <a:ext cx="5805714" cy="606029"/>
          </a:xfrm>
        </p:spPr>
        <p:txBody>
          <a:bodyPr/>
          <a:lstStyle/>
          <a:p>
            <a:pPr algn="ctr"/>
            <a:r>
              <a:rPr lang="en-US" sz="2400" b="1" dirty="0"/>
              <a:t>Using REMUS to Monitor Fish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E12FB-2F1A-DE40-8AF9-3A7D493C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2" y="740940"/>
            <a:ext cx="4804014" cy="1025260"/>
          </a:xfrm>
          <a:prstGeom prst="rect">
            <a:avLst/>
          </a:prstGeom>
        </p:spPr>
      </p:pic>
      <p:pic>
        <p:nvPicPr>
          <p:cNvPr id="5" name="Picture 755322823" descr="All_Male_Plot">
            <a:extLst>
              <a:ext uri="{FF2B5EF4-FFF2-40B4-BE49-F238E27FC236}">
                <a16:creationId xmlns:a16="http://schemas.microsoft.com/office/drawing/2014/main" id="{382B5CFA-BB2D-7F45-B76D-E62562BD0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42" y="2211443"/>
            <a:ext cx="2587716" cy="23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D90E7-BD73-844A-B89C-75B961A1C7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5" b="50000"/>
          <a:stretch/>
        </p:blipFill>
        <p:spPr>
          <a:xfrm>
            <a:off x="4572000" y="1869660"/>
            <a:ext cx="2702379" cy="2627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6A97A-E70A-184C-95C5-5E9BF7F631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412" r="24467" b="-412"/>
          <a:stretch/>
        </p:blipFill>
        <p:spPr>
          <a:xfrm>
            <a:off x="7030954" y="1869660"/>
            <a:ext cx="2113046" cy="2627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4F0920-E525-AF49-A07D-CC883C3C55DB}"/>
              </a:ext>
            </a:extLst>
          </p:cNvPr>
          <p:cNvSpPr txBox="1"/>
          <p:nvPr/>
        </p:nvSpPr>
        <p:spPr>
          <a:xfrm>
            <a:off x="6843486" y="87087"/>
            <a:ext cx="223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PI: Dr. Thomas </a:t>
            </a:r>
            <a:r>
              <a:rPr lang="en-US" sz="1000" dirty="0" err="1"/>
              <a:t>Grothues</a:t>
            </a:r>
            <a:r>
              <a:rPr lang="en-US" sz="1000" dirty="0"/>
              <a:t>, RUMFS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F5EA2B-EFEC-774A-A8B6-654ECB3309E3}"/>
              </a:ext>
            </a:extLst>
          </p:cNvPr>
          <p:cNvSpPr txBox="1"/>
          <p:nvPr/>
        </p:nvSpPr>
        <p:spPr>
          <a:xfrm>
            <a:off x="933073" y="1782528"/>
            <a:ext cx="311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Black Sea Bass Space Use</a:t>
            </a:r>
          </a:p>
          <a:p>
            <a:pPr algn="ctr"/>
            <a:r>
              <a:rPr lang="en-US" sz="1400" b="1" dirty="0"/>
              <a:t>2 months, 5 tagged specimen</a:t>
            </a:r>
          </a:p>
        </p:txBody>
      </p:sp>
    </p:spTree>
    <p:extLst>
      <p:ext uri="{BB962C8B-B14F-4D97-AF65-F5344CB8AC3E}">
        <p14:creationId xmlns:p14="http://schemas.microsoft.com/office/powerpoint/2010/main" val="163723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6FB0DCC1-9D91-0D47-B81A-A1EDD4D6480E}"/>
              </a:ext>
            </a:extLst>
          </p:cNvPr>
          <p:cNvSpPr/>
          <p:nvPr/>
        </p:nvSpPr>
        <p:spPr>
          <a:xfrm>
            <a:off x="127558" y="2023108"/>
            <a:ext cx="2709267" cy="1546577"/>
          </a:xfrm>
          <a:prstGeom prst="rect">
            <a:avLst/>
          </a:prstGeom>
          <a:solidFill>
            <a:srgbClr val="FEEABD">
              <a:alpha val="34000"/>
            </a:srgbClr>
          </a:solidFill>
        </p:spPr>
        <p:txBody>
          <a:bodyPr wrap="square">
            <a:spAutoFit/>
          </a:bodyPr>
          <a:lstStyle/>
          <a:p>
            <a:pPr lvl="0" algn="ctr"/>
            <a:endParaRPr lang="en-US" sz="675" b="1" i="1" dirty="0"/>
          </a:p>
          <a:p>
            <a:pPr lvl="0" algn="ctr"/>
            <a:r>
              <a:rPr lang="en-US" sz="2100" b="1" i="1" dirty="0"/>
              <a:t> </a:t>
            </a:r>
            <a:r>
              <a:rPr lang="en-US" sz="2100" b="1" i="1" dirty="0">
                <a:solidFill>
                  <a:srgbClr val="1D5879"/>
                </a:solidFill>
              </a:rPr>
              <a:t>SEFES: </a:t>
            </a:r>
          </a:p>
          <a:p>
            <a:pPr lvl="0" algn="ctr"/>
            <a:r>
              <a:rPr lang="en-US" sz="1500" b="1" dirty="0">
                <a:solidFill>
                  <a:srgbClr val="1D5879"/>
                </a:solidFill>
              </a:rPr>
              <a:t>A Spatially explicit, Ecological, </a:t>
            </a:r>
          </a:p>
          <a:p>
            <a:pPr lvl="0" algn="ctr"/>
            <a:r>
              <a:rPr lang="en-US" sz="1500" b="1" dirty="0">
                <a:solidFill>
                  <a:srgbClr val="1D5879"/>
                </a:solidFill>
              </a:rPr>
              <a:t>agent-based Fisheries and Economic Simulator</a:t>
            </a:r>
          </a:p>
          <a:p>
            <a:pPr lvl="0" algn="ctr"/>
            <a:endParaRPr lang="en-US" sz="675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456" y="71096"/>
            <a:ext cx="6330043" cy="45120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DC9DC-4822-6145-A85E-464C43EC9961}"/>
              </a:ext>
            </a:extLst>
          </p:cNvPr>
          <p:cNvSpPr txBox="1"/>
          <p:nvPr/>
        </p:nvSpPr>
        <p:spPr>
          <a:xfrm>
            <a:off x="6843486" y="87087"/>
            <a:ext cx="223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PI: Dr. Daphne Munroe, RU Haskin</a:t>
            </a:r>
          </a:p>
        </p:txBody>
      </p:sp>
    </p:spTree>
    <p:extLst>
      <p:ext uri="{BB962C8B-B14F-4D97-AF65-F5344CB8AC3E}">
        <p14:creationId xmlns:p14="http://schemas.microsoft.com/office/powerpoint/2010/main" val="3064945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296376-A4CF-574E-9489-84F8EE300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1" y="540836"/>
            <a:ext cx="4680858" cy="2632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3CFC83-27A7-B042-A420-11653AC7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08" y="4132017"/>
            <a:ext cx="4572000" cy="47064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51842B1-6B9B-F443-8A81-AB8986B63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6" y="4101270"/>
            <a:ext cx="3468159" cy="516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88697-C193-3246-B13B-0B87E7924D19}"/>
              </a:ext>
            </a:extLst>
          </p:cNvPr>
          <p:cNvSpPr txBox="1"/>
          <p:nvPr/>
        </p:nvSpPr>
        <p:spPr>
          <a:xfrm>
            <a:off x="6714067" y="4749638"/>
            <a:ext cx="242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https://go.rutgers.edu/ECO-PAM</a:t>
            </a:r>
            <a:r>
              <a:rPr lang="en-US" sz="12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F460F-251C-9F44-AB0E-EA30E0DD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4595"/>
            <a:ext cx="8853713" cy="606029"/>
          </a:xfrm>
        </p:spPr>
        <p:txBody>
          <a:bodyPr/>
          <a:lstStyle/>
          <a:p>
            <a:r>
              <a:rPr lang="en-US" sz="2800" b="1" dirty="0"/>
              <a:t>ECO-PAM: Technology to Protect the Right Whale</a:t>
            </a:r>
          </a:p>
        </p:txBody>
      </p:sp>
      <p:pic>
        <p:nvPicPr>
          <p:cNvPr id="10" name="Picture 9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508D557E-D3A7-5640-9B28-8099591F5E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r="16204"/>
          <a:stretch/>
        </p:blipFill>
        <p:spPr>
          <a:xfrm>
            <a:off x="486831" y="2981542"/>
            <a:ext cx="4680858" cy="11328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9A09E1-E017-A444-8D1A-64D9DAD3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31" y="584389"/>
            <a:ext cx="2628140" cy="35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92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370AC3-4DF5-6843-B847-5C6A82828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235" y="1377640"/>
            <a:ext cx="3315842" cy="2971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2BBDF3-C932-7C4F-A33F-D6B5407E4801}"/>
              </a:ext>
            </a:extLst>
          </p:cNvPr>
          <p:cNvSpPr txBox="1"/>
          <p:nvPr/>
        </p:nvSpPr>
        <p:spPr>
          <a:xfrm>
            <a:off x="6060245" y="854420"/>
            <a:ext cx="311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Right Whale Detections</a:t>
            </a:r>
          </a:p>
          <a:p>
            <a:pPr algn="ctr"/>
            <a:r>
              <a:rPr lang="en-US" sz="1400" b="1" dirty="0"/>
              <a:t>Nov-Dec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8D49FC-28D4-E246-A289-43AC445F9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315" y="1370383"/>
            <a:ext cx="2786412" cy="3053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7E1603-9E67-C74A-89E3-9F664C8A3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65" y="1824156"/>
            <a:ext cx="3259850" cy="2461079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60FD020-A0E6-644C-AE14-1FBAB9BF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1" y="195287"/>
            <a:ext cx="8236857" cy="606029"/>
          </a:xfrm>
        </p:spPr>
        <p:txBody>
          <a:bodyPr/>
          <a:lstStyle/>
          <a:p>
            <a:pPr algn="ctr"/>
            <a:r>
              <a:rPr lang="en-US" sz="2400" b="1" dirty="0"/>
              <a:t>Tracking Weather and Climate </a:t>
            </a:r>
            <a:br>
              <a:rPr lang="en-US" sz="2400" b="1" dirty="0"/>
            </a:br>
            <a:r>
              <a:rPr lang="en-US" sz="2400" b="1" dirty="0"/>
              <a:t>While Listening for Whales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70AD6E-2EF3-DD4D-9003-484C9D4711EB}"/>
              </a:ext>
            </a:extLst>
          </p:cNvPr>
          <p:cNvSpPr txBox="1"/>
          <p:nvPr/>
        </p:nvSpPr>
        <p:spPr>
          <a:xfrm>
            <a:off x="1361026" y="1062606"/>
            <a:ext cx="3625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Coastal Upwelling During the Summer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293698-0C03-E541-997D-C29D377BF2F3}"/>
              </a:ext>
            </a:extLst>
          </p:cNvPr>
          <p:cNvSpPr txBox="1"/>
          <p:nvPr/>
        </p:nvSpPr>
        <p:spPr>
          <a:xfrm>
            <a:off x="16983" y="1546367"/>
            <a:ext cx="3625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Satellite Sea </a:t>
            </a:r>
            <a:r>
              <a:rPr lang="en-US" sz="1200" dirty="0" err="1"/>
              <a:t>Sfc</a:t>
            </a:r>
            <a:r>
              <a:rPr lang="en-US" sz="1200" dirty="0"/>
              <a:t> Temp, 11 August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A9900-6C37-C544-A84F-008C913CF4F0}"/>
              </a:ext>
            </a:extLst>
          </p:cNvPr>
          <p:cNvSpPr txBox="1"/>
          <p:nvPr/>
        </p:nvSpPr>
        <p:spPr>
          <a:xfrm>
            <a:off x="6714067" y="4749638"/>
            <a:ext cx="242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https://go.rutgers.edu/ECO-PAM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1066113"/>
      </p:ext>
    </p:extLst>
  </p:cSld>
  <p:clrMapOvr>
    <a:masterClrMapping/>
  </p:clrMapOvr>
</p:sld>
</file>

<file path=ppt/theme/theme1.xml><?xml version="1.0" encoding="utf-8"?>
<a:theme xmlns:a="http://schemas.openxmlformats.org/drawingml/2006/main" name="_RU_template_SHIELD_logotype_4x3 standard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UCOOL_banner_template_SHIELD_logotype_16x9 widescreen" id="{54365418-E9AC-5D4E-96A5-DCD36DB8FD4D}" vid="{88048BD5-6C50-824E-BCA7-E2563A165D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_RU_template_SHIELD_logotype_4x3 standard</Template>
  <TotalTime>240</TotalTime>
  <Words>425</Words>
  <Application>Microsoft Macintosh PowerPoint</Application>
  <PresentationFormat>On-screen Show (16:9)</PresentationFormat>
  <Paragraphs>68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 Regular</vt:lpstr>
      <vt:lpstr>Calibri</vt:lpstr>
      <vt:lpstr>_RU_template_SHIELD_logotype_4x3 standard</vt:lpstr>
      <vt:lpstr>Technology for Understanding Offshore Wind and the Environment</vt:lpstr>
      <vt:lpstr>PowerPoint Presentation</vt:lpstr>
      <vt:lpstr>Essential Ocean Feature: Mid-Atlantic Cold Pool</vt:lpstr>
      <vt:lpstr>PowerPoint Presentation</vt:lpstr>
      <vt:lpstr>PowerPoint Presentation</vt:lpstr>
      <vt:lpstr>Using REMUS to Monitor Fish</vt:lpstr>
      <vt:lpstr>PowerPoint Presentation</vt:lpstr>
      <vt:lpstr>ECO-PAM: Technology to Protect the Right Whale</vt:lpstr>
      <vt:lpstr>Tracking Weather and Climate  While Listening for Whales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Brodie</dc:creator>
  <cp:lastModifiedBy>Joseph Brodie</cp:lastModifiedBy>
  <cp:revision>24</cp:revision>
  <dcterms:created xsi:type="dcterms:W3CDTF">2019-08-15T01:15:08Z</dcterms:created>
  <dcterms:modified xsi:type="dcterms:W3CDTF">2021-01-26T21:03:44Z</dcterms:modified>
</cp:coreProperties>
</file>