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3" r:id="rId4"/>
    <p:sldId id="261" r:id="rId5"/>
    <p:sldId id="265" r:id="rId6"/>
    <p:sldId id="264" r:id="rId7"/>
    <p:sldId id="26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yce Hancock" initials="AH" lastIdx="7" clrIdx="0">
    <p:extLst>
      <p:ext uri="{19B8F6BF-5375-455C-9EA6-DF929625EA0E}">
        <p15:presenceInfo xmlns:p15="http://schemas.microsoft.com/office/powerpoint/2012/main" userId="S::alyce.hancock@utas.edu.au::77ffc1b0-2fe0-44a7-8736-0b6237c8bfb9" providerId="AD"/>
      </p:ext>
    </p:extLst>
  </p:cmAuthor>
  <p:cmAuthor id="2" name="Kate Hendry" initials="KH" lastIdx="2" clrIdx="1">
    <p:extLst>
      <p:ext uri="{19B8F6BF-5375-455C-9EA6-DF929625EA0E}">
        <p15:presenceInfo xmlns:p15="http://schemas.microsoft.com/office/powerpoint/2012/main" userId="S::glzkh@bristol.ac.uk::0c33757e-75a9-4d4c-8d04-7bf99ce3d5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D2"/>
    <a:srgbClr val="B1A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6"/>
    <p:restoredTop sz="94638"/>
  </p:normalViewPr>
  <p:slideViewPr>
    <p:cSldViewPr snapToGrid="0" snapToObjects="1" showGuides="1">
      <p:cViewPr varScale="1">
        <p:scale>
          <a:sx n="109" d="100"/>
          <a:sy n="109" d="100"/>
        </p:scale>
        <p:origin x="10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DueSouth Expedition Entries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1E-AB4C-906C-15CB1B125CE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1E-AB4C-906C-15CB1B125CE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1E-AB4C-906C-15CB1B125CE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DD9-A54F-832D-F42F56850A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CCAMLR</c:v>
                </c:pt>
                <c:pt idx="1">
                  <c:v>COMNAP</c:v>
                </c:pt>
                <c:pt idx="2">
                  <c:v>Community Contribution (10 people)</c:v>
                </c:pt>
                <c:pt idx="3">
                  <c:v>IPO discovered and entered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59</c:v>
                </c:pt>
                <c:pt idx="1">
                  <c:v>34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D9-A54F-832D-F42F56850A65}"/>
            </c:ext>
          </c:extLst>
        </c:ser>
        <c:dLbls>
          <c:dLblPos val="outEnd"/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Membership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9E-034A-8516-B23A7593994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9E-034A-8516-B23A759399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9E-034A-8516-B23A759399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ECRs</c:v>
                </c:pt>
                <c:pt idx="1">
                  <c:v>MCRs</c:v>
                </c:pt>
                <c:pt idx="2">
                  <c:v>Established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</c:v>
                </c:pt>
                <c:pt idx="1">
                  <c:v>16</c:v>
                </c:pt>
                <c:pt idx="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E1-CB4F-BD06-FE0198FE10C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11T12:11:06.473" idx="1">
    <p:pos x="1136" y="2448"/>
    <p:text>How many new leadership members is this for? Who out of the current leadership staying on?</p:text>
    <p:extLst>
      <p:ext uri="{C676402C-5697-4E1C-873F-D02D1690AC5C}">
        <p15:threadingInfo xmlns:p15="http://schemas.microsoft.com/office/powerpoint/2012/main" timeZoneBias="-600"/>
      </p:ext>
    </p:extLst>
  </p:cm>
  <p:cm authorId="2" dt="2020-09-16T11:56:50.041" idx="2">
    <p:pos x="1136" y="2584"/>
    <p:text>We're looking for 2-3 people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  <p:cm authorId="1" dt="2020-09-15T10:36:22.348" idx="7">
    <p:pos x="816" y="179"/>
    <p:text>Is everyone listed below still part of the WAPSA leadership?</p:text>
    <p:extLst>
      <p:ext uri="{C676402C-5697-4E1C-873F-D02D1690AC5C}">
        <p15:threadingInfo xmlns:p15="http://schemas.microsoft.com/office/powerpoint/2012/main" timeZoneBias="-600"/>
      </p:ext>
    </p:extLst>
  </p:cm>
  <p:cm authorId="2" dt="2020-09-16T11:56:03.946" idx="1">
    <p:pos x="816" y="315"/>
    <p:text>Yes!</p:text>
    <p:extLst>
      <p:ext uri="{C676402C-5697-4E1C-873F-D02D1690AC5C}">
        <p15:threadingInfo xmlns:p15="http://schemas.microsoft.com/office/powerpoint/2012/main" timeZoneBias="-60">
          <p15:parentCm authorId="1" idx="7"/>
        </p15:threadingInfo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0.68896</cdr:x>
      <cdr:y>0.8461</cdr:y>
    </cdr:from>
    <cdr:to>
      <cdr:x>0.94696</cdr:x>
      <cdr:y>0.96589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82D9A27-0CA0-554E-A4DD-ED9E7FE837F7}"/>
            </a:ext>
          </a:extLst>
        </cdr:cNvPr>
        <cdr:cNvSpPr txBox="1"/>
      </cdr:nvSpPr>
      <cdr:spPr>
        <a:xfrm xmlns:a="http://schemas.openxmlformats.org/drawingml/2006/main">
          <a:off x="3096862" y="2660817"/>
          <a:ext cx="1159741" cy="376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l" defTabSz="4572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genda-Light"/>
              <a:ea typeface="+mj-ea"/>
              <a:cs typeface="Agenda-Light"/>
            </a:rPr>
            <a:t>Total = 129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65273-1733-BC49-8412-3619D4A2481F}" type="datetimeFigureOut">
              <a:rPr lang="en-US" smtClean="0"/>
              <a:t>9/16/20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5245C-C102-6948-B850-63AFF61BF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5245C-C102-6948-B850-63AFF61BF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6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442119"/>
            <a:ext cx="8229600" cy="639762"/>
          </a:xfrm>
          <a:prstGeom prst="rect">
            <a:avLst/>
          </a:prstGeom>
        </p:spPr>
        <p:txBody>
          <a:bodyPr/>
          <a:lstStyle>
            <a:lvl1pPr algn="l">
              <a:defRPr sz="3700" b="0" i="0">
                <a:solidFill>
                  <a:srgbClr val="0092D2"/>
                </a:solidFill>
                <a:latin typeface="Agenda-Bold"/>
                <a:cs typeface="Agenda-Bold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803400"/>
            <a:ext cx="8229600" cy="3594100"/>
          </a:xfrm>
          <a:prstGeom prst="rect">
            <a:avLst/>
          </a:prstGeom>
        </p:spPr>
        <p:txBody>
          <a:bodyPr/>
          <a:lstStyle>
            <a:lvl1pPr>
              <a:buNone/>
              <a:defRPr sz="2200" b="0" i="0">
                <a:latin typeface="Agenda-Light"/>
                <a:cs typeface="Agenda-Light"/>
              </a:defRPr>
            </a:lvl1pPr>
            <a:lvl2pPr>
              <a:buFont typeface="Arial"/>
              <a:buChar char="•"/>
              <a:defRPr sz="1600" b="0" i="0">
                <a:latin typeface="Agenda-Light"/>
                <a:cs typeface="Agenda-Light"/>
              </a:defRPr>
            </a:lvl2pPr>
            <a:lvl3pPr>
              <a:defRPr sz="1600" b="0" i="0">
                <a:latin typeface="Agenda-Light"/>
                <a:cs typeface="Agenda-Light"/>
              </a:defRPr>
            </a:lvl3pPr>
            <a:lvl4pPr>
              <a:defRPr b="0" i="0">
                <a:latin typeface="Agenda-Light"/>
                <a:cs typeface="Agenda-Light"/>
              </a:defRPr>
            </a:lvl4pPr>
            <a:lvl5pPr>
              <a:defRPr b="0" i="0">
                <a:latin typeface="Agenda-Light"/>
                <a:cs typeface="Agenda-Light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91300" y="62039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genda-Light"/>
                <a:cs typeface="Agenda-Light"/>
              </a:defRPr>
            </a:lvl1pPr>
          </a:lstStyle>
          <a:p>
            <a:fld id="{2DE96B08-B98B-3D4F-8B1B-2862E26F5D8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503DB9-C0E6-6D4D-A477-84B193AC33D9}" type="datetimeFigureOut">
              <a:rPr lang="en-US" smtClean="0"/>
              <a:pPr/>
              <a:t>9/16/20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E96B08-B98B-3D4F-8B1B-2862E26F5D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OOS Powerpoint Master Background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42335" y="-25401"/>
            <a:ext cx="9235440" cy="6926580"/>
          </a:xfrm>
          <a:prstGeom prst="rect">
            <a:avLst/>
          </a:prstGeom>
        </p:spPr>
      </p:pic>
      <p:pic>
        <p:nvPicPr>
          <p:cNvPr id="8" name="Picture 7" descr="SOOS PP 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61754" y="6168428"/>
            <a:ext cx="1358580" cy="4260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(null)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camlr.org/en/system/files/CCAMLR-Convention-Area-Map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OS Powerpoint Title Backgrou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10" y="0"/>
            <a:ext cx="9235440" cy="6926580"/>
          </a:xfrm>
          <a:prstGeom prst="rect">
            <a:avLst/>
          </a:prstGeom>
        </p:spPr>
      </p:pic>
      <p:pic>
        <p:nvPicPr>
          <p:cNvPr id="6" name="Picture 5" descr="SOOS PP Logo Ful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77" y="5643071"/>
            <a:ext cx="1822583" cy="746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243" y="703769"/>
            <a:ext cx="8221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enda-Bold"/>
                <a:cs typeface="Agenda-Bold"/>
              </a:rPr>
              <a:t>West Antarctic Peninsula and Scotia Arc RWG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243" y="2856480"/>
            <a:ext cx="822113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genda-Light"/>
                <a:cs typeface="Agenda-Light"/>
              </a:rPr>
              <a:t>Co-chairs – Kate Hendry and Oscar Schofield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genda-Light"/>
                <a:cs typeface="Agenda-Light"/>
              </a:rPr>
              <a:t>(Kate soon rotating off and Juan rotating on) </a:t>
            </a:r>
          </a:p>
          <a:p>
            <a:pPr algn="ctr"/>
            <a:endParaRPr lang="en-US" sz="3500" dirty="0">
              <a:solidFill>
                <a:schemeClr val="bg1"/>
              </a:solidFill>
              <a:latin typeface="Agenda-Light"/>
              <a:cs typeface="Agenda-Light"/>
            </a:endParaRP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Agenda-Light"/>
                <a:cs typeface="Agenda-Light"/>
              </a:rPr>
              <a:t>2016 - 2020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680389-742C-F94F-9D5F-B5F77A65F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306" y="5791089"/>
            <a:ext cx="594503" cy="529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721E1-7491-A54A-98B5-2413EDACD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2437" y="5770541"/>
            <a:ext cx="529882" cy="529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3EAEEB-A544-1949-8A44-DC8439F6C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963" y="5778367"/>
            <a:ext cx="572014" cy="529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02312B-EBA8-3E4A-A25B-F6628C3D0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730" y="5747855"/>
            <a:ext cx="529882" cy="5371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B3449A-9982-F24B-A240-E3BD0F447D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943" y="5808985"/>
            <a:ext cx="562901" cy="5298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AFB505-662B-E549-BD79-D21B09B4867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420" t="7340" r="25357" b="70185"/>
          <a:stretch/>
        </p:blipFill>
        <p:spPr>
          <a:xfrm>
            <a:off x="3206260" y="5771108"/>
            <a:ext cx="1037871" cy="639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940F-855E-BD4C-AEA6-CA6836D5D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4433" y="5747855"/>
            <a:ext cx="1229379" cy="53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1BE68-7ADD-5D41-A1B0-2CCD18A7C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0063" y="5747855"/>
            <a:ext cx="393919" cy="53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/>
          <a:lstStyle/>
          <a:p>
            <a:pPr algn="ctr"/>
            <a:r>
              <a:rPr lang="en-US" sz="2400" b="1" dirty="0"/>
              <a:t>WAPSA Achievements (2016 – 2020)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7076A-2EF3-1C4A-8628-CA3DD617C35A}"/>
              </a:ext>
            </a:extLst>
          </p:cNvPr>
          <p:cNvSpPr txBox="1"/>
          <p:nvPr/>
        </p:nvSpPr>
        <p:spPr>
          <a:xfrm>
            <a:off x="0" y="392455"/>
            <a:ext cx="102502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C2D55-7015-B142-995B-3FDF22BC7F73}"/>
              </a:ext>
            </a:extLst>
          </p:cNvPr>
          <p:cNvSpPr txBox="1"/>
          <p:nvPr/>
        </p:nvSpPr>
        <p:spPr>
          <a:xfrm>
            <a:off x="12192" y="3563785"/>
            <a:ext cx="80605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Events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382B40A5-F653-8B4F-AB05-55CB43F97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3818"/>
              </p:ext>
            </p:extLst>
          </p:nvPr>
        </p:nvGraphicFramePr>
        <p:xfrm>
          <a:off x="12192" y="790053"/>
          <a:ext cx="9144000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808">
                  <a:extLst>
                    <a:ext uri="{9D8B030D-6E8A-4147-A177-3AD203B41FA5}">
                      <a16:colId xmlns:a16="http://schemas.microsoft.com/office/drawing/2014/main" val="3481256044"/>
                    </a:ext>
                  </a:extLst>
                </a:gridCol>
                <a:gridCol w="2779776">
                  <a:extLst>
                    <a:ext uri="{9D8B030D-6E8A-4147-A177-3AD203B41FA5}">
                      <a16:colId xmlns:a16="http://schemas.microsoft.com/office/drawing/2014/main" val="1474587581"/>
                    </a:ext>
                  </a:extLst>
                </a:gridCol>
                <a:gridCol w="560832">
                  <a:extLst>
                    <a:ext uri="{9D8B030D-6E8A-4147-A177-3AD203B41FA5}">
                      <a16:colId xmlns:a16="http://schemas.microsoft.com/office/drawing/2014/main" val="2405910056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373133858"/>
                    </a:ext>
                  </a:extLst>
                </a:gridCol>
                <a:gridCol w="1267968">
                  <a:extLst>
                    <a:ext uri="{9D8B030D-6E8A-4147-A177-3AD203B41FA5}">
                      <a16:colId xmlns:a16="http://schemas.microsoft.com/office/drawing/2014/main" val="2230309487"/>
                    </a:ext>
                  </a:extLst>
                </a:gridCol>
                <a:gridCol w="1316736">
                  <a:extLst>
                    <a:ext uri="{9D8B030D-6E8A-4147-A177-3AD203B41FA5}">
                      <a16:colId xmlns:a16="http://schemas.microsoft.com/office/drawing/2014/main" val="1732769135"/>
                    </a:ext>
                  </a:extLst>
                </a:gridCol>
                <a:gridCol w="670560">
                  <a:extLst>
                    <a:ext uri="{9D8B030D-6E8A-4147-A177-3AD203B41FA5}">
                      <a16:colId xmlns:a16="http://schemas.microsoft.com/office/drawing/2014/main" val="1006017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Author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Citations/ Views/ Downloads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H-Index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47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K. Hendry et 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WAPSA 2020 Online Workshop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10.5281/zenodo.4018199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Workshop Report/  Report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40 views/       </a:t>
                      </a:r>
                    </a:p>
                    <a:p>
                      <a:pPr algn="ctr"/>
                      <a:r>
                        <a:rPr lang="en-US" sz="1000" dirty="0"/>
                        <a:t> 21 downloads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401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S. Henley et al.</a:t>
                      </a:r>
                    </a:p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Variability and change in the west Antarctic Peninsula marine system: Research priorities and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10.1016/j.pocean.2019.03.003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Journal Publication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17 citations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23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K. Hendry, M. Meredith,  H. </a:t>
                      </a:r>
                      <a:r>
                        <a:rPr lang="en-US" sz="1000" dirty="0" err="1"/>
                        <a:t>Ducklow</a:t>
                      </a:r>
                      <a:r>
                        <a:rPr lang="en-US" sz="1000" dirty="0"/>
                        <a:t> (eds)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West Antarctic Peninsula: Theme issue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Special Issue</a:t>
                      </a:r>
                    </a:p>
                    <a:p>
                      <a:pPr algn="ctr"/>
                      <a:r>
                        <a:rPr lang="en-US" sz="1000" dirty="0"/>
                        <a:t> (14 articles)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159 citations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28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K. Hendry, S. Henley, O. Schofield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Understanding a changing West Antarctic Peninsula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10.1029/2017EO084155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Journal Publication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0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K. Hendry, S. Henley, O. Schofield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Developing the West Antarctic Peninsula International Network within SOOS Workshop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10.5281/zenodo.3941413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Workshop Report/ Report Series</a:t>
                      </a:r>
                    </a:p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83 views/      </a:t>
                      </a:r>
                    </a:p>
                    <a:p>
                      <a:pPr algn="ctr"/>
                      <a:r>
                        <a:rPr lang="en-US" sz="1000" dirty="0"/>
                        <a:t> 43 downloads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91396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9DF9C0C-98AA-A748-830F-42368B0AE7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38358"/>
              </p:ext>
            </p:extLst>
          </p:nvPr>
        </p:nvGraphicFramePr>
        <p:xfrm>
          <a:off x="12192" y="3994130"/>
          <a:ext cx="9131808" cy="1858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4812560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4587581"/>
                    </a:ext>
                  </a:extLst>
                </a:gridCol>
                <a:gridCol w="865632">
                  <a:extLst>
                    <a:ext uri="{9D8B030D-6E8A-4147-A177-3AD203B41FA5}">
                      <a16:colId xmlns:a16="http://schemas.microsoft.com/office/drawing/2014/main" val="2405910056"/>
                    </a:ext>
                  </a:extLst>
                </a:gridCol>
                <a:gridCol w="1170432">
                  <a:extLst>
                    <a:ext uri="{9D8B030D-6E8A-4147-A177-3AD203B41FA5}">
                      <a16:colId xmlns:a16="http://schemas.microsoft.com/office/drawing/2014/main" val="2373133858"/>
                    </a:ext>
                  </a:extLst>
                </a:gridCol>
                <a:gridCol w="755904">
                  <a:extLst>
                    <a:ext uri="{9D8B030D-6E8A-4147-A177-3AD203B41FA5}">
                      <a16:colId xmlns:a16="http://schemas.microsoft.com/office/drawing/2014/main" val="2230309487"/>
                    </a:ext>
                  </a:extLst>
                </a:gridCol>
                <a:gridCol w="743712">
                  <a:extLst>
                    <a:ext uri="{9D8B030D-6E8A-4147-A177-3AD203B41FA5}">
                      <a16:colId xmlns:a16="http://schemas.microsoft.com/office/drawing/2014/main" val="173276913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077107306"/>
                    </a:ext>
                  </a:extLst>
                </a:gridCol>
                <a:gridCol w="902208">
                  <a:extLst>
                    <a:ext uri="{9D8B030D-6E8A-4147-A177-3AD203B41FA5}">
                      <a16:colId xmlns:a16="http://schemas.microsoft.com/office/drawing/2014/main" val="1006017354"/>
                    </a:ext>
                  </a:extLst>
                </a:gridCol>
                <a:gridCol w="1414272">
                  <a:extLst>
                    <a:ext uri="{9D8B030D-6E8A-4147-A177-3AD203B41FA5}">
                      <a16:colId xmlns:a16="http://schemas.microsoft.com/office/drawing/2014/main" val="2384024917"/>
                    </a:ext>
                  </a:extLst>
                </a:gridCol>
              </a:tblGrid>
              <a:tr h="25112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Funders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Attendees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Institutions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Workshop Outputs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47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West Antarctic Peninsula and Scotia Arc Working Group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Virtual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Workshop Report, online 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401456"/>
                  </a:ext>
                </a:extLst>
              </a:tr>
              <a:tr h="265784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WAPSA Meeting at POLAR18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Davos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22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Developing the West Antarctic Peninsula International Network within SOOS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BAS, 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BAS, SOOS, SCAR, SCOR, NERC-ORCHESTRA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In-person workshop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Workshop Report, Journal Publication, Special 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0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Royal Society of the United Kingdom Science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Royal Society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91244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F61B45-4C8F-6A42-86BA-6F9D2A66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8"/>
            <a:ext cx="9144000" cy="639762"/>
          </a:xfrm>
        </p:spPr>
        <p:txBody>
          <a:bodyPr/>
          <a:lstStyle/>
          <a:p>
            <a:pPr algn="ctr"/>
            <a:r>
              <a:rPr lang="en-US" sz="2400" b="1" dirty="0"/>
              <a:t>WAPSA Achievements (2016 – 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4CAE3-551A-E44E-BCB9-BC58B157BAF2}"/>
              </a:ext>
            </a:extLst>
          </p:cNvPr>
          <p:cNvSpPr txBox="1"/>
          <p:nvPr/>
        </p:nvSpPr>
        <p:spPr>
          <a:xfrm>
            <a:off x="88187" y="644110"/>
            <a:ext cx="1690949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Programs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8AA7486-EA2D-404C-8968-5CB61F65A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012896"/>
              </p:ext>
            </p:extLst>
          </p:nvPr>
        </p:nvGraphicFramePr>
        <p:xfrm>
          <a:off x="51611" y="1013442"/>
          <a:ext cx="9092389" cy="2305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8464">
                  <a:extLst>
                    <a:ext uri="{9D8B030D-6E8A-4147-A177-3AD203B41FA5}">
                      <a16:colId xmlns:a16="http://schemas.microsoft.com/office/drawing/2014/main" val="3481256044"/>
                    </a:ext>
                  </a:extLst>
                </a:gridCol>
                <a:gridCol w="743712">
                  <a:extLst>
                    <a:ext uri="{9D8B030D-6E8A-4147-A177-3AD203B41FA5}">
                      <a16:colId xmlns:a16="http://schemas.microsoft.com/office/drawing/2014/main" val="1474587581"/>
                    </a:ext>
                  </a:extLst>
                </a:gridCol>
                <a:gridCol w="1411429">
                  <a:extLst>
                    <a:ext uri="{9D8B030D-6E8A-4147-A177-3AD203B41FA5}">
                      <a16:colId xmlns:a16="http://schemas.microsoft.com/office/drawing/2014/main" val="2373133858"/>
                    </a:ext>
                  </a:extLst>
                </a:gridCol>
                <a:gridCol w="938784">
                  <a:extLst>
                    <a:ext uri="{9D8B030D-6E8A-4147-A177-3AD203B41FA5}">
                      <a16:colId xmlns:a16="http://schemas.microsoft.com/office/drawing/2014/main" val="2230309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SOOS Endorsed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47253"/>
                  </a:ext>
                </a:extLst>
              </a:tr>
              <a:tr h="225702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Research Center: Dynamics of High Latitude Marine Ecosystems – IDEAL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2016-2020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335483"/>
                  </a:ext>
                </a:extLst>
              </a:tr>
              <a:tr h="281582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Resolving CO</a:t>
                      </a:r>
                      <a:r>
                        <a:rPr lang="en-US" sz="1000" baseline="-25000" dirty="0"/>
                        <a:t>2</a:t>
                      </a:r>
                      <a:r>
                        <a:rPr lang="en-US" sz="1000" baseline="0" dirty="0"/>
                        <a:t> system seasonality in the WAP with year-round autonomous observations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2016-2019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557138"/>
                  </a:ext>
                </a:extLst>
              </a:tr>
              <a:tr h="252118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Nutrient dynamics and deep water </a:t>
                      </a:r>
                      <a:r>
                        <a:rPr lang="en-US" sz="1000" dirty="0" err="1"/>
                        <a:t>behaviour</a:t>
                      </a:r>
                      <a:r>
                        <a:rPr lang="en-US" sz="1000" dirty="0"/>
                        <a:t> in the WAP sea ice zone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2014-2018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333666"/>
                  </a:ext>
                </a:extLst>
              </a:tr>
              <a:tr h="234846">
                <a:tc>
                  <a:txBody>
                    <a:bodyPr/>
                    <a:lstStyle/>
                    <a:p>
                      <a:pPr algn="l"/>
                      <a:r>
                        <a:rPr lang="en-US" sz="1000" dirty="0" err="1"/>
                        <a:t>DynOPO</a:t>
                      </a:r>
                      <a:r>
                        <a:rPr lang="en-US" sz="1000" dirty="0"/>
                        <a:t> (Dynamics of the Orkney Passage Outflow)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2013-2016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234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000" dirty="0" err="1"/>
                        <a:t>ChinStrAP</a:t>
                      </a:r>
                      <a:r>
                        <a:rPr lang="en-US" sz="1000" dirty="0"/>
                        <a:t> (Changes in Stratification at the Antarctic Peninsula)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2014-2015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South Africa, United States, 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286657"/>
                  </a:ext>
                </a:extLst>
              </a:tr>
              <a:tr h="248054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Palmer LTER (Palmer Long Term Ecological Research)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Long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708495"/>
                  </a:ext>
                </a:extLst>
              </a:tr>
              <a:tr h="177870">
                <a:tc>
                  <a:txBody>
                    <a:bodyPr/>
                    <a:lstStyle/>
                    <a:p>
                      <a:pPr algn="l"/>
                      <a:r>
                        <a:rPr lang="en-US" sz="1000" dirty="0" err="1"/>
                        <a:t>RaTS</a:t>
                      </a:r>
                      <a:r>
                        <a:rPr lang="en-US" sz="1000" dirty="0"/>
                        <a:t> (</a:t>
                      </a:r>
                      <a:r>
                        <a:rPr lang="en-US" sz="1000" dirty="0" err="1"/>
                        <a:t>Rothera</a:t>
                      </a:r>
                      <a:r>
                        <a:rPr lang="en-US" sz="1000" dirty="0"/>
                        <a:t> Time Series)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Long 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684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65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7B8C44-6C3D-AA4C-BBFB-D05031B73D97}"/>
              </a:ext>
            </a:extLst>
          </p:cNvPr>
          <p:cNvSpPr txBox="1">
            <a:spLocks/>
          </p:cNvSpPr>
          <p:nvPr/>
        </p:nvSpPr>
        <p:spPr>
          <a:xfrm>
            <a:off x="59860" y="406309"/>
            <a:ext cx="9024280" cy="17926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None/>
              <a:defRPr sz="22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genda-Light"/>
                <a:ea typeface="+mn-ea"/>
                <a:cs typeface="Agenda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Engagement with DMSC to include key WAPSA datasets in SOOSmap and cruises into DueSouth (ongoing)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Co-development of student projects with DMSC to improve discoverability, accessibility and usability of Southern Ocean datasets</a:t>
            </a:r>
          </a:p>
          <a:p>
            <a:pPr marL="457200" lvl="1" indent="0">
              <a:buNone/>
            </a:pPr>
            <a:r>
              <a:rPr lang="en-AU" sz="1100" i="1" dirty="0"/>
              <a:t>L. Roberts (</a:t>
            </a:r>
            <a:r>
              <a:rPr lang="en-AU" sz="1100" i="1" dirty="0" err="1"/>
              <a:t>MSci</a:t>
            </a:r>
            <a:r>
              <a:rPr lang="en-AU" sz="1100" i="1" dirty="0"/>
              <a:t> project) on Southern Ocean Argo data, supervised by K. Hendry (Uni. Bristol) &amp; M. Donnelly (BODC</a:t>
            </a:r>
            <a:r>
              <a:rPr lang="en-AU" dirty="0"/>
              <a:t>)</a:t>
            </a:r>
            <a:endParaRPr lang="en-AU" sz="2000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B3D70-DC64-6040-AE65-FBE95533B5C5}"/>
              </a:ext>
            </a:extLst>
          </p:cNvPr>
          <p:cNvSpPr txBox="1"/>
          <p:nvPr/>
        </p:nvSpPr>
        <p:spPr>
          <a:xfrm>
            <a:off x="59860" y="36977"/>
            <a:ext cx="131356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Data Efforts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B8E5B56-2028-0A43-91F2-D837B133B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8692068"/>
              </p:ext>
            </p:extLst>
          </p:nvPr>
        </p:nvGraphicFramePr>
        <p:xfrm>
          <a:off x="298381" y="2495590"/>
          <a:ext cx="4494997" cy="3144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F4C2126-EA39-4940-B6FB-9954CEC64A7D}"/>
              </a:ext>
            </a:extLst>
          </p:cNvPr>
          <p:cNvSpPr txBox="1"/>
          <p:nvPr/>
        </p:nvSpPr>
        <p:spPr>
          <a:xfrm>
            <a:off x="2050181" y="3388460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5B78E5-1D28-4941-9BE6-3B7A83E7AA52}"/>
              </a:ext>
            </a:extLst>
          </p:cNvPr>
          <p:cNvSpPr txBox="1"/>
          <p:nvPr/>
        </p:nvSpPr>
        <p:spPr>
          <a:xfrm>
            <a:off x="1540038" y="3870391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B2499-3463-D849-8CE3-FB53FCDF7EED}"/>
              </a:ext>
            </a:extLst>
          </p:cNvPr>
          <p:cNvSpPr txBox="1"/>
          <p:nvPr/>
        </p:nvSpPr>
        <p:spPr>
          <a:xfrm>
            <a:off x="2002051" y="4653175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34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DAD89B-4D91-0A4F-97E8-36EF4A7EBCBA}"/>
              </a:ext>
            </a:extLst>
          </p:cNvPr>
          <p:cNvSpPr txBox="1"/>
          <p:nvPr/>
        </p:nvSpPr>
        <p:spPr>
          <a:xfrm>
            <a:off x="2933230" y="4008890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59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4D3A37-BBDD-6245-9611-099445DC6A55}"/>
              </a:ext>
            </a:extLst>
          </p:cNvPr>
          <p:cNvSpPr txBox="1"/>
          <p:nvPr/>
        </p:nvSpPr>
        <p:spPr>
          <a:xfrm>
            <a:off x="1027488" y="2014248"/>
            <a:ext cx="29694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strike="noStrike" kern="1200" cap="none" spc="0" normalizeH="0" baseline="0" noProof="0" dirty="0" err="1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DueSouth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Expedition Entries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F5E7C-B836-584A-AC76-8E8DCDDCE6B0}"/>
              </a:ext>
            </a:extLst>
          </p:cNvPr>
          <p:cNvSpPr txBox="1"/>
          <p:nvPr/>
        </p:nvSpPr>
        <p:spPr>
          <a:xfrm>
            <a:off x="5540132" y="2014248"/>
            <a:ext cx="29694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strike="noStrike" kern="1200" cap="none" spc="0" normalizeH="0" baseline="0" noProof="0" dirty="0" err="1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SOOSmap</a:t>
            </a: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 Data Entries</a:t>
            </a:r>
          </a:p>
        </p:txBody>
      </p:sp>
      <p:pic>
        <p:nvPicPr>
          <p:cNvPr id="21" name="Picture 20" descr="A close up of a map&#10;&#10;Description automatically generated">
            <a:extLst>
              <a:ext uri="{FF2B5EF4-FFF2-40B4-BE49-F238E27FC236}">
                <a16:creationId xmlns:a16="http://schemas.microsoft.com/office/drawing/2014/main" id="{E92E6E2F-D3B2-5640-A370-A3475BEBC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6941"/>
            <a:ext cx="1354124" cy="729466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8B979A-CC27-334E-8D6D-59EC5AB4C253}"/>
              </a:ext>
            </a:extLst>
          </p:cNvPr>
          <p:cNvCxnSpPr/>
          <p:nvPr/>
        </p:nvCxnSpPr>
        <p:spPr>
          <a:xfrm flipH="1">
            <a:off x="716642" y="4147389"/>
            <a:ext cx="310846" cy="279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994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44F796C-8731-054F-9F85-4CF4376C4982}"/>
              </a:ext>
            </a:extLst>
          </p:cNvPr>
          <p:cNvSpPr txBox="1"/>
          <p:nvPr/>
        </p:nvSpPr>
        <p:spPr>
          <a:xfrm>
            <a:off x="168436" y="392646"/>
            <a:ext cx="122379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Leadership</a:t>
            </a:r>
          </a:p>
        </p:txBody>
      </p:sp>
      <p:graphicFrame>
        <p:nvGraphicFramePr>
          <p:cNvPr id="17" name="Table 13">
            <a:extLst>
              <a:ext uri="{FF2B5EF4-FFF2-40B4-BE49-F238E27FC236}">
                <a16:creationId xmlns:a16="http://schemas.microsoft.com/office/drawing/2014/main" id="{7F22A45E-8BD8-3B49-8D6D-04D4C0173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58972"/>
              </p:ext>
            </p:extLst>
          </p:nvPr>
        </p:nvGraphicFramePr>
        <p:xfrm>
          <a:off x="219685" y="744615"/>
          <a:ext cx="8651534" cy="412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706">
                  <a:extLst>
                    <a:ext uri="{9D8B030D-6E8A-4147-A177-3AD203B41FA5}">
                      <a16:colId xmlns:a16="http://schemas.microsoft.com/office/drawing/2014/main" val="3481256044"/>
                    </a:ext>
                  </a:extLst>
                </a:gridCol>
                <a:gridCol w="1128833">
                  <a:extLst>
                    <a:ext uri="{9D8B030D-6E8A-4147-A177-3AD203B41FA5}">
                      <a16:colId xmlns:a16="http://schemas.microsoft.com/office/drawing/2014/main" val="1474587581"/>
                    </a:ext>
                  </a:extLst>
                </a:gridCol>
                <a:gridCol w="1581709">
                  <a:extLst>
                    <a:ext uri="{9D8B030D-6E8A-4147-A177-3AD203B41FA5}">
                      <a16:colId xmlns:a16="http://schemas.microsoft.com/office/drawing/2014/main" val="2405910056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373133858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2303094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Year Started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3047253"/>
                  </a:ext>
                </a:extLst>
              </a:tr>
              <a:tr h="185417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Kate Hendry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Biogeochemistry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2016* (rotating off late 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401456"/>
                  </a:ext>
                </a:extLst>
              </a:tr>
              <a:tr h="246377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Oscar Schofield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Co-chair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United 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Biogeochemistry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402646"/>
                  </a:ext>
                </a:extLst>
              </a:tr>
              <a:tr h="206829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Juan </a:t>
                      </a:r>
                      <a:r>
                        <a:rPr lang="en-US" sz="1000" dirty="0" err="1"/>
                        <a:t>Höfer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Co-chair/</a:t>
                      </a:r>
                    </a:p>
                    <a:p>
                      <a:pPr algn="l"/>
                      <a:r>
                        <a:rPr lang="en-US" sz="1000" dirty="0"/>
                        <a:t>APECS Rep.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Chile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 (transitioning from APECS Rep. to Co-chair late 2020)*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12262"/>
                  </a:ext>
                </a:extLst>
              </a:tr>
              <a:tr h="235131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Sian Henley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Biogeochemistry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822"/>
                  </a:ext>
                </a:extLst>
              </a:tr>
              <a:tr h="233143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Irene Schloss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449948"/>
                  </a:ext>
                </a:extLst>
              </a:tr>
              <a:tr h="248194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Philip </a:t>
                      </a:r>
                      <a:r>
                        <a:rPr lang="en-US" sz="1000" dirty="0" err="1"/>
                        <a:t>Trathan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 and Policy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751390"/>
                  </a:ext>
                </a:extLst>
              </a:tr>
              <a:tr h="232954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Andrew </a:t>
                      </a:r>
                      <a:r>
                        <a:rPr lang="en-US" sz="1000" dirty="0" err="1"/>
                        <a:t>Meijers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United Kingdom/ 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Physical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30"/>
                  </a:ext>
                </a:extLst>
              </a:tr>
              <a:tr h="272143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Doris Abele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48205"/>
                  </a:ext>
                </a:extLst>
              </a:tr>
              <a:tr h="227324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In-Young </a:t>
                      </a:r>
                      <a:r>
                        <a:rPr lang="en-US" sz="1000" dirty="0" err="1"/>
                        <a:t>Ahn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South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720738"/>
                  </a:ext>
                </a:extLst>
              </a:tr>
              <a:tr h="238761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Javier Arata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910514"/>
                  </a:ext>
                </a:extLst>
              </a:tr>
              <a:tr h="226598">
                <a:tc>
                  <a:txBody>
                    <a:bodyPr/>
                    <a:lstStyle/>
                    <a:p>
                      <a:pPr algn="l"/>
                      <a:r>
                        <a:rPr lang="en-US" sz="1000" dirty="0" err="1"/>
                        <a:t>Burcu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Ozsoy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Physical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75591"/>
                  </a:ext>
                </a:extLst>
              </a:tr>
              <a:tr h="226598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Mauricio Mata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Physical Oceanography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75150"/>
                  </a:ext>
                </a:extLst>
              </a:tr>
              <a:tr h="226598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New (nominations due 30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Sept.)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671214"/>
                  </a:ext>
                </a:extLst>
              </a:tr>
              <a:tr h="226598">
                <a:tc>
                  <a:txBody>
                    <a:bodyPr/>
                    <a:lstStyle/>
                    <a:p>
                      <a:pPr algn="l"/>
                      <a:r>
                        <a:rPr lang="en-US" sz="1000" dirty="0"/>
                        <a:t>New APECS Rep. (nominations due Dec..)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28009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072B810-48E4-5049-B3A0-5D5365ED29EC}"/>
              </a:ext>
            </a:extLst>
          </p:cNvPr>
          <p:cNvSpPr txBox="1"/>
          <p:nvPr/>
        </p:nvSpPr>
        <p:spPr>
          <a:xfrm>
            <a:off x="219685" y="4869209"/>
            <a:ext cx="8651534" cy="2462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*Co-chair term of 3-years with a possible 2</a:t>
            </a:r>
            <a:r>
              <a:rPr kumimoji="0" lang="en-US" sz="10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nd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genda-Light"/>
                <a:ea typeface="+mj-ea"/>
                <a:cs typeface="Agenda-Light"/>
              </a:rPr>
              <a:t> term.</a:t>
            </a:r>
          </a:p>
        </p:txBody>
      </p:sp>
    </p:spTree>
    <p:extLst>
      <p:ext uri="{BB962C8B-B14F-4D97-AF65-F5344CB8AC3E}">
        <p14:creationId xmlns:p14="http://schemas.microsoft.com/office/powerpoint/2010/main" val="1888842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A9594E-BF8A-F440-ADBE-1F26DD13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20" y="724598"/>
            <a:ext cx="9024280" cy="7044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Engagement with the Scotia Arc scientific community to raise the profile of the RWG and encourage involvement of new and diverse members to the RWG (ongoing)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Increase member and community engagement through Mailchimp newsletters and </a:t>
            </a:r>
            <a:r>
              <a:rPr lang="en-AU" sz="1800" dirty="0" err="1"/>
              <a:t>Airtable</a:t>
            </a:r>
            <a:r>
              <a:rPr lang="en-AU" sz="1800" dirty="0"/>
              <a:t> working group views (ongoing)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800" dirty="0"/>
              <a:t>Preliminary discussions with Phil </a:t>
            </a:r>
            <a:r>
              <a:rPr lang="en-AU" sz="1800" dirty="0" err="1"/>
              <a:t>Trathan</a:t>
            </a:r>
            <a:r>
              <a:rPr lang="en-AU" sz="1800" dirty="0"/>
              <a:t> (BAS) to create stronger links with CCAMLR (ongoing)</a:t>
            </a:r>
          </a:p>
          <a:p>
            <a:pPr marL="0" indent="0"/>
            <a:endParaRPr lang="en-AU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6E27C-BFEC-D541-A714-6ACE51B05B90}"/>
              </a:ext>
            </a:extLst>
          </p:cNvPr>
          <p:cNvSpPr txBox="1"/>
          <p:nvPr/>
        </p:nvSpPr>
        <p:spPr>
          <a:xfrm>
            <a:off x="179580" y="353022"/>
            <a:ext cx="3124125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Coordination/Network Actions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D23D807-A947-F340-98C0-2BC06634A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2431356"/>
              </p:ext>
            </p:extLst>
          </p:nvPr>
        </p:nvGraphicFramePr>
        <p:xfrm>
          <a:off x="179580" y="3031542"/>
          <a:ext cx="4316295" cy="2758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409E8D-ED4E-AD49-B594-EC523D051FD0}"/>
              </a:ext>
            </a:extLst>
          </p:cNvPr>
          <p:cNvSpPr txBox="1"/>
          <p:nvPr/>
        </p:nvSpPr>
        <p:spPr>
          <a:xfrm>
            <a:off x="969736" y="2846876"/>
            <a:ext cx="29694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Membership/Mailing List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DEACB65-08E3-8246-9EE9-CDEB99C389DF}"/>
              </a:ext>
            </a:extLst>
          </p:cNvPr>
          <p:cNvSpPr txBox="1"/>
          <p:nvPr/>
        </p:nvSpPr>
        <p:spPr>
          <a:xfrm>
            <a:off x="2960160" y="5412907"/>
            <a:ext cx="1159741" cy="3767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Total = 66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8B2EA-4876-1541-8C82-87D2365ED6CA}"/>
              </a:ext>
            </a:extLst>
          </p:cNvPr>
          <p:cNvSpPr txBox="1"/>
          <p:nvPr/>
        </p:nvSpPr>
        <p:spPr>
          <a:xfrm>
            <a:off x="2498147" y="4099587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genda-Light"/>
                <a:ea typeface="+mj-ea"/>
                <a:cs typeface="Agenda-Light"/>
              </a:rPr>
              <a:t>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CB7ACE-0AF6-BC4E-B28A-CAD195199371}"/>
              </a:ext>
            </a:extLst>
          </p:cNvPr>
          <p:cNvSpPr txBox="1"/>
          <p:nvPr/>
        </p:nvSpPr>
        <p:spPr>
          <a:xfrm>
            <a:off x="1701605" y="4099588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genda-Light"/>
                <a:ea typeface="+mj-ea"/>
                <a:cs typeface="Agenda-Light"/>
              </a:rPr>
              <a:t>26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EAD62-7D48-4E4E-8C38-A41CCB98FAB6}"/>
              </a:ext>
            </a:extLst>
          </p:cNvPr>
          <p:cNvSpPr txBox="1"/>
          <p:nvPr/>
        </p:nvSpPr>
        <p:spPr>
          <a:xfrm>
            <a:off x="2163618" y="4810345"/>
            <a:ext cx="462013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genda-Light"/>
                <a:ea typeface="+mj-ea"/>
                <a:cs typeface="Agenda-Light"/>
              </a:rPr>
              <a:t>16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E1D543FD-536F-2F4F-BCDD-B23F65291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27" y="3165159"/>
            <a:ext cx="4179403" cy="2251443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5FB8760-1F04-3A4C-B933-35FE211DB5CF}"/>
              </a:ext>
            </a:extLst>
          </p:cNvPr>
          <p:cNvSpPr txBox="1"/>
          <p:nvPr/>
        </p:nvSpPr>
        <p:spPr>
          <a:xfrm>
            <a:off x="6651056" y="5416602"/>
            <a:ext cx="2704700" cy="37672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da-Light"/>
                <a:ea typeface="+mj-ea"/>
                <a:cs typeface="Agenda-Light"/>
              </a:rPr>
              <a:t>16 countries, 48 institutions</a:t>
            </a:r>
          </a:p>
        </p:txBody>
      </p:sp>
    </p:spTree>
    <p:extLst>
      <p:ext uri="{BB962C8B-B14F-4D97-AF65-F5344CB8AC3E}">
        <p14:creationId xmlns:p14="http://schemas.microsoft.com/office/powerpoint/2010/main" val="144139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WAPSA Future Plans (2021 onwards)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" y="1161911"/>
            <a:ext cx="8790940" cy="452070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Action plan to develop sub-regions based on adaptation of CCAMLR regions (keeping in mind SOOS </a:t>
            </a:r>
            <a:r>
              <a:rPr lang="en-US" sz="1400"/>
              <a:t>RWG definitions) </a:t>
            </a:r>
            <a:r>
              <a:rPr lang="en-US" sz="1400" dirty="0"/>
              <a:t>(</a:t>
            </a:r>
            <a:r>
              <a:rPr lang="en-GB" sz="1400" dirty="0">
                <a:hlinkClick r:id="rId2"/>
              </a:rPr>
              <a:t>https://www.ccamlr.org/en/system/files/CCAMLR-Convention-Area-Map.pdf</a:t>
            </a:r>
            <a:r>
              <a:rPr lang="en-US" sz="1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Ensure all the community EOVs are fully adopted by the WAP and Scotia Arc communities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Updating and distributing the existing EOV lists to the WAPSA science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Develop/leverage existing websites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Develop a list-serve for the WAPSA community to facilitate cross-talk (underway using </a:t>
            </a:r>
            <a:r>
              <a:rPr lang="en-US" sz="1200" dirty="0" err="1"/>
              <a:t>Airtable</a:t>
            </a:r>
            <a:r>
              <a:rPr lang="en-US" sz="1200" dirty="0"/>
              <a:t> and Mailchimp)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Contribute to a SOOS-wide community website linking the EOV core measurements to recommended methods to guide the community to standardized measurements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Ensure the full data range of sustained datasets collected by the WAPSA community is fully update in the SOOS data portals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Develop a short-term federal strategy for developing joint projects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Develop community-wide data expertise and science data efforts to provide an international baseline for the WAP and Scotia Arc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Identify “sentinel” states of community interest (discuss and identify candidate sites over the next 2 years)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Coordinate a series of inter-laboratory efforts to ensure data quality/assurance measures for the distributed WAP and Scotia Arc science communities (identify variable and laboratory lists over the next 2 years)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Develop a list of opportunistic sampling variables, where water could be sent to a lab for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Long term goal (5 years) to identify the need for deployment of technologies that provide sustained regional measurements in space and time (i.e. weather stations, shallow and deep glider network)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Engage meaningfully with the UN Decade of Ocean Science for Sustainable Development and to seek benefits from involved for the working group objectives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18BF0-4FCA-734D-94E1-BB2EFD551249}"/>
              </a:ext>
            </a:extLst>
          </p:cNvPr>
          <p:cNvSpPr txBox="1"/>
          <p:nvPr/>
        </p:nvSpPr>
        <p:spPr>
          <a:xfrm>
            <a:off x="2979506" y="6215865"/>
            <a:ext cx="18473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B1ADA3"/>
              </a:solidFill>
              <a:effectLst/>
              <a:uLnTx/>
              <a:uFillTx/>
              <a:latin typeface="Agenda-Light"/>
              <a:ea typeface="+mj-ea"/>
              <a:cs typeface="Agenda-Light"/>
            </a:endParaRPr>
          </a:p>
        </p:txBody>
      </p:sp>
    </p:spTree>
    <p:extLst>
      <p:ext uri="{BB962C8B-B14F-4D97-AF65-F5344CB8AC3E}">
        <p14:creationId xmlns:p14="http://schemas.microsoft.com/office/powerpoint/2010/main" val="3605177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rgbClr val="B1ADA3"/>
            </a:solidFill>
            <a:effectLst/>
            <a:uLnTx/>
            <a:uFillTx/>
            <a:latin typeface="Agenda-Light"/>
            <a:ea typeface="+mj-ea"/>
            <a:cs typeface="Agenda-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994</Words>
  <Application>Microsoft Macintosh PowerPoint</Application>
  <PresentationFormat>On-screen Show (4:3)</PresentationFormat>
  <Paragraphs>215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Agenda-Bold</vt:lpstr>
      <vt:lpstr>Agenda-Light</vt:lpstr>
      <vt:lpstr>Arial</vt:lpstr>
      <vt:lpstr>Calibri</vt:lpstr>
      <vt:lpstr>Office Theme</vt:lpstr>
      <vt:lpstr>PowerPoint Presentation</vt:lpstr>
      <vt:lpstr>WAPSA Achievements (2016 – 2020)</vt:lpstr>
      <vt:lpstr>WAPSA Achievements (2016 – 2020)</vt:lpstr>
      <vt:lpstr>PowerPoint Presentation</vt:lpstr>
      <vt:lpstr>PowerPoint Presentation</vt:lpstr>
      <vt:lpstr>PowerPoint Presentation</vt:lpstr>
      <vt:lpstr>WAPSA Future Plans (2021 onwards)</vt:lpstr>
    </vt:vector>
  </TitlesOfParts>
  <Company>Red Jelly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 Wearne</dc:creator>
  <cp:lastModifiedBy>Oscar Schofield</cp:lastModifiedBy>
  <cp:revision>61</cp:revision>
  <dcterms:created xsi:type="dcterms:W3CDTF">2011-11-29T21:52:58Z</dcterms:created>
  <dcterms:modified xsi:type="dcterms:W3CDTF">2020-09-16T19:25:58Z</dcterms:modified>
</cp:coreProperties>
</file>