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lvl1pPr>
      <a:defRPr sz="1200">
        <a:latin typeface="Lucida Grande"/>
        <a:ea typeface="Lucida Grande"/>
        <a:cs typeface="Lucida Grande"/>
        <a:sym typeface="Lucida Grande"/>
      </a:defRPr>
    </a:lvl1pPr>
    <a:lvl2pPr indent="457200">
      <a:defRPr sz="1200">
        <a:latin typeface="Lucida Grande"/>
        <a:ea typeface="Lucida Grande"/>
        <a:cs typeface="Lucida Grande"/>
        <a:sym typeface="Lucida Grande"/>
      </a:defRPr>
    </a:lvl2pPr>
    <a:lvl3pPr indent="914400">
      <a:defRPr sz="1200">
        <a:latin typeface="Lucida Grande"/>
        <a:ea typeface="Lucida Grande"/>
        <a:cs typeface="Lucida Grande"/>
        <a:sym typeface="Lucida Grande"/>
      </a:defRPr>
    </a:lvl3pPr>
    <a:lvl4pPr indent="1371600">
      <a:defRPr sz="1200">
        <a:latin typeface="Lucida Grande"/>
        <a:ea typeface="Lucida Grande"/>
        <a:cs typeface="Lucida Grande"/>
        <a:sym typeface="Lucida Grande"/>
      </a:defRPr>
    </a:lvl4pPr>
    <a:lvl5pPr indent="1828800">
      <a:defRPr sz="1200">
        <a:latin typeface="Lucida Grande"/>
        <a:ea typeface="Lucida Grande"/>
        <a:cs typeface="Lucida Grande"/>
        <a:sym typeface="Lucida Grande"/>
      </a:defRPr>
    </a:lvl5pPr>
    <a:lvl6pPr>
      <a:defRPr sz="1200">
        <a:latin typeface="Lucida Grande"/>
        <a:ea typeface="Lucida Grande"/>
        <a:cs typeface="Lucida Grande"/>
        <a:sym typeface="Lucida Grande"/>
      </a:defRPr>
    </a:lvl6pPr>
    <a:lvl7pPr>
      <a:defRPr sz="1200">
        <a:latin typeface="Lucida Grande"/>
        <a:ea typeface="Lucida Grande"/>
        <a:cs typeface="Lucida Grande"/>
        <a:sym typeface="Lucida Grande"/>
      </a:defRPr>
    </a:lvl7pPr>
    <a:lvl8pPr>
      <a:defRPr sz="1200">
        <a:latin typeface="Lucida Grande"/>
        <a:ea typeface="Lucida Grande"/>
        <a:cs typeface="Lucida Grande"/>
        <a:sym typeface="Lucida Grande"/>
      </a:defRPr>
    </a:lvl8pPr>
    <a:lvl9pPr>
      <a:defRPr sz="1200">
        <a:latin typeface="Lucida Grande"/>
        <a:ea typeface="Lucida Grande"/>
        <a:cs typeface="Lucida Grande"/>
        <a:sym typeface="Lucida Grand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959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95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7"/>
    <p:restoredTop sz="94611"/>
  </p:normalViewPr>
  <p:slideViewPr>
    <p:cSldViewPr snapToGrid="0" snapToObjects="1">
      <p:cViewPr varScale="1">
        <p:scale>
          <a:sx n="105" d="100"/>
          <a:sy n="105" d="100"/>
        </p:scale>
        <p:origin x="1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885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91729" y="6404292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0487"/>
            <a:ext cx="8229600" cy="150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ransition spd="med"/>
  <p:txStyles>
    <p:titleStyle>
      <a:lvl1pPr indent="39687" algn="ctr">
        <a:defRPr sz="4400">
          <a:latin typeface="Lucida Grande"/>
          <a:ea typeface="Lucida Grande"/>
          <a:cs typeface="Lucida Grande"/>
          <a:sym typeface="Lucida Grande"/>
        </a:defRPr>
      </a:lvl1pPr>
      <a:lvl2pPr indent="39687" algn="ctr">
        <a:defRPr sz="4400">
          <a:latin typeface="Lucida Grande"/>
          <a:ea typeface="Lucida Grande"/>
          <a:cs typeface="Lucida Grande"/>
          <a:sym typeface="Lucida Grande"/>
        </a:defRPr>
      </a:lvl2pPr>
      <a:lvl3pPr indent="39687" algn="ctr">
        <a:defRPr sz="4400">
          <a:latin typeface="Lucida Grande"/>
          <a:ea typeface="Lucida Grande"/>
          <a:cs typeface="Lucida Grande"/>
          <a:sym typeface="Lucida Grande"/>
        </a:defRPr>
      </a:lvl3pPr>
      <a:lvl4pPr indent="39687" algn="ctr">
        <a:defRPr sz="4400">
          <a:latin typeface="Lucida Grande"/>
          <a:ea typeface="Lucida Grande"/>
          <a:cs typeface="Lucida Grande"/>
          <a:sym typeface="Lucida Grande"/>
        </a:defRPr>
      </a:lvl4pPr>
      <a:lvl5pPr indent="39687" algn="ctr">
        <a:defRPr sz="4400">
          <a:latin typeface="Lucida Grande"/>
          <a:ea typeface="Lucida Grande"/>
          <a:cs typeface="Lucida Grande"/>
          <a:sym typeface="Lucida Grande"/>
        </a:defRPr>
      </a:lvl5pPr>
      <a:lvl6pPr indent="496887" algn="ctr">
        <a:defRPr sz="4400">
          <a:latin typeface="Lucida Grande"/>
          <a:ea typeface="Lucida Grande"/>
          <a:cs typeface="Lucida Grande"/>
          <a:sym typeface="Lucida Grande"/>
        </a:defRPr>
      </a:lvl6pPr>
      <a:lvl7pPr indent="954087" algn="ctr">
        <a:defRPr sz="4400">
          <a:latin typeface="Lucida Grande"/>
          <a:ea typeface="Lucida Grande"/>
          <a:cs typeface="Lucida Grande"/>
          <a:sym typeface="Lucida Grande"/>
        </a:defRPr>
      </a:lvl7pPr>
      <a:lvl8pPr indent="1411287" algn="ctr">
        <a:defRPr sz="4400">
          <a:latin typeface="Lucida Grande"/>
          <a:ea typeface="Lucida Grande"/>
          <a:cs typeface="Lucida Grande"/>
          <a:sym typeface="Lucida Grande"/>
        </a:defRPr>
      </a:lvl8pPr>
      <a:lvl9pPr indent="1868487" algn="ctr">
        <a:defRPr sz="4400">
          <a:latin typeface="Lucida Grande"/>
          <a:ea typeface="Lucida Grande"/>
          <a:cs typeface="Lucida Grande"/>
          <a:sym typeface="Lucida Grande"/>
        </a:defRPr>
      </a:lvl9pPr>
    </p:titleStyle>
    <p:bodyStyle>
      <a:lvl1pPr marL="382587" indent="-34290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1pPr>
      <a:lvl2pPr marL="772658" indent="-326571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2pPr>
      <a:lvl3pPr marL="1208087" indent="-3048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3pPr>
      <a:lvl4pPr marL="1726247" indent="-365760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4pPr>
      <a:lvl5pPr marL="2183447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5pPr>
      <a:lvl6pPr marL="2640647" indent="-36576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6pPr>
      <a:lvl7pPr marL="3097847" indent="-36576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7pPr>
      <a:lvl8pPr marL="3555047" indent="-365759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8pPr>
      <a:lvl9pPr marL="4012247" indent="-365759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070910" y="1203410"/>
            <a:ext cx="7188200" cy="15494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/>
            </a:pPr>
            <a:r>
              <a:rPr lang="en-US" sz="4400" dirty="0">
                <a:latin typeface="Arial"/>
                <a:ea typeface="Times New Roman"/>
                <a:cs typeface="Arial"/>
                <a:sym typeface="Times New Roman"/>
              </a:rPr>
              <a:t>Optics and Primary Productivity in Southern Ocean</a:t>
            </a:r>
            <a:endParaRPr sz="4400" dirty="0">
              <a:latin typeface="Arial"/>
              <a:ea typeface="Times New Roman"/>
              <a:cs typeface="Arial"/>
              <a:sym typeface="Times New Roman"/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237478" y="2861596"/>
            <a:ext cx="6515101" cy="2895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39687">
              <a:buSzTx/>
              <a:buNone/>
              <a:defRPr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898989"/>
                </a:solidFill>
                <a:latin typeface="Arial"/>
                <a:cs typeface="Arial"/>
              </a:rPr>
              <a:t>Oscar Schofield &amp; Emmanuel Boss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-1" y="427037"/>
            <a:ext cx="9144002" cy="558801"/>
          </a:xfrm>
          <a:prstGeom prst="rect">
            <a:avLst/>
          </a:prstGeom>
          <a:solidFill>
            <a:srgbClr val="C0EDFE"/>
          </a:solidFill>
          <a:ln w="12700">
            <a:miter lim="400000"/>
          </a:ln>
          <a:effectLst>
            <a:outerShdw blurRad="63500" dist="25399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cs typeface="Arial"/>
            </a:endParaRPr>
          </a:p>
        </p:txBody>
      </p:sp>
      <p:pic>
        <p:nvPicPr>
          <p:cNvPr id="34" name="pasted-image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31800" y="318251"/>
            <a:ext cx="1964651" cy="776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FFADB-F575-6248-A7A4-E141FF218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53" y="0"/>
            <a:ext cx="2773347" cy="98754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0C67B-A2F4-1F40-B865-E25DEE68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21" y="3424196"/>
            <a:ext cx="3293779" cy="32937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1" y="427037"/>
            <a:ext cx="9144002" cy="558801"/>
          </a:xfrm>
          <a:prstGeom prst="rect">
            <a:avLst/>
          </a:prstGeom>
          <a:solidFill>
            <a:srgbClr val="C0EDFE"/>
          </a:solidFill>
          <a:ln w="12700">
            <a:miter lim="400000"/>
          </a:ln>
          <a:effectLst>
            <a:outerShdw blurRad="63500" dist="25399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cs typeface="Arial"/>
            </a:endParaRPr>
          </a:p>
        </p:txBody>
      </p:sp>
      <p:pic>
        <p:nvPicPr>
          <p:cNvPr id="34" name="pasted-image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31800" y="318251"/>
            <a:ext cx="1964651" cy="7763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D5297-21BA-8F4F-91B8-A0BBDA08BC7A}"/>
              </a:ext>
            </a:extLst>
          </p:cNvPr>
          <p:cNvSpPr txBox="1"/>
          <p:nvPr/>
        </p:nvSpPr>
        <p:spPr>
          <a:xfrm>
            <a:off x="5561697" y="475605"/>
            <a:ext cx="34424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What’s Interesting?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55197-9F31-104E-9482-1BC70A761A80}"/>
              </a:ext>
            </a:extLst>
          </p:cNvPr>
          <p:cNvSpPr txBox="1"/>
          <p:nvPr/>
        </p:nvSpPr>
        <p:spPr>
          <a:xfrm>
            <a:off x="649829" y="1365569"/>
            <a:ext cx="7844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Ocean Color our only observational tool to study annual phytoplankton </a:t>
            </a:r>
          </a:p>
          <a:p>
            <a:pPr algn="ctr"/>
            <a:r>
              <a:rPr lang="en-US" sz="2400" b="1" dirty="0"/>
              <a:t>dynamics in Southern ocean (until SOCCUM) </a:t>
            </a:r>
          </a:p>
          <a:p>
            <a:endParaRPr lang="en-US" sz="1800" b="1" dirty="0"/>
          </a:p>
          <a:p>
            <a:r>
              <a:rPr lang="en-US" sz="1800" b="1" u="sng" dirty="0"/>
              <a:t>Problems</a:t>
            </a:r>
            <a:r>
              <a:rPr lang="en-US" sz="1800" b="1" dirty="0"/>
              <a:t>:</a:t>
            </a:r>
          </a:p>
          <a:p>
            <a:pPr marL="914400" indent="-914400"/>
            <a:r>
              <a:rPr lang="en-US" sz="1800" b="1" dirty="0"/>
              <a:t>Ship coverage poor</a:t>
            </a:r>
          </a:p>
          <a:p>
            <a:pPr marL="914400" indent="-914400"/>
            <a:r>
              <a:rPr lang="en-US" sz="1800" b="1" dirty="0"/>
              <a:t>Clouds generally require at best monthly averaging </a:t>
            </a:r>
          </a:p>
          <a:p>
            <a:pPr marL="914400" indent="-914400"/>
            <a:r>
              <a:rPr lang="en-US" sz="1800" b="1" dirty="0"/>
              <a:t>Much of the biomass is below the detection depths of the satellite</a:t>
            </a:r>
          </a:p>
          <a:p>
            <a:pPr marL="914400" indent="-914400"/>
            <a:r>
              <a:rPr lang="en-US" sz="1800" b="1" dirty="0"/>
              <a:t>Biogeochemical parameters are poorly constrained</a:t>
            </a:r>
          </a:p>
          <a:p>
            <a:pPr marL="914400" indent="-914400"/>
            <a:r>
              <a:rPr lang="en-US" sz="1800" b="1" dirty="0"/>
              <a:t>Algorithm development difficult with limited validation</a:t>
            </a:r>
          </a:p>
          <a:p>
            <a:pPr marL="914400" indent="-914400"/>
            <a:r>
              <a:rPr lang="en-US" sz="1800" b="1" dirty="0"/>
              <a:t>Sea ice limiting coverage at critical times of the year</a:t>
            </a:r>
          </a:p>
          <a:p>
            <a:pPr marL="914400" indent="-914400"/>
            <a:r>
              <a:rPr lang="en-US" sz="1800" b="1" dirty="0"/>
              <a:t>Winter is dark and yet is critical for the spring/summer productivity</a:t>
            </a:r>
          </a:p>
          <a:p>
            <a:pPr marL="914400" indent="-914400"/>
            <a:r>
              <a:rPr lang="en-US" sz="1800" b="1" dirty="0"/>
              <a:t>Heavy winds, and a “</a:t>
            </a:r>
            <a:r>
              <a:rPr lang="en-US" sz="1800" b="1" dirty="0" err="1"/>
              <a:t>bright”ocean</a:t>
            </a:r>
            <a:r>
              <a:rPr lang="en-US" sz="1800" b="1" dirty="0"/>
              <a:t> (air-bubbles?)</a:t>
            </a:r>
          </a:p>
        </p:txBody>
      </p:sp>
    </p:spTree>
    <p:extLst>
      <p:ext uri="{BB962C8B-B14F-4D97-AF65-F5344CB8AC3E}">
        <p14:creationId xmlns:p14="http://schemas.microsoft.com/office/powerpoint/2010/main" val="33244613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1" y="427037"/>
            <a:ext cx="9144002" cy="558801"/>
          </a:xfrm>
          <a:prstGeom prst="rect">
            <a:avLst/>
          </a:prstGeom>
          <a:solidFill>
            <a:srgbClr val="C0EDFE"/>
          </a:solidFill>
          <a:ln w="12700">
            <a:miter lim="400000"/>
          </a:ln>
          <a:effectLst>
            <a:outerShdw blurRad="63500" dist="25399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cs typeface="Arial"/>
            </a:endParaRPr>
          </a:p>
        </p:txBody>
      </p:sp>
      <p:pic>
        <p:nvPicPr>
          <p:cNvPr id="34" name="pasted-image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31800" y="318251"/>
            <a:ext cx="1964651" cy="7763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D5297-21BA-8F4F-91B8-A0BBDA08BC7A}"/>
              </a:ext>
            </a:extLst>
          </p:cNvPr>
          <p:cNvSpPr txBox="1"/>
          <p:nvPr/>
        </p:nvSpPr>
        <p:spPr>
          <a:xfrm>
            <a:off x="6003323" y="475605"/>
            <a:ext cx="34424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What’s Happening?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C73D9-6C2F-7A4D-A8BD-9DE68E85F46A}"/>
              </a:ext>
            </a:extLst>
          </p:cNvPr>
          <p:cNvSpPr txBox="1"/>
          <p:nvPr/>
        </p:nvSpPr>
        <p:spPr>
          <a:xfrm>
            <a:off x="1414125" y="970975"/>
            <a:ext cx="643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Unresolved Questions </a:t>
            </a:r>
          </a:p>
          <a:p>
            <a:pPr algn="ctr"/>
            <a:r>
              <a:rPr lang="en-US" sz="2400" b="1" dirty="0"/>
              <a:t>(Opportunities to address with BSOSE?)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E0578-E8E7-9E4B-BE25-9E99606E2B89}"/>
              </a:ext>
            </a:extLst>
          </p:cNvPr>
          <p:cNvSpPr txBox="1"/>
          <p:nvPr/>
        </p:nvSpPr>
        <p:spPr>
          <a:xfrm>
            <a:off x="44219" y="1867005"/>
            <a:ext cx="935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depth resolved productivity of the Southern Ocean? Is it changing? How do changes alter constraints </a:t>
            </a:r>
          </a:p>
          <a:p>
            <a:r>
              <a:rPr lang="en-US" sz="2400" dirty="0"/>
              <a:t>that relate to B-SOSE?</a:t>
            </a:r>
          </a:p>
          <a:p>
            <a:endParaRPr lang="en-US" sz="2400" dirty="0"/>
          </a:p>
          <a:p>
            <a:r>
              <a:rPr lang="en-US" sz="2400" dirty="0"/>
              <a:t>What is the phenology of the of phytoplankton bloom? Is it changing?</a:t>
            </a:r>
          </a:p>
          <a:p>
            <a:endParaRPr lang="en-US" sz="2400" dirty="0"/>
          </a:p>
          <a:p>
            <a:r>
              <a:rPr lang="en-US" sz="2400" dirty="0"/>
              <a:t>Is the nature of the blooms changing (shifts in particle size distribution)?</a:t>
            </a:r>
          </a:p>
          <a:p>
            <a:endParaRPr lang="en-US" sz="2400" dirty="0"/>
          </a:p>
          <a:p>
            <a:r>
              <a:rPr lang="en-US" sz="2400" dirty="0"/>
              <a:t>What is the coupling of sea ice and phytoplankton to large scale climate modes (IPO, SAM, El Nino/La Nina)? Look back signature years that we observed had big impact.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2953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333399"/>
      </a:accent2>
      <a:accent3>
        <a:srgbClr val="8F8F8F"/>
      </a:accent3>
      <a:accent4>
        <a:srgbClr val="707070"/>
      </a:accent4>
      <a:accent5>
        <a:srgbClr val="B4B4B4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9595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595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333399"/>
      </a:accent2>
      <a:accent3>
        <a:srgbClr val="8F8F8F"/>
      </a:accent3>
      <a:accent4>
        <a:srgbClr val="707070"/>
      </a:accent4>
      <a:accent5>
        <a:srgbClr val="B4B4B4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9595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595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204</Words>
  <Application>Microsoft Macintosh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Avenir Roman</vt:lpstr>
      <vt:lpstr>Gill Sans</vt:lpstr>
      <vt:lpstr>Lucida Grande</vt:lpstr>
      <vt:lpstr>Times New Roman</vt:lpstr>
      <vt:lpstr>Default</vt:lpstr>
      <vt:lpstr>Optics and Primary Productivity in Southern Ocean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Oscar Schofield</cp:lastModifiedBy>
  <cp:revision>23</cp:revision>
  <dcterms:modified xsi:type="dcterms:W3CDTF">2020-06-16T19:59:45Z</dcterms:modified>
</cp:coreProperties>
</file>