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4" r:id="rId7"/>
    <p:sldId id="268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1"/>
    <p:restoredTop sz="94657"/>
  </p:normalViewPr>
  <p:slideViewPr>
    <p:cSldViewPr snapToGrid="0" snapToObjects="1">
      <p:cViewPr>
        <p:scale>
          <a:sx n="104" d="100"/>
          <a:sy n="104" d="100"/>
        </p:scale>
        <p:origin x="46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4A14-2515-3C46-8FB8-9FD453211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72B1BC-271E-544D-BF0F-7B14CAAD0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FACE8-247F-634C-9DFF-CCF6F731D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3AF9-6EE6-814F-9AF9-0A444DD27591}" type="datetimeFigureOut">
              <a:rPr lang="en-US" smtClean="0"/>
              <a:t>7/27/20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CF497-9974-F045-A44A-7CFA79BB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4C24F-B39D-504C-B76F-666AE6E2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1F68-3EA1-7B44-9DA4-A7A7B2DFA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3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BD8BD-4979-6742-9929-EEF6F34B0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E399A6-56DA-0542-81ED-C4C6E5399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E8DD2-E50B-3441-A2DD-E455B2413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3AF9-6EE6-814F-9AF9-0A444DD27591}" type="datetimeFigureOut">
              <a:rPr lang="en-US" smtClean="0"/>
              <a:t>7/27/20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0BBBF-6698-3948-B610-FAE4F18E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BF173-E1A6-F64A-8362-9DC917131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1F68-3EA1-7B44-9DA4-A7A7B2DFA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88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B44354-568E-BB46-A387-AA0FA07CE7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DCC09-9B8E-764A-8725-92A82390F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697E9-EE74-9744-A417-BA0C47AB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3AF9-6EE6-814F-9AF9-0A444DD27591}" type="datetimeFigureOut">
              <a:rPr lang="en-US" smtClean="0"/>
              <a:t>7/27/20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97CEC-746E-684C-9172-18DE5050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8BCE9-EBE2-C440-B4AE-84FBDC09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1F68-3EA1-7B44-9DA4-A7A7B2DFA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4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E58C1-78CB-AA49-ADBF-6252510A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F2AF2-8A33-3E46-8F53-6D16D05E3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2D07D-1E9C-C449-8A82-FD85F2CE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3AF9-6EE6-814F-9AF9-0A444DD27591}" type="datetimeFigureOut">
              <a:rPr lang="en-US" smtClean="0"/>
              <a:t>7/27/20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7B01A-68EE-8A4B-9F95-55EFDF8C7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DC9CD-480D-354C-938C-7EC0E28D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1F68-3EA1-7B44-9DA4-A7A7B2DFA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18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A3184-2CB4-4D4B-8CF3-BEBCF9795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12371-8158-2048-9094-5C92C9320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EB6E8-4050-F14C-8C38-3224239E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3AF9-6EE6-814F-9AF9-0A444DD27591}" type="datetimeFigureOut">
              <a:rPr lang="en-US" smtClean="0"/>
              <a:t>7/27/20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DC197-71D8-0441-843F-A38DB3AA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B6307-E236-7842-9358-2110D783F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1F68-3EA1-7B44-9DA4-A7A7B2DFA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48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57653-B0EA-7444-BE5A-85ED9E61A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BEC0C-44B3-5A40-9F4E-B123C66DD6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D2B37-A483-9549-BDDB-0ECF906BF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A983A-0D6B-4744-9172-4B99B43CD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3AF9-6EE6-814F-9AF9-0A444DD27591}" type="datetimeFigureOut">
              <a:rPr lang="en-US" smtClean="0"/>
              <a:t>7/27/20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66B9F-BE21-8149-957B-FDCB1B12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472C6-B08D-4F40-8117-AF4F7769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1F68-3EA1-7B44-9DA4-A7A7B2DFA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28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5737A-AD75-D343-B47B-5EA09444F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574DE-87D9-5343-94E1-3892FDD45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82E2AA-4143-FF4E-9705-7755E8CC6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852D3-E033-FD4B-9F69-984A280875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8D7F1B-F680-FB43-B42E-C7AE37DDFE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006D89-8406-F743-9898-C8756539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3AF9-6EE6-814F-9AF9-0A444DD27591}" type="datetimeFigureOut">
              <a:rPr lang="en-US" smtClean="0"/>
              <a:t>7/27/20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AC72DC-0F7D-4E42-91A0-D60B87BB7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8148ED-8EF8-9C4E-A758-C26435FA5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1F68-3EA1-7B44-9DA4-A7A7B2DFA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44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DCE69-0029-0749-8FDC-7D718F44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B874B4-F114-2043-9777-FEF8ABA4A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3AF9-6EE6-814F-9AF9-0A444DD27591}" type="datetimeFigureOut">
              <a:rPr lang="en-US" smtClean="0"/>
              <a:t>7/27/20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38C8F-B4D8-BE46-B8E1-C1B21D855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ECA76-8E40-7B47-9B97-C0477250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1F68-3EA1-7B44-9DA4-A7A7B2DFA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99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5937D0-E715-0D44-8FA8-F2C3AEE77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3AF9-6EE6-814F-9AF9-0A444DD27591}" type="datetimeFigureOut">
              <a:rPr lang="en-US" smtClean="0"/>
              <a:t>7/27/20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4C1D2B-B5B4-084E-B292-509F9206D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A4D84-BB54-BE44-B6BF-441EAA40D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1F68-3EA1-7B44-9DA4-A7A7B2DFA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C02C-DB7A-D244-B4F8-331F15F65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DA419-BF3E-E14C-BA41-B97ECF8F7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82040-FC15-704C-826A-69098BA49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CA106-C4F8-2B4F-933D-9A7DD745A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3AF9-6EE6-814F-9AF9-0A444DD27591}" type="datetimeFigureOut">
              <a:rPr lang="en-US" smtClean="0"/>
              <a:t>7/27/20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1D9E1-A2C8-294E-9748-52E6E427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B3293-568E-D945-A9D2-3972C324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1F68-3EA1-7B44-9DA4-A7A7B2DFA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40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A1878-B3C7-124D-ABA6-3518A9F6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D966D4-FDC7-EA49-8E6E-D05B63764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797F1-95F3-4049-B0F1-641B230FD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27B29-0A43-CE45-B2EB-B27D90167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3AF9-6EE6-814F-9AF9-0A444DD27591}" type="datetimeFigureOut">
              <a:rPr lang="en-US" smtClean="0"/>
              <a:t>7/27/20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46EF5-5761-BF4C-BA2F-65F64883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439D1-DEC3-9E41-BF6C-E4BDF1859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61F68-3EA1-7B44-9DA4-A7A7B2DFA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28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5F6C35-1082-CF4F-AD21-DF30B3304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C2501-95F5-F74A-BBBB-EA5D5DA0B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87684-AB78-D144-8265-7D03A4ADD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3AF9-6EE6-814F-9AF9-0A444DD27591}" type="datetimeFigureOut">
              <a:rPr lang="en-US" smtClean="0"/>
              <a:t>7/27/20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485D6-2068-E743-98E5-62DD47CEE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9EDA3-979D-DD44-BD32-416AEEDAE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61F68-3EA1-7B44-9DA4-A7A7B2DFA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0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480736-1B17-4645-9E9C-203EB86F6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210"/>
            <a:ext cx="12192000" cy="813485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676668-FDBB-EC40-9AE1-62C3E85E6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2075" y="1486829"/>
            <a:ext cx="9953989" cy="18955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+mn-lt"/>
              </a:rPr>
              <a:t>Polar food web resilience in the face of a shifting climate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6711843-2E43-7E48-A2C4-83E8D108C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3587" y="3632138"/>
            <a:ext cx="9017439" cy="1314499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Palmer LTER</a:t>
            </a:r>
          </a:p>
          <a:p>
            <a:r>
              <a:rPr lang="en-US" b="1" dirty="0">
                <a:solidFill>
                  <a:srgbClr val="C00000"/>
                </a:solidFill>
              </a:rPr>
              <a:t>Oscar Schofield on behalf of many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67EC3C-33A1-9849-BED0-A9783B082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223" y="4515712"/>
            <a:ext cx="2817234" cy="21129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587BA3-F7C6-2A43-9470-F6EDA3DEC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229" y="4515712"/>
            <a:ext cx="1882743" cy="1882743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FEED8F-587B-1246-A70F-F18FAC500717}"/>
              </a:ext>
            </a:extLst>
          </p:cNvPr>
          <p:cNvSpPr txBox="1"/>
          <p:nvPr/>
        </p:nvSpPr>
        <p:spPr>
          <a:xfrm>
            <a:off x="4610005" y="4816653"/>
            <a:ext cx="33246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LTER Renewal submitted 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in Spring 2020</a:t>
            </a:r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</a:rPr>
              <a:t> Welcome to new team members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Carlos Moffat (U. Delaware)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Megan Cimino (UC Santa Cruz)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Ben Van </a:t>
            </a:r>
            <a:r>
              <a:rPr lang="en-US" dirty="0" err="1">
                <a:solidFill>
                  <a:srgbClr val="FFFF00"/>
                </a:solidFill>
              </a:rPr>
              <a:t>Mooy</a:t>
            </a:r>
            <a:r>
              <a:rPr lang="en-US" dirty="0">
                <a:solidFill>
                  <a:srgbClr val="FFFF00"/>
                </a:solidFill>
              </a:rPr>
              <a:t> (WHOI)</a:t>
            </a:r>
          </a:p>
        </p:txBody>
      </p:sp>
    </p:spTree>
    <p:extLst>
      <p:ext uri="{BB962C8B-B14F-4D97-AF65-F5344CB8AC3E}">
        <p14:creationId xmlns:p14="http://schemas.microsoft.com/office/powerpoint/2010/main" val="2133641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DA1857-B311-BD48-BE0C-488B0580B35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t="5745" r="14187" b="6611"/>
          <a:stretch/>
        </p:blipFill>
        <p:spPr bwMode="auto">
          <a:xfrm>
            <a:off x="2311703" y="222557"/>
            <a:ext cx="7993833" cy="63883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496E78-AF66-6349-BE58-4FE37594D106}"/>
              </a:ext>
            </a:extLst>
          </p:cNvPr>
          <p:cNvSpPr txBox="1"/>
          <p:nvPr/>
        </p:nvSpPr>
        <p:spPr>
          <a:xfrm>
            <a:off x="704337" y="222557"/>
            <a:ext cx="4572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Our Conceptual Model</a:t>
            </a:r>
          </a:p>
        </p:txBody>
      </p:sp>
    </p:spTree>
    <p:extLst>
      <p:ext uri="{BB962C8B-B14F-4D97-AF65-F5344CB8AC3E}">
        <p14:creationId xmlns:p14="http://schemas.microsoft.com/office/powerpoint/2010/main" val="4026519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FEB6321-04BF-DA44-9FE3-C9EA04ED1B47}"/>
              </a:ext>
            </a:extLst>
          </p:cNvPr>
          <p:cNvGrpSpPr/>
          <p:nvPr/>
        </p:nvGrpSpPr>
        <p:grpSpPr>
          <a:xfrm>
            <a:off x="3052119" y="0"/>
            <a:ext cx="5193159" cy="6858000"/>
            <a:chOff x="6160349" y="78627"/>
            <a:chExt cx="2817771" cy="41334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644604-66B3-124F-BD26-C9378E403F21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4" r="48641" b="33446"/>
            <a:stretch/>
          </p:blipFill>
          <p:spPr bwMode="auto">
            <a:xfrm>
              <a:off x="6160349" y="210317"/>
              <a:ext cx="2817771" cy="400172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C36AA38-9E99-F447-830F-19865245F989}"/>
                </a:ext>
              </a:extLst>
            </p:cNvPr>
            <p:cNvSpPr/>
            <p:nvPr/>
          </p:nvSpPr>
          <p:spPr>
            <a:xfrm>
              <a:off x="6160349" y="78627"/>
              <a:ext cx="230619" cy="4143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82C216-5B31-B14A-8864-E6AB03C9F19B}"/>
              </a:ext>
            </a:extLst>
          </p:cNvPr>
          <p:cNvCxnSpPr/>
          <p:nvPr/>
        </p:nvCxnSpPr>
        <p:spPr>
          <a:xfrm>
            <a:off x="8254124" y="1801594"/>
            <a:ext cx="58993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3CD240-8BF0-344E-9F10-C71F03D30025}"/>
              </a:ext>
            </a:extLst>
          </p:cNvPr>
          <p:cNvCxnSpPr/>
          <p:nvPr/>
        </p:nvCxnSpPr>
        <p:spPr>
          <a:xfrm>
            <a:off x="8245278" y="371215"/>
            <a:ext cx="589936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74B427E-B32D-434D-B467-4AD4F44751A4}"/>
              </a:ext>
            </a:extLst>
          </p:cNvPr>
          <p:cNvSpPr txBox="1"/>
          <p:nvPr/>
        </p:nvSpPr>
        <p:spPr>
          <a:xfrm>
            <a:off x="8933536" y="209005"/>
            <a:ext cx="16503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Annual standardized </a:t>
            </a:r>
          </a:p>
          <a:p>
            <a:pPr algn="ctr"/>
            <a:r>
              <a:rPr lang="en-US" dirty="0"/>
              <a:t>anomalies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565A80-F654-024B-8424-2F05C26D11C3}"/>
              </a:ext>
            </a:extLst>
          </p:cNvPr>
          <p:cNvSpPr txBox="1"/>
          <p:nvPr/>
        </p:nvSpPr>
        <p:spPr>
          <a:xfrm>
            <a:off x="8933536" y="853607"/>
            <a:ext cx="180748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Smoothed multi-year</a:t>
            </a:r>
          </a:p>
          <a:p>
            <a:r>
              <a:rPr lang="en-US" dirty="0"/>
              <a:t>standardized anomalies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07EBEF-493C-3545-B81C-F4223665A299}"/>
              </a:ext>
            </a:extLst>
          </p:cNvPr>
          <p:cNvSpPr txBox="1"/>
          <p:nvPr/>
        </p:nvSpPr>
        <p:spPr>
          <a:xfrm>
            <a:off x="8933536" y="1651553"/>
            <a:ext cx="1413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term trends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9AA159-E6FE-D04A-ADAE-9CD26E822B6A}"/>
              </a:ext>
            </a:extLst>
          </p:cNvPr>
          <p:cNvCxnSpPr/>
          <p:nvPr/>
        </p:nvCxnSpPr>
        <p:spPr>
          <a:xfrm>
            <a:off x="8254124" y="1101120"/>
            <a:ext cx="5899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F09333C-1583-C247-8F5B-4658FBFAEE5C}"/>
              </a:ext>
            </a:extLst>
          </p:cNvPr>
          <p:cNvSpPr txBox="1"/>
          <p:nvPr/>
        </p:nvSpPr>
        <p:spPr>
          <a:xfrm>
            <a:off x="344539" y="178227"/>
            <a:ext cx="24667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Local scale </a:t>
            </a:r>
          </a:p>
          <a:p>
            <a:pPr algn="ctr"/>
            <a:r>
              <a:rPr lang="en-US" sz="3200" b="1" dirty="0"/>
              <a:t>Climate Press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FC80C4-32EA-954A-83C5-C89C3011DEB7}"/>
              </a:ext>
            </a:extLst>
          </p:cNvPr>
          <p:cNvSpPr/>
          <p:nvPr/>
        </p:nvSpPr>
        <p:spPr>
          <a:xfrm>
            <a:off x="7376987" y="218495"/>
            <a:ext cx="580768" cy="103694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5B6DEE-BDB4-504E-8A91-E094F15F090A}"/>
              </a:ext>
            </a:extLst>
          </p:cNvPr>
          <p:cNvSpPr txBox="1"/>
          <p:nvPr/>
        </p:nvSpPr>
        <p:spPr>
          <a:xfrm rot="16200000">
            <a:off x="1872062" y="2877561"/>
            <a:ext cx="1981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Anomalies</a:t>
            </a:r>
          </a:p>
        </p:txBody>
      </p:sp>
    </p:spTree>
    <p:extLst>
      <p:ext uri="{BB962C8B-B14F-4D97-AF65-F5344CB8AC3E}">
        <p14:creationId xmlns:p14="http://schemas.microsoft.com/office/powerpoint/2010/main" val="265178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1D156DB-7FAF-4F43-A8A9-7C3BFA8E868C}"/>
              </a:ext>
            </a:extLst>
          </p:cNvPr>
          <p:cNvGrpSpPr/>
          <p:nvPr/>
        </p:nvGrpSpPr>
        <p:grpSpPr>
          <a:xfrm>
            <a:off x="1124465" y="1206393"/>
            <a:ext cx="3088541" cy="5565110"/>
            <a:chOff x="677863" y="1311275"/>
            <a:chExt cx="2386012" cy="4656138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9AB56DA0-E4C3-9C45-B682-584E9EE480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863" y="1311275"/>
              <a:ext cx="2386012" cy="465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258D09-5349-6A43-90F0-F5F866950B79}"/>
                </a:ext>
              </a:extLst>
            </p:cNvPr>
            <p:cNvSpPr txBox="1"/>
            <p:nvPr/>
          </p:nvSpPr>
          <p:spPr>
            <a:xfrm>
              <a:off x="947739" y="1409700"/>
              <a:ext cx="1701283" cy="2731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i="1"/>
                <a:t>Upper ocean mixed layer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752113-DCF8-9E42-A38E-615CBDB02B8B}"/>
                </a:ext>
              </a:extLst>
            </p:cNvPr>
            <p:cNvSpPr txBox="1"/>
            <p:nvPr/>
          </p:nvSpPr>
          <p:spPr>
            <a:xfrm>
              <a:off x="947739" y="2951163"/>
              <a:ext cx="971153" cy="2731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i="1"/>
                <a:t>Chlorophyll 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36F319-2F88-2D4D-85E9-CB75F5C554D9}"/>
                </a:ext>
              </a:extLst>
            </p:cNvPr>
            <p:cNvSpPr txBox="1"/>
            <p:nvPr/>
          </p:nvSpPr>
          <p:spPr>
            <a:xfrm>
              <a:off x="947739" y="5365749"/>
              <a:ext cx="589496" cy="2731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i="1">
                  <a:latin typeface="Symbol" pitchFamily="2" charset="2"/>
                </a:rPr>
                <a:t>D</a:t>
              </a:r>
              <a:r>
                <a:rPr lang="en-US" sz="900" i="1"/>
                <a:t>CO2</a:t>
              </a:r>
            </a:p>
          </p:txBody>
        </p:sp>
      </p:grpSp>
      <p:pic>
        <p:nvPicPr>
          <p:cNvPr id="10" name="Picture 8">
            <a:extLst>
              <a:ext uri="{FF2B5EF4-FFF2-40B4-BE49-F238E27FC236}">
                <a16:creationId xmlns:a16="http://schemas.microsoft.com/office/drawing/2014/main" id="{57D5D784-A99A-D54D-8CE4-1B7D4A4F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545" y="1531171"/>
            <a:ext cx="5864758" cy="498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B910331E-8B5E-8944-98D6-00DD1EAE1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465" y="626966"/>
            <a:ext cx="33880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i="1" dirty="0"/>
              <a:t>Ice change opening </a:t>
            </a:r>
          </a:p>
          <a:p>
            <a:pPr algn="ctr"/>
            <a:r>
              <a:rPr lang="en-US" altLang="en-US" i="1" dirty="0"/>
              <a:t>the ocean to sun and atmosphere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DE9A3E4E-6E42-244F-86D7-7CE0C8057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8224" y="1017243"/>
            <a:ext cx="485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i="1" dirty="0"/>
              <a:t>Efficiency of the system is a function of the diversity </a:t>
            </a:r>
            <a:r>
              <a:rPr lang="en-US" altLang="en-US" i="1" u="sng" dirty="0"/>
              <a:t>and</a:t>
            </a:r>
            <a:r>
              <a:rPr lang="en-US" altLang="en-US" i="1" dirty="0"/>
              <a:t> biomass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00F51B-671A-1F43-8FDA-3C6B40FC704F}"/>
              </a:ext>
            </a:extLst>
          </p:cNvPr>
          <p:cNvSpPr txBox="1"/>
          <p:nvPr/>
        </p:nvSpPr>
        <p:spPr>
          <a:xfrm>
            <a:off x="8415673" y="6411485"/>
            <a:ext cx="351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Brown et al. 2019. Nature Climate Change</a:t>
            </a:r>
          </a:p>
          <a:p>
            <a:pPr algn="ctr"/>
            <a:r>
              <a:rPr lang="en-US" sz="1200" dirty="0"/>
              <a:t> DOI: 10.1038/s41558-019-0552-3</a:t>
            </a:r>
          </a:p>
          <a:p>
            <a:pPr algn="ctr"/>
            <a:r>
              <a:rPr lang="en-US" sz="12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F1BF10-59C2-DD4B-AD78-B36B2DDCEFA5}"/>
              </a:ext>
            </a:extLst>
          </p:cNvPr>
          <p:cNvSpPr txBox="1"/>
          <p:nvPr/>
        </p:nvSpPr>
        <p:spPr>
          <a:xfrm>
            <a:off x="1124465" y="39517"/>
            <a:ext cx="9548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Regional scale Climate Press</a:t>
            </a:r>
          </a:p>
        </p:txBody>
      </p:sp>
    </p:spTree>
    <p:extLst>
      <p:ext uri="{BB962C8B-B14F-4D97-AF65-F5344CB8AC3E}">
        <p14:creationId xmlns:p14="http://schemas.microsoft.com/office/powerpoint/2010/main" val="3735283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603B7C-6D16-E04E-A55D-84970AF42871}"/>
              </a:ext>
            </a:extLst>
          </p:cNvPr>
          <p:cNvSpPr txBox="1"/>
          <p:nvPr/>
        </p:nvSpPr>
        <p:spPr>
          <a:xfrm>
            <a:off x="2998574" y="852618"/>
            <a:ext cx="11454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Decadal Press-Pulse: Regional Sea Ice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30869C-5C4A-C14E-A4AB-8F80A7A65105}"/>
              </a:ext>
            </a:extLst>
          </p:cNvPr>
          <p:cNvSpPr txBox="1"/>
          <p:nvPr/>
        </p:nvSpPr>
        <p:spPr>
          <a:xfrm>
            <a:off x="9354062" y="5903893"/>
            <a:ext cx="2730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Schofield et al. 2018. Phil Trans Royal </a:t>
            </a:r>
            <a:r>
              <a:rPr lang="en-US" sz="1400" dirty="0" err="1"/>
              <a:t>Soc</a:t>
            </a:r>
            <a:endParaRPr lang="en-US" sz="1400" dirty="0"/>
          </a:p>
          <a:p>
            <a:pPr algn="ctr"/>
            <a:r>
              <a:rPr lang="en-US" sz="1400" dirty="0"/>
              <a:t> DOI: 10.1098/rsta.2017.0173</a:t>
            </a:r>
            <a:r>
              <a:rPr lang="en-US" sz="1400" dirty="0">
                <a:effectLst/>
              </a:rPr>
              <a:t> </a:t>
            </a:r>
            <a:endParaRPr lang="en-US" sz="1400" dirty="0"/>
          </a:p>
          <a:p>
            <a:pPr algn="ctr"/>
            <a:r>
              <a:rPr lang="en-US" sz="1400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20D84D-8C45-5646-AE8C-5E4D03717480}"/>
              </a:ext>
            </a:extLst>
          </p:cNvPr>
          <p:cNvGrpSpPr/>
          <p:nvPr/>
        </p:nvGrpSpPr>
        <p:grpSpPr>
          <a:xfrm>
            <a:off x="1173890" y="1836291"/>
            <a:ext cx="9845740" cy="3668703"/>
            <a:chOff x="1065276" y="710838"/>
            <a:chExt cx="9845740" cy="36687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3D4553-9DC1-3442-82F1-FA00432AA9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0317"/>
            <a:stretch/>
          </p:blipFill>
          <p:spPr>
            <a:xfrm>
              <a:off x="1065276" y="710838"/>
              <a:ext cx="9845740" cy="366870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9A01E4-5334-A945-9FC9-C223568262B0}"/>
                </a:ext>
              </a:extLst>
            </p:cNvPr>
            <p:cNvSpPr/>
            <p:nvPr/>
          </p:nvSpPr>
          <p:spPr>
            <a:xfrm>
              <a:off x="1359243" y="710838"/>
              <a:ext cx="444843" cy="3765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9400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55B45E-B5FF-C34B-AF6E-F5BC90ECD84C}"/>
              </a:ext>
            </a:extLst>
          </p:cNvPr>
          <p:cNvSpPr txBox="1"/>
          <p:nvPr/>
        </p:nvSpPr>
        <p:spPr>
          <a:xfrm>
            <a:off x="1379426" y="374887"/>
            <a:ext cx="8654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Decadal Press-Pulse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Time Series from Land Stations across the Peninsula 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(daily measurements across the Peninsula)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80674-C828-594B-8F88-C5B666F1C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631" y="2252941"/>
            <a:ext cx="2239741" cy="3463517"/>
          </a:xfrm>
          <a:prstGeom prst="rect">
            <a:avLst/>
          </a:prstGeom>
        </p:spPr>
      </p:pic>
      <p:sp>
        <p:nvSpPr>
          <p:cNvPr id="6" name="Sun 5">
            <a:extLst>
              <a:ext uri="{FF2B5EF4-FFF2-40B4-BE49-F238E27FC236}">
                <a16:creationId xmlns:a16="http://schemas.microsoft.com/office/drawing/2014/main" id="{233DCEA4-36B5-044B-AB12-66179734FC50}"/>
              </a:ext>
            </a:extLst>
          </p:cNvPr>
          <p:cNvSpPr/>
          <p:nvPr/>
        </p:nvSpPr>
        <p:spPr>
          <a:xfrm>
            <a:off x="4084115" y="2653614"/>
            <a:ext cx="100084" cy="109182"/>
          </a:xfrm>
          <a:prstGeom prst="sun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n 6">
            <a:extLst>
              <a:ext uri="{FF2B5EF4-FFF2-40B4-BE49-F238E27FC236}">
                <a16:creationId xmlns:a16="http://schemas.microsoft.com/office/drawing/2014/main" id="{54078BC9-6FA1-9F44-802A-0D9DF0BD842E}"/>
              </a:ext>
            </a:extLst>
          </p:cNvPr>
          <p:cNvSpPr/>
          <p:nvPr/>
        </p:nvSpPr>
        <p:spPr>
          <a:xfrm>
            <a:off x="3519463" y="3201799"/>
            <a:ext cx="100084" cy="109182"/>
          </a:xfrm>
          <a:prstGeom prst="sun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0A30B194-9D8F-274A-97A8-6F7AD2B177CD}"/>
              </a:ext>
            </a:extLst>
          </p:cNvPr>
          <p:cNvSpPr/>
          <p:nvPr/>
        </p:nvSpPr>
        <p:spPr>
          <a:xfrm>
            <a:off x="3191372" y="3875517"/>
            <a:ext cx="100084" cy="109182"/>
          </a:xfrm>
          <a:prstGeom prst="sun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" descr="Kim_etal_Final_for_Submission_Figure4">
            <a:extLst>
              <a:ext uri="{FF2B5EF4-FFF2-40B4-BE49-F238E27FC236}">
                <a16:creationId xmlns:a16="http://schemas.microsoft.com/office/drawing/2014/main" id="{E49DE5B1-57B4-2A43-A8E2-D8E53DE33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b="65321"/>
          <a:stretch/>
        </p:blipFill>
        <p:spPr bwMode="auto">
          <a:xfrm>
            <a:off x="4832659" y="2880126"/>
            <a:ext cx="3509443" cy="90735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Kim_etal_Final_for_Submission_Figure4">
            <a:extLst>
              <a:ext uri="{FF2B5EF4-FFF2-40B4-BE49-F238E27FC236}">
                <a16:creationId xmlns:a16="http://schemas.microsoft.com/office/drawing/2014/main" id="{8505DAD4-FA16-B648-A73F-446AB96EF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t="36561" b="30743"/>
          <a:stretch/>
        </p:blipFill>
        <p:spPr bwMode="auto">
          <a:xfrm>
            <a:off x="4832659" y="3904248"/>
            <a:ext cx="3509443" cy="85546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 descr="Kim_etal_Final_for_Submission_Figure4">
            <a:extLst>
              <a:ext uri="{FF2B5EF4-FFF2-40B4-BE49-F238E27FC236}">
                <a16:creationId xmlns:a16="http://schemas.microsoft.com/office/drawing/2014/main" id="{D8E85FC5-2036-B34B-9F92-3FA677BD2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t="69378"/>
          <a:stretch/>
        </p:blipFill>
        <p:spPr bwMode="auto">
          <a:xfrm>
            <a:off x="4832659" y="4854067"/>
            <a:ext cx="3509443" cy="80120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605A46-BD23-724D-9595-24D2AE547F40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241414" y="3984699"/>
            <a:ext cx="1591245" cy="869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4639F9-985A-9E41-B932-3A8210C6EF01}"/>
              </a:ext>
            </a:extLst>
          </p:cNvPr>
          <p:cNvCxnSpPr>
            <a:endCxn id="11" idx="3"/>
          </p:cNvCxnSpPr>
          <p:nvPr/>
        </p:nvCxnSpPr>
        <p:spPr>
          <a:xfrm flipH="1" flipV="1">
            <a:off x="3619547" y="3256390"/>
            <a:ext cx="1213112" cy="6478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8C6A20-C49D-7E47-B607-461EBF2463AA}"/>
              </a:ext>
            </a:extLst>
          </p:cNvPr>
          <p:cNvCxnSpPr/>
          <p:nvPr/>
        </p:nvCxnSpPr>
        <p:spPr>
          <a:xfrm>
            <a:off x="4084115" y="2675347"/>
            <a:ext cx="748544" cy="1879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3FED090-3E40-BF4C-9455-A5EE4EF6C8C6}"/>
              </a:ext>
            </a:extLst>
          </p:cNvPr>
          <p:cNvSpPr txBox="1"/>
          <p:nvPr/>
        </p:nvSpPr>
        <p:spPr>
          <a:xfrm>
            <a:off x="4947396" y="2139439"/>
            <a:ext cx="3279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Comparison of decadal times series of chlorophyll </a:t>
            </a:r>
            <a:r>
              <a:rPr lang="en-US" sz="1800" u="sng" dirty="0">
                <a:solidFill>
                  <a:srgbClr val="FF0000"/>
                </a:solidFill>
              </a:rPr>
              <a:t>a</a:t>
            </a:r>
            <a:r>
              <a:rPr lang="en-US" sz="1800" dirty="0">
                <a:solidFill>
                  <a:srgbClr val="FF0000"/>
                </a:solidFill>
              </a:rPr>
              <a:t> across the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3B4291-7A46-3842-AC47-8E7748CB568A}"/>
              </a:ext>
            </a:extLst>
          </p:cNvPr>
          <p:cNvSpPr/>
          <p:nvPr/>
        </p:nvSpPr>
        <p:spPr>
          <a:xfrm>
            <a:off x="2908710" y="1951363"/>
            <a:ext cx="3099354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Kim et al. 2018</a:t>
            </a:r>
          </a:p>
          <a:p>
            <a:pPr>
              <a:spcAft>
                <a:spcPts val="600"/>
              </a:spcAft>
            </a:pP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6B5FD4-6028-0947-88A2-3E33A90B47D0}"/>
              </a:ext>
            </a:extLst>
          </p:cNvPr>
          <p:cNvSpPr txBox="1"/>
          <p:nvPr/>
        </p:nvSpPr>
        <p:spPr>
          <a:xfrm>
            <a:off x="8308651" y="3222851"/>
            <a:ext cx="22559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Both north stations show increased chlorophyll since ice recovery, not in south.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3C987B-FC5D-E44A-90DA-2EC7E194F8DA}"/>
              </a:ext>
            </a:extLst>
          </p:cNvPr>
          <p:cNvSpPr txBox="1"/>
          <p:nvPr/>
        </p:nvSpPr>
        <p:spPr>
          <a:xfrm>
            <a:off x="5014111" y="2963809"/>
            <a:ext cx="1306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Argentinean Base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2888A-2D55-EA48-B9DF-45B8494BCA9F}"/>
              </a:ext>
            </a:extLst>
          </p:cNvPr>
          <p:cNvSpPr txBox="1"/>
          <p:nvPr/>
        </p:nvSpPr>
        <p:spPr>
          <a:xfrm>
            <a:off x="5066152" y="3919093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US Base</a:t>
            </a:r>
            <a:endParaRPr lang="en-US" sz="1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9DC3F0-DBD3-B94D-836A-F09C34615435}"/>
              </a:ext>
            </a:extLst>
          </p:cNvPr>
          <p:cNvSpPr txBox="1"/>
          <p:nvPr/>
        </p:nvSpPr>
        <p:spPr>
          <a:xfrm>
            <a:off x="5062438" y="4874377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UK Base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576B48-268E-C441-BB84-DB1F67BBC9B4}"/>
              </a:ext>
            </a:extLst>
          </p:cNvPr>
          <p:cNvSpPr txBox="1"/>
          <p:nvPr/>
        </p:nvSpPr>
        <p:spPr>
          <a:xfrm>
            <a:off x="8959940" y="6153665"/>
            <a:ext cx="265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Kim et al. 2018. Phil Trans Roy </a:t>
            </a:r>
            <a:r>
              <a:rPr lang="en-US" sz="1400" dirty="0" err="1"/>
              <a:t>Soc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49119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2DF09AD-9983-CA4D-994E-D22ECC860DDC}"/>
              </a:ext>
            </a:extLst>
          </p:cNvPr>
          <p:cNvGrpSpPr/>
          <p:nvPr/>
        </p:nvGrpSpPr>
        <p:grpSpPr>
          <a:xfrm>
            <a:off x="3001236" y="1019086"/>
            <a:ext cx="8673743" cy="5609071"/>
            <a:chOff x="1422868" y="745579"/>
            <a:chExt cx="10484559" cy="70704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108A7B6-B6FF-8D42-8F33-F26907ED7C3A}"/>
                </a:ext>
              </a:extLst>
            </p:cNvPr>
            <p:cNvSpPr/>
            <p:nvPr/>
          </p:nvSpPr>
          <p:spPr>
            <a:xfrm>
              <a:off x="7731624" y="7156486"/>
              <a:ext cx="4175803" cy="659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FF0000"/>
                  </a:solidFill>
                  <a:ea typeface="Lucida Grande" pitchFamily="-106" charset="0"/>
                  <a:cs typeface="Times New Roman"/>
                </a:rPr>
                <a:t>Steinberg et al. (2015)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  <a:ea typeface="Lucida Grande" pitchFamily="-106" charset="0"/>
                  <a:cs typeface="Times New Roman"/>
                </a:rPr>
                <a:t> updated</a:t>
              </a:r>
              <a:endParaRPr lang="en-US" sz="1400" b="1" i="1" dirty="0">
                <a:solidFill>
                  <a:srgbClr val="FF0000"/>
                </a:solidFill>
                <a:cs typeface="Times New Roman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995F0C-0717-D241-B2E6-907CE2044DF2}"/>
                </a:ext>
              </a:extLst>
            </p:cNvPr>
            <p:cNvGrpSpPr/>
            <p:nvPr/>
          </p:nvGrpSpPr>
          <p:grpSpPr>
            <a:xfrm>
              <a:off x="4390167" y="815331"/>
              <a:ext cx="5829311" cy="5640425"/>
              <a:chOff x="4719894" y="838200"/>
              <a:chExt cx="5494608" cy="5709038"/>
            </a:xfrm>
          </p:grpSpPr>
          <p:pic>
            <p:nvPicPr>
              <p:cNvPr id="16" name="Picture 3" descr="C:\Users\joecope\Desktop\EcN.emf">
                <a:extLst>
                  <a:ext uri="{FF2B5EF4-FFF2-40B4-BE49-F238E27FC236}">
                    <a16:creationId xmlns:a16="http://schemas.microsoft.com/office/drawing/2014/main" id="{C1557FC6-6EDC-4B40-8309-C4EE5699FC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720" t="10527" r="5263" b="11579"/>
              <a:stretch/>
            </p:blipFill>
            <p:spPr bwMode="auto">
              <a:xfrm>
                <a:off x="4719894" y="838200"/>
                <a:ext cx="3149600" cy="281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6" descr="Crystal Krill ">
                <a:extLst>
                  <a:ext uri="{FF2B5EF4-FFF2-40B4-BE49-F238E27FC236}">
                    <a16:creationId xmlns:a16="http://schemas.microsoft.com/office/drawing/2014/main" id="{5B3B6B90-5EBA-5D40-B9AF-72D486CD3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79596" y="2525554"/>
                <a:ext cx="1091732" cy="81450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18" name="Picture 2" descr="C:\Users\joecope\Desktop\EcS.emf">
                <a:extLst>
                  <a:ext uri="{FF2B5EF4-FFF2-40B4-BE49-F238E27FC236}">
                    <a16:creationId xmlns:a16="http://schemas.microsoft.com/office/drawing/2014/main" id="{F3BB0685-021A-7940-B60F-19EFBBF209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691" t="10470" r="8547" b="10684"/>
              <a:stretch/>
            </p:blipFill>
            <p:spPr bwMode="auto">
              <a:xfrm>
                <a:off x="4789416" y="3638742"/>
                <a:ext cx="3080078" cy="29084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A28F750-1D00-0341-A6E4-1B00EF58926E}"/>
                  </a:ext>
                </a:extLst>
              </p:cNvPr>
              <p:cNvSpPr txBox="1"/>
              <p:nvPr/>
            </p:nvSpPr>
            <p:spPr>
              <a:xfrm>
                <a:off x="8104179" y="1879222"/>
                <a:ext cx="2110323" cy="646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E. </a:t>
                </a:r>
                <a:r>
                  <a:rPr lang="en-US" b="1" i="1" dirty="0" err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Crystallorophias</a:t>
                </a:r>
                <a:endParaRPr lang="en-US" b="1" i="1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pPr algn="ctr"/>
                <a:r>
                  <a:rPr lang="en-US" b="1" i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(ice-obligate)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B7F49FC-FD00-C64A-B8F5-A4E824735C1F}"/>
                  </a:ext>
                </a:extLst>
              </p:cNvPr>
              <p:cNvSpPr/>
              <p:nvPr/>
            </p:nvSpPr>
            <p:spPr>
              <a:xfrm>
                <a:off x="6797981" y="5690432"/>
                <a:ext cx="10731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0" dirty="0"/>
                  <a:t>p &lt; 0.001</a:t>
                </a:r>
              </a:p>
              <a:p>
                <a:r>
                  <a:rPr lang="en-US" sz="1400" b="0" dirty="0"/>
                  <a:t>r</a:t>
                </a:r>
                <a:r>
                  <a:rPr lang="en-US" sz="1400" b="0" baseline="30000" dirty="0"/>
                  <a:t>2 </a:t>
                </a:r>
                <a:r>
                  <a:rPr lang="en-US" sz="1400" b="0" dirty="0"/>
                  <a:t>= 0.45</a:t>
                </a:r>
              </a:p>
            </p:txBody>
          </p:sp>
        </p:grpSp>
        <p:pic>
          <p:nvPicPr>
            <p:cNvPr id="7" name="Picture 6" descr="C:\Users\joecope\Desktop\EsN.emf">
              <a:extLst>
                <a:ext uri="{FF2B5EF4-FFF2-40B4-BE49-F238E27FC236}">
                  <a16:creationId xmlns:a16="http://schemas.microsoft.com/office/drawing/2014/main" id="{A48A3018-9CFF-894D-8B7B-9FFFD47CD6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050" t="7592" r="6006" b="11018"/>
            <a:stretch/>
          </p:blipFill>
          <p:spPr bwMode="auto">
            <a:xfrm>
              <a:off x="1422868" y="802928"/>
              <a:ext cx="3011964" cy="2819507"/>
            </a:xfrm>
            <a:prstGeom prst="rect">
              <a:avLst/>
            </a:prstGeom>
            <a:solidFill>
              <a:schemeClr val="tx1"/>
            </a:solidFill>
            <a:extLst/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4CAC24-865A-674C-A68A-32E37E391BC1}"/>
                </a:ext>
              </a:extLst>
            </p:cNvPr>
            <p:cNvGrpSpPr/>
            <p:nvPr/>
          </p:nvGrpSpPr>
          <p:grpSpPr>
            <a:xfrm>
              <a:off x="2177123" y="745579"/>
              <a:ext cx="2127499" cy="808046"/>
              <a:chOff x="2234899" y="778895"/>
              <a:chExt cx="2260600" cy="859406"/>
            </a:xfrm>
            <a:solidFill>
              <a:schemeClr val="tx1"/>
            </a:solidFill>
          </p:grpSpPr>
          <p:sp>
            <p:nvSpPr>
              <p:cNvPr id="11" name="Down Arrow 10">
                <a:extLst>
                  <a:ext uri="{FF2B5EF4-FFF2-40B4-BE49-F238E27FC236}">
                    <a16:creationId xmlns:a16="http://schemas.microsoft.com/office/drawing/2014/main" id="{7840E500-87AF-964B-8460-42D341DEF15B}"/>
                  </a:ext>
                </a:extLst>
              </p:cNvPr>
              <p:cNvSpPr/>
              <p:nvPr/>
            </p:nvSpPr>
            <p:spPr bwMode="auto">
              <a:xfrm>
                <a:off x="2234899" y="1113366"/>
                <a:ext cx="287866" cy="524933"/>
              </a:xfrm>
              <a:prstGeom prst="downArrow">
                <a:avLst/>
              </a:prstGeom>
              <a:grpFill/>
              <a:ln w="12700" cap="flat" cmpd="sng" algn="ctr">
                <a:solidFill>
                  <a:srgbClr val="FD00E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effectLst/>
                  <a:latin typeface="Helvetica" pitchFamily="-65" charset="0"/>
                </a:endParaRPr>
              </a:p>
            </p:txBody>
          </p:sp>
          <p:sp>
            <p:nvSpPr>
              <p:cNvPr id="12" name="Down Arrow 11">
                <a:extLst>
                  <a:ext uri="{FF2B5EF4-FFF2-40B4-BE49-F238E27FC236}">
                    <a16:creationId xmlns:a16="http://schemas.microsoft.com/office/drawing/2014/main" id="{2452306F-0B4B-C441-845C-9FA20B538022}"/>
                  </a:ext>
                </a:extLst>
              </p:cNvPr>
              <p:cNvSpPr/>
              <p:nvPr/>
            </p:nvSpPr>
            <p:spPr bwMode="auto">
              <a:xfrm>
                <a:off x="2844500" y="1113368"/>
                <a:ext cx="287866" cy="524933"/>
              </a:xfrm>
              <a:prstGeom prst="downArrow">
                <a:avLst/>
              </a:prstGeom>
              <a:grpFill/>
              <a:ln w="12700" cap="flat" cmpd="sng" algn="ctr">
                <a:solidFill>
                  <a:srgbClr val="FD00E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effectLst/>
                  <a:latin typeface="Helvetica" pitchFamily="-65" charset="0"/>
                </a:endParaRPr>
              </a:p>
            </p:txBody>
          </p:sp>
          <p:sp>
            <p:nvSpPr>
              <p:cNvPr id="13" name="Down Arrow 12">
                <a:extLst>
                  <a:ext uri="{FF2B5EF4-FFF2-40B4-BE49-F238E27FC236}">
                    <a16:creationId xmlns:a16="http://schemas.microsoft.com/office/drawing/2014/main" id="{CD253415-66BE-9C4E-9A9E-BF94DF6142DE}"/>
                  </a:ext>
                </a:extLst>
              </p:cNvPr>
              <p:cNvSpPr/>
              <p:nvPr/>
            </p:nvSpPr>
            <p:spPr bwMode="auto">
              <a:xfrm>
                <a:off x="3365200" y="1113366"/>
                <a:ext cx="287866" cy="524933"/>
              </a:xfrm>
              <a:prstGeom prst="downArrow">
                <a:avLst/>
              </a:prstGeom>
              <a:grpFill/>
              <a:ln w="12700" cap="flat" cmpd="sng" algn="ctr">
                <a:solidFill>
                  <a:srgbClr val="FD00E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effectLst/>
                  <a:latin typeface="Helvetica" pitchFamily="-65" charset="0"/>
                </a:endParaRPr>
              </a:p>
            </p:txBody>
          </p:sp>
          <p:sp>
            <p:nvSpPr>
              <p:cNvPr id="14" name="Down Arrow 13">
                <a:extLst>
                  <a:ext uri="{FF2B5EF4-FFF2-40B4-BE49-F238E27FC236}">
                    <a16:creationId xmlns:a16="http://schemas.microsoft.com/office/drawing/2014/main" id="{442F5F13-4759-EA45-8061-D5CF8B058B28}"/>
                  </a:ext>
                </a:extLst>
              </p:cNvPr>
              <p:cNvSpPr/>
              <p:nvPr/>
            </p:nvSpPr>
            <p:spPr bwMode="auto">
              <a:xfrm>
                <a:off x="3909334" y="778895"/>
                <a:ext cx="287866" cy="524935"/>
              </a:xfrm>
              <a:prstGeom prst="downArrow">
                <a:avLst/>
              </a:prstGeom>
              <a:grpFill/>
              <a:ln w="12700" cap="flat" cmpd="sng" algn="ctr">
                <a:solidFill>
                  <a:srgbClr val="FD00E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effectLst/>
                  <a:latin typeface="Helvetica" pitchFamily="-65" charset="0"/>
                </a:endParaRPr>
              </a:p>
            </p:txBody>
          </p:sp>
          <p:sp>
            <p:nvSpPr>
              <p:cNvPr id="15" name="Down Arrow 14">
                <a:extLst>
                  <a:ext uri="{FF2B5EF4-FFF2-40B4-BE49-F238E27FC236}">
                    <a16:creationId xmlns:a16="http://schemas.microsoft.com/office/drawing/2014/main" id="{348F9CA9-FD1C-364A-9239-917483DD7265}"/>
                  </a:ext>
                </a:extLst>
              </p:cNvPr>
              <p:cNvSpPr/>
              <p:nvPr/>
            </p:nvSpPr>
            <p:spPr bwMode="auto">
              <a:xfrm>
                <a:off x="4207633" y="867833"/>
                <a:ext cx="287866" cy="524933"/>
              </a:xfrm>
              <a:prstGeom prst="downArrow">
                <a:avLst/>
              </a:prstGeom>
              <a:grpFill/>
              <a:ln w="12700" cap="flat" cmpd="sng" algn="ctr">
                <a:solidFill>
                  <a:srgbClr val="FD00E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effectLst/>
                  <a:latin typeface="Helvetica" pitchFamily="-65" charset="0"/>
                </a:endParaRPr>
              </a:p>
            </p:txBody>
          </p:sp>
        </p:grpSp>
        <p:pic>
          <p:nvPicPr>
            <p:cNvPr id="9" name="Picture 4" descr="C:\Users\joecope\Desktop\EsS.emf">
              <a:extLst>
                <a:ext uri="{FF2B5EF4-FFF2-40B4-BE49-F238E27FC236}">
                  <a16:creationId xmlns:a16="http://schemas.microsoft.com/office/drawing/2014/main" id="{4B5E5AF3-7114-1A4D-8F4F-6E152D147E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97" t="9259" r="7592" b="9352"/>
            <a:stretch/>
          </p:blipFill>
          <p:spPr bwMode="auto">
            <a:xfrm>
              <a:off x="1424556" y="3582215"/>
              <a:ext cx="3039367" cy="2872692"/>
            </a:xfrm>
            <a:prstGeom prst="rect">
              <a:avLst/>
            </a:prstGeom>
            <a:solidFill>
              <a:schemeClr val="tx1"/>
            </a:solidFill>
            <a:extLst/>
          </p:spPr>
        </p:pic>
        <p:pic>
          <p:nvPicPr>
            <p:cNvPr id="10" name="Picture 3" descr="Krill_photo_Andrew.jpg">
              <a:extLst>
                <a:ext uri="{FF2B5EF4-FFF2-40B4-BE49-F238E27FC236}">
                  <a16:creationId xmlns:a16="http://schemas.microsoft.com/office/drawing/2014/main" id="{04F9596D-C2FA-9F47-8CB0-E0228C98E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5958" y="2599068"/>
              <a:ext cx="1257111" cy="677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EF0CF83-6C1D-7040-B5F8-80A2CA06D52E}"/>
              </a:ext>
            </a:extLst>
          </p:cNvPr>
          <p:cNvSpPr txBox="1"/>
          <p:nvPr/>
        </p:nvSpPr>
        <p:spPr>
          <a:xfrm>
            <a:off x="1372345" y="1958975"/>
            <a:ext cx="1422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/>
                <a:cs typeface="Times New Roman"/>
              </a:rPr>
              <a:t>E. </a:t>
            </a:r>
            <a:r>
              <a:rPr lang="en-US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superba</a:t>
            </a:r>
            <a:endParaRPr lang="en-US" b="1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C2DA69-C975-1A47-B503-2EE6FB7B5B75}"/>
              </a:ext>
            </a:extLst>
          </p:cNvPr>
          <p:cNvSpPr txBox="1"/>
          <p:nvPr/>
        </p:nvSpPr>
        <p:spPr>
          <a:xfrm>
            <a:off x="375848" y="245057"/>
            <a:ext cx="10577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C00000"/>
                </a:solidFill>
                <a:cs typeface="Times New Roman"/>
              </a:rPr>
              <a:t> Decadal Press-Pulse</a:t>
            </a:r>
          </a:p>
        </p:txBody>
      </p:sp>
    </p:spTree>
    <p:extLst>
      <p:ext uri="{BB962C8B-B14F-4D97-AF65-F5344CB8AC3E}">
        <p14:creationId xmlns:p14="http://schemas.microsoft.com/office/powerpoint/2010/main" val="3689389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D4013E-30E8-7545-8680-C201809C8953}"/>
              </a:ext>
            </a:extLst>
          </p:cNvPr>
          <p:cNvGrpSpPr/>
          <p:nvPr/>
        </p:nvGrpSpPr>
        <p:grpSpPr>
          <a:xfrm>
            <a:off x="2570205" y="460122"/>
            <a:ext cx="6604352" cy="6348453"/>
            <a:chOff x="4491039" y="344128"/>
            <a:chExt cx="4534974" cy="46309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02F6BA-9D06-814D-8E6F-1C207E1007A1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2" t="72605" r="53067" b="5632"/>
            <a:stretch/>
          </p:blipFill>
          <p:spPr bwMode="auto">
            <a:xfrm>
              <a:off x="4969054" y="2271251"/>
              <a:ext cx="3339203" cy="270387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8FC4FD1-70D7-074E-8327-E338CC528261}"/>
                </a:ext>
              </a:extLst>
            </p:cNvPr>
            <p:cNvGrpSpPr/>
            <p:nvPr/>
          </p:nvGrpSpPr>
          <p:grpSpPr>
            <a:xfrm>
              <a:off x="4491039" y="344128"/>
              <a:ext cx="4534974" cy="1927124"/>
              <a:chOff x="1058996" y="1730476"/>
              <a:chExt cx="5551170" cy="199594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2B97B42-56F8-1742-AE8E-24D1A937BF09}"/>
                  </a:ext>
                </a:extLst>
              </p:cNvPr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9" t="47979" r="5708" b="28521"/>
              <a:stretch/>
            </p:blipFill>
            <p:spPr bwMode="auto">
              <a:xfrm>
                <a:off x="1058996" y="1730476"/>
                <a:ext cx="5551170" cy="1995949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F8F1186-8007-3F4B-88C5-13F273AAB7FD}"/>
                  </a:ext>
                </a:extLst>
              </p:cNvPr>
              <p:cNvSpPr/>
              <p:nvPr/>
            </p:nvSpPr>
            <p:spPr>
              <a:xfrm>
                <a:off x="1209368" y="1848465"/>
                <a:ext cx="176980" cy="2359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2B8332-51B7-1742-9F51-5E50305B2019}"/>
                </a:ext>
              </a:extLst>
            </p:cNvPr>
            <p:cNvSpPr/>
            <p:nvPr/>
          </p:nvSpPr>
          <p:spPr>
            <a:xfrm>
              <a:off x="4758466" y="2271251"/>
              <a:ext cx="531289" cy="393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437723B-7C56-B14B-AA96-4B2F45ED8527}"/>
              </a:ext>
            </a:extLst>
          </p:cNvPr>
          <p:cNvSpPr txBox="1"/>
          <p:nvPr/>
        </p:nvSpPr>
        <p:spPr>
          <a:xfrm>
            <a:off x="4633784" y="29005"/>
            <a:ext cx="2152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Synoptic Pulses</a:t>
            </a:r>
          </a:p>
        </p:txBody>
      </p:sp>
    </p:spTree>
    <p:extLst>
      <p:ext uri="{BB962C8B-B14F-4D97-AF65-F5344CB8AC3E}">
        <p14:creationId xmlns:p14="http://schemas.microsoft.com/office/powerpoint/2010/main" val="3538122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48B079-C564-C348-8695-8942F6671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639" y="1668162"/>
            <a:ext cx="10274264" cy="3640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54674-03B7-144C-ABDF-A48E0049568D}"/>
              </a:ext>
            </a:extLst>
          </p:cNvPr>
          <p:cNvSpPr txBox="1"/>
          <p:nvPr/>
        </p:nvSpPr>
        <p:spPr>
          <a:xfrm>
            <a:off x="4753694" y="547988"/>
            <a:ext cx="2806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Synoptic Pulses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BC5A34-B372-7446-9BC3-231001AB7991}"/>
              </a:ext>
            </a:extLst>
          </p:cNvPr>
          <p:cNvSpPr txBox="1"/>
          <p:nvPr/>
        </p:nvSpPr>
        <p:spPr>
          <a:xfrm>
            <a:off x="1791730" y="2088292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 = 0.2</a:t>
            </a:r>
          </a:p>
        </p:txBody>
      </p:sp>
    </p:spTree>
    <p:extLst>
      <p:ext uri="{BB962C8B-B14F-4D97-AF65-F5344CB8AC3E}">
        <p14:creationId xmlns:p14="http://schemas.microsoft.com/office/powerpoint/2010/main" val="3472739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238</Words>
  <Application>Microsoft Macintosh PowerPoint</Application>
  <PresentationFormat>Widescreen</PresentationFormat>
  <Paragraphs>53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Lucida Grande</vt:lpstr>
      <vt:lpstr>Symbol</vt:lpstr>
      <vt:lpstr>Times New Roman</vt:lpstr>
      <vt:lpstr>Office Theme</vt:lpstr>
      <vt:lpstr>Polar food web resilience in the face of a shifting climate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Polar food web resilience in the face of a shifting climate</dc:title>
  <dc:creator>Oscar Schofield</dc:creator>
  <cp:lastModifiedBy>Oscar Schofield</cp:lastModifiedBy>
  <cp:revision>26</cp:revision>
  <dcterms:created xsi:type="dcterms:W3CDTF">2020-07-28T00:23:58Z</dcterms:created>
  <dcterms:modified xsi:type="dcterms:W3CDTF">2020-07-28T16:23:29Z</dcterms:modified>
</cp:coreProperties>
</file>