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58" r:id="rId1"/>
  </p:sldMasterIdLst>
  <p:notesMasterIdLst>
    <p:notesMasterId r:id="rId23"/>
  </p:notesMasterIdLst>
  <p:sldIdLst>
    <p:sldId id="256" r:id="rId2"/>
    <p:sldId id="298" r:id="rId3"/>
    <p:sldId id="299" r:id="rId4"/>
    <p:sldId id="388" r:id="rId5"/>
    <p:sldId id="389" r:id="rId6"/>
    <p:sldId id="390" r:id="rId7"/>
    <p:sldId id="322" r:id="rId8"/>
    <p:sldId id="384" r:id="rId9"/>
    <p:sldId id="381" r:id="rId10"/>
    <p:sldId id="300" r:id="rId11"/>
    <p:sldId id="391" r:id="rId12"/>
    <p:sldId id="301" r:id="rId13"/>
    <p:sldId id="302" r:id="rId14"/>
    <p:sldId id="340" r:id="rId15"/>
    <p:sldId id="341" r:id="rId16"/>
    <p:sldId id="342" r:id="rId17"/>
    <p:sldId id="333" r:id="rId18"/>
    <p:sldId id="343" r:id="rId19"/>
    <p:sldId id="346" r:id="rId20"/>
    <p:sldId id="347" r:id="rId21"/>
    <p:sldId id="296" r:id="rId22"/>
  </p:sldIdLst>
  <p:sldSz cx="9144000" cy="5143500" type="screen16x9"/>
  <p:notesSz cx="6858000" cy="9144000"/>
  <p:embeddedFontLst>
    <p:embeddedFont>
      <p:font typeface="Playfair Display" pitchFamily="2" charset="77"/>
      <p:regular r:id="rId24"/>
      <p:bold r:id="rId25"/>
      <p:italic r:id="rId26"/>
      <p:boldItalic r:id="rId27"/>
    </p:embeddedFont>
    <p:embeddedFont>
      <p:font typeface="PT Serif" panose="020A0603040505020204" pitchFamily="18" charset="77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ECE33E7-8E3F-4520-88B0-D4F5409F80E6}">
  <a:tblStyle styleId="{2ECE33E7-8E3F-4520-88B0-D4F5409F80E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44"/>
    <p:restoredTop sz="86262"/>
  </p:normalViewPr>
  <p:slideViewPr>
    <p:cSldViewPr snapToGrid="0" snapToObjects="1">
      <p:cViewPr varScale="1">
        <p:scale>
          <a:sx n="123" d="100"/>
          <a:sy n="123" d="100"/>
        </p:scale>
        <p:origin x="8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" name="Google Shape;4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1872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2715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50700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9722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Bins: 1 m distance, 5 m depth</a:t>
            </a:r>
          </a:p>
        </p:txBody>
      </p:sp>
    </p:spTree>
    <p:extLst>
      <p:ext uri="{BB962C8B-B14F-4D97-AF65-F5344CB8AC3E}">
        <p14:creationId xmlns:p14="http://schemas.microsoft.com/office/powerpoint/2010/main" val="19869261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0124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713787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Remove modeling work??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75534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60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>
              <a:buNone/>
            </a:pPr>
            <a:r>
              <a:rPr lang="en-US" dirty="0"/>
              <a:t>Bounded by Cape Hatteras in the South, George’s Bank in the North</a:t>
            </a:r>
          </a:p>
          <a:p>
            <a:pPr marL="139700" indent="0">
              <a:buNone/>
            </a:pPr>
            <a:r>
              <a:rPr lang="en-US" dirty="0"/>
              <a:t>Major estuaries/bays: Chesapeake, Delaware, Raritan Bay, Long Island Sound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60768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7639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9646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59849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7482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292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Cold water coming down from gulf of </a:t>
            </a:r>
            <a:r>
              <a:rPr lang="en-US" dirty="0" err="1"/>
              <a:t>maine</a:t>
            </a:r>
            <a:r>
              <a:rPr lang="en-US" dirty="0"/>
              <a:t>/</a:t>
            </a:r>
            <a:r>
              <a:rPr lang="en-US" dirty="0" err="1"/>
              <a:t>labrador</a:t>
            </a:r>
            <a:r>
              <a:rPr lang="en-US" dirty="0"/>
              <a:t> sea</a:t>
            </a:r>
          </a:p>
          <a:p>
            <a:pPr marL="139700" indent="0">
              <a:buNone/>
            </a:pPr>
            <a:r>
              <a:rPr lang="en-US" dirty="0"/>
              <a:t>Warm water coming up from gulf stream, deflecting off north Carolina, but still has influence over shelf break waters</a:t>
            </a:r>
          </a:p>
          <a:p>
            <a:pPr marL="139700" indent="0">
              <a:buNone/>
            </a:pPr>
            <a:r>
              <a:rPr lang="en-US" dirty="0"/>
              <a:t>Dominant front at shelf break where warm and cold meet</a:t>
            </a:r>
          </a:p>
        </p:txBody>
      </p:sp>
    </p:spTree>
    <p:extLst>
      <p:ext uri="{BB962C8B-B14F-4D97-AF65-F5344CB8AC3E}">
        <p14:creationId xmlns:p14="http://schemas.microsoft.com/office/powerpoint/2010/main" val="2473720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Low spatial resolution horizontally and vertically in the water column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6094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1619700" y="1583344"/>
            <a:ext cx="5904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1619700" y="2840060"/>
            <a:ext cx="5904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Playfair Display"/>
              <a:buNone/>
              <a:defRPr i="1">
                <a:solidFill>
                  <a:srgbClr val="666666"/>
                </a:solidFill>
                <a:highlight>
                  <a:srgbClr val="F3F3F3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Playfair Display"/>
              <a:buNone/>
              <a:defRPr sz="3000" i="1">
                <a:solidFill>
                  <a:srgbClr val="666666"/>
                </a:solidFill>
                <a:highlight>
                  <a:srgbClr val="F3F3F3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Playfair Display"/>
              <a:buNone/>
              <a:defRPr sz="3000" i="1">
                <a:solidFill>
                  <a:srgbClr val="666666"/>
                </a:solidFill>
                <a:highlight>
                  <a:srgbClr val="F3F3F3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Playfair Display"/>
              <a:buNone/>
              <a:defRPr sz="3000" i="1">
                <a:solidFill>
                  <a:srgbClr val="666666"/>
                </a:solidFill>
                <a:highlight>
                  <a:srgbClr val="F3F3F3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Playfair Display"/>
              <a:buNone/>
              <a:defRPr sz="3000" i="1">
                <a:solidFill>
                  <a:srgbClr val="666666"/>
                </a:solidFill>
                <a:highlight>
                  <a:srgbClr val="F3F3F3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Playfair Display"/>
              <a:buNone/>
              <a:defRPr sz="3000" i="1">
                <a:solidFill>
                  <a:srgbClr val="666666"/>
                </a:solidFill>
                <a:highlight>
                  <a:srgbClr val="F3F3F3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Playfair Display"/>
              <a:buNone/>
              <a:defRPr sz="3000" i="1">
                <a:solidFill>
                  <a:srgbClr val="666666"/>
                </a:solidFill>
                <a:highlight>
                  <a:srgbClr val="F3F3F3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Playfair Display"/>
              <a:buNone/>
              <a:defRPr sz="3000" i="1">
                <a:solidFill>
                  <a:srgbClr val="666666"/>
                </a:solidFill>
                <a:highlight>
                  <a:srgbClr val="F3F3F3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Playfair Display"/>
              <a:buNone/>
              <a:defRPr sz="3000" i="1">
                <a:solidFill>
                  <a:srgbClr val="666666"/>
                </a:solidFill>
                <a:highlight>
                  <a:srgbClr val="F3F3F3"/>
                </a:highlight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4297650" y="441983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388955" y="338306"/>
            <a:ext cx="8366100" cy="7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highlight>
                  <a:srgbClr val="F3F3F3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1251600" y="1272975"/>
            <a:ext cx="6640800" cy="30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▣"/>
              <a:defRPr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4297650" y="441983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222625" y="226575"/>
            <a:ext cx="8698800" cy="4690200"/>
          </a:xfrm>
          <a:prstGeom prst="rect">
            <a:avLst/>
          </a:prstGeom>
          <a:noFill/>
          <a:ln w="28575" cap="flat" cmpd="sng">
            <a:solidFill>
              <a:srgbClr val="D9D9D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;p1"/>
          <p:cNvSpPr/>
          <p:nvPr/>
        </p:nvSpPr>
        <p:spPr>
          <a:xfrm>
            <a:off x="288000" y="288125"/>
            <a:ext cx="8567700" cy="4567200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388955" y="338306"/>
            <a:ext cx="8366100" cy="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fair Display"/>
              <a:buNone/>
              <a:defRPr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fair Display"/>
              <a:buNone/>
              <a:defRPr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fair Display"/>
              <a:buNone/>
              <a:defRPr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fair Display"/>
              <a:buNone/>
              <a:defRPr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fair Display"/>
              <a:buNone/>
              <a:defRPr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fair Display"/>
              <a:buNone/>
              <a:defRPr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fair Display"/>
              <a:buNone/>
              <a:defRPr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fair Display"/>
              <a:buNone/>
              <a:defRPr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layfair Display"/>
              <a:buNone/>
              <a:defRPr sz="16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1251600" y="1272975"/>
            <a:ext cx="6640800" cy="30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▣"/>
              <a:defRPr sz="2000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○"/>
              <a:defRPr sz="2000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■"/>
              <a:defRPr sz="2000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●"/>
              <a:defRPr sz="2000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○"/>
              <a:defRPr sz="2000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■"/>
              <a:defRPr sz="2000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●"/>
              <a:defRPr sz="2000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○"/>
              <a:defRPr sz="2000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■"/>
              <a:defRPr sz="2000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4297650" y="441983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buNone/>
              <a:defRPr sz="1100">
                <a:solidFill>
                  <a:schemeClr val="accent3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>
              <a:buNone/>
              <a:defRPr sz="1100">
                <a:solidFill>
                  <a:schemeClr val="accent3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>
              <a:buNone/>
              <a:defRPr sz="1100">
                <a:solidFill>
                  <a:schemeClr val="accent3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>
              <a:buNone/>
              <a:defRPr sz="1100">
                <a:solidFill>
                  <a:schemeClr val="accent3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>
              <a:buNone/>
              <a:defRPr sz="1100">
                <a:solidFill>
                  <a:schemeClr val="accent3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>
              <a:buNone/>
              <a:defRPr sz="1100">
                <a:solidFill>
                  <a:schemeClr val="accent3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>
              <a:buNone/>
              <a:defRPr sz="1100">
                <a:solidFill>
                  <a:schemeClr val="accent3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>
              <a:buNone/>
              <a:defRPr sz="1100">
                <a:solidFill>
                  <a:schemeClr val="accent3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>
              <a:buNone/>
              <a:defRPr sz="1100">
                <a:solidFill>
                  <a:schemeClr val="accent3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8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hyperlink" Target="mailto:ekw31@marine.rutgers.edu" TargetMode="External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ctrTitle"/>
          </p:nvPr>
        </p:nvSpPr>
        <p:spPr>
          <a:xfrm>
            <a:off x="39661" y="653149"/>
            <a:ext cx="9064669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Glider-based observations reveal seasonal carbonate chemistry variability in </a:t>
            </a:r>
            <a:b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U.S. Mid-Atlantic </a:t>
            </a:r>
            <a:b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shellfishery management zones</a:t>
            </a:r>
          </a:p>
        </p:txBody>
      </p:sp>
      <p:sp>
        <p:nvSpPr>
          <p:cNvPr id="3" name="Google Shape;51;p12">
            <a:extLst>
              <a:ext uri="{FF2B5EF4-FFF2-40B4-BE49-F238E27FC236}">
                <a16:creationId xmlns:a16="http://schemas.microsoft.com/office/drawing/2014/main" id="{8AD1E0A7-ED38-6043-A7CA-65BD4B52C967}"/>
              </a:ext>
            </a:extLst>
          </p:cNvPr>
          <p:cNvSpPr txBox="1">
            <a:spLocks/>
          </p:cNvSpPr>
          <p:nvPr/>
        </p:nvSpPr>
        <p:spPr>
          <a:xfrm>
            <a:off x="614502" y="2946772"/>
            <a:ext cx="7914989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layfair Display"/>
              <a:buNone/>
              <a:defRPr sz="3600" b="0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fair Display"/>
              <a:buNone/>
              <a:defRPr sz="6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fair Display"/>
              <a:buNone/>
              <a:defRPr sz="6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fair Display"/>
              <a:buNone/>
              <a:defRPr sz="6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fair Display"/>
              <a:buNone/>
              <a:defRPr sz="6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fair Display"/>
              <a:buNone/>
              <a:defRPr sz="6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fair Display"/>
              <a:buNone/>
              <a:defRPr sz="6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fair Display"/>
              <a:buNone/>
              <a:defRPr sz="6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fair Display"/>
              <a:buNone/>
              <a:defRPr sz="60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r>
              <a:rPr lang="en-US" sz="24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Liza Wright-Fairbanks</a:t>
            </a:r>
            <a:r>
              <a:rPr lang="en-US" sz="2400" b="1" baseline="30000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2400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Grace Saba</a:t>
            </a:r>
            <a:r>
              <a:rPr lang="en-US" sz="2400" baseline="30000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2400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Baoshan</a:t>
            </a:r>
            <a:r>
              <a:rPr lang="en-US" sz="2400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Chen</a:t>
            </a:r>
            <a:r>
              <a:rPr lang="en-US" sz="2400" baseline="30000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400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Wei-Jun Cai</a:t>
            </a:r>
            <a:r>
              <a:rPr lang="en-US" sz="2400" baseline="30000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400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and Travis Miles</a:t>
            </a:r>
            <a:r>
              <a:rPr lang="en-US" sz="2400" baseline="30000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2400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D41F19C-458B-024F-B50E-7CAF824F4F87}"/>
              </a:ext>
            </a:extLst>
          </p:cNvPr>
          <p:cNvGrpSpPr/>
          <p:nvPr/>
        </p:nvGrpSpPr>
        <p:grpSpPr>
          <a:xfrm>
            <a:off x="155524" y="2328718"/>
            <a:ext cx="8832945" cy="705588"/>
            <a:chOff x="164968" y="2879477"/>
            <a:chExt cx="8832945" cy="7055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1219B1A-14BA-6748-867B-9F1A75C9F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42171" y="2891329"/>
              <a:ext cx="1010652" cy="67271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0156EC4-5AE9-E449-937C-5C36ABE63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40681" y="2885570"/>
              <a:ext cx="1010652" cy="672715"/>
            </a:xfrm>
            <a:prstGeom prst="rect">
              <a:avLst/>
            </a:prstGeom>
          </p:spPr>
        </p:pic>
        <p:pic>
          <p:nvPicPr>
            <p:cNvPr id="9" name="Picture 8" descr="glider-no-bg.png">
              <a:extLst>
                <a:ext uri="{FF2B5EF4-FFF2-40B4-BE49-F238E27FC236}">
                  <a16:creationId xmlns:a16="http://schemas.microsoft.com/office/drawing/2014/main" id="{AA084F72-4B66-4043-AB32-B36ABFA072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472" t="27193" r="12399" b="27821"/>
            <a:stretch/>
          </p:blipFill>
          <p:spPr>
            <a:xfrm>
              <a:off x="1424772" y="3003578"/>
              <a:ext cx="990489" cy="436701"/>
            </a:xfrm>
            <a:prstGeom prst="rect">
              <a:avLst/>
            </a:prstGeom>
          </p:spPr>
        </p:pic>
        <p:pic>
          <p:nvPicPr>
            <p:cNvPr id="10" name="Picture 9" descr="glider-no-bg.png">
              <a:extLst>
                <a:ext uri="{FF2B5EF4-FFF2-40B4-BE49-F238E27FC236}">
                  <a16:creationId xmlns:a16="http://schemas.microsoft.com/office/drawing/2014/main" id="{25902D62-33B2-2F45-AACA-9C061C19B5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472" t="27193" r="12399" b="27821"/>
            <a:stretch/>
          </p:blipFill>
          <p:spPr>
            <a:xfrm>
              <a:off x="6781422" y="3003578"/>
              <a:ext cx="990489" cy="436701"/>
            </a:xfrm>
            <a:prstGeom prst="rect">
              <a:avLst/>
            </a:prstGeom>
          </p:spPr>
        </p:pic>
        <p:pic>
          <p:nvPicPr>
            <p:cNvPr id="11" name="Picture 10" descr="glider-no-bg.png">
              <a:extLst>
                <a:ext uri="{FF2B5EF4-FFF2-40B4-BE49-F238E27FC236}">
                  <a16:creationId xmlns:a16="http://schemas.microsoft.com/office/drawing/2014/main" id="{763F9796-53BD-5342-9898-2BF66AE497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472" t="27193" r="12399" b="27821"/>
            <a:stretch/>
          </p:blipFill>
          <p:spPr>
            <a:xfrm>
              <a:off x="4076753" y="2989784"/>
              <a:ext cx="990489" cy="43670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AD49522-2170-D849-9D5B-B7B573D0D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87261" y="2912350"/>
              <a:ext cx="1010652" cy="67271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ED30B4A-FECD-1F4C-A5AC-16DF868BD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4968" y="2879477"/>
              <a:ext cx="1010652" cy="672715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2C58E50-C3EA-CD40-BD3C-4508B7279A20}"/>
              </a:ext>
            </a:extLst>
          </p:cNvPr>
          <p:cNvSpPr txBox="1"/>
          <p:nvPr/>
        </p:nvSpPr>
        <p:spPr>
          <a:xfrm>
            <a:off x="1240292" y="4008883"/>
            <a:ext cx="6644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Rutgers University Dept. of Marine and Coastal Sciences</a:t>
            </a:r>
          </a:p>
          <a:p>
            <a:pPr marL="457200" indent="-457200">
              <a:buAutoNum type="arabicPeriod"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University of Delaware School of Marine Science and Policy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388950" y="47097"/>
            <a:ext cx="8366100" cy="461706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 Glider Development</a:t>
            </a:r>
            <a:endParaRPr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9" name="Google Shape;89;p17"/>
          <p:cNvSpPr txBox="1">
            <a:spLocks noGrp="1"/>
          </p:cNvSpPr>
          <p:nvPr>
            <p:ph type="sldNum" idx="12"/>
          </p:nvPr>
        </p:nvSpPr>
        <p:spPr>
          <a:xfrm>
            <a:off x="4297650" y="441983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BC0289-DC55-D14A-AB98-22DF5F51D500}"/>
              </a:ext>
            </a:extLst>
          </p:cNvPr>
          <p:cNvSpPr txBox="1"/>
          <p:nvPr/>
        </p:nvSpPr>
        <p:spPr>
          <a:xfrm>
            <a:off x="362452" y="4542990"/>
            <a:ext cx="61613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Saba, Wright-Fairbanks, et al., 2019: Frontiers in Marine Science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2E039C4-66DC-FD44-86FE-412222C41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508803"/>
            <a:ext cx="6629400" cy="36322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CF14E3F-C136-BB4B-82F5-DCF2062905EC}"/>
              </a:ext>
            </a:extLst>
          </p:cNvPr>
          <p:cNvSpPr txBox="1"/>
          <p:nvPr/>
        </p:nvSpPr>
        <p:spPr>
          <a:xfrm>
            <a:off x="6908314" y="4004339"/>
            <a:ext cx="18732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Dr. Grace Saba’s presentation:</a:t>
            </a:r>
          </a:p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Thursday 8:45 am</a:t>
            </a:r>
          </a:p>
        </p:txBody>
      </p:sp>
    </p:spTree>
    <p:extLst>
      <p:ext uri="{BB962C8B-B14F-4D97-AF65-F5344CB8AC3E}">
        <p14:creationId xmlns:p14="http://schemas.microsoft.com/office/powerpoint/2010/main" val="335462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388950" y="47097"/>
            <a:ext cx="8366100" cy="461706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Slocum Glider Operations</a:t>
            </a:r>
            <a:endParaRPr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9" name="Google Shape;89;p17"/>
          <p:cNvSpPr txBox="1">
            <a:spLocks noGrp="1"/>
          </p:cNvSpPr>
          <p:nvPr>
            <p:ph type="sldNum" idx="12"/>
          </p:nvPr>
        </p:nvSpPr>
        <p:spPr>
          <a:xfrm>
            <a:off x="4297650" y="441983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860909-88D7-B141-823F-6BA5EB6A0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350" y="508803"/>
            <a:ext cx="3732148" cy="4207329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7E82B3B-1712-6C47-A235-E2156C5C1C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686" y="868658"/>
            <a:ext cx="3995314" cy="348761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30-60 day deployments</a:t>
            </a:r>
          </a:p>
          <a:p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Horizontal speed: 20 km/day</a:t>
            </a:r>
          </a:p>
          <a:p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Vertical profiling: 10-15 cm/s</a:t>
            </a:r>
          </a:p>
          <a:p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Sampling frequency: 0.5 Hz</a:t>
            </a:r>
          </a:p>
          <a:p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Measurements every 20-30 cm vertically</a:t>
            </a:r>
          </a:p>
          <a:p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pH, conductivity, temperature, depth, chlorophyll, oxygen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F4E324-6535-1A46-A198-8587FBC9EAE5}"/>
              </a:ext>
            </a:extLst>
          </p:cNvPr>
          <p:cNvSpPr txBox="1"/>
          <p:nvPr/>
        </p:nvSpPr>
        <p:spPr>
          <a:xfrm>
            <a:off x="8112436" y="4662799"/>
            <a:ext cx="5543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2"/>
                </a:solidFill>
              </a:rPr>
              <a:t>WHOI</a:t>
            </a:r>
          </a:p>
        </p:txBody>
      </p:sp>
    </p:spTree>
    <p:extLst>
      <p:ext uri="{BB962C8B-B14F-4D97-AF65-F5344CB8AC3E}">
        <p14:creationId xmlns:p14="http://schemas.microsoft.com/office/powerpoint/2010/main" val="1196363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388950" y="81110"/>
            <a:ext cx="8366100" cy="461706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Seasonal pH Glider Deployments</a:t>
            </a:r>
            <a:endParaRPr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9" name="Google Shape;89;p17"/>
          <p:cNvSpPr txBox="1">
            <a:spLocks noGrp="1"/>
          </p:cNvSpPr>
          <p:nvPr>
            <p:ph type="sldNum" idx="12"/>
          </p:nvPr>
        </p:nvSpPr>
        <p:spPr>
          <a:xfrm>
            <a:off x="4297650" y="441983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0E7E6F-557C-5547-8D06-ADE2EFAAE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016" y="542816"/>
            <a:ext cx="6182435" cy="418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678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2F18F-2EE3-9543-A3C2-42400B914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950" y="117588"/>
            <a:ext cx="8366100" cy="385732"/>
          </a:xfrm>
        </p:spPr>
        <p:txBody>
          <a:bodyPr/>
          <a:lstStyle/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Example Data: Summer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9BF0E4-91AA-5546-ADB4-E35B7990575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D6770B-2C91-DF4F-96F1-09E0847B1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387" y="483856"/>
            <a:ext cx="3187054" cy="23792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287CAE-24AD-F44F-BEFB-E001C707D1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120"/>
          <a:stretch/>
        </p:blipFill>
        <p:spPr>
          <a:xfrm>
            <a:off x="4297650" y="503320"/>
            <a:ext cx="3161875" cy="21991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7940B9-BADA-2E4E-890B-91C3C1F1C0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918"/>
          <a:stretch/>
        </p:blipFill>
        <p:spPr>
          <a:xfrm>
            <a:off x="933860" y="2649886"/>
            <a:ext cx="3134108" cy="21845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48361A6-A75C-D942-8E82-C1A77F58B1D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441"/>
          <a:stretch/>
        </p:blipFill>
        <p:spPr>
          <a:xfrm>
            <a:off x="4297649" y="2632673"/>
            <a:ext cx="3161875" cy="220178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1E0612A-90EC-E64D-A774-259A12BB0C70}"/>
              </a:ext>
            </a:extLst>
          </p:cNvPr>
          <p:cNvGrpSpPr/>
          <p:nvPr/>
        </p:nvGrpSpPr>
        <p:grpSpPr>
          <a:xfrm>
            <a:off x="6747094" y="113741"/>
            <a:ext cx="2298935" cy="1550711"/>
            <a:chOff x="6845065" y="310454"/>
            <a:chExt cx="2298935" cy="155071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6E428E7-4A30-EF46-9E19-B22CB26375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880" t="7587" r="13701" b="8410"/>
            <a:stretch/>
          </p:blipFill>
          <p:spPr>
            <a:xfrm>
              <a:off x="6845065" y="310454"/>
              <a:ext cx="2298935" cy="1550711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41BB287-CA16-0D4B-968B-30CC697E434C}"/>
                </a:ext>
              </a:extLst>
            </p:cNvPr>
            <p:cNvCxnSpPr>
              <a:cxnSpLocks/>
            </p:cNvCxnSpPr>
            <p:nvPr/>
          </p:nvCxnSpPr>
          <p:spPr>
            <a:xfrm>
              <a:off x="7662734" y="609600"/>
              <a:ext cx="675723" cy="34834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31D1D29-2096-0C4B-B7F5-A6473103713F}"/>
                </a:ext>
              </a:extLst>
            </p:cNvPr>
            <p:cNvCxnSpPr>
              <a:cxnSpLocks/>
            </p:cNvCxnSpPr>
            <p:nvPr/>
          </p:nvCxnSpPr>
          <p:spPr>
            <a:xfrm>
              <a:off x="7761514" y="957943"/>
              <a:ext cx="57694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14C5391-BD2F-FA48-800C-BF259F6AC0E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62734" y="609601"/>
              <a:ext cx="98780" cy="34834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76914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2F18F-2EE3-9543-A3C2-42400B914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955" y="59424"/>
            <a:ext cx="8366100" cy="497968"/>
          </a:xfrm>
        </p:spPr>
        <p:txBody>
          <a:bodyPr/>
          <a:lstStyle/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Example Data: Summer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9BF0E4-91AA-5546-ADB4-E35B7990575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4ED7AA-91AA-E84F-80C0-DB1E71B4A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728" y="876252"/>
            <a:ext cx="4742543" cy="35435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17D44C-E642-1340-AABC-2513F222D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55" y="338306"/>
            <a:ext cx="1596580" cy="11919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894ACF-C562-7E48-AC48-695BCD0AB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04" y="1429627"/>
            <a:ext cx="1622373" cy="1214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0333322-05DF-974B-9BA7-A89D222A8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508" y="2542431"/>
            <a:ext cx="1624369" cy="12163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1A5965-F497-3A45-8EEB-A27BA9F278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819"/>
          <a:stretch/>
        </p:blipFill>
        <p:spPr>
          <a:xfrm>
            <a:off x="340083" y="3699139"/>
            <a:ext cx="1624369" cy="111429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97BCD19-9BA8-BD48-BE9E-D77A442234F1}"/>
              </a:ext>
            </a:extLst>
          </p:cNvPr>
          <p:cNvGrpSpPr/>
          <p:nvPr/>
        </p:nvGrpSpPr>
        <p:grpSpPr>
          <a:xfrm>
            <a:off x="6747094" y="113741"/>
            <a:ext cx="2298935" cy="1550711"/>
            <a:chOff x="6845065" y="310454"/>
            <a:chExt cx="2298935" cy="155071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3544842-9F64-9349-AB0B-D1A954D56D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880" t="7587" r="13701" b="8410"/>
            <a:stretch/>
          </p:blipFill>
          <p:spPr>
            <a:xfrm>
              <a:off x="6845065" y="310454"/>
              <a:ext cx="2298935" cy="1550711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4B8D30B-3249-1042-B8E7-5942BF830B00}"/>
                </a:ext>
              </a:extLst>
            </p:cNvPr>
            <p:cNvCxnSpPr>
              <a:cxnSpLocks/>
            </p:cNvCxnSpPr>
            <p:nvPr/>
          </p:nvCxnSpPr>
          <p:spPr>
            <a:xfrm>
              <a:off x="7662734" y="609600"/>
              <a:ext cx="675723" cy="34834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36EA107-E7C8-1A46-BB5D-22167E80E655}"/>
                </a:ext>
              </a:extLst>
            </p:cNvPr>
            <p:cNvCxnSpPr>
              <a:cxnSpLocks/>
            </p:cNvCxnSpPr>
            <p:nvPr/>
          </p:nvCxnSpPr>
          <p:spPr>
            <a:xfrm>
              <a:off x="7761514" y="957943"/>
              <a:ext cx="57694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5DDB258-B720-3A47-B58D-324C54DF17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62734" y="609601"/>
              <a:ext cx="98780" cy="34834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45168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2F18F-2EE3-9543-A3C2-42400B914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955" y="55834"/>
            <a:ext cx="8366100" cy="497968"/>
          </a:xfrm>
        </p:spPr>
        <p:txBody>
          <a:bodyPr/>
          <a:lstStyle/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Example Data: Summer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9BF0E4-91AA-5546-ADB4-E35B7990575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4ED7AA-91AA-E84F-80C0-DB1E71B4A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986" y="1276676"/>
            <a:ext cx="3488990" cy="26069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17D44C-E642-1340-AABC-2513F222D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55" y="338306"/>
            <a:ext cx="1596580" cy="11919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894ACF-C562-7E48-AC48-695BCD0AB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04" y="1429627"/>
            <a:ext cx="1622373" cy="1214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0333322-05DF-974B-9BA7-A89D222A8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508" y="2542431"/>
            <a:ext cx="1624369" cy="12163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1A5965-F497-3A45-8EEB-A27BA9F278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819"/>
          <a:stretch/>
        </p:blipFill>
        <p:spPr>
          <a:xfrm>
            <a:off x="340083" y="3699139"/>
            <a:ext cx="1624369" cy="11142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12D655-E086-EE4A-B0BE-2511524A51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2700" y="1833667"/>
            <a:ext cx="3522355" cy="258617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B417904-E099-E744-966F-D3F55BCEC0C4}"/>
              </a:ext>
            </a:extLst>
          </p:cNvPr>
          <p:cNvGrpSpPr/>
          <p:nvPr/>
        </p:nvGrpSpPr>
        <p:grpSpPr>
          <a:xfrm>
            <a:off x="6747094" y="113741"/>
            <a:ext cx="2298935" cy="1550711"/>
            <a:chOff x="6845065" y="310454"/>
            <a:chExt cx="2298935" cy="15507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4B98D8F-996A-A346-B322-FADA18DB0B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880" t="7587" r="13701" b="8410"/>
            <a:stretch/>
          </p:blipFill>
          <p:spPr>
            <a:xfrm>
              <a:off x="6845065" y="310454"/>
              <a:ext cx="2298935" cy="1550711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A1D3121-9F73-C241-83C4-DFA78293A1A0}"/>
                </a:ext>
              </a:extLst>
            </p:cNvPr>
            <p:cNvCxnSpPr>
              <a:cxnSpLocks/>
            </p:cNvCxnSpPr>
            <p:nvPr/>
          </p:nvCxnSpPr>
          <p:spPr>
            <a:xfrm>
              <a:off x="7662734" y="609600"/>
              <a:ext cx="675723" cy="34834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3C3A3BA-82F3-9445-A8DF-1CFD77D37A55}"/>
                </a:ext>
              </a:extLst>
            </p:cNvPr>
            <p:cNvCxnSpPr>
              <a:cxnSpLocks/>
            </p:cNvCxnSpPr>
            <p:nvPr/>
          </p:nvCxnSpPr>
          <p:spPr>
            <a:xfrm>
              <a:off x="7761514" y="957943"/>
              <a:ext cx="57694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5FB0633-8205-2C4C-AFB5-2C80509B0F8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62734" y="609601"/>
              <a:ext cx="98780" cy="34834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74111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2F18F-2EE3-9543-A3C2-42400B914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955" y="54861"/>
            <a:ext cx="8366100" cy="497968"/>
          </a:xfrm>
        </p:spPr>
        <p:txBody>
          <a:bodyPr/>
          <a:lstStyle/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Example Data: Summer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9BF0E4-91AA-5546-ADB4-E35B7990575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4ED7AA-91AA-E84F-80C0-DB1E71B4A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605" y="627603"/>
            <a:ext cx="2707393" cy="20229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17D44C-E642-1340-AABC-2513F222D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55" y="338306"/>
            <a:ext cx="1596580" cy="11919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894ACF-C562-7E48-AC48-695BCD0AB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04" y="1429627"/>
            <a:ext cx="1622373" cy="1214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0333322-05DF-974B-9BA7-A89D222A8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508" y="2542431"/>
            <a:ext cx="1624369" cy="12163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1A5965-F497-3A45-8EEB-A27BA9F278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819"/>
          <a:stretch/>
        </p:blipFill>
        <p:spPr>
          <a:xfrm>
            <a:off x="340083" y="3699139"/>
            <a:ext cx="1624369" cy="11142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12D655-E086-EE4A-B0BE-2511524A51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7284"/>
          <a:stretch/>
        </p:blipFill>
        <p:spPr>
          <a:xfrm>
            <a:off x="1924721" y="2578819"/>
            <a:ext cx="2707393" cy="18430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6A8F53-00D2-B94B-8860-10493DC7706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328"/>
          <a:stretch/>
        </p:blipFill>
        <p:spPr>
          <a:xfrm>
            <a:off x="4494411" y="1429627"/>
            <a:ext cx="4162672" cy="333293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D5DCAB-3C39-2549-80C1-FB3EC52E74C8}"/>
              </a:ext>
            </a:extLst>
          </p:cNvPr>
          <p:cNvGrpSpPr/>
          <p:nvPr/>
        </p:nvGrpSpPr>
        <p:grpSpPr>
          <a:xfrm>
            <a:off x="7141029" y="113742"/>
            <a:ext cx="1905000" cy="1241112"/>
            <a:chOff x="6845065" y="310454"/>
            <a:chExt cx="2298935" cy="15507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508D4D2-BD79-CE48-9BBE-9D637E24F8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880" t="7587" r="13701" b="8410"/>
            <a:stretch/>
          </p:blipFill>
          <p:spPr>
            <a:xfrm>
              <a:off x="6845065" y="310454"/>
              <a:ext cx="2298935" cy="1550711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DC65EAD-6E24-8846-9FB0-4BCCF22EE028}"/>
                </a:ext>
              </a:extLst>
            </p:cNvPr>
            <p:cNvCxnSpPr>
              <a:cxnSpLocks/>
            </p:cNvCxnSpPr>
            <p:nvPr/>
          </p:nvCxnSpPr>
          <p:spPr>
            <a:xfrm>
              <a:off x="7662734" y="609600"/>
              <a:ext cx="675723" cy="34834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EC1D486-441E-C24C-8FDD-81490BF3851A}"/>
                </a:ext>
              </a:extLst>
            </p:cNvPr>
            <p:cNvCxnSpPr>
              <a:cxnSpLocks/>
            </p:cNvCxnSpPr>
            <p:nvPr/>
          </p:nvCxnSpPr>
          <p:spPr>
            <a:xfrm>
              <a:off x="7761514" y="957943"/>
              <a:ext cx="57694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1BDEC56-529E-7441-9D7E-270233119DE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62734" y="609601"/>
              <a:ext cx="98780" cy="34834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28463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90E6A3-D11F-BF4F-8F50-4F3802946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32" y="584989"/>
            <a:ext cx="3683000" cy="2070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F72F18F-2EE3-9543-A3C2-42400B91419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88950" y="97516"/>
                <a:ext cx="8366100" cy="370113"/>
              </a:xfrm>
            </p:spPr>
            <p:txBody>
              <a:bodyPr/>
              <a:lstStyle/>
              <a:p>
                <a:r>
                  <a:rPr lang="en-US" sz="2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Seasonal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sz="2400" baseline="-25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arag</a:t>
                </a:r>
                <a:endParaRPr lang="en-US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F72F18F-2EE3-9543-A3C2-42400B9141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88950" y="97516"/>
                <a:ext cx="8366100" cy="370113"/>
              </a:xfrm>
              <a:blipFill>
                <a:blip r:embed="rId4"/>
                <a:stretch>
                  <a:fillRect t="-23333" b="-4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9BF0E4-91AA-5546-ADB4-E35B7990575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481B6A9-F572-CC4D-B144-9ACEADEAB638}"/>
              </a:ext>
            </a:extLst>
          </p:cNvPr>
          <p:cNvSpPr txBox="1"/>
          <p:nvPr/>
        </p:nvSpPr>
        <p:spPr>
          <a:xfrm>
            <a:off x="1273629" y="1861457"/>
            <a:ext cx="1101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473829-D647-CA4F-81A3-7E150EA4F9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214"/>
          <a:stretch/>
        </p:blipFill>
        <p:spPr>
          <a:xfrm>
            <a:off x="4956628" y="669577"/>
            <a:ext cx="3657600" cy="19828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63B955-5615-3F44-AF29-19B16069F604}"/>
              </a:ext>
            </a:extLst>
          </p:cNvPr>
          <p:cNvSpPr txBox="1"/>
          <p:nvPr/>
        </p:nvSpPr>
        <p:spPr>
          <a:xfrm>
            <a:off x="5753675" y="1861457"/>
            <a:ext cx="1101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Spring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F20FF8-DA8A-3D4C-8BF4-F25F4D9FFC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31" y="2655089"/>
            <a:ext cx="3683000" cy="2082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3955BF4-B989-144C-A041-FFCDB1A5C232}"/>
              </a:ext>
            </a:extLst>
          </p:cNvPr>
          <p:cNvSpPr txBox="1"/>
          <p:nvPr/>
        </p:nvSpPr>
        <p:spPr>
          <a:xfrm>
            <a:off x="1273628" y="3851185"/>
            <a:ext cx="1101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Summer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0E5E8BB-A2D1-AD4F-B024-76A33AA286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4878" y="2667789"/>
            <a:ext cx="3721100" cy="2057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12DE440-2C5D-B84A-9A7C-708C4B40CB48}"/>
              </a:ext>
            </a:extLst>
          </p:cNvPr>
          <p:cNvSpPr txBox="1"/>
          <p:nvPr/>
        </p:nvSpPr>
        <p:spPr>
          <a:xfrm>
            <a:off x="5753675" y="3809374"/>
            <a:ext cx="1101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Fall</a:t>
            </a:r>
          </a:p>
        </p:txBody>
      </p:sp>
    </p:spTree>
    <p:extLst>
      <p:ext uri="{BB962C8B-B14F-4D97-AF65-F5344CB8AC3E}">
        <p14:creationId xmlns:p14="http://schemas.microsoft.com/office/powerpoint/2010/main" val="42327760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2F18F-2EE3-9543-A3C2-42400B914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949" y="75547"/>
            <a:ext cx="8366100" cy="385732"/>
          </a:xfrm>
        </p:spPr>
        <p:txBody>
          <a:bodyPr/>
          <a:lstStyle/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Seasonal Changes in the MAB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9BF0E4-91AA-5546-ADB4-E35B7990575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FCDBCF-BE2F-BC48-A7A2-8429811F0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945" y="533420"/>
            <a:ext cx="6274225" cy="428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774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305822" y="76509"/>
            <a:ext cx="8517689" cy="461706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Scallop Spawning Season Conditions</a:t>
            </a:r>
            <a:endParaRPr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9" name="Google Shape;89;p17"/>
          <p:cNvSpPr txBox="1">
            <a:spLocks noGrp="1"/>
          </p:cNvSpPr>
          <p:nvPr>
            <p:ph type="sldNum" idx="12"/>
          </p:nvPr>
        </p:nvSpPr>
        <p:spPr>
          <a:xfrm>
            <a:off x="4297650" y="441983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019B2E-9986-2B4D-96E8-184C81F5EB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14"/>
          <a:stretch/>
        </p:blipFill>
        <p:spPr>
          <a:xfrm>
            <a:off x="558831" y="605216"/>
            <a:ext cx="3657600" cy="19828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D045F4F-3128-4A43-8F1F-803B5501D255}"/>
                  </a:ext>
                </a:extLst>
              </p:cNvPr>
              <p:cNvSpPr txBox="1"/>
              <p:nvPr/>
            </p:nvSpPr>
            <p:spPr>
              <a:xfrm>
                <a:off x="1130034" y="1745426"/>
                <a:ext cx="174655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Spring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sz="1600" baseline="-25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arag</a:t>
                </a:r>
                <a:endParaRPr lang="en-US"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D045F4F-3128-4A43-8F1F-803B5501D2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034" y="1745426"/>
                <a:ext cx="1746550" cy="338554"/>
              </a:xfrm>
              <a:prstGeom prst="rect">
                <a:avLst/>
              </a:prstGeom>
              <a:blipFill>
                <a:blip r:embed="rId4"/>
                <a:stretch>
                  <a:fillRect l="-1439" t="-3571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B4568300-EC9A-A442-A7C6-3881E4603A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31" y="2655089"/>
            <a:ext cx="3683000" cy="2082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D6F84DE-3F15-C742-937D-5CEDDF243406}"/>
                  </a:ext>
                </a:extLst>
              </p:cNvPr>
              <p:cNvSpPr txBox="1"/>
              <p:nvPr/>
            </p:nvSpPr>
            <p:spPr>
              <a:xfrm>
                <a:off x="1055343" y="3862300"/>
                <a:ext cx="234613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Summer/Early Fall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sz="1600" baseline="-25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arag</a:t>
                </a:r>
                <a:endParaRPr lang="en-US" sz="1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D6F84DE-3F15-C742-937D-5CEDDF2434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343" y="3862300"/>
                <a:ext cx="2346136" cy="338554"/>
              </a:xfrm>
              <a:prstGeom prst="rect">
                <a:avLst/>
              </a:prstGeom>
              <a:blipFill>
                <a:blip r:embed="rId6"/>
                <a:stretch>
                  <a:fillRect l="-1075" t="-3571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onut 2">
            <a:extLst>
              <a:ext uri="{FF2B5EF4-FFF2-40B4-BE49-F238E27FC236}">
                <a16:creationId xmlns:a16="http://schemas.microsoft.com/office/drawing/2014/main" id="{73AAA405-AA43-7047-9228-088E33432109}"/>
              </a:ext>
            </a:extLst>
          </p:cNvPr>
          <p:cNvSpPr/>
          <p:nvPr/>
        </p:nvSpPr>
        <p:spPr>
          <a:xfrm rot="468567">
            <a:off x="2024297" y="912042"/>
            <a:ext cx="1375917" cy="402829"/>
          </a:xfrm>
          <a:prstGeom prst="donut">
            <a:avLst>
              <a:gd name="adj" fmla="val 7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6" name="Donut 15">
            <a:extLst>
              <a:ext uri="{FF2B5EF4-FFF2-40B4-BE49-F238E27FC236}">
                <a16:creationId xmlns:a16="http://schemas.microsoft.com/office/drawing/2014/main" id="{3785F017-F1A2-8A44-B36E-F19F5B4D36B1}"/>
              </a:ext>
            </a:extLst>
          </p:cNvPr>
          <p:cNvSpPr/>
          <p:nvPr/>
        </p:nvSpPr>
        <p:spPr>
          <a:xfrm rot="909732">
            <a:off x="1880915" y="3089946"/>
            <a:ext cx="1361525" cy="402829"/>
          </a:xfrm>
          <a:prstGeom prst="donut">
            <a:avLst>
              <a:gd name="adj" fmla="val 700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Google Shape;88;p17">
                <a:extLst>
                  <a:ext uri="{FF2B5EF4-FFF2-40B4-BE49-F238E27FC236}">
                    <a16:creationId xmlns:a16="http://schemas.microsoft.com/office/drawing/2014/main" id="{18440781-BF3C-7047-9F82-03BED034C98F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074746" y="820430"/>
                <a:ext cx="3098940" cy="3651848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457200" lvl="0" indent="-355600" algn="l" rtl="0">
                  <a:spcBef>
                    <a:spcPts val="600"/>
                  </a:spcBef>
                  <a:spcAft>
                    <a:spcPts val="0"/>
                  </a:spcAft>
                  <a:buSzPts val="2000"/>
                  <a:buChar char="▣"/>
                </a:pPr>
                <a:r>
                  <a:rPr lang="en-US" sz="2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Average pH: 8.014</a:t>
                </a:r>
              </a:p>
              <a:p>
                <a:pPr lvl="0"/>
                <a:r>
                  <a:rPr lang="en-US" sz="2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Average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sz="2100" baseline="-25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arag</a:t>
                </a:r>
                <a:r>
                  <a:rPr lang="en-US" sz="2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2.73</a:t>
                </a:r>
              </a:p>
              <a:p>
                <a:pPr lvl="0"/>
                <a:endParaRPr lang="en-US" sz="2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lvl="0"/>
                <a:endParaRPr lang="en-US" sz="2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lvl="0"/>
                <a:endParaRPr lang="en-US" sz="21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lvl="0"/>
                <a:r>
                  <a:rPr lang="en-US" sz="2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Average pH: 7.906</a:t>
                </a:r>
              </a:p>
              <a:p>
                <a:pPr lvl="0"/>
                <a:r>
                  <a:rPr lang="en-US" sz="2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Average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sz="2100" baseline="-25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arag</a:t>
                </a:r>
                <a:r>
                  <a:rPr lang="en-US" sz="21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2.17</a:t>
                </a:r>
              </a:p>
              <a:p>
                <a:pPr marL="457200" lvl="0" indent="-355600" algn="l" rtl="0">
                  <a:spcBef>
                    <a:spcPts val="600"/>
                  </a:spcBef>
                  <a:spcAft>
                    <a:spcPts val="0"/>
                  </a:spcAft>
                  <a:buSzPts val="2000"/>
                  <a:buChar char="▣"/>
                </a:pPr>
                <a:endParaRPr dirty="0"/>
              </a:p>
            </p:txBody>
          </p:sp>
        </mc:Choice>
        <mc:Fallback xmlns="">
          <p:sp>
            <p:nvSpPr>
              <p:cNvPr id="17" name="Google Shape;88;p17">
                <a:extLst>
                  <a:ext uri="{FF2B5EF4-FFF2-40B4-BE49-F238E27FC236}">
                    <a16:creationId xmlns:a16="http://schemas.microsoft.com/office/drawing/2014/main" id="{18440781-BF3C-7047-9F82-03BED034C98F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074746" y="820430"/>
                <a:ext cx="3098940" cy="365184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DCB856D2-59DA-CC4E-ACB4-6CAF06E77F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3488" y="1836294"/>
            <a:ext cx="1527042" cy="13011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016BED-2E3A-9A45-A690-7FAAF388FAF5}"/>
              </a:ext>
            </a:extLst>
          </p:cNvPr>
          <p:cNvSpPr txBox="1"/>
          <p:nvPr/>
        </p:nvSpPr>
        <p:spPr>
          <a:xfrm>
            <a:off x="7405508" y="3139856"/>
            <a:ext cx="13350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$486 million!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3A5767-33C7-474E-8373-2B7729C435E2}"/>
              </a:ext>
            </a:extLst>
          </p:cNvPr>
          <p:cNvSpPr txBox="1"/>
          <p:nvPr/>
        </p:nvSpPr>
        <p:spPr>
          <a:xfrm>
            <a:off x="7889918" y="1684287"/>
            <a:ext cx="9335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2"/>
                </a:solidFill>
              </a:rPr>
              <a:t>NOAA Fisheries</a:t>
            </a:r>
          </a:p>
        </p:txBody>
      </p:sp>
    </p:spTree>
    <p:extLst>
      <p:ext uri="{BB962C8B-B14F-4D97-AF65-F5344CB8AC3E}">
        <p14:creationId xmlns:p14="http://schemas.microsoft.com/office/powerpoint/2010/main" val="2047332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6E6E06-260D-5A47-AC0B-10B3C3909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624798"/>
            <a:ext cx="2852264" cy="2662688"/>
          </a:xfrm>
          <a:prstGeom prst="rect">
            <a:avLst/>
          </a:prstGeom>
        </p:spPr>
      </p:pic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388950" y="91621"/>
            <a:ext cx="8366100" cy="461706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Mid-Atlantic Bight (MAB)</a:t>
            </a:r>
            <a:endParaRPr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9" name="Google Shape;89;p17"/>
          <p:cNvSpPr txBox="1">
            <a:spLocks noGrp="1"/>
          </p:cNvSpPr>
          <p:nvPr>
            <p:ph type="sldNum" idx="12"/>
          </p:nvPr>
        </p:nvSpPr>
        <p:spPr>
          <a:xfrm>
            <a:off x="4297650" y="441983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C5898E-B0AD-DA43-9D65-A748E9D11CFF}"/>
              </a:ext>
            </a:extLst>
          </p:cNvPr>
          <p:cNvSpPr txBox="1"/>
          <p:nvPr/>
        </p:nvSpPr>
        <p:spPr>
          <a:xfrm>
            <a:off x="4572000" y="3260797"/>
            <a:ext cx="7436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2"/>
                </a:solidFill>
              </a:rPr>
              <a:t>NOAA NCEI</a:t>
            </a:r>
          </a:p>
        </p:txBody>
      </p:sp>
      <p:sp>
        <p:nvSpPr>
          <p:cNvPr id="9" name="Google Shape;88;p17">
            <a:extLst>
              <a:ext uri="{FF2B5EF4-FFF2-40B4-BE49-F238E27FC236}">
                <a16:creationId xmlns:a16="http://schemas.microsoft.com/office/drawing/2014/main" id="{5F3F3021-03AC-2044-BEB6-25CC4DC6B1E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2404" y="624798"/>
            <a:ext cx="4052421" cy="39340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SzPts val="2000"/>
              <a:buChar char="▣"/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Housed within the U.S. Northeast Shelf</a:t>
            </a:r>
          </a:p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SzPts val="2000"/>
              <a:buChar char="▣"/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Important human-coastal interactions</a:t>
            </a:r>
          </a:p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SzPts val="2000"/>
              <a:buChar char="▣"/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Home to economically important fin and shellfisheries</a:t>
            </a:r>
          </a:p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SzPts val="2000"/>
              <a:buChar char="▣"/>
            </a:pP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293FAD-3734-5D4B-8C60-35DD6EE02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8312" y="2617987"/>
            <a:ext cx="3125888" cy="19136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4F3921-0729-804B-ADC2-A06E1EFF3F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5942" y="3548645"/>
            <a:ext cx="708258" cy="9106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B4A79A-B382-274B-AFEE-23410BFFED5A}"/>
              </a:ext>
            </a:extLst>
          </p:cNvPr>
          <p:cNvSpPr txBox="1"/>
          <p:nvPr/>
        </p:nvSpPr>
        <p:spPr>
          <a:xfrm>
            <a:off x="8331352" y="2444329"/>
            <a:ext cx="4727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NOAA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AA35F4-3FFC-6443-850F-1C55241F6BF3}"/>
              </a:ext>
            </a:extLst>
          </p:cNvPr>
          <p:cNvSpPr/>
          <p:nvPr/>
        </p:nvSpPr>
        <p:spPr>
          <a:xfrm>
            <a:off x="5315658" y="4521643"/>
            <a:ext cx="36455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Scallop catch biomass by meat weight in kg</a:t>
            </a:r>
          </a:p>
        </p:txBody>
      </p:sp>
    </p:spTree>
    <p:extLst>
      <p:ext uri="{BB962C8B-B14F-4D97-AF65-F5344CB8AC3E}">
        <p14:creationId xmlns:p14="http://schemas.microsoft.com/office/powerpoint/2010/main" val="12316224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388950" y="91621"/>
            <a:ext cx="8366100" cy="461706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Future Work</a:t>
            </a:r>
            <a:endParaRPr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9" name="Google Shape;89;p17"/>
          <p:cNvSpPr txBox="1">
            <a:spLocks noGrp="1"/>
          </p:cNvSpPr>
          <p:nvPr>
            <p:ph type="sldNum" idx="12"/>
          </p:nvPr>
        </p:nvSpPr>
        <p:spPr>
          <a:xfrm>
            <a:off x="4297650" y="441983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9" name="Google Shape;88;p17">
            <a:extLst>
              <a:ext uri="{FF2B5EF4-FFF2-40B4-BE49-F238E27FC236}">
                <a16:creationId xmlns:a16="http://schemas.microsoft.com/office/drawing/2014/main" id="{5F3F3021-03AC-2044-BEB6-25CC4DC6B1E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2404" y="839229"/>
            <a:ext cx="4988382" cy="36907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SzPts val="2000"/>
              <a:buChar char="▣"/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Larval scallop experiments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pCO</a:t>
            </a:r>
            <a:r>
              <a:rPr lang="en-US" sz="2200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(410 ppm, 600 ppm, 1200 ppm)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Food concentration (aquaculture standard, </a:t>
            </a:r>
          </a:p>
          <a:p>
            <a:pPr marL="558800" lvl="1" indent="0">
              <a:spcBef>
                <a:spcPts val="600"/>
              </a:spcBef>
              <a:buNone/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¼ standard)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Mortality rate, growth rate, lipid accumulation</a:t>
            </a:r>
          </a:p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SzPts val="2000"/>
              <a:buChar char="▣"/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Modeling work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Larval dispersal in MAB</a:t>
            </a:r>
          </a:p>
          <a:p>
            <a:pPr marL="457200" lvl="0" indent="-355600" algn="l" rtl="0">
              <a:spcBef>
                <a:spcPts val="600"/>
              </a:spcBef>
              <a:spcAft>
                <a:spcPts val="0"/>
              </a:spcAft>
              <a:buSzPts val="2000"/>
              <a:buChar char="▣"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EA1AFC-A945-8545-B6E8-6B2BC217B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588" y="839229"/>
            <a:ext cx="26035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44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AA078-0168-C94F-97B7-ED16B551C6C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sp>
        <p:nvSpPr>
          <p:cNvPr id="5" name="Google Shape;134;p22">
            <a:extLst>
              <a:ext uri="{FF2B5EF4-FFF2-40B4-BE49-F238E27FC236}">
                <a16:creationId xmlns:a16="http://schemas.microsoft.com/office/drawing/2014/main" id="{58AFC707-BBC9-E945-9ACE-0F52908B5A17}"/>
              </a:ext>
            </a:extLst>
          </p:cNvPr>
          <p:cNvSpPr txBox="1">
            <a:spLocks/>
          </p:cNvSpPr>
          <p:nvPr/>
        </p:nvSpPr>
        <p:spPr>
          <a:xfrm>
            <a:off x="-1637757" y="342820"/>
            <a:ext cx="6578700" cy="429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None/>
              <a:defRPr sz="36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None/>
              <a:defRPr sz="36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None/>
              <a:defRPr sz="36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None/>
              <a:defRPr sz="36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None/>
              <a:defRPr sz="36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None/>
              <a:defRPr sz="36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None/>
              <a:defRPr sz="36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None/>
              <a:defRPr sz="36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"/>
              <a:buNone/>
              <a:defRPr sz="3600" b="0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r>
              <a:rPr lang="en-US" sz="2400" i="1" dirty="0">
                <a:solidFill>
                  <a:srgbClr val="666666"/>
                </a:solidFill>
                <a:highlight>
                  <a:srgbClr val="FF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Acknowledgements</a:t>
            </a:r>
            <a:endParaRPr lang="en-US" sz="2400" dirty="0">
              <a:highlight>
                <a:srgbClr val="FFFFFF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118;p20">
            <a:extLst>
              <a:ext uri="{FF2B5EF4-FFF2-40B4-BE49-F238E27FC236}">
                <a16:creationId xmlns:a16="http://schemas.microsoft.com/office/drawing/2014/main" id="{002FE84C-7C40-1345-97C9-524CC1C9AC45}"/>
              </a:ext>
            </a:extLst>
          </p:cNvPr>
          <p:cNvSpPr txBox="1">
            <a:spLocks/>
          </p:cNvSpPr>
          <p:nvPr/>
        </p:nvSpPr>
        <p:spPr>
          <a:xfrm>
            <a:off x="222570" y="2165114"/>
            <a:ext cx="3341142" cy="1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 ea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▣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L="914400" marR="0" lvl="1" indent="-3556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○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L="1371600" marR="0" lvl="2" indent="-3556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■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L="1828800" marR="0" lvl="3" indent="-3556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●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L="2286000" marR="0" lvl="4" indent="-3556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○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L="2743200" marR="0" lvl="5" indent="-3556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■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L="3200400" marR="0" lvl="6" indent="-3556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●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L="3657600" marR="0" lvl="7" indent="-3556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○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L="4114800" marR="0" lvl="8" indent="-3556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■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indent="0">
              <a:spcBef>
                <a:spcPts val="0"/>
              </a:spcBef>
              <a:buFont typeface="PT Serif"/>
              <a:buNone/>
            </a:pPr>
            <a:r>
              <a:rPr lang="en-US" sz="1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layfair Display"/>
              </a:rPr>
              <a:t>Collaborators: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Sea-Bird Scientific/WET Labs (Andrew Barnard, Charlie Branham), Teledyne Webb Research (Clayton Jones), Atlantic Capes Fisheries (Peter Hughes), NJ Aquaculture Innovation Center (Sean Towers)</a:t>
            </a:r>
          </a:p>
        </p:txBody>
      </p:sp>
      <p:sp>
        <p:nvSpPr>
          <p:cNvPr id="7" name="Google Shape;118;p20">
            <a:extLst>
              <a:ext uri="{FF2B5EF4-FFF2-40B4-BE49-F238E27FC236}">
                <a16:creationId xmlns:a16="http://schemas.microsoft.com/office/drawing/2014/main" id="{F1C4FDC7-98F1-B243-A4F9-45A492A53607}"/>
              </a:ext>
            </a:extLst>
          </p:cNvPr>
          <p:cNvSpPr txBox="1">
            <a:spLocks/>
          </p:cNvSpPr>
          <p:nvPr/>
        </p:nvSpPr>
        <p:spPr>
          <a:xfrm>
            <a:off x="222570" y="3722014"/>
            <a:ext cx="3039588" cy="514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 ea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▣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L="914400" marR="0" lvl="1" indent="-3556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○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L="1371600" marR="0" lvl="2" indent="-3556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■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L="1828800" marR="0" lvl="3" indent="-3556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●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L="2286000" marR="0" lvl="4" indent="-3556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○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L="2743200" marR="0" lvl="5" indent="-3556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■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L="3200400" marR="0" lvl="6" indent="-3556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●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L="3657600" marR="0" lvl="7" indent="-3556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○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L="4114800" marR="0" lvl="8" indent="-3556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■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indent="0">
              <a:spcBef>
                <a:spcPts val="0"/>
              </a:spcBef>
              <a:buFont typeface="PT Serif"/>
              <a:buNone/>
            </a:pPr>
            <a:r>
              <a:rPr lang="en-US" sz="1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layfair Display"/>
              </a:rPr>
              <a:t>Funding: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NSF OTIC Program (OCE #1634520), NOAA OAP/NJSCG (#NA18OAR4170087)</a:t>
            </a:r>
          </a:p>
          <a:p>
            <a:pPr marL="0" indent="0">
              <a:spcBef>
                <a:spcPts val="0"/>
              </a:spcBef>
              <a:buFont typeface="PT Serif"/>
              <a:buNone/>
            </a:pPr>
            <a:endParaRPr lang="en-US" sz="1400" dirty="0"/>
          </a:p>
        </p:txBody>
      </p:sp>
      <p:sp>
        <p:nvSpPr>
          <p:cNvPr id="8" name="Google Shape;118;p20">
            <a:extLst>
              <a:ext uri="{FF2B5EF4-FFF2-40B4-BE49-F238E27FC236}">
                <a16:creationId xmlns:a16="http://schemas.microsoft.com/office/drawing/2014/main" id="{BD5ACC92-F00B-474C-BE54-08872ED6608C}"/>
              </a:ext>
            </a:extLst>
          </p:cNvPr>
          <p:cNvSpPr txBox="1">
            <a:spLocks/>
          </p:cNvSpPr>
          <p:nvPr/>
        </p:nvSpPr>
        <p:spPr>
          <a:xfrm>
            <a:off x="222570" y="1677916"/>
            <a:ext cx="3221521" cy="514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 ea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▣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L="914400" marR="0" lvl="1" indent="-3556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○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L="1371600" marR="0" lvl="2" indent="-3556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■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L="1828800" marR="0" lvl="3" indent="-3556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●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L="2286000" marR="0" lvl="4" indent="-3556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○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L="2743200" marR="0" lvl="5" indent="-3556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■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L="3200400" marR="0" lvl="6" indent="-3556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●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L="3657600" marR="0" lvl="7" indent="-3556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○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L="4114800" marR="0" lvl="8" indent="-3556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■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indent="0">
              <a:spcBef>
                <a:spcPts val="0"/>
              </a:spcBef>
              <a:buFont typeface="PT Serif"/>
              <a:buNone/>
            </a:pPr>
            <a:r>
              <a:rPr lang="en-US" sz="1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layfair Display"/>
              </a:rPr>
              <a:t>Glider Technicians: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Dave Aragon, Chip Haldeman, Nicole Waite</a:t>
            </a:r>
          </a:p>
          <a:p>
            <a:pPr marL="0" indent="0">
              <a:spcBef>
                <a:spcPts val="0"/>
              </a:spcBef>
              <a:buFont typeface="PT Serif"/>
              <a:buNone/>
            </a:pPr>
            <a:endParaRPr lang="en-US" sz="1400" dirty="0"/>
          </a:p>
        </p:txBody>
      </p:sp>
      <p:sp>
        <p:nvSpPr>
          <p:cNvPr id="9" name="Google Shape;118;p20">
            <a:extLst>
              <a:ext uri="{FF2B5EF4-FFF2-40B4-BE49-F238E27FC236}">
                <a16:creationId xmlns:a16="http://schemas.microsoft.com/office/drawing/2014/main" id="{61A45A3E-A1EC-EE42-B4FF-9AB44D83AEB6}"/>
              </a:ext>
            </a:extLst>
          </p:cNvPr>
          <p:cNvSpPr txBox="1">
            <a:spLocks/>
          </p:cNvSpPr>
          <p:nvPr/>
        </p:nvSpPr>
        <p:spPr>
          <a:xfrm>
            <a:off x="222571" y="1379119"/>
            <a:ext cx="3221521" cy="514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 ea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▣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L="914400" marR="0" lvl="1" indent="-3556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○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L="1371600" marR="0" lvl="2" indent="-3556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■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L="1828800" marR="0" lvl="3" indent="-3556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●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L="2286000" marR="0" lvl="4" indent="-3556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○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L="2743200" marR="0" lvl="5" indent="-3556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■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L="3200400" marR="0" lvl="6" indent="-3556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●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L="3657600" marR="0" lvl="7" indent="-3556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○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L="4114800" marR="0" lvl="8" indent="-3556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■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indent="0">
              <a:spcBef>
                <a:spcPts val="0"/>
              </a:spcBef>
              <a:buFont typeface="PT Serif"/>
              <a:buNone/>
            </a:pPr>
            <a:r>
              <a:rPr lang="en-US" sz="1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layfair Display"/>
              </a:rPr>
              <a:t>Rutgers COOL group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Google Shape;118;p20">
            <a:extLst>
              <a:ext uri="{FF2B5EF4-FFF2-40B4-BE49-F238E27FC236}">
                <a16:creationId xmlns:a16="http://schemas.microsoft.com/office/drawing/2014/main" id="{268E7395-A920-204D-B80C-6B83428A3A7B}"/>
              </a:ext>
            </a:extLst>
          </p:cNvPr>
          <p:cNvSpPr txBox="1">
            <a:spLocks/>
          </p:cNvSpPr>
          <p:nvPr/>
        </p:nvSpPr>
        <p:spPr>
          <a:xfrm>
            <a:off x="222571" y="681150"/>
            <a:ext cx="3221521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 ea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▣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L="914400" marR="0" lvl="1" indent="-3556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○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L="1371600" marR="0" lvl="2" indent="-3556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■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L="1828800" marR="0" lvl="3" indent="-3556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●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L="2286000" marR="0" lvl="4" indent="-3556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○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L="2743200" marR="0" lvl="5" indent="-3556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■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L="3200400" marR="0" lvl="6" indent="-3556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●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L="3657600" marR="0" lvl="7" indent="-3556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○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L="4114800" marR="0" lvl="8" indent="-3556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■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indent="0">
              <a:spcBef>
                <a:spcPts val="0"/>
              </a:spcBef>
              <a:buFont typeface="PT Serif"/>
              <a:buNone/>
            </a:pPr>
            <a:r>
              <a:rPr lang="en-US" sz="1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layfair Display"/>
              </a:rPr>
              <a:t>Saba Lab Group: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Grace Saba, Emily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Slesinger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Lori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Garzio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Brandon Grosso, Laura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Wiltsee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Kasey Walsh</a:t>
            </a:r>
          </a:p>
          <a:p>
            <a:pPr marL="0" indent="0">
              <a:spcBef>
                <a:spcPts val="0"/>
              </a:spcBef>
              <a:buFont typeface="PT Serif"/>
              <a:buNone/>
            </a:pPr>
            <a:endParaRPr lang="en-US" sz="1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9A76611-2D64-B14D-91D0-45B204BAB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650" y="449175"/>
            <a:ext cx="5346700" cy="4013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6ED18C-56F3-D841-9450-5FB4C4D595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5616" y="3820378"/>
            <a:ext cx="1676400" cy="584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CB193E9-56B7-664D-870A-E8328486D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9670" y="2972714"/>
            <a:ext cx="800100" cy="7493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EA07F62-B2B0-E64F-A105-DC58D7F0B9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6570" y="1403792"/>
            <a:ext cx="1473200" cy="660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C3C7D2B-3350-EC46-B81E-4DF4B4C1A4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4170" y="593634"/>
            <a:ext cx="1625600" cy="6223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3C952DD-777E-E240-B1B5-FBB50A2A70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6470" y="2252050"/>
            <a:ext cx="1003300" cy="6223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C79AE10-6C22-D643-BEC2-48D3F475FF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5517" y="593634"/>
            <a:ext cx="1219200" cy="6223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1135F64-D7AE-DE48-8F0A-8131397D77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68065" y="593634"/>
            <a:ext cx="1778000" cy="635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41B48D-A88B-CD45-800B-5D2BE30F50F2}"/>
              </a:ext>
            </a:extLst>
          </p:cNvPr>
          <p:cNvSpPr/>
          <p:nvPr/>
        </p:nvSpPr>
        <p:spPr>
          <a:xfrm>
            <a:off x="3836194" y="1739954"/>
            <a:ext cx="26821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ekw31@marine.rutgers.edu</a:t>
            </a:r>
            <a:endParaRPr lang="en-US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@</a:t>
            </a:r>
            <a:r>
              <a:rPr lang="en-US" sz="16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ScienceLiza</a:t>
            </a:r>
            <a:endParaRPr lang="en-US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070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388949" y="65992"/>
            <a:ext cx="8366100" cy="461706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Drivers of MAB Acidification</a:t>
            </a:r>
            <a:endParaRPr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9" name="Google Shape;89;p17"/>
          <p:cNvSpPr txBox="1">
            <a:spLocks noGrp="1"/>
          </p:cNvSpPr>
          <p:nvPr>
            <p:ph type="sldNum" idx="12"/>
          </p:nvPr>
        </p:nvSpPr>
        <p:spPr>
          <a:xfrm>
            <a:off x="4297650" y="441983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0BA144-5E92-AA40-811D-CF18FA127A4F}"/>
              </a:ext>
            </a:extLst>
          </p:cNvPr>
          <p:cNvSpPr txBox="1"/>
          <p:nvPr/>
        </p:nvSpPr>
        <p:spPr>
          <a:xfrm>
            <a:off x="7510844" y="4928056"/>
            <a:ext cx="12736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NOAA Sea Grant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9E7454-71C0-1F48-9070-06788BB33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313" y="662920"/>
            <a:ext cx="5489160" cy="4026218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3CFA35A-3982-824B-B25E-7852715A28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0151" y="662920"/>
            <a:ext cx="3995314" cy="348761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Atmospheric CO</a:t>
            </a:r>
            <a:r>
              <a:rPr lang="en-US" baseline="-25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Freshwater Input</a:t>
            </a:r>
          </a:p>
          <a:p>
            <a:r>
              <a:rPr lang="en-US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Nutrient Loading</a:t>
            </a:r>
          </a:p>
          <a:p>
            <a:r>
              <a:rPr lang="en-US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Upwelling</a:t>
            </a:r>
          </a:p>
          <a:p>
            <a:r>
              <a:rPr lang="en-US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Seasonal Stratification</a:t>
            </a:r>
          </a:p>
          <a:p>
            <a:r>
              <a:rPr lang="en-US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 Mass Influence</a:t>
            </a:r>
          </a:p>
        </p:txBody>
      </p:sp>
    </p:spTree>
    <p:extLst>
      <p:ext uri="{BB962C8B-B14F-4D97-AF65-F5344CB8AC3E}">
        <p14:creationId xmlns:p14="http://schemas.microsoft.com/office/powerpoint/2010/main" val="3024768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388949" y="65992"/>
            <a:ext cx="8366100" cy="461706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Drivers of MAB Acidification</a:t>
            </a:r>
            <a:endParaRPr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9" name="Google Shape;89;p17"/>
          <p:cNvSpPr txBox="1">
            <a:spLocks noGrp="1"/>
          </p:cNvSpPr>
          <p:nvPr>
            <p:ph type="sldNum" idx="12"/>
          </p:nvPr>
        </p:nvSpPr>
        <p:spPr>
          <a:xfrm>
            <a:off x="4297650" y="441983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0BA144-5E92-AA40-811D-CF18FA127A4F}"/>
              </a:ext>
            </a:extLst>
          </p:cNvPr>
          <p:cNvSpPr txBox="1"/>
          <p:nvPr/>
        </p:nvSpPr>
        <p:spPr>
          <a:xfrm>
            <a:off x="7510844" y="4928056"/>
            <a:ext cx="12736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NOAA Sea Grant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9E7454-71C0-1F48-9070-06788BB33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313" y="662920"/>
            <a:ext cx="5489160" cy="4026218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3CFA35A-3982-824B-B25E-7852715A28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0151" y="662920"/>
            <a:ext cx="3995314" cy="3487617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Atmospheric CO</a:t>
            </a:r>
            <a:r>
              <a:rPr lang="en-US" baseline="-25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Freshwater Input</a:t>
            </a:r>
          </a:p>
          <a:p>
            <a:r>
              <a:rPr lang="en-US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Nutrient Loading</a:t>
            </a:r>
          </a:p>
          <a:p>
            <a:r>
              <a:rPr lang="en-US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Upwelling</a:t>
            </a:r>
          </a:p>
          <a:p>
            <a:r>
              <a:rPr lang="en-US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Seasonal Stratification</a:t>
            </a:r>
          </a:p>
          <a:p>
            <a:r>
              <a:rPr lang="en-US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 Mass Influence</a:t>
            </a:r>
          </a:p>
        </p:txBody>
      </p:sp>
    </p:spTree>
    <p:extLst>
      <p:ext uri="{BB962C8B-B14F-4D97-AF65-F5344CB8AC3E}">
        <p14:creationId xmlns:p14="http://schemas.microsoft.com/office/powerpoint/2010/main" val="2317538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388949" y="65992"/>
            <a:ext cx="8366100" cy="461706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Drivers of MAB Acidification</a:t>
            </a:r>
            <a:endParaRPr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9" name="Google Shape;89;p17"/>
          <p:cNvSpPr txBox="1">
            <a:spLocks noGrp="1"/>
          </p:cNvSpPr>
          <p:nvPr>
            <p:ph type="sldNum" idx="12"/>
          </p:nvPr>
        </p:nvSpPr>
        <p:spPr>
          <a:xfrm>
            <a:off x="4297650" y="441983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0BA144-5E92-AA40-811D-CF18FA127A4F}"/>
              </a:ext>
            </a:extLst>
          </p:cNvPr>
          <p:cNvSpPr txBox="1"/>
          <p:nvPr/>
        </p:nvSpPr>
        <p:spPr>
          <a:xfrm>
            <a:off x="7510844" y="4928056"/>
            <a:ext cx="12736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NOAA Sea Grant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9E7454-71C0-1F48-9070-06788BB33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313" y="662920"/>
            <a:ext cx="5489160" cy="4026218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3CFA35A-3982-824B-B25E-7852715A28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0151" y="662920"/>
            <a:ext cx="3995314" cy="3487617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Atmospheric CO</a:t>
            </a:r>
            <a:r>
              <a:rPr lang="en-US" baseline="-25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Freshwater Input</a:t>
            </a:r>
          </a:p>
          <a:p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Nutrient Loading</a:t>
            </a:r>
          </a:p>
          <a:p>
            <a:r>
              <a:rPr lang="en-US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Upwelling</a:t>
            </a:r>
          </a:p>
          <a:p>
            <a:r>
              <a:rPr lang="en-US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Seasonal Stratification</a:t>
            </a:r>
          </a:p>
          <a:p>
            <a:r>
              <a:rPr lang="en-US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 Mass Influence</a:t>
            </a:r>
          </a:p>
        </p:txBody>
      </p:sp>
    </p:spTree>
    <p:extLst>
      <p:ext uri="{BB962C8B-B14F-4D97-AF65-F5344CB8AC3E}">
        <p14:creationId xmlns:p14="http://schemas.microsoft.com/office/powerpoint/2010/main" val="2083885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388949" y="65992"/>
            <a:ext cx="8366100" cy="461706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Drivers of MAB Acidification</a:t>
            </a:r>
            <a:endParaRPr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9" name="Google Shape;89;p17"/>
          <p:cNvSpPr txBox="1">
            <a:spLocks noGrp="1"/>
          </p:cNvSpPr>
          <p:nvPr>
            <p:ph type="sldNum" idx="12"/>
          </p:nvPr>
        </p:nvSpPr>
        <p:spPr>
          <a:xfrm>
            <a:off x="4297650" y="441983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0BA144-5E92-AA40-811D-CF18FA127A4F}"/>
              </a:ext>
            </a:extLst>
          </p:cNvPr>
          <p:cNvSpPr txBox="1"/>
          <p:nvPr/>
        </p:nvSpPr>
        <p:spPr>
          <a:xfrm>
            <a:off x="7510844" y="4928056"/>
            <a:ext cx="127362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NOAA Sea Grant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9E7454-71C0-1F48-9070-06788BB33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313" y="662920"/>
            <a:ext cx="5489160" cy="4026218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3CFA35A-3982-824B-B25E-7852715A28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0151" y="662920"/>
            <a:ext cx="3995314" cy="3487617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Atmospheric CO</a:t>
            </a:r>
            <a:r>
              <a:rPr lang="en-US" baseline="-25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Freshwater Input</a:t>
            </a:r>
          </a:p>
          <a:p>
            <a:r>
              <a:rPr lang="en-US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Nutrient Loading</a:t>
            </a:r>
          </a:p>
          <a:p>
            <a:r>
              <a:rPr lang="en-US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Upwelling</a:t>
            </a:r>
          </a:p>
          <a:p>
            <a:r>
              <a:rPr lang="en-US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Seasonal Stratification</a:t>
            </a:r>
          </a:p>
          <a:p>
            <a:r>
              <a:rPr lang="en-US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 Mass Influence</a:t>
            </a:r>
          </a:p>
        </p:txBody>
      </p:sp>
    </p:spTree>
    <p:extLst>
      <p:ext uri="{BB962C8B-B14F-4D97-AF65-F5344CB8AC3E}">
        <p14:creationId xmlns:p14="http://schemas.microsoft.com/office/powerpoint/2010/main" val="1961601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FD429-D70E-EF48-9F9B-1E434218B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950" y="72868"/>
            <a:ext cx="8366100" cy="434580"/>
          </a:xfrm>
        </p:spPr>
        <p:txBody>
          <a:bodyPr/>
          <a:lstStyle/>
          <a:p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Drivers of MAB Acidification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5FC20C-659C-BB45-806E-428E853C34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951" y="932221"/>
            <a:ext cx="3995314" cy="3487617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Atmospheric CO</a:t>
            </a:r>
            <a:r>
              <a:rPr lang="en-US" baseline="-25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Freshwater Input</a:t>
            </a:r>
          </a:p>
          <a:p>
            <a:r>
              <a:rPr lang="en-US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Nutrient Loading</a:t>
            </a:r>
          </a:p>
          <a:p>
            <a:r>
              <a:rPr lang="en-US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Upwelling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Seasonal Stratification</a:t>
            </a:r>
          </a:p>
          <a:p>
            <a:r>
              <a:rPr lang="en-US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 Mass Influence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E973B1-CB43-FF40-922B-F0623F4A4F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353671-EC58-514F-961B-66C724F73812}"/>
              </a:ext>
            </a:extLst>
          </p:cNvPr>
          <p:cNvSpPr txBox="1"/>
          <p:nvPr/>
        </p:nvSpPr>
        <p:spPr>
          <a:xfrm>
            <a:off x="7330639" y="4508916"/>
            <a:ext cx="13084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</a:rPr>
              <a:t>Wanninkhof</a:t>
            </a:r>
            <a:r>
              <a:rPr lang="en-US" sz="800" dirty="0">
                <a:solidFill>
                  <a:schemeClr val="accent2"/>
                </a:solidFill>
              </a:rPr>
              <a:t> et al. 2015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50CFD2-2B20-454C-9625-DDFDFE128AD0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34"/>
          <a:stretch/>
        </p:blipFill>
        <p:spPr bwMode="auto">
          <a:xfrm>
            <a:off x="4684833" y="1019063"/>
            <a:ext cx="3954216" cy="35127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4199196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FD429-D70E-EF48-9F9B-1E434218B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950" y="82667"/>
            <a:ext cx="8366100" cy="434580"/>
          </a:xfrm>
        </p:spPr>
        <p:txBody>
          <a:bodyPr/>
          <a:lstStyle/>
          <a:p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Drivers of MAB Acidification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5FC20C-659C-BB45-806E-428E853C34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951" y="932221"/>
            <a:ext cx="3995314" cy="3487617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Atmospheric CO</a:t>
            </a:r>
            <a:r>
              <a:rPr lang="en-US" baseline="-250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Freshwater Input</a:t>
            </a:r>
          </a:p>
          <a:p>
            <a:r>
              <a:rPr lang="en-US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Nutrient Loading</a:t>
            </a:r>
          </a:p>
          <a:p>
            <a:r>
              <a:rPr lang="en-US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Upwelling</a:t>
            </a:r>
          </a:p>
          <a:p>
            <a:r>
              <a:rPr lang="en-US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Seasonal Stratification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Water Mass Influence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E973B1-CB43-FF40-922B-F0623F4A4F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353671-EC58-514F-961B-66C724F73812}"/>
              </a:ext>
            </a:extLst>
          </p:cNvPr>
          <p:cNvSpPr txBox="1"/>
          <p:nvPr/>
        </p:nvSpPr>
        <p:spPr>
          <a:xfrm>
            <a:off x="7550993" y="4508916"/>
            <a:ext cx="13875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accent2"/>
                </a:solidFill>
              </a:rPr>
              <a:t>Wanninkhof</a:t>
            </a:r>
            <a:r>
              <a:rPr lang="en-US" sz="800" dirty="0">
                <a:solidFill>
                  <a:schemeClr val="accent2"/>
                </a:solidFill>
              </a:rPr>
              <a:t> et al. 2015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EA1D5F-9896-0347-A4EB-68F5FDB7E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8698" y="745542"/>
            <a:ext cx="5137578" cy="381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90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388949" y="65992"/>
            <a:ext cx="8366100" cy="461706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Acidification Monitoring Gaps</a:t>
            </a:r>
            <a:endParaRPr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9" name="Google Shape;89;p17"/>
          <p:cNvSpPr txBox="1">
            <a:spLocks noGrp="1"/>
          </p:cNvSpPr>
          <p:nvPr>
            <p:ph type="sldNum" idx="12"/>
          </p:nvPr>
        </p:nvSpPr>
        <p:spPr>
          <a:xfrm>
            <a:off x="4297650" y="441983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149995E-0D3B-AE49-8A43-6D865668ECAE}"/>
              </a:ext>
            </a:extLst>
          </p:cNvPr>
          <p:cNvSpPr txBox="1">
            <a:spLocks/>
          </p:cNvSpPr>
          <p:nvPr/>
        </p:nvSpPr>
        <p:spPr>
          <a:xfrm>
            <a:off x="830550" y="3774991"/>
            <a:ext cx="3012621" cy="921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▣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○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■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●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○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■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●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○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■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101600" indent="0" algn="ctr">
              <a:buFont typeface="PT Serif"/>
              <a:buNone/>
            </a:pPr>
            <a:r>
              <a:rPr lang="en-US" dirty="0"/>
              <a:t>Low spatial resolution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519480-BA67-C34F-98C9-310EDD4FD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150" y="851678"/>
            <a:ext cx="2324100" cy="299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EF9850-9EEC-EF4E-8ECE-EC50DA336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4369" y="851678"/>
            <a:ext cx="4152900" cy="299720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FE60A60-6CE1-5C4F-9782-8493923D23A1}"/>
              </a:ext>
            </a:extLst>
          </p:cNvPr>
          <p:cNvSpPr txBox="1">
            <a:spLocks/>
          </p:cNvSpPr>
          <p:nvPr/>
        </p:nvSpPr>
        <p:spPr>
          <a:xfrm>
            <a:off x="4868848" y="3774991"/>
            <a:ext cx="3243942" cy="921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▣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○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■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●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○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■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●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○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T Serif"/>
              <a:buChar char="■"/>
              <a:defRPr sz="2000" b="0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101600" indent="0" algn="ctr">
              <a:buFont typeface="PT Serif"/>
              <a:buNone/>
            </a:pPr>
            <a:r>
              <a:rPr lang="en-US" dirty="0"/>
              <a:t>Low temporal resolution, costly</a:t>
            </a:r>
          </a:p>
        </p:txBody>
      </p:sp>
    </p:spTree>
    <p:extLst>
      <p:ext uri="{BB962C8B-B14F-4D97-AF65-F5344CB8AC3E}">
        <p14:creationId xmlns:p14="http://schemas.microsoft.com/office/powerpoint/2010/main" val="2469851942"/>
      </p:ext>
    </p:extLst>
  </p:cSld>
  <p:clrMapOvr>
    <a:masterClrMapping/>
  </p:clrMapOvr>
</p:sld>
</file>

<file path=ppt/theme/theme1.xml><?xml version="1.0" encoding="utf-8"?>
<a:theme xmlns:a="http://schemas.openxmlformats.org/drawingml/2006/main" name="Portia template">
  <a:themeElements>
    <a:clrScheme name="Custom 347">
      <a:dk1>
        <a:srgbClr val="000000"/>
      </a:dk1>
      <a:lt1>
        <a:srgbClr val="FFFFFF"/>
      </a:lt1>
      <a:dk2>
        <a:srgbClr val="000000"/>
      </a:dk2>
      <a:lt2>
        <a:srgbClr val="F3F3F3"/>
      </a:lt2>
      <a:accent1>
        <a:srgbClr val="434343"/>
      </a:accent1>
      <a:accent2>
        <a:srgbClr val="999999"/>
      </a:accent2>
      <a:accent3>
        <a:srgbClr val="CCCCCC"/>
      </a:accent3>
      <a:accent4>
        <a:srgbClr val="4D5F6D"/>
      </a:accent4>
      <a:accent5>
        <a:srgbClr val="7F98AC"/>
      </a:accent5>
      <a:accent6>
        <a:srgbClr val="BCCEDB"/>
      </a:accent6>
      <a:hlink>
        <a:srgbClr val="1D1D1B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17210</TotalTime>
  <Words>607</Words>
  <Application>Microsoft Macintosh PowerPoint</Application>
  <PresentationFormat>On-screen Show (16:9)</PresentationFormat>
  <Paragraphs>141</Paragraphs>
  <Slides>21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Tahoma</vt:lpstr>
      <vt:lpstr>PT Serif</vt:lpstr>
      <vt:lpstr>Playfair Display</vt:lpstr>
      <vt:lpstr>Cambria Math</vt:lpstr>
      <vt:lpstr>Arial</vt:lpstr>
      <vt:lpstr>Portia template</vt:lpstr>
      <vt:lpstr>Glider-based observations reveal seasonal carbonate chemistry variability in  U.S. Mid-Atlantic  shellfishery management zones</vt:lpstr>
      <vt:lpstr>The Mid-Atlantic Bight (MAB)</vt:lpstr>
      <vt:lpstr>Drivers of MAB Acidification</vt:lpstr>
      <vt:lpstr>Drivers of MAB Acidification</vt:lpstr>
      <vt:lpstr>Drivers of MAB Acidification</vt:lpstr>
      <vt:lpstr>Drivers of MAB Acidification</vt:lpstr>
      <vt:lpstr>Drivers of MAB Acidification</vt:lpstr>
      <vt:lpstr>Drivers of MAB Acidification</vt:lpstr>
      <vt:lpstr>Acidification Monitoring Gaps</vt:lpstr>
      <vt:lpstr>pH Glider Development</vt:lpstr>
      <vt:lpstr>Slocum Glider Operations</vt:lpstr>
      <vt:lpstr>Seasonal pH Glider Deployments</vt:lpstr>
      <vt:lpstr>Example Data: Summer 2019</vt:lpstr>
      <vt:lpstr>Example Data: Summer 2019</vt:lpstr>
      <vt:lpstr>Example Data: Summer 2019</vt:lpstr>
      <vt:lpstr>Example Data: Summer 2019</vt:lpstr>
      <vt:lpstr>Seasonal Ωarag</vt:lpstr>
      <vt:lpstr>Seasonal Changes in the MAB</vt:lpstr>
      <vt:lpstr>Scallop Spawning Season Conditions</vt:lpstr>
      <vt:lpstr>Future Work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Glider-based observations reveal seasonal carbonate chemistry variability in U.S. Mid-Atlantic  shellfishery management zones</dc:title>
  <cp:lastModifiedBy>Liza Wright-Fairbanks</cp:lastModifiedBy>
  <cp:revision>71</cp:revision>
  <dcterms:modified xsi:type="dcterms:W3CDTF">2020-04-16T17:41:22Z</dcterms:modified>
</cp:coreProperties>
</file>