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1527" r:id="rId2"/>
    <p:sldId id="256" r:id="rId3"/>
    <p:sldId id="482" r:id="rId4"/>
    <p:sldId id="495" r:id="rId5"/>
    <p:sldId id="1597" r:id="rId6"/>
    <p:sldId id="1121" r:id="rId7"/>
    <p:sldId id="1559" r:id="rId8"/>
    <p:sldId id="1598" r:id="rId9"/>
    <p:sldId id="1608" r:id="rId10"/>
    <p:sldId id="1609" r:id="rId11"/>
    <p:sldId id="1610" r:id="rId12"/>
    <p:sldId id="1611" r:id="rId13"/>
    <p:sldId id="161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5988"/>
  </p:normalViewPr>
  <p:slideViewPr>
    <p:cSldViewPr snapToGrid="0" snapToObjects="1" showGuides="1">
      <p:cViewPr varScale="1">
        <p:scale>
          <a:sx n="107" d="100"/>
          <a:sy n="107" d="100"/>
        </p:scale>
        <p:origin x="1664" y="176"/>
      </p:cViewPr>
      <p:guideLst>
        <p:guide orient="horz" pos="213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David\Documents\MATLAB\2019_03_31%202019%20Hurricane%20Season%20Wrapup\wrapup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Glider Days Per Glider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603030803985793"/>
          <c:y val="0.16410752670595255"/>
          <c:w val="0.78072503769346213"/>
          <c:h val="0.62338648642021721"/>
        </c:manualLayout>
      </c:layout>
      <c:barChart>
        <c:barDir val="bar"/>
        <c:grouping val="clustered"/>
        <c:varyColors val="0"/>
        <c:ser>
          <c:idx val="0"/>
          <c:order val="0"/>
          <c:tx>
            <c:v>MARACOOS</c:v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BC5-C942-AE1C-35EE65E48FB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BC5-C942-AE1C-35EE65E48FB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BC5-C942-AE1C-35EE65E48FB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BC5-C942-AE1C-35EE65E48FB8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6BC5-C942-AE1C-35EE65E48FB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6BC5-C942-AE1C-35EE65E48FB8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6BC5-C942-AE1C-35EE65E48FB8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6BC5-C942-AE1C-35EE65E48FB8}"/>
              </c:ext>
            </c:extLst>
          </c:dPt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6BC5-C942-AE1C-35EE65E48FB8}"/>
              </c:ext>
            </c:extLst>
          </c:dPt>
          <c:dPt>
            <c:idx val="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6BC5-C942-AE1C-35EE65E48FB8}"/>
              </c:ext>
            </c:extLst>
          </c:dPt>
          <c:cat>
            <c:strRef>
              <c:f>('glider days per glider'!$A$189,'glider days per glider'!$A$190,'glider days per glider'!$A$191,'glider days per glider'!$A$193,'glider days per glider'!$A$195,'glider days per glider'!$A$197,'glider days per glider'!$A$198,'glider days per glider'!$A$200,'glider days per glider'!$A$202,'glider days per glider'!$A$203,'glider days per glider'!$A$204)</c:f>
              <c:strCache>
                <c:ptCount val="10"/>
                <c:pt idx="0">
                  <c:v>blue</c:v>
                </c:pt>
                <c:pt idx="1">
                  <c:v>ng618</c:v>
                </c:pt>
                <c:pt idx="2">
                  <c:v>ng619</c:v>
                </c:pt>
                <c:pt idx="3">
                  <c:v>ru22</c:v>
                </c:pt>
                <c:pt idx="4">
                  <c:v>ru28</c:v>
                </c:pt>
                <c:pt idx="5">
                  <c:v>ru30</c:v>
                </c:pt>
                <c:pt idx="6">
                  <c:v>ru33</c:v>
                </c:pt>
                <c:pt idx="7">
                  <c:v>sbu01</c:v>
                </c:pt>
                <c:pt idx="8">
                  <c:v>sp065</c:v>
                </c:pt>
                <c:pt idx="9">
                  <c:v>sp066</c:v>
                </c:pt>
              </c:strCache>
              <c:extLst/>
            </c:strRef>
          </c:cat>
          <c:val>
            <c:numRef>
              <c:f>('glider days per glider'!$C$189,'glider days per glider'!$C$190,'glider days per glider'!$C$191,'glider days per glider'!$C$193,'glider days per glider'!$C$195,'glider days per glider'!$C$197,'glider days per glider'!$C$198,'glider days per glider'!$C$200,'glider days per glider'!$C$202,'glider days per glider'!$C$203,'glider days per glider'!$C$204)</c:f>
              <c:numCache>
                <c:formatCode>General</c:formatCode>
                <c:ptCount val="10"/>
                <c:pt idx="0">
                  <c:v>72</c:v>
                </c:pt>
                <c:pt idx="1">
                  <c:v>17</c:v>
                </c:pt>
                <c:pt idx="2">
                  <c:v>10</c:v>
                </c:pt>
                <c:pt idx="3">
                  <c:v>55</c:v>
                </c:pt>
                <c:pt idx="4">
                  <c:v>50</c:v>
                </c:pt>
                <c:pt idx="5">
                  <c:v>40</c:v>
                </c:pt>
                <c:pt idx="6">
                  <c:v>33</c:v>
                </c:pt>
                <c:pt idx="7">
                  <c:v>60</c:v>
                </c:pt>
                <c:pt idx="8">
                  <c:v>52</c:v>
                </c:pt>
                <c:pt idx="9">
                  <c:v>24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14-6BC5-C942-AE1C-35EE65E48F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1005163088"/>
        <c:axId val="1518609344"/>
      </c:barChart>
      <c:catAx>
        <c:axId val="10051630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8609344"/>
        <c:crosses val="autoZero"/>
        <c:auto val="1"/>
        <c:lblAlgn val="ctr"/>
        <c:lblOffset val="100"/>
        <c:noMultiLvlLbl val="0"/>
      </c:catAx>
      <c:valAx>
        <c:axId val="15186093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/>
                  <a:t>Days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5163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99513-37FE-EC47-AEAE-E9B3F32E27C9}" type="datetimeFigureOut">
              <a:rPr lang="en-US" smtClean="0"/>
              <a:t>4/29/20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95384-4790-EB45-90CF-521C9A276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384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95384-4790-EB45-90CF-521C9A2765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71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A6124-AC86-1F42-B6BA-5DFE4E94EF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726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A6124-AC86-1F42-B6BA-5DFE4E94EF8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42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the time only able to do comparisons with Navy GOFS 3.1</a:t>
            </a:r>
          </a:p>
          <a:p>
            <a:r>
              <a:rPr lang="en-US" dirty="0"/>
              <a:t>Over the last year Maria has started harvesting </a:t>
            </a:r>
            <a:r>
              <a:rPr lang="en-US" dirty="0" err="1"/>
              <a:t>realtime</a:t>
            </a:r>
            <a:r>
              <a:rPr lang="en-US" dirty="0"/>
              <a:t> RTOFS (publicly available)</a:t>
            </a:r>
          </a:p>
          <a:p>
            <a:r>
              <a:rPr lang="en-US" dirty="0"/>
              <a:t>And additional POM, RTOFS, HYCOM etc.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95384-4790-EB45-90CF-521C9A2765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470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IFAA Hurricane Supplemental (Different color than MARACOOS)</a:t>
            </a:r>
          </a:p>
          <a:p>
            <a:r>
              <a:rPr lang="en-US" dirty="0"/>
              <a:t>MARACOOS Core</a:t>
            </a:r>
          </a:p>
          <a:p>
            <a:r>
              <a:rPr lang="en-US" dirty="0"/>
              <a:t>NOAA OAR (check DAC)</a:t>
            </a:r>
          </a:p>
          <a:p>
            <a:r>
              <a:rPr lang="en-US" dirty="0"/>
              <a:t>Navy color adjustments (Yellow)</a:t>
            </a:r>
          </a:p>
          <a:p>
            <a:r>
              <a:rPr lang="en-US" dirty="0"/>
              <a:t>NJDEP (light green maybe)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95384-4790-EB45-90CF-521C9A2765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51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FEA2F-855A-DB4B-905C-9CC6D79F52A4}" type="datetimeFigureOut">
              <a:rPr lang="en-US" smtClean="0"/>
              <a:t>4/29/20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67003-8302-0244-8BA0-FAAF58448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051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FEA2F-855A-DB4B-905C-9CC6D79F52A4}" type="datetimeFigureOut">
              <a:rPr lang="en-US" smtClean="0"/>
              <a:t>4/29/20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67003-8302-0244-8BA0-FAAF58448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4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FEA2F-855A-DB4B-905C-9CC6D79F52A4}" type="datetimeFigureOut">
              <a:rPr lang="en-US" smtClean="0"/>
              <a:t>4/29/20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67003-8302-0244-8BA0-FAAF58448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683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FEA2F-855A-DB4B-905C-9CC6D79F52A4}" type="datetimeFigureOut">
              <a:rPr lang="en-US" smtClean="0"/>
              <a:t>4/29/20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67003-8302-0244-8BA0-FAAF58448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291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FEA2F-855A-DB4B-905C-9CC6D79F52A4}" type="datetimeFigureOut">
              <a:rPr lang="en-US" smtClean="0"/>
              <a:t>4/29/20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67003-8302-0244-8BA0-FAAF58448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123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FEA2F-855A-DB4B-905C-9CC6D79F52A4}" type="datetimeFigureOut">
              <a:rPr lang="en-US" smtClean="0"/>
              <a:t>4/29/20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67003-8302-0244-8BA0-FAAF58448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1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FEA2F-855A-DB4B-905C-9CC6D79F52A4}" type="datetimeFigureOut">
              <a:rPr lang="en-US" smtClean="0"/>
              <a:t>4/29/20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67003-8302-0244-8BA0-FAAF58448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98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FEA2F-855A-DB4B-905C-9CC6D79F52A4}" type="datetimeFigureOut">
              <a:rPr lang="en-US" smtClean="0"/>
              <a:t>4/29/20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67003-8302-0244-8BA0-FAAF58448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91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FEA2F-855A-DB4B-905C-9CC6D79F52A4}" type="datetimeFigureOut">
              <a:rPr lang="en-US" smtClean="0"/>
              <a:t>4/29/20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67003-8302-0244-8BA0-FAAF58448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0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FEA2F-855A-DB4B-905C-9CC6D79F52A4}" type="datetimeFigureOut">
              <a:rPr lang="en-US" smtClean="0"/>
              <a:t>4/29/20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67003-8302-0244-8BA0-FAAF58448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433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FEA2F-855A-DB4B-905C-9CC6D79F52A4}" type="datetimeFigureOut">
              <a:rPr lang="en-US" smtClean="0"/>
              <a:t>4/29/20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67003-8302-0244-8BA0-FAAF58448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36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FEA2F-855A-DB4B-905C-9CC6D79F52A4}" type="datetimeFigureOut">
              <a:rPr lang="en-US" smtClean="0"/>
              <a:t>4/29/20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67003-8302-0244-8BA0-FAAF58448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2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chart" Target="../charts/chart1.xm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ru27_chip">
            <a:extLst>
              <a:ext uri="{FF2B5EF4-FFF2-40B4-BE49-F238E27FC236}">
                <a16:creationId xmlns:a16="http://schemas.microsoft.com/office/drawing/2014/main" id="{34DECC3F-97C1-9546-AEBC-DDF101EE9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8" r="14197"/>
          <a:stretch/>
        </p:blipFill>
        <p:spPr bwMode="auto">
          <a:xfrm>
            <a:off x="-11615" y="11723"/>
            <a:ext cx="91556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699FD8-5290-5A41-BCEC-8E13763EF311}"/>
              </a:ext>
            </a:extLst>
          </p:cNvPr>
          <p:cNvSpPr txBox="1"/>
          <p:nvPr/>
        </p:nvSpPr>
        <p:spPr>
          <a:xfrm>
            <a:off x="0" y="741821"/>
            <a:ext cx="45864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Mid Atlantic Bight: Summary of 2019 Glider Operations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25932D-23C2-A748-BE29-697568ED4427}"/>
              </a:ext>
            </a:extLst>
          </p:cNvPr>
          <p:cNvSpPr txBox="1"/>
          <p:nvPr/>
        </p:nvSpPr>
        <p:spPr>
          <a:xfrm>
            <a:off x="2630896" y="4079035"/>
            <a:ext cx="3203738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Contributing Scientists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lvl="0" algn="ctr">
              <a:defRPr/>
            </a:pPr>
            <a:r>
              <a:rPr lang="en-US" dirty="0">
                <a:solidFill>
                  <a:prstClr val="white"/>
                </a:solidFill>
              </a:rPr>
              <a:t>Travis Miles, Scott Glenn,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 algn="ctr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Aristizabal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Wendell Brown, </a:t>
            </a:r>
            <a:r>
              <a:rPr lang="en-US" dirty="0" err="1">
                <a:solidFill>
                  <a:prstClr val="white"/>
                </a:solidFill>
                <a:latin typeface="Calibri" panose="020F0502020204030204"/>
              </a:rPr>
              <a:t>Donglai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 Gong, Matt Oliver, Gerhard </a:t>
            </a:r>
            <a:r>
              <a:rPr lang="en-US" dirty="0" err="1">
                <a:solidFill>
                  <a:prstClr val="white"/>
                </a:solidFill>
                <a:latin typeface="Calibri" panose="020F0502020204030204"/>
              </a:rPr>
              <a:t>Kuska</a:t>
            </a: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309209-580B-4A4C-AD14-8E8B38F27933}"/>
              </a:ext>
            </a:extLst>
          </p:cNvPr>
          <p:cNvSpPr txBox="1"/>
          <p:nvPr/>
        </p:nvSpPr>
        <p:spPr>
          <a:xfrm>
            <a:off x="5652362" y="309062"/>
            <a:ext cx="35407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FF00"/>
                </a:solidFill>
              </a:rPr>
              <a:t>Goal: Improving our Understanding &amp; Forecasting of </a:t>
            </a:r>
            <a:r>
              <a:rPr lang="en-US" b="1" i="1" u="sng" dirty="0">
                <a:solidFill>
                  <a:srgbClr val="FFFF00"/>
                </a:solidFill>
              </a:rPr>
              <a:t>Essential Ocean Features</a:t>
            </a:r>
            <a:r>
              <a:rPr lang="en-US" b="1" i="1" dirty="0">
                <a:solidFill>
                  <a:srgbClr val="FFFF00"/>
                </a:solidFill>
              </a:rPr>
              <a:t> &amp; </a:t>
            </a:r>
            <a:r>
              <a:rPr lang="en-US" b="1" i="1" u="sng" dirty="0">
                <a:solidFill>
                  <a:srgbClr val="FFFF00"/>
                </a:solidFill>
              </a:rPr>
              <a:t>Essential Ocean Processes</a:t>
            </a:r>
            <a:r>
              <a:rPr lang="en-US" b="1" i="1" dirty="0">
                <a:solidFill>
                  <a:srgbClr val="FFFF00"/>
                </a:solidFill>
              </a:rPr>
              <a:t> responsible for </a:t>
            </a:r>
            <a:r>
              <a:rPr lang="en-US" b="1" i="1" u="sng" dirty="0">
                <a:solidFill>
                  <a:srgbClr val="FFFF00"/>
                </a:solidFill>
              </a:rPr>
              <a:t>Rapid Co-evolution</a:t>
            </a:r>
            <a:r>
              <a:rPr lang="en-US" b="1" i="1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B49F3B-AFAB-AE44-B7CE-40A47238CF39}"/>
              </a:ext>
            </a:extLst>
          </p:cNvPr>
          <p:cNvSpPr/>
          <p:nvPr/>
        </p:nvSpPr>
        <p:spPr>
          <a:xfrm>
            <a:off x="0" y="6186844"/>
            <a:ext cx="9144000" cy="67115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65853C-BFBE-784A-9A56-A306DEC687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4977"/>
          <a:stretch/>
        </p:blipFill>
        <p:spPr>
          <a:xfrm>
            <a:off x="0" y="6210867"/>
            <a:ext cx="2630896" cy="6471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E6981F-E0E1-294D-B9C5-B40DBD9ADD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652" y="6250740"/>
            <a:ext cx="1303320" cy="57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88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07D73DB-0B4C-7542-88C0-5F463CCDA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74" y="411620"/>
            <a:ext cx="8776252" cy="21301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6BFEF4-FFF4-3E44-BD29-8C29F34E2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77" y="2400646"/>
            <a:ext cx="8681249" cy="20658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153A17-203A-BA4C-BCBE-D94979132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74" y="4346390"/>
            <a:ext cx="8776252" cy="22250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2E70E3-9D2B-C248-ACD9-AAD911EA288C}"/>
              </a:ext>
            </a:extLst>
          </p:cNvPr>
          <p:cNvSpPr txBox="1"/>
          <p:nvPr/>
        </p:nvSpPr>
        <p:spPr>
          <a:xfrm>
            <a:off x="2866817" y="2856879"/>
            <a:ext cx="5204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Depth integrated Heat from 26</a:t>
            </a:r>
            <a:r>
              <a:rPr lang="en-US" baseline="30000" dirty="0"/>
              <a:t>o</a:t>
            </a:r>
            <a:r>
              <a:rPr lang="en-US" dirty="0"/>
              <a:t>C isotherm to surface</a:t>
            </a:r>
            <a:endParaRPr lang="en-US" baseline="30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CBBCCF-02E6-D249-9CD7-7E4A9C29C9FD}"/>
              </a:ext>
            </a:extLst>
          </p:cNvPr>
          <p:cNvSpPr txBox="1"/>
          <p:nvPr/>
        </p:nvSpPr>
        <p:spPr>
          <a:xfrm>
            <a:off x="3377805" y="71473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Average temperature above the pycnocline</a:t>
            </a:r>
            <a:endParaRPr lang="en-US" baseline="30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70BF71-3C1D-6A47-B7DB-C47977D9679D}"/>
              </a:ext>
            </a:extLst>
          </p:cNvPr>
          <p:cNvSpPr txBox="1"/>
          <p:nvPr/>
        </p:nvSpPr>
        <p:spPr>
          <a:xfrm>
            <a:off x="3061799" y="4530804"/>
            <a:ext cx="5204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Energy required to fully mix the water column</a:t>
            </a:r>
            <a:endParaRPr lang="en-US" baseline="30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87D12E-A467-CD43-B3E3-3FBF7077C66F}"/>
              </a:ext>
            </a:extLst>
          </p:cNvPr>
          <p:cNvSpPr/>
          <p:nvPr/>
        </p:nvSpPr>
        <p:spPr>
          <a:xfrm>
            <a:off x="-40341" y="0"/>
            <a:ext cx="2512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Blue August - September</a:t>
            </a:r>
          </a:p>
        </p:txBody>
      </p:sp>
    </p:spTree>
    <p:extLst>
      <p:ext uri="{BB962C8B-B14F-4D97-AF65-F5344CB8AC3E}">
        <p14:creationId xmlns:p14="http://schemas.microsoft.com/office/powerpoint/2010/main" val="1272652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B62625-1E6C-5746-A79F-0E9A005FB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54" y="369332"/>
            <a:ext cx="7593675" cy="1920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59BF4A-AE9C-834D-81CC-A5E8E0442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54" y="1884018"/>
            <a:ext cx="7593676" cy="19202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DF08BF-6617-1141-BEEC-ED7687F64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54" y="3394246"/>
            <a:ext cx="7593676" cy="19202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17DD21-4AEE-C74B-A5D6-B8657703B5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394" y="4908932"/>
            <a:ext cx="7466194" cy="17674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98E278-E5F3-EE49-8334-42C0438999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0657" y="4538714"/>
            <a:ext cx="2953342" cy="2286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352AD15-744E-3A49-9F02-79E404F4CC55}"/>
              </a:ext>
            </a:extLst>
          </p:cNvPr>
          <p:cNvSpPr/>
          <p:nvPr/>
        </p:nvSpPr>
        <p:spPr>
          <a:xfrm>
            <a:off x="0" y="0"/>
            <a:ext cx="260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RU22 August - September</a:t>
            </a:r>
          </a:p>
        </p:txBody>
      </p:sp>
    </p:spTree>
    <p:extLst>
      <p:ext uri="{BB962C8B-B14F-4D97-AF65-F5344CB8AC3E}">
        <p14:creationId xmlns:p14="http://schemas.microsoft.com/office/powerpoint/2010/main" val="2115019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E4CEAD-3C5F-A04C-9FF0-DE3F077D3EB3}"/>
              </a:ext>
            </a:extLst>
          </p:cNvPr>
          <p:cNvSpPr/>
          <p:nvPr/>
        </p:nvSpPr>
        <p:spPr>
          <a:xfrm>
            <a:off x="0" y="0"/>
            <a:ext cx="260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RU22 August - September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969036-ECCD-254F-AF1C-B8F595A45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12" y="364877"/>
            <a:ext cx="8778240" cy="21729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92C2AB-B744-314C-8955-BBB6C1560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12" y="2411065"/>
            <a:ext cx="8778240" cy="21452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1C81BA-5EE7-3F47-BE2F-DAE0E5110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87" y="4418758"/>
            <a:ext cx="8855765" cy="22533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875F5E-BB69-4E47-9826-1AB51719111B}"/>
              </a:ext>
            </a:extLst>
          </p:cNvPr>
          <p:cNvSpPr txBox="1"/>
          <p:nvPr/>
        </p:nvSpPr>
        <p:spPr>
          <a:xfrm>
            <a:off x="2866817" y="3031690"/>
            <a:ext cx="5204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Depth integrated Heat from 26</a:t>
            </a:r>
            <a:r>
              <a:rPr lang="en-US" baseline="30000" dirty="0"/>
              <a:t>o</a:t>
            </a:r>
            <a:r>
              <a:rPr lang="en-US" dirty="0"/>
              <a:t>C isotherm to surface</a:t>
            </a:r>
            <a:endParaRPr lang="en-US" baseline="30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333E00-CCC5-A54B-95F3-A606DEFF0C58}"/>
              </a:ext>
            </a:extLst>
          </p:cNvPr>
          <p:cNvSpPr txBox="1"/>
          <p:nvPr/>
        </p:nvSpPr>
        <p:spPr>
          <a:xfrm>
            <a:off x="3377805" y="71473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Average temperature above the pycnocline</a:t>
            </a:r>
            <a:endParaRPr lang="en-US" baseline="30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8BB04F-0D77-EB45-B24E-FE11A3E8DCFF}"/>
              </a:ext>
            </a:extLst>
          </p:cNvPr>
          <p:cNvSpPr txBox="1"/>
          <p:nvPr/>
        </p:nvSpPr>
        <p:spPr>
          <a:xfrm>
            <a:off x="3061799" y="4705615"/>
            <a:ext cx="5204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Energy required to fully mix the water column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393710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1B4CE-49FF-744A-A1DF-90682F34A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2019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3BCA1-8948-9447-A0CE-88AEED459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517974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200" dirty="0"/>
              <a:t>Autonomous vehicles have been contributing sustained observations toward hurricane intensification studies in the Mid Atlantic for 6 consecutive years. (CINAR Tempests, MARACOOS, Navy, and IFAA Hurricane Supplemental).</a:t>
            </a:r>
          </a:p>
          <a:p>
            <a:pPr>
              <a:spcAft>
                <a:spcPts val="1200"/>
              </a:spcAft>
            </a:pPr>
            <a:r>
              <a:rPr lang="en-US" sz="2200" dirty="0"/>
              <a:t>Observations have continued to improve the representation of the essential ocean feature (MAB Cold Pool) in the full suite of models.</a:t>
            </a:r>
          </a:p>
          <a:p>
            <a:pPr>
              <a:spcAft>
                <a:spcPts val="1200"/>
              </a:spcAft>
            </a:pPr>
            <a:r>
              <a:rPr lang="en-US" sz="2200" dirty="0"/>
              <a:t>Research efforts are continuing to evaluate and improve the essential ocean processes. 3D coastal ocean circulation, </a:t>
            </a:r>
            <a:r>
              <a:rPr lang="en-US" sz="2200" dirty="0" err="1"/>
              <a:t>submesoscale</a:t>
            </a:r>
            <a:r>
              <a:rPr lang="en-US" sz="2200" dirty="0"/>
              <a:t> vertical mixing, and air-sea coupling.</a:t>
            </a:r>
          </a:p>
          <a:p>
            <a:pPr>
              <a:spcAft>
                <a:spcPts val="1200"/>
              </a:spcAft>
            </a:pPr>
            <a:r>
              <a:rPr lang="en-US" sz="2200" dirty="0"/>
              <a:t>Future OSSE’s and OSE’s are needed to further asses impacts of ocean data in this, and other regions.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b="1" dirty="0">
              <a:latin typeface="Roboto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2039D3-C266-A04F-A905-E1FD37D8F7DD}"/>
              </a:ext>
            </a:extLst>
          </p:cNvPr>
          <p:cNvSpPr/>
          <p:nvPr/>
        </p:nvSpPr>
        <p:spPr>
          <a:xfrm>
            <a:off x="0" y="6186844"/>
            <a:ext cx="9144000" cy="67115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AAFE75-8DAF-4B4D-9C35-BA2B73BF60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4977"/>
          <a:stretch/>
        </p:blipFill>
        <p:spPr>
          <a:xfrm>
            <a:off x="0" y="6210867"/>
            <a:ext cx="2630896" cy="6471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7BF3D5-6839-C643-99BC-2139354DA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652" y="6250740"/>
            <a:ext cx="1303320" cy="57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79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C7DBA16-7ABF-B74A-AE08-AF7D69684E86}"/>
              </a:ext>
            </a:extLst>
          </p:cNvPr>
          <p:cNvGrpSpPr/>
          <p:nvPr/>
        </p:nvGrpSpPr>
        <p:grpSpPr>
          <a:xfrm>
            <a:off x="1685521" y="-393039"/>
            <a:ext cx="5711586" cy="6702400"/>
            <a:chOff x="1283574" y="-370180"/>
            <a:chExt cx="6428014" cy="72291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CE311F2-B3DE-B545-8A99-CF4680AF25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119" t="-19523" r="15238" b="19523"/>
            <a:stretch/>
          </p:blipFill>
          <p:spPr>
            <a:xfrm>
              <a:off x="1283574" y="-370180"/>
              <a:ext cx="6428014" cy="7229161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7B3A771-0649-8949-A754-AB348A831DD3}"/>
                </a:ext>
              </a:extLst>
            </p:cNvPr>
            <p:cNvGrpSpPr/>
            <p:nvPr/>
          </p:nvGrpSpPr>
          <p:grpSpPr>
            <a:xfrm>
              <a:off x="1319231" y="1224397"/>
              <a:ext cx="5832682" cy="5621941"/>
              <a:chOff x="1319231" y="1224397"/>
              <a:chExt cx="5832682" cy="5621941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7BCC1D9-7D3B-574C-B975-B5444743AA8E}"/>
                  </a:ext>
                </a:extLst>
              </p:cNvPr>
              <p:cNvSpPr/>
              <p:nvPr/>
            </p:nvSpPr>
            <p:spPr>
              <a:xfrm>
                <a:off x="5286183" y="4636976"/>
                <a:ext cx="1513352" cy="1709121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EEF4FDAB-33D1-F248-910D-70A7B021BA4F}"/>
                  </a:ext>
                </a:extLst>
              </p:cNvPr>
              <p:cNvSpPr/>
              <p:nvPr/>
            </p:nvSpPr>
            <p:spPr>
              <a:xfrm rot="727118">
                <a:off x="3407491" y="2417403"/>
                <a:ext cx="1173825" cy="2161262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6BCBB962-B346-314A-B719-482C1AA5C552}"/>
                  </a:ext>
                </a:extLst>
              </p:cNvPr>
              <p:cNvSpPr/>
              <p:nvPr/>
            </p:nvSpPr>
            <p:spPr>
              <a:xfrm>
                <a:off x="1319231" y="3048877"/>
                <a:ext cx="2538588" cy="2527096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61C05499-8D85-F24D-8292-D4B1AF970068}"/>
                  </a:ext>
                </a:extLst>
              </p:cNvPr>
              <p:cNvSpPr/>
              <p:nvPr/>
            </p:nvSpPr>
            <p:spPr>
              <a:xfrm rot="2647318">
                <a:off x="4271190" y="1224397"/>
                <a:ext cx="1312278" cy="1883313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47FCF844-CAAB-7C4B-A9CE-EFD15B60A11F}"/>
                  </a:ext>
                </a:extLst>
              </p:cNvPr>
              <p:cNvSpPr/>
              <p:nvPr/>
            </p:nvSpPr>
            <p:spPr>
              <a:xfrm>
                <a:off x="2373086" y="4029434"/>
                <a:ext cx="4778827" cy="2816904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83C8EE-39EC-C845-9F50-548D74D54B6B}"/>
                  </a:ext>
                </a:extLst>
              </p:cNvPr>
              <p:cNvSpPr txBox="1"/>
              <p:nvPr/>
            </p:nvSpPr>
            <p:spPr>
              <a:xfrm>
                <a:off x="1659748" y="3653686"/>
                <a:ext cx="1473160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Loop Current,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Eddies, 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Fresh Water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8B38721-0704-6343-ADCB-DD99589D2366}"/>
                  </a:ext>
                </a:extLst>
              </p:cNvPr>
              <p:cNvSpPr txBox="1"/>
              <p:nvPr/>
            </p:nvSpPr>
            <p:spPr>
              <a:xfrm>
                <a:off x="2046817" y="2543375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A6FCF75-AE89-BE43-915C-6AAAC7053151}"/>
                  </a:ext>
                </a:extLst>
              </p:cNvPr>
              <p:cNvSpPr txBox="1"/>
              <p:nvPr/>
            </p:nvSpPr>
            <p:spPr>
              <a:xfrm>
                <a:off x="3637141" y="4932763"/>
                <a:ext cx="186972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Warm Pool, 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Upper Ocean Heat Content, 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Fresh Water Barrier Layers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9E26F06-4E99-384C-9BDD-0CA190863F3E}"/>
                  </a:ext>
                </a:extLst>
              </p:cNvPr>
              <p:cNvSpPr txBox="1"/>
              <p:nvPr/>
            </p:nvSpPr>
            <p:spPr>
              <a:xfrm>
                <a:off x="5391857" y="5114308"/>
                <a:ext cx="132411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Heat &amp; Fresh Water 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Inflow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4120E44-79D1-E148-9FC2-94DCAF4827E5}"/>
                  </a:ext>
                </a:extLst>
              </p:cNvPr>
              <p:cNvSpPr txBox="1"/>
              <p:nvPr/>
            </p:nvSpPr>
            <p:spPr>
              <a:xfrm>
                <a:off x="3714385" y="2929665"/>
                <a:ext cx="114848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Gulf Stream,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Shelf</a:t>
                </a:r>
              </a:p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CEF2062-9C3D-674D-83EC-0C5CF3DB9F0C}"/>
                  </a:ext>
                </a:extLst>
              </p:cNvPr>
              <p:cNvSpPr txBox="1"/>
              <p:nvPr/>
            </p:nvSpPr>
            <p:spPr>
              <a:xfrm>
                <a:off x="4291449" y="1725060"/>
                <a:ext cx="156704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Seasonal Stratification, Cold Pool</a:t>
                </a: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2DEEE9F-82A4-4646-9E33-43A62C0B2B6D}"/>
              </a:ext>
            </a:extLst>
          </p:cNvPr>
          <p:cNvSpPr txBox="1"/>
          <p:nvPr/>
        </p:nvSpPr>
        <p:spPr>
          <a:xfrm>
            <a:off x="-1385047" y="34323"/>
            <a:ext cx="1190064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Regionally-specific </a:t>
            </a:r>
            <a:r>
              <a:rPr lang="en-US" sz="2600" b="1" u="sng" dirty="0"/>
              <a:t>Essential Ocean Features</a:t>
            </a:r>
            <a:r>
              <a:rPr lang="en-US" sz="2600" b="1" dirty="0"/>
              <a:t> impacting </a:t>
            </a:r>
          </a:p>
          <a:p>
            <a:pPr algn="ctr"/>
            <a:r>
              <a:rPr lang="en-US" sz="2600" b="1" dirty="0"/>
              <a:t>Atlantic Hurricane Intensity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9BE3AF-F572-BB44-8A0F-932F5199FFC6}"/>
              </a:ext>
            </a:extLst>
          </p:cNvPr>
          <p:cNvSpPr txBox="1"/>
          <p:nvPr/>
        </p:nvSpPr>
        <p:spPr>
          <a:xfrm>
            <a:off x="5837860" y="968944"/>
            <a:ext cx="3118493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In biology, </a:t>
            </a:r>
            <a:r>
              <a:rPr lang="en-US" b="1" dirty="0"/>
              <a:t>co-evolution</a:t>
            </a:r>
            <a:r>
              <a:rPr lang="en-US" dirty="0"/>
              <a:t> occurs when two or more species reciprocally affect each other’s evolution…</a:t>
            </a:r>
          </a:p>
          <a:p>
            <a:r>
              <a:rPr lang="en-US" dirty="0"/>
              <a:t>                         - W</a:t>
            </a:r>
            <a:r>
              <a:rPr lang="en-US" sz="1400" dirty="0"/>
              <a:t>IKIPEDI</a:t>
            </a:r>
            <a:r>
              <a:rPr lang="en-US" dirty="0"/>
              <a:t>A </a:t>
            </a:r>
          </a:p>
          <a:p>
            <a:endParaRPr lang="en-US" b="1" dirty="0"/>
          </a:p>
          <a:p>
            <a:r>
              <a:rPr lang="en-US" b="1" dirty="0"/>
              <a:t>Rapid Co-evolution of the Ocean &amp; Atmosphere in Hurricanes and Tropical Cyclones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ECFB971-8290-134E-9A6F-3404EC52450B}"/>
              </a:ext>
            </a:extLst>
          </p:cNvPr>
          <p:cNvSpPr/>
          <p:nvPr/>
        </p:nvSpPr>
        <p:spPr>
          <a:xfrm>
            <a:off x="0" y="6186844"/>
            <a:ext cx="9144000" cy="67115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388BA03-E5CA-A84E-B4C4-17DF70F7B5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4977"/>
          <a:stretch/>
        </p:blipFill>
        <p:spPr>
          <a:xfrm>
            <a:off x="0" y="6210867"/>
            <a:ext cx="2630896" cy="64713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1EB667-991E-E547-B834-66C5213E5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652" y="6250740"/>
            <a:ext cx="1303320" cy="57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9-19 at 12.44.02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1"/>
          <a:stretch/>
        </p:blipFill>
        <p:spPr>
          <a:xfrm>
            <a:off x="0" y="819701"/>
            <a:ext cx="9002882" cy="23898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6355" y="2292740"/>
            <a:ext cx="2677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solidFill>
                  <a:srgbClr val="44546A">
                    <a:lumMod val="40000"/>
                    <a:lumOff val="60000"/>
                  </a:srgbClr>
                </a:solidFill>
                <a:latin typeface="Calibri"/>
                <a:ea typeface=""/>
                <a:cs typeface=""/>
              </a:rPr>
              <a:t>Mid Atlantic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44546A">
                    <a:lumMod val="40000"/>
                    <a:lumOff val="60000"/>
                  </a:srgbClr>
                </a:solidFill>
                <a:latin typeface="Calibri"/>
                <a:ea typeface=""/>
                <a:cs typeface=""/>
              </a:rPr>
              <a:t>Winter (1-layer)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08861" y="2312666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solidFill>
                  <a:srgbClr val="FF0000"/>
                </a:solidFill>
                <a:latin typeface="Calibri"/>
                <a:ea typeface=""/>
                <a:cs typeface=""/>
              </a:rPr>
              <a:t>Mid Atlantic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  <a:latin typeface="Calibri"/>
                <a:ea typeface=""/>
                <a:cs typeface=""/>
              </a:rPr>
              <a:t>Summer (2-layers)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01749" y="2367157"/>
            <a:ext cx="77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alibri"/>
                <a:ea typeface=""/>
                <a:cs typeface=""/>
              </a:rPr>
              <a:t>Cold Pool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7340529" y="1884763"/>
            <a:ext cx="49195" cy="48239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0" y="-11296"/>
            <a:ext cx="9144000" cy="80021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>
                <a:solidFill>
                  <a:schemeClr val="bg1"/>
                </a:solidFill>
                <a:latin typeface="Calibri"/>
                <a:ea typeface=""/>
                <a:cs typeface=""/>
              </a:rPr>
              <a:t>Essential Ocean Feature</a:t>
            </a:r>
            <a:r>
              <a:rPr lang="en-US" sz="2800" b="1" dirty="0">
                <a:solidFill>
                  <a:schemeClr val="bg1"/>
                </a:solidFill>
                <a:latin typeface="Calibri"/>
                <a:ea typeface=""/>
                <a:cs typeface=""/>
              </a:rPr>
              <a:t> -  Mid-Atlantic’s Cold Pool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  <a:ea typeface=""/>
                <a:cs typeface=""/>
              </a:rPr>
              <a:t> </a:t>
            </a:r>
            <a:r>
              <a:rPr lang="en-US" dirty="0">
                <a:solidFill>
                  <a:schemeClr val="bg1"/>
                </a:solidFill>
                <a:latin typeface="Calibri"/>
                <a:ea typeface=""/>
                <a:cs typeface=""/>
              </a:rPr>
              <a:t>An unseen from space, cold bottom layer beneath a warm seasonal surface layer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65147" y="3276600"/>
            <a:ext cx="86759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5" descr="marcoos_glider_sst_chla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29686"/>
          <a:stretch/>
        </p:blipFill>
        <p:spPr bwMode="auto">
          <a:xfrm>
            <a:off x="767761" y="3409675"/>
            <a:ext cx="3938587" cy="2567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4762256" y="4209646"/>
            <a:ext cx="493119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7309" y="3328552"/>
            <a:ext cx="1170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Satellite SST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457" y="4224607"/>
            <a:ext cx="1132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Glider Zig-Zags</a:t>
            </a:r>
          </a:p>
          <a:p>
            <a:r>
              <a:rPr lang="en-US" sz="1800" dirty="0"/>
              <a:t>or Triangles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7D8F7B6-C917-9846-9B36-920D712484F8}"/>
              </a:ext>
            </a:extLst>
          </p:cNvPr>
          <p:cNvSpPr/>
          <p:nvPr/>
        </p:nvSpPr>
        <p:spPr>
          <a:xfrm>
            <a:off x="0" y="6186844"/>
            <a:ext cx="9144000" cy="67115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9EA6A91-F09F-C443-805E-4B2DE3976A5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4977"/>
          <a:stretch/>
        </p:blipFill>
        <p:spPr>
          <a:xfrm>
            <a:off x="0" y="6210867"/>
            <a:ext cx="2630896" cy="64713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91F8C44-1FA8-D143-B35F-7B62AE5993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652" y="6250740"/>
            <a:ext cx="1303320" cy="570721"/>
          </a:xfrm>
          <a:prstGeom prst="rect">
            <a:avLst/>
          </a:prstGeom>
        </p:spPr>
      </p:pic>
      <p:pic>
        <p:nvPicPr>
          <p:cNvPr id="31" name="cold_pool_daily_12C_2017_WVo7m8.mp4">
            <a:hlinkClick r:id="" action="ppaction://media"/>
            <a:extLst>
              <a:ext uri="{FF2B5EF4-FFF2-40B4-BE49-F238E27FC236}">
                <a16:creationId xmlns:a16="http://schemas.microsoft.com/office/drawing/2014/main" id="{F1EB09C0-0722-154D-8FFC-10671AB51F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11284" y="3348575"/>
            <a:ext cx="3782066" cy="283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2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1" fill="remove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7-03-13 at 1.25.34 PM.png">
            <a:extLst>
              <a:ext uri="{FF2B5EF4-FFF2-40B4-BE49-F238E27FC236}">
                <a16:creationId xmlns:a16="http://schemas.microsoft.com/office/drawing/2014/main" id="{CC8EF83F-02D6-A446-9959-B5A868A68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1" y="3618593"/>
            <a:ext cx="3781415" cy="256180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Screen Shot 2017-03-13 at 1.23.25 PM.png">
            <a:extLst>
              <a:ext uri="{FF2B5EF4-FFF2-40B4-BE49-F238E27FC236}">
                <a16:creationId xmlns:a16="http://schemas.microsoft.com/office/drawing/2014/main" id="{AA72F356-7B2F-CB4E-A36D-B05408F42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" y="666993"/>
            <a:ext cx="3781414" cy="256292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12BD64-DB16-A749-96F0-F3C9DB0C7C14}"/>
              </a:ext>
            </a:extLst>
          </p:cNvPr>
          <p:cNvSpPr txBox="1"/>
          <p:nvPr/>
        </p:nvSpPr>
        <p:spPr>
          <a:xfrm>
            <a:off x="0" y="3238174"/>
            <a:ext cx="447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Glenn et al., 2016 Nature Communications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3C99C3-AB30-2F40-B53D-6FB9DAB8B8D0}"/>
              </a:ext>
            </a:extLst>
          </p:cNvPr>
          <p:cNvSpPr txBox="1"/>
          <p:nvPr/>
        </p:nvSpPr>
        <p:spPr>
          <a:xfrm>
            <a:off x="0" y="-11296"/>
            <a:ext cx="9144000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>
                <a:solidFill>
                  <a:schemeClr val="bg1"/>
                </a:solidFill>
                <a:latin typeface="Calibri"/>
                <a:ea typeface=""/>
                <a:cs typeface=""/>
              </a:rPr>
              <a:t>Essential Ocean Process and Impacts</a:t>
            </a:r>
            <a:endParaRPr lang="en-US" sz="2800" b="1" dirty="0">
              <a:solidFill>
                <a:schemeClr val="bg1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2F9DFC-4343-7146-A768-D97EFBC3DBA4}"/>
              </a:ext>
            </a:extLst>
          </p:cNvPr>
          <p:cNvSpPr/>
          <p:nvPr/>
        </p:nvSpPr>
        <p:spPr>
          <a:xfrm>
            <a:off x="0" y="6186844"/>
            <a:ext cx="9144000" cy="67115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E823D0-0F2D-1047-A484-ABBA33665A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4977"/>
          <a:stretch/>
        </p:blipFill>
        <p:spPr>
          <a:xfrm>
            <a:off x="0" y="6210867"/>
            <a:ext cx="2630896" cy="6471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3AD923-C18F-EC47-9F68-6EC0668903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652" y="6250740"/>
            <a:ext cx="1303320" cy="57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98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7-03-13 at 1.25.34 PM.png">
            <a:extLst>
              <a:ext uri="{FF2B5EF4-FFF2-40B4-BE49-F238E27FC236}">
                <a16:creationId xmlns:a16="http://schemas.microsoft.com/office/drawing/2014/main" id="{CC8EF83F-02D6-A446-9959-B5A868A68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1" y="3618593"/>
            <a:ext cx="3781415" cy="256180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Screen Shot 2017-03-13 at 1.23.25 PM.png">
            <a:extLst>
              <a:ext uri="{FF2B5EF4-FFF2-40B4-BE49-F238E27FC236}">
                <a16:creationId xmlns:a16="http://schemas.microsoft.com/office/drawing/2014/main" id="{AA72F356-7B2F-CB4E-A36D-B05408F42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" y="666993"/>
            <a:ext cx="3781414" cy="256292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1491B2-795F-0A46-8A4A-29DCEF0B47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26" r="8374"/>
          <a:stretch/>
        </p:blipFill>
        <p:spPr>
          <a:xfrm>
            <a:off x="4261525" y="3926409"/>
            <a:ext cx="4479302" cy="193964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8FB6C51-3199-454A-98E7-8AFDC89E65B8}"/>
              </a:ext>
            </a:extLst>
          </p:cNvPr>
          <p:cNvGrpSpPr/>
          <p:nvPr/>
        </p:nvGrpSpPr>
        <p:grpSpPr>
          <a:xfrm>
            <a:off x="4468524" y="600081"/>
            <a:ext cx="4653553" cy="3275014"/>
            <a:chOff x="4503702" y="543951"/>
            <a:chExt cx="5097194" cy="31566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9DA2A3A-E08E-E848-9EBD-96E8EC093D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10680"/>
            <a:stretch/>
          </p:blipFill>
          <p:spPr>
            <a:xfrm>
              <a:off x="4503702" y="555923"/>
              <a:ext cx="2388103" cy="314469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1A32620-AF06-9E46-9787-6FAEA6257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17072" y="543951"/>
              <a:ext cx="2683824" cy="315666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B54D31B-26BA-5F44-A925-E19E3578A6EB}"/>
                </a:ext>
              </a:extLst>
            </p:cNvPr>
            <p:cNvSpPr txBox="1"/>
            <p:nvPr/>
          </p:nvSpPr>
          <p:spPr>
            <a:xfrm>
              <a:off x="7013320" y="725095"/>
              <a:ext cx="2562309" cy="563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rgbClr val="4472C4"/>
                  </a:solidFill>
                  <a:latin typeface="Calibri" panose="020F0502020204030204"/>
                  <a:ea typeface=""/>
                  <a:cs typeface=""/>
                </a:rPr>
                <a:t>Maximum water level: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rgbClr val="4472C4"/>
                  </a:solidFill>
                  <a:latin typeface="Calibri" panose="020F0502020204030204"/>
                  <a:ea typeface=""/>
                  <a:cs typeface=""/>
                </a:rPr>
                <a:t>Cold Run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D78D28-8344-6F49-BBA8-41024EE0D7FD}"/>
                </a:ext>
              </a:extLst>
            </p:cNvPr>
            <p:cNvSpPr txBox="1"/>
            <p:nvPr/>
          </p:nvSpPr>
          <p:spPr>
            <a:xfrm>
              <a:off x="4617043" y="726244"/>
              <a:ext cx="2648197" cy="563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rgbClr val="FF0000"/>
                  </a:solidFill>
                  <a:latin typeface="Calibri" panose="020F0502020204030204"/>
                  <a:ea typeface=""/>
                  <a:cs typeface=""/>
                </a:rPr>
                <a:t>Maximum water level: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rgbClr val="FF0000"/>
                  </a:solidFill>
                  <a:latin typeface="Calibri" panose="020F0502020204030204"/>
                  <a:ea typeface=""/>
                  <a:cs typeface=""/>
                </a:rPr>
                <a:t>Warm Run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12BD64-DB16-A749-96F0-F3C9DB0C7C14}"/>
              </a:ext>
            </a:extLst>
          </p:cNvPr>
          <p:cNvSpPr txBox="1"/>
          <p:nvPr/>
        </p:nvSpPr>
        <p:spPr>
          <a:xfrm>
            <a:off x="-27684" y="3236290"/>
            <a:ext cx="447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Glenn et al., 2016 Nature Communications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7F1C75-51B5-7142-BEB8-954964561BA9}"/>
              </a:ext>
            </a:extLst>
          </p:cNvPr>
          <p:cNvSpPr txBox="1"/>
          <p:nvPr/>
        </p:nvSpPr>
        <p:spPr>
          <a:xfrm>
            <a:off x="6342464" y="5855963"/>
            <a:ext cx="3781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Miles et al., in prep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3C99C3-AB30-2F40-B53D-6FB9DAB8B8D0}"/>
              </a:ext>
            </a:extLst>
          </p:cNvPr>
          <p:cNvSpPr txBox="1"/>
          <p:nvPr/>
        </p:nvSpPr>
        <p:spPr>
          <a:xfrm>
            <a:off x="0" y="-11296"/>
            <a:ext cx="9144000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>
                <a:solidFill>
                  <a:schemeClr val="bg1"/>
                </a:solidFill>
                <a:latin typeface="Calibri"/>
                <a:ea typeface=""/>
                <a:cs typeface=""/>
              </a:rPr>
              <a:t>Essential Ocean Process and Impacts</a:t>
            </a:r>
            <a:endParaRPr lang="en-US" sz="2800" b="1" dirty="0">
              <a:solidFill>
                <a:schemeClr val="bg1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A1ECB9-E985-1941-9BEC-D931311404FC}"/>
              </a:ext>
            </a:extLst>
          </p:cNvPr>
          <p:cNvSpPr/>
          <p:nvPr/>
        </p:nvSpPr>
        <p:spPr>
          <a:xfrm>
            <a:off x="0" y="6186844"/>
            <a:ext cx="9144000" cy="67115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DADE652-6663-114B-8EDF-F1AB18D268E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4977"/>
          <a:stretch/>
        </p:blipFill>
        <p:spPr>
          <a:xfrm>
            <a:off x="0" y="6210867"/>
            <a:ext cx="2630896" cy="6471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C22FF6B-8941-E046-B686-2A28F37DE2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652" y="6250740"/>
            <a:ext cx="1303320" cy="57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72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rmine20160905_CloudsAfterno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1"/>
            <a:ext cx="4636763" cy="3022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019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Hurricane Hermine Response: NOAA OAR CINAR Tempests Fleet Launched, 9/2016</a:t>
            </a:r>
          </a:p>
        </p:txBody>
      </p:sp>
      <p:pic>
        <p:nvPicPr>
          <p:cNvPr id="6" name="Picture 5" descr="ru30_jet_subplots_2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05" b="5714"/>
          <a:stretch/>
        </p:blipFill>
        <p:spPr>
          <a:xfrm>
            <a:off x="4241800" y="4471416"/>
            <a:ext cx="5249672" cy="1747391"/>
          </a:xfrm>
          <a:prstGeom prst="rect">
            <a:avLst/>
          </a:prstGeom>
        </p:spPr>
      </p:pic>
      <p:pic>
        <p:nvPicPr>
          <p:cNvPr id="7" name="Picture 6" descr="ru30_hycom_jet_subplots_2.p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19" b="6191"/>
          <a:stretch/>
        </p:blipFill>
        <p:spPr>
          <a:xfrm>
            <a:off x="4241800" y="2350009"/>
            <a:ext cx="5249672" cy="1739891"/>
          </a:xfrm>
          <a:prstGeom prst="rect">
            <a:avLst/>
          </a:prstGeom>
        </p:spPr>
      </p:pic>
      <p:pic>
        <p:nvPicPr>
          <p:cNvPr id="8" name="Picture 7" descr="ru30_hycom_jet_subplots_2.p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" b="53333"/>
          <a:stretch/>
        </p:blipFill>
        <p:spPr>
          <a:xfrm>
            <a:off x="4241800" y="201169"/>
            <a:ext cx="5249672" cy="1762390"/>
          </a:xfrm>
          <a:prstGeom prst="rect">
            <a:avLst/>
          </a:prstGeom>
        </p:spPr>
      </p:pic>
      <p:pic>
        <p:nvPicPr>
          <p:cNvPr id="9" name="Picture 8" descr="Cinar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09" y="2725481"/>
            <a:ext cx="1454491" cy="741619"/>
          </a:xfrm>
          <a:prstGeom prst="rect">
            <a:avLst/>
          </a:prstGeom>
        </p:spPr>
      </p:pic>
      <p:pic>
        <p:nvPicPr>
          <p:cNvPr id="10" name="Picture 9" descr="ru30-488_20160902_temp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4907"/>
          <a:stretch/>
        </p:blipFill>
        <p:spPr>
          <a:xfrm>
            <a:off x="0" y="3759200"/>
            <a:ext cx="2311400" cy="2177634"/>
          </a:xfrm>
          <a:prstGeom prst="rect">
            <a:avLst/>
          </a:prstGeom>
        </p:spPr>
      </p:pic>
      <p:pic>
        <p:nvPicPr>
          <p:cNvPr id="11" name="Picture 10" descr="ru30-488_20160902_temp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4"/>
          <a:stretch/>
        </p:blipFill>
        <p:spPr>
          <a:xfrm>
            <a:off x="2400710" y="3784600"/>
            <a:ext cx="2302470" cy="2159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37552" y="355600"/>
            <a:ext cx="391695" cy="584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422900" y="1358900"/>
            <a:ext cx="800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Glider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97500" y="3505200"/>
            <a:ext cx="1949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GOFS 3.0 (HYCOM)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59400" y="5549900"/>
            <a:ext cx="9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RTOFS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F24629-5818-6F45-A328-AE04FA5762BD}"/>
              </a:ext>
            </a:extLst>
          </p:cNvPr>
          <p:cNvSpPr txBox="1"/>
          <p:nvPr/>
        </p:nvSpPr>
        <p:spPr>
          <a:xfrm>
            <a:off x="0" y="60615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Forecast Models Lack an Essential Ocean Feature -  Cold Pool</a:t>
            </a:r>
          </a:p>
          <a:p>
            <a:r>
              <a:rPr lang="en-US" sz="2400" dirty="0"/>
              <a:t>Glider data rejected for assimilation – too far from the model “truth”</a:t>
            </a:r>
          </a:p>
        </p:txBody>
      </p:sp>
    </p:spTree>
    <p:extLst>
      <p:ext uri="{BB962C8B-B14F-4D97-AF65-F5344CB8AC3E}">
        <p14:creationId xmlns:p14="http://schemas.microsoft.com/office/powerpoint/2010/main" val="269715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3753AA-334E-7743-A067-B35D034C0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5733"/>
            <a:ext cx="9144000" cy="60241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5DD972-6530-3A4E-B44F-63E7499A912B}"/>
              </a:ext>
            </a:extLst>
          </p:cNvPr>
          <p:cNvSpPr txBox="1"/>
          <p:nvPr/>
        </p:nvSpPr>
        <p:spPr>
          <a:xfrm>
            <a:off x="106019" y="2"/>
            <a:ext cx="8931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2018 Mid Atlantic Glider Repeat Triangle Surveys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7F0588-D7C0-1542-A0E1-36AE47B36DEA}"/>
              </a:ext>
            </a:extLst>
          </p:cNvPr>
          <p:cNvSpPr txBox="1"/>
          <p:nvPr/>
        </p:nvSpPr>
        <p:spPr>
          <a:xfrm>
            <a:off x="2190090" y="3794762"/>
            <a:ext cx="1864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Glider RU33</a:t>
            </a:r>
          </a:p>
          <a:p>
            <a:r>
              <a:rPr lang="en-US" dirty="0">
                <a:solidFill>
                  <a:srgbClr val="FFFF00"/>
                </a:solidFill>
              </a:rPr>
              <a:t>Aug 1-Oct 9, 2018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7E679A-AD48-4446-96AE-712387FC8700}"/>
              </a:ext>
            </a:extLst>
          </p:cNvPr>
          <p:cNvSpPr txBox="1"/>
          <p:nvPr/>
        </p:nvSpPr>
        <p:spPr>
          <a:xfrm>
            <a:off x="4976193" y="1937093"/>
            <a:ext cx="1911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Glider Blue</a:t>
            </a:r>
          </a:p>
          <a:p>
            <a:r>
              <a:rPr lang="en-US" dirty="0">
                <a:solidFill>
                  <a:srgbClr val="FFFF00"/>
                </a:solidFill>
              </a:rPr>
              <a:t>Aug 8-Nov 8, 2018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3BB6BCD-EAAA-CD47-BE1F-7358D2305DFB}"/>
              </a:ext>
            </a:extLst>
          </p:cNvPr>
          <p:cNvGrpSpPr/>
          <p:nvPr/>
        </p:nvGrpSpPr>
        <p:grpSpPr>
          <a:xfrm>
            <a:off x="4054703" y="2880359"/>
            <a:ext cx="5089296" cy="3340519"/>
            <a:chOff x="4054703" y="3160802"/>
            <a:chExt cx="5089299" cy="367149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8ECC80C-E9BB-0B43-8630-F62DCB974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897" t="3706" r="5637" b="4470"/>
            <a:stretch/>
          </p:blipFill>
          <p:spPr>
            <a:xfrm>
              <a:off x="4054703" y="3160802"/>
              <a:ext cx="5089299" cy="367149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239F3C-1578-8F4E-980D-6782AD7FBABD}"/>
                </a:ext>
              </a:extLst>
            </p:cNvPr>
            <p:cNvSpPr txBox="1"/>
            <p:nvPr/>
          </p:nvSpPr>
          <p:spPr>
            <a:xfrm>
              <a:off x="4420293" y="4317159"/>
              <a:ext cx="1313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Glider RU33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5E89DA-12E5-A54E-9BCB-57DB603686CE}"/>
                </a:ext>
              </a:extLst>
            </p:cNvPr>
            <p:cNvSpPr txBox="1"/>
            <p:nvPr/>
          </p:nvSpPr>
          <p:spPr>
            <a:xfrm>
              <a:off x="4420293" y="5959028"/>
              <a:ext cx="13122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Navy Model</a:t>
              </a:r>
            </a:p>
            <a:p>
              <a:r>
                <a:rPr lang="en-US" dirty="0"/>
                <a:t>GOFS 3.1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4AFE6957-5C25-0B49-8087-05AA507611E9}"/>
              </a:ext>
            </a:extLst>
          </p:cNvPr>
          <p:cNvSpPr/>
          <p:nvPr/>
        </p:nvSpPr>
        <p:spPr>
          <a:xfrm>
            <a:off x="0" y="6186844"/>
            <a:ext cx="9144000" cy="67115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BA2CCF-A040-9040-85B8-43AB7BA8C5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4977"/>
          <a:stretch/>
        </p:blipFill>
        <p:spPr>
          <a:xfrm>
            <a:off x="0" y="6210867"/>
            <a:ext cx="2630896" cy="6471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1698D7-E8F5-9C43-805C-9CFD7741F0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652" y="6250740"/>
            <a:ext cx="1303320" cy="57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571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58C6F46-52CB-0544-90CC-94FF436A93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2272573"/>
              </p:ext>
            </p:extLst>
          </p:nvPr>
        </p:nvGraphicFramePr>
        <p:xfrm>
          <a:off x="154644" y="3528651"/>
          <a:ext cx="5338482" cy="2905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76BE74BC-80FB-854D-AC2F-6F8672D9F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28092"/>
            <a:ext cx="3612053" cy="31494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E06DCE3-9C5A-F142-BED7-5BC33B2C17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8700" y="3067661"/>
            <a:ext cx="3525291" cy="31604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62093EB-6D22-8D49-9467-39756E12A1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622"/>
          <a:stretch/>
        </p:blipFill>
        <p:spPr>
          <a:xfrm>
            <a:off x="154644" y="110785"/>
            <a:ext cx="4417356" cy="35093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6E7AF1-FBA3-5D4D-AFDD-5E532345ECD7}"/>
              </a:ext>
            </a:extLst>
          </p:cNvPr>
          <p:cNvSpPr txBox="1"/>
          <p:nvPr/>
        </p:nvSpPr>
        <p:spPr>
          <a:xfrm>
            <a:off x="6019470" y="4206070"/>
            <a:ext cx="1452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Total: 44,504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C087F3-BBFA-2644-98FE-A0C4FEE3B873}"/>
              </a:ext>
            </a:extLst>
          </p:cNvPr>
          <p:cNvSpPr txBox="1"/>
          <p:nvPr/>
        </p:nvSpPr>
        <p:spPr>
          <a:xfrm>
            <a:off x="6019470" y="1363211"/>
            <a:ext cx="1769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Total: 413 Days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17E9E8-A981-BE48-A49B-C417CE30ED7B}"/>
              </a:ext>
            </a:extLst>
          </p:cNvPr>
          <p:cNvSpPr/>
          <p:nvPr/>
        </p:nvSpPr>
        <p:spPr>
          <a:xfrm>
            <a:off x="0" y="6186844"/>
            <a:ext cx="9144000" cy="67115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5D078B-7CCC-D048-B9FB-A4E5AC113B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4977"/>
          <a:stretch/>
        </p:blipFill>
        <p:spPr>
          <a:xfrm>
            <a:off x="0" y="6210867"/>
            <a:ext cx="2630896" cy="6471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97A0E0-188D-8741-BD20-35F7E0CAE4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652" y="6250740"/>
            <a:ext cx="1303320" cy="57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68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83143A-4C24-4445-A33B-C98363FE7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3" y="320574"/>
            <a:ext cx="7680960" cy="1920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02ADE9-58D2-4048-8560-3CF6B0CA0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3" y="1833753"/>
            <a:ext cx="7680960" cy="19202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A8FD88-235C-9E4C-B662-B59BB5A3DF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3" y="3346932"/>
            <a:ext cx="7680960" cy="19202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CE2447-BFC8-CA4A-92F2-A07AF6FBCE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264" y="4870050"/>
            <a:ext cx="7409098" cy="17373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6E7DDD-788D-EA46-8D5A-ED41F47261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0587" y="4574761"/>
            <a:ext cx="2843413" cy="228323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191217-637B-D841-9045-00057A4C0D9D}"/>
              </a:ext>
            </a:extLst>
          </p:cNvPr>
          <p:cNvSpPr/>
          <p:nvPr/>
        </p:nvSpPr>
        <p:spPr>
          <a:xfrm>
            <a:off x="-40341" y="0"/>
            <a:ext cx="2512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Blue August - September</a:t>
            </a:r>
          </a:p>
        </p:txBody>
      </p:sp>
    </p:spTree>
    <p:extLst>
      <p:ext uri="{BB962C8B-B14F-4D97-AF65-F5344CB8AC3E}">
        <p14:creationId xmlns:p14="http://schemas.microsoft.com/office/powerpoint/2010/main" val="32680548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11631</TotalTime>
  <Words>522</Words>
  <Application>Microsoft Macintosh PowerPoint</Application>
  <PresentationFormat>On-screen Show (4:3)</PresentationFormat>
  <Paragraphs>89</Paragraphs>
  <Slides>13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2019 Summary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Travis Miles</dc:creator>
  <cp:lastModifiedBy>Travis Miles</cp:lastModifiedBy>
  <cp:revision>41</cp:revision>
  <dcterms:created xsi:type="dcterms:W3CDTF">2020-04-20T15:58:58Z</dcterms:created>
  <dcterms:modified xsi:type="dcterms:W3CDTF">2020-04-29T16:38:05Z</dcterms:modified>
</cp:coreProperties>
</file>