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356" r:id="rId2"/>
    <p:sldId id="357" r:id="rId3"/>
    <p:sldId id="358" r:id="rId4"/>
    <p:sldId id="359" r:id="rId5"/>
    <p:sldId id="360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36" r:id="rId27"/>
    <p:sldId id="337" r:id="rId28"/>
    <p:sldId id="295" r:id="rId29"/>
    <p:sldId id="298" r:id="rId30"/>
    <p:sldId id="348" r:id="rId31"/>
    <p:sldId id="349" r:id="rId32"/>
    <p:sldId id="350" r:id="rId33"/>
    <p:sldId id="351" r:id="rId34"/>
    <p:sldId id="352" r:id="rId35"/>
    <p:sldId id="353" r:id="rId36"/>
    <p:sldId id="355" r:id="rId37"/>
    <p:sldId id="354" r:id="rId38"/>
    <p:sldId id="303" r:id="rId39"/>
    <p:sldId id="304" r:id="rId40"/>
    <p:sldId id="305" r:id="rId41"/>
    <p:sldId id="319" r:id="rId42"/>
    <p:sldId id="322" r:id="rId43"/>
    <p:sldId id="320" r:id="rId44"/>
    <p:sldId id="323" r:id="rId45"/>
    <p:sldId id="308" r:id="rId46"/>
    <p:sldId id="309" r:id="rId47"/>
    <p:sldId id="310" r:id="rId48"/>
    <p:sldId id="324" r:id="rId49"/>
    <p:sldId id="325" r:id="rId50"/>
    <p:sldId id="371" r:id="rId51"/>
    <p:sldId id="372" r:id="rId52"/>
    <p:sldId id="373" r:id="rId53"/>
    <p:sldId id="374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53" autoAdjust="0"/>
  </p:normalViewPr>
  <p:slideViewPr>
    <p:cSldViewPr snapToGrid="0" snapToObjects="1" showGuides="1">
      <p:cViewPr>
        <p:scale>
          <a:sx n="100" d="100"/>
          <a:sy n="100" d="100"/>
        </p:scale>
        <p:origin x="-1832" y="-120"/>
      </p:cViewPr>
      <p:guideLst>
        <p:guide orient="horz" pos="22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718EE-F79E-4844-8CC6-6B53DE46BB69}" type="datetimeFigureOut">
              <a:rPr lang="en-US" smtClean="0"/>
              <a:t>3/24/16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7A647-2BB6-E447-821E-8700A2BF1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76-94%</a:t>
            </a:r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cooling ahead-of-eye</a:t>
            </a:r>
          </a:p>
          <a:p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Average = 84% cooling ahead-of-eye</a:t>
            </a:r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2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SST sensitivity is not affecting or not being affected by humidity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10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5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5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5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Insert Comment on recent rebuild/hurricane hardened HF Radar stations?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4C3BC7-FCC6-6242-AEFB-07C20FF749F0}" type="slidenum">
              <a:rPr lang="en-US" sz="1200">
                <a:cs typeface="Geneva" charset="0"/>
              </a:rPr>
              <a:pPr eaLnBrk="1" hangingPunct="1"/>
              <a:t>34</a:t>
            </a:fld>
            <a:endParaRPr lang="en-US" sz="1200">
              <a:cs typeface="Geneva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ACF0CF-7A99-004E-9F54-E1F5D1E45DB2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3/24/16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3/24/16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3/24/16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3/24/16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3/24/16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3/24/16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861C-1F2F-FE41-AF0D-ABF6F1A271B6}" type="datetimeFigureOut">
              <a:rPr lang="en-US" smtClean="0"/>
              <a:t>3/24/16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 b="13345"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59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71.jpe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Relationship Id="rId3" Type="http://schemas.openxmlformats.org/officeDocument/2006/relationships/image" Target="../media/image9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4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tif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640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00100" y="-22225"/>
            <a:ext cx="83439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People (1/4 of U.S.)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2941638" y="28336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947737" y="2349782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397024" y="228600"/>
            <a:ext cx="4794649" cy="67338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041900" y="1507064"/>
            <a:ext cx="41529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Stratified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Coastal Ocean Interactions with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Tropical Cyclones</a:t>
            </a:r>
            <a:endParaRPr lang="en-US" sz="3200" b="1" i="1" u="sng" dirty="0">
              <a:solidFill>
                <a:srgbClr val="FFFFFF"/>
              </a:solidFill>
            </a:endParaRP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047998" y="38348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654551" y="37887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Arthur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71365" y="3661834"/>
            <a:ext cx="4472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FFFFFF"/>
                </a:solidFill>
              </a:rPr>
              <a:t>Scott Glenn</a:t>
            </a:r>
            <a:r>
              <a:rPr lang="en-US" sz="2400" dirty="0" smtClean="0">
                <a:solidFill>
                  <a:srgbClr val="FFFFFF"/>
                </a:solidFill>
              </a:rPr>
              <a:t>,</a:t>
            </a:r>
            <a:r>
              <a:rPr lang="en-US" sz="2400" u="sng" dirty="0" smtClean="0">
                <a:solidFill>
                  <a:srgbClr val="FFFFFF"/>
                </a:solidFill>
              </a:rPr>
              <a:t> Travis Miles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</a:p>
          <a:p>
            <a:pPr algn="ctr"/>
            <a:r>
              <a:rPr lang="en-US" sz="2400" u="sng" dirty="0" smtClean="0">
                <a:solidFill>
                  <a:srgbClr val="FFFFFF"/>
                </a:solidFill>
              </a:rPr>
              <a:t>Greg </a:t>
            </a:r>
            <a:r>
              <a:rPr lang="en-US" sz="2400" u="sng" dirty="0" err="1" smtClean="0">
                <a:solidFill>
                  <a:srgbClr val="FFFFFF"/>
                </a:solidFill>
              </a:rPr>
              <a:t>Seroka</a:t>
            </a:r>
            <a:r>
              <a:rPr lang="en-US" sz="2400" dirty="0" smtClean="0">
                <a:solidFill>
                  <a:srgbClr val="FFFFFF"/>
                </a:solidFill>
              </a:rPr>
              <a:t>, Robert Forney,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Hugh </a:t>
            </a:r>
            <a:r>
              <a:rPr lang="en-US" sz="2400" dirty="0" err="1" smtClean="0">
                <a:solidFill>
                  <a:srgbClr val="FFFFFF"/>
                </a:solidFill>
              </a:rPr>
              <a:t>Roarty</a:t>
            </a:r>
            <a:r>
              <a:rPr lang="en-US" sz="2400" dirty="0" smtClean="0">
                <a:solidFill>
                  <a:srgbClr val="FFFFFF"/>
                </a:solidFill>
              </a:rPr>
              <a:t>, Oscar Schofield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Josh </a:t>
            </a:r>
            <a:r>
              <a:rPr lang="en-US" sz="2400" dirty="0" err="1" smtClean="0">
                <a:solidFill>
                  <a:srgbClr val="FFFFFF"/>
                </a:solidFill>
              </a:rPr>
              <a:t>Kohut</a:t>
            </a:r>
            <a:r>
              <a:rPr lang="en-US" sz="2400" dirty="0" smtClean="0">
                <a:solidFill>
                  <a:srgbClr val="FFFFFF"/>
                </a:solidFill>
              </a:rPr>
              <a:t> (Rutgers),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Yi </a:t>
            </a:r>
            <a:r>
              <a:rPr lang="en-US" sz="2400" dirty="0" err="1" smtClean="0">
                <a:solidFill>
                  <a:srgbClr val="FFFFFF"/>
                </a:solidFill>
              </a:rPr>
              <a:t>Xu</a:t>
            </a:r>
            <a:r>
              <a:rPr lang="en-US" sz="2400" dirty="0" smtClean="0">
                <a:solidFill>
                  <a:srgbClr val="FFFFFF"/>
                </a:solidFill>
              </a:rPr>
              <a:t> (China) &amp; </a:t>
            </a:r>
            <a:r>
              <a:rPr lang="en-US" sz="2400" dirty="0" err="1" smtClean="0">
                <a:solidFill>
                  <a:srgbClr val="FFFFFF"/>
                </a:solidFill>
              </a:rPr>
              <a:t>Fei</a:t>
            </a:r>
            <a:r>
              <a:rPr lang="en-US" sz="2400" dirty="0" smtClean="0">
                <a:solidFill>
                  <a:srgbClr val="FFFFFF"/>
                </a:solidFill>
              </a:rPr>
              <a:t> Yu (China)</a:t>
            </a:r>
          </a:p>
          <a:p>
            <a:pPr algn="ctr"/>
            <a:endParaRPr lang="en-US" sz="16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FFFFFF"/>
                </a:solidFill>
              </a:rPr>
              <a:t>Nature Communications (2016)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066801"/>
            <a:ext cx="946150" cy="254570"/>
          </a:xfrm>
          <a:prstGeom prst="rect">
            <a:avLst/>
          </a:prstGeom>
        </p:spPr>
      </p:pic>
      <p:sp>
        <p:nvSpPr>
          <p:cNvPr id="23" name="Right Arrow 12"/>
          <p:cNvSpPr>
            <a:spLocks noChangeArrowheads="1"/>
          </p:cNvSpPr>
          <p:nvPr/>
        </p:nvSpPr>
        <p:spPr bwMode="auto">
          <a:xfrm rot="18351012">
            <a:off x="2552701" y="33861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 rot="18294143">
            <a:off x="3259139" y="3531542"/>
            <a:ext cx="908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 smtClean="0">
                <a:solidFill>
                  <a:srgbClr val="FFFFFF"/>
                </a:solidFill>
              </a:rPr>
              <a:t>Barry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48" y="5497745"/>
            <a:ext cx="1272952" cy="649055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28" y="5251450"/>
            <a:ext cx="1271472" cy="247650"/>
          </a:xfrm>
          <a:prstGeom prst="rect">
            <a:avLst/>
          </a:prstGeom>
        </p:spPr>
      </p:pic>
      <p:pic>
        <p:nvPicPr>
          <p:cNvPr id="3" name="Picture 2" descr="ioos_new_whit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0" y="3116016"/>
            <a:ext cx="1403350" cy="738288"/>
          </a:xfrm>
          <a:prstGeom prst="rect">
            <a:avLst/>
          </a:prstGeom>
        </p:spPr>
      </p:pic>
      <p:pic>
        <p:nvPicPr>
          <p:cNvPr id="6" name="Picture 5" descr="ncep_logo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16" y="1981483"/>
            <a:ext cx="901264" cy="52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550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3" grpId="0" animBg="1"/>
      <p:bldP spid="14374" grpId="0" animBg="1"/>
      <p:bldP spid="14375" grpId="0"/>
      <p:bldP spid="14376" grpId="0"/>
      <p:bldP spid="59" grpId="0" animBg="1"/>
      <p:bldP spid="60" grpId="0"/>
      <p:bldP spid="23" grpId="0" animBg="1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06362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Irene Track August 26-29 2011</a:t>
            </a: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  <p:pic>
        <p:nvPicPr>
          <p:cNvPr id="7" name="Picture 6" descr="ioos_new_whi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4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 smtClean="0">
                <a:solidFill>
                  <a:srgbClr val="000000"/>
                </a:solidFill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1797050" y="4838700"/>
            <a:ext cx="666750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  <p:pic>
        <p:nvPicPr>
          <p:cNvPr id="18" name="Picture 17" descr="ioos_new_whit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7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3" b="19444"/>
          <a:stretch/>
        </p:blipFill>
        <p:spPr bwMode="auto">
          <a:xfrm>
            <a:off x="0" y="520700"/>
            <a:ext cx="4521200" cy="229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nature_fig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91" y="0"/>
            <a:ext cx="5059309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00" y="0"/>
            <a:ext cx="3833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Coastal </a:t>
            </a:r>
            <a:r>
              <a:rPr lang="en-US" sz="2000" b="1" dirty="0" err="1" smtClean="0"/>
              <a:t>Baroclinic</a:t>
            </a:r>
            <a:r>
              <a:rPr lang="en-US" sz="2000" b="1" dirty="0" smtClean="0"/>
              <a:t> Circulation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0" y="393700"/>
            <a:ext cx="4191000" cy="2463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946400"/>
            <a:ext cx="4076700" cy="3263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6401" y="635000"/>
            <a:ext cx="1054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Before Eye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298701" y="635000"/>
            <a:ext cx="888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After Eye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46700" y="1117600"/>
            <a:ext cx="328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Before Eye                 After Eye</a:t>
            </a:r>
            <a:endParaRPr lang="en-US" sz="1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2959099"/>
            <a:ext cx="4051300" cy="3263901"/>
            <a:chOff x="0" y="2959099"/>
            <a:chExt cx="4051300" cy="3263901"/>
          </a:xfrm>
        </p:grpSpPr>
        <p:pic>
          <p:nvPicPr>
            <p:cNvPr id="4" name="Picture 3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59099"/>
              <a:ext cx="4051300" cy="32639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0" y="3009900"/>
              <a:ext cx="21301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Glider Track, Model Grid </a:t>
              </a:r>
            </a:p>
            <a:p>
              <a:pPr algn="ctr"/>
              <a:r>
                <a:rPr lang="en-US" sz="1400" dirty="0" smtClean="0"/>
                <a:t>&amp; Bathymetry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200" y="5803900"/>
              <a:ext cx="2066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Storm Period in Blue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68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fig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/>
        </p:blipFill>
        <p:spPr>
          <a:xfrm>
            <a:off x="0" y="723900"/>
            <a:ext cx="9144000" cy="546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ROMS Model Results at Glider Location</a:t>
            </a:r>
          </a:p>
          <a:p>
            <a:pPr algn="ctr"/>
            <a:r>
              <a:rPr lang="en-US" sz="2400" dirty="0" smtClean="0"/>
              <a:t>Coastal </a:t>
            </a:r>
            <a:r>
              <a:rPr lang="en-US" sz="2400" dirty="0" err="1" smtClean="0"/>
              <a:t>Baroclinic</a:t>
            </a:r>
            <a:r>
              <a:rPr lang="en-US" sz="2400" dirty="0" smtClean="0"/>
              <a:t> Circulation Enhances Mixing &amp; Cooling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029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tnmiles:Desktop:Figure_S1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0900"/>
            <a:ext cx="7010400" cy="5289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ROMS Model Results at Glider Location</a:t>
            </a:r>
          </a:p>
          <a:p>
            <a:pPr algn="ctr"/>
            <a:r>
              <a:rPr lang="en-US" sz="2400" dirty="0" smtClean="0"/>
              <a:t>Temperature Diagnostic Equations – Mixing Dominates Advection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158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ure_fig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78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Ahead-of-Eye-Center Cooling in Irene:</a:t>
            </a:r>
          </a:p>
          <a:p>
            <a:pPr algn="ctr"/>
            <a:r>
              <a:rPr lang="en-US" sz="2800" b="1" dirty="0" err="1" smtClean="0"/>
              <a:t>Nearshore</a:t>
            </a:r>
            <a:r>
              <a:rPr lang="en-US" sz="2800" b="1" dirty="0" smtClean="0"/>
              <a:t> Buoy Observations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83379" y="1222627"/>
            <a:ext cx="15762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- Before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331468" y="1657404"/>
            <a:ext cx="71666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85%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80%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94%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768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smtClean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218344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gure14_v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04" r="52209"/>
          <a:stretch/>
        </p:blipFill>
        <p:spPr>
          <a:xfrm>
            <a:off x="5395152" y="3294748"/>
            <a:ext cx="2949763" cy="2475466"/>
          </a:xfrm>
          <a:prstGeom prst="rect">
            <a:avLst/>
          </a:prstGeom>
        </p:spPr>
      </p:pic>
      <p:pic>
        <p:nvPicPr>
          <p:cNvPr id="14" name="Picture 13" descr="figure14_v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1" t="63904" r="-1"/>
          <a:stretch/>
        </p:blipFill>
        <p:spPr>
          <a:xfrm>
            <a:off x="5564882" y="879553"/>
            <a:ext cx="3186683" cy="2475466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419100"/>
            <a:ext cx="5118100" cy="575373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97290" y="3949700"/>
            <a:ext cx="43243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80560" y="3746500"/>
            <a:ext cx="68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26C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SST within 25 km of eye &amp; impact on air-sea heat flux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65200" y="736600"/>
            <a:ext cx="79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429000" y="736600"/>
            <a:ext cx="65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167516" y="1819353"/>
            <a:ext cx="111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Northern Buoy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163752" y="4115832"/>
            <a:ext cx="116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Central Buoy</a:t>
            </a:r>
            <a:endParaRPr lang="en-US" dirty="0"/>
          </a:p>
        </p:txBody>
      </p:sp>
      <p:pic>
        <p:nvPicPr>
          <p:cNvPr id="18" name="Picture 17" descr="figure14_v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04" r="93301" b="6254"/>
          <a:stretch/>
        </p:blipFill>
        <p:spPr>
          <a:xfrm>
            <a:off x="5365249" y="879553"/>
            <a:ext cx="413464" cy="20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5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igure1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82296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8400" y="-76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3175" y="-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0" y="-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SST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5446" y="158326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358" y="3225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Latent heat flux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22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Sensible heat flux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35" y="17868"/>
            <a:ext cx="2590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WRF Heat Flux Comparison to </a:t>
            </a:r>
          </a:p>
          <a:p>
            <a:r>
              <a:rPr lang="en-US" b="1" dirty="0" smtClean="0"/>
              <a:t>North American </a:t>
            </a:r>
            <a:br>
              <a:rPr lang="en-US" b="1" dirty="0" smtClean="0"/>
            </a:br>
            <a:r>
              <a:rPr lang="en-US" b="1" dirty="0" smtClean="0"/>
              <a:t>Regional </a:t>
            </a:r>
            <a:br>
              <a:rPr lang="en-US" b="1" dirty="0" smtClean="0"/>
            </a:br>
            <a:r>
              <a:rPr lang="en-US" b="1" dirty="0" smtClean="0"/>
              <a:t>Reanalysis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532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igure11_v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3" y="635035"/>
            <a:ext cx="8287077" cy="60269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C1FC-8B68-4643-AEBF-3EC77554CDE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07760" y="64315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14700" y="62747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SST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5504" y="62747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SST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8960" y="1735667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August 28</a:t>
            </a:r>
          </a:p>
          <a:p>
            <a:pPr algn="ctr"/>
            <a:r>
              <a:rPr lang="en-US" dirty="0" smtClean="0"/>
              <a:t>00:00 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48960" y="4720167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August 28</a:t>
            </a:r>
          </a:p>
          <a:p>
            <a:pPr algn="ctr"/>
            <a:r>
              <a:rPr lang="en-US" dirty="0" smtClean="0"/>
              <a:t>12:00 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169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WRF 250-850 </a:t>
            </a:r>
            <a:r>
              <a:rPr lang="en-US" sz="2400" b="1" dirty="0" err="1" smtClean="0"/>
              <a:t>hPa</a:t>
            </a:r>
            <a:r>
              <a:rPr lang="en-US" sz="2400" b="1" dirty="0" smtClean="0"/>
              <a:t> Wind Shear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10781" y="230226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KBUF RADIOSONDE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093"/>
            <a:ext cx="21597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Wind Shear</a:t>
            </a:r>
          </a:p>
        </p:txBody>
      </p:sp>
    </p:spTree>
    <p:extLst>
      <p:ext uri="{BB962C8B-B14F-4D97-AF65-F5344CB8AC3E}">
        <p14:creationId xmlns:p14="http://schemas.microsoft.com/office/powerpoint/2010/main" val="9832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289" y="0"/>
            <a:ext cx="3537447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/>
              <a:t>Hurricane Sandy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4917024"/>
            <a:ext cx="2197100" cy="1323439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Georgas et al., 2014,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J. of </a:t>
            </a:r>
            <a:r>
              <a:rPr lang="en-US" i="1" dirty="0" err="1" smtClean="0">
                <a:solidFill>
                  <a:schemeClr val="bg1"/>
                </a:solidFill>
              </a:rPr>
              <a:t>Extr</a:t>
            </a:r>
            <a:r>
              <a:rPr lang="en-US" i="1" dirty="0" smtClean="0">
                <a:solidFill>
                  <a:schemeClr val="bg1"/>
                </a:solidFill>
              </a:rPr>
              <a:t>. Even.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Colle</a:t>
            </a:r>
            <a:r>
              <a:rPr lang="en-US" dirty="0" smtClean="0">
                <a:solidFill>
                  <a:schemeClr val="bg1"/>
                </a:solidFill>
              </a:rPr>
              <a:t> et al., 2015,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J. Mar. Sci. &amp; Engr.</a:t>
            </a:r>
          </a:p>
        </p:txBody>
      </p:sp>
    </p:spTree>
    <p:extLst>
      <p:ext uri="{BB962C8B-B14F-4D97-AF65-F5344CB8AC3E}">
        <p14:creationId xmlns:p14="http://schemas.microsoft.com/office/powerpoint/2010/main" val="278434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ure12_v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45" y="581040"/>
            <a:ext cx="7532352" cy="6276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3994" y="533400"/>
            <a:ext cx="201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WARM 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6579" y="533400"/>
            <a:ext cx="199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COLD SST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9267" y="-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WRF Dry air intrusion (700 and 300 </a:t>
            </a:r>
            <a:r>
              <a:rPr lang="en-US" sz="2400" b="1" dirty="0" err="1" smtClean="0"/>
              <a:t>mb</a:t>
            </a:r>
            <a:r>
              <a:rPr lang="en-US" sz="2400" b="1" dirty="0" smtClean="0"/>
              <a:t> RH)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32" y="1735667"/>
            <a:ext cx="84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300mb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638" y="4720167"/>
            <a:ext cx="89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700 </a:t>
            </a:r>
            <a:r>
              <a:rPr lang="en-US" dirty="0" err="1" smtClean="0"/>
              <a:t>mb</a:t>
            </a:r>
            <a:endParaRPr lang="en-US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5655050" y="553427"/>
            <a:ext cx="304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OBSERVED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" y="8123"/>
            <a:ext cx="174338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/>
              <a:t>Moisture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983" y="3330202"/>
            <a:ext cx="9144000" cy="461665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ym typeface="Wingdings"/>
              </a:rPr>
              <a:t>Wind shear, dry air intrusion resolved by WRF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98777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6350"/>
            <a:ext cx="4127500" cy="61912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9597" r="17126" b="50225"/>
          <a:stretch/>
        </p:blipFill>
        <p:spPr bwMode="auto">
          <a:xfrm>
            <a:off x="0" y="2057400"/>
            <a:ext cx="4864100" cy="319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15900"/>
            <a:ext cx="508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WRF Model Sensitivity Study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Over 140 model runs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Paired to compare sensitivities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Central pressure &amp; max wind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Sensitivity to SST greatest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34000"/>
            <a:ext cx="504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Seroka</a:t>
            </a:r>
            <a:r>
              <a:rPr lang="en-US" sz="1600" i="1" dirty="0" smtClean="0"/>
              <a:t>, Miles, </a:t>
            </a:r>
            <a:r>
              <a:rPr lang="en-US" sz="1600" i="1" dirty="0" err="1" smtClean="0"/>
              <a:t>Xu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Kohut</a:t>
            </a:r>
            <a:r>
              <a:rPr lang="en-US" sz="1600" i="1" dirty="0" smtClean="0"/>
              <a:t>, Schofield &amp; Glenn,</a:t>
            </a:r>
          </a:p>
          <a:p>
            <a:r>
              <a:rPr lang="en-US" sz="1600" i="1" dirty="0" smtClean="0"/>
              <a:t>Hurricane Irene Sensitivity to Stratified Coastal Ocean Cooling, In Review, Monthly Weather Review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4713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7900"/>
            <a:ext cx="9144000" cy="1983036"/>
          </a:xfrm>
          <a:prstGeom prst="rect">
            <a:avLst/>
          </a:prstGeom>
        </p:spPr>
      </p:pic>
      <p:pic>
        <p:nvPicPr>
          <p:cNvPr id="6" name="Picture 5" descr="RUWRFwarm98_TSK_timeseries_v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1193800"/>
            <a:ext cx="3048000" cy="2286000"/>
          </a:xfrm>
          <a:prstGeom prst="rect">
            <a:avLst/>
          </a:prstGeom>
        </p:spPr>
      </p:pic>
      <p:pic>
        <p:nvPicPr>
          <p:cNvPr id="7" name="Picture 6" descr="RUWRFwarm96_TSK_timeseries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81100"/>
            <a:ext cx="3048000" cy="2286000"/>
          </a:xfrm>
          <a:prstGeom prst="rect">
            <a:avLst/>
          </a:prstGeom>
        </p:spPr>
      </p:pic>
      <p:pic>
        <p:nvPicPr>
          <p:cNvPr id="8" name="Picture 7" descr="RUWRFwarm97_TSK_timeseries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99" y="1193800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Modeled </a:t>
            </a:r>
            <a:r>
              <a:rPr lang="en-US" sz="2400" b="1" dirty="0" err="1" smtClean="0"/>
              <a:t>Deepwater</a:t>
            </a:r>
            <a:r>
              <a:rPr lang="en-US" sz="2400" b="1" dirty="0" smtClean="0"/>
              <a:t> Cooling </a:t>
            </a:r>
            <a:r>
              <a:rPr lang="en-US" sz="2400" b="1" dirty="0"/>
              <a:t>P</a:t>
            </a:r>
            <a:r>
              <a:rPr lang="en-US" sz="2400" b="1" dirty="0" smtClean="0"/>
              <a:t>rocesses in Hurricane Irene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2660" y="901700"/>
            <a:ext cx="233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Air-Sea Fluxes Only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49457" y="952500"/>
            <a:ext cx="235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1-D Mixing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27800" y="927100"/>
            <a:ext cx="236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3-D PWP (Upwelling)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477000" y="4051300"/>
            <a:ext cx="977900" cy="1498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558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Storm-induced cooling in deep water is often equally distributed between the front and back half of the storm (Price et al., 1981)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41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OM_T_xslice_cyc000_11082600_romsslice_30C_zoomoutfu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84" y="0"/>
            <a:ext cx="3135290" cy="3135290"/>
          </a:xfrm>
          <a:prstGeom prst="rect">
            <a:avLst/>
          </a:prstGeom>
        </p:spPr>
      </p:pic>
      <p:pic>
        <p:nvPicPr>
          <p:cNvPr id="21" name="Picture 20" descr="HYCOM_T_xslice_cyc000_11082600_romsslice_30C_zoomoutfu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49" y="0"/>
            <a:ext cx="3107451" cy="310745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" y="-113400"/>
            <a:ext cx="355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Calibri"/>
                <a:cs typeface="Calibri"/>
              </a:rPr>
              <a:t>HWRF Cross-shelf Transects</a:t>
            </a:r>
            <a:endParaRPr lang="en-US" sz="3500" b="1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733" y="6019800"/>
            <a:ext cx="92026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Observed bathymetry from NOAA </a:t>
            </a:r>
            <a:r>
              <a:rPr lang="en-US" sz="1000" dirty="0">
                <a:latin typeface="Calibri"/>
                <a:cs typeface="Calibri"/>
              </a:rPr>
              <a:t>National Geophysical Data Center, U.S. Coastal Relief Model, Retrieved date goes here, http://</a:t>
            </a:r>
            <a:r>
              <a:rPr lang="en-US" sz="1000" dirty="0" err="1">
                <a:latin typeface="Calibri"/>
                <a:cs typeface="Calibri"/>
              </a:rPr>
              <a:t>www.ngdc.noaa.gov</a:t>
            </a:r>
            <a:r>
              <a:rPr lang="en-US" sz="1000" dirty="0">
                <a:latin typeface="Calibri"/>
                <a:cs typeface="Calibri"/>
              </a:rPr>
              <a:t>/</a:t>
            </a:r>
            <a:r>
              <a:rPr lang="en-US" sz="1000" dirty="0" err="1">
                <a:latin typeface="Calibri"/>
                <a:cs typeface="Calibri"/>
              </a:rPr>
              <a:t>mgg</a:t>
            </a:r>
            <a:r>
              <a:rPr lang="en-US" sz="1000" dirty="0">
                <a:latin typeface="Calibri"/>
                <a:cs typeface="Calibri"/>
              </a:rPr>
              <a:t>/coastal/</a:t>
            </a:r>
            <a:r>
              <a:rPr lang="en-US" sz="1000" dirty="0" err="1">
                <a:latin typeface="Calibri"/>
                <a:cs typeface="Calibri"/>
              </a:rPr>
              <a:t>crm.html</a:t>
            </a:r>
            <a:endParaRPr lang="en-US" sz="1000" dirty="0">
              <a:latin typeface="Calibri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5920" y="1050288"/>
            <a:ext cx="2708366" cy="2959976"/>
            <a:chOff x="228600" y="1472488"/>
            <a:chExt cx="2530230" cy="2935772"/>
          </a:xfrm>
        </p:grpSpPr>
        <p:pic>
          <p:nvPicPr>
            <p:cNvPr id="4" name="Picture 3" descr="POM_Tsrf_cyc000_11082700_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7" r="6800" b="5666"/>
            <a:stretch/>
          </p:blipFill>
          <p:spPr>
            <a:xfrm>
              <a:off x="228600" y="1472488"/>
              <a:ext cx="2530230" cy="29357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717057" y="2616499"/>
              <a:ext cx="810597" cy="82673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6224488" y="1858836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57441" y="1885646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HWRF-POM</a:t>
            </a: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43" name="5-Point Star 42"/>
          <p:cNvSpPr/>
          <p:nvPr/>
        </p:nvSpPr>
        <p:spPr>
          <a:xfrm>
            <a:off x="1027683" y="2332870"/>
            <a:ext cx="163129" cy="153656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735163" y="5818290"/>
            <a:ext cx="43853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latin typeface="Calibri"/>
                <a:cs typeface="Calibri"/>
              </a:rPr>
              <a:t>Thank you to Hyun-</a:t>
            </a:r>
            <a:r>
              <a:rPr lang="en-US" sz="1000" dirty="0" err="1" smtClean="0">
                <a:latin typeface="Calibri"/>
                <a:cs typeface="Calibri"/>
              </a:rPr>
              <a:t>Sook</a:t>
            </a:r>
            <a:r>
              <a:rPr lang="en-US" sz="1000" dirty="0" smtClean="0">
                <a:latin typeface="Calibri"/>
                <a:cs typeface="Calibri"/>
              </a:rPr>
              <a:t> Kim and Zhan Zhang for providing  HWRF data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57441" y="127000"/>
            <a:ext cx="836759" cy="457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307174" y="152400"/>
            <a:ext cx="977900" cy="4318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1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U16_201108_Irene_temperature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r="7177"/>
          <a:stretch/>
        </p:blipFill>
        <p:spPr>
          <a:xfrm>
            <a:off x="22699" y="3907517"/>
            <a:ext cx="3269963" cy="2259877"/>
          </a:xfrm>
          <a:prstGeom prst="rect">
            <a:avLst/>
          </a:prstGeom>
        </p:spPr>
      </p:pic>
      <p:pic>
        <p:nvPicPr>
          <p:cNvPr id="19" name="Picture 18" descr="POM_T_xslice_cyc000_11082600_romsslice_30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19" y="0"/>
            <a:ext cx="3119187" cy="3119187"/>
          </a:xfrm>
          <a:prstGeom prst="rect">
            <a:avLst/>
          </a:prstGeom>
        </p:spPr>
      </p:pic>
      <p:pic>
        <p:nvPicPr>
          <p:cNvPr id="18" name="Picture 17" descr="HYCOM_T_xslice_cyc000_11082600_romsslice_30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49" y="6832"/>
            <a:ext cx="3130971" cy="31309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733" y="6019800"/>
            <a:ext cx="92026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Observed bathymetry from NOAA </a:t>
            </a:r>
            <a:r>
              <a:rPr lang="en-US" sz="1000" dirty="0">
                <a:latin typeface="Calibri"/>
                <a:cs typeface="Calibri"/>
              </a:rPr>
              <a:t>National Geophysical Data Center, U.S. Coastal Relief Model, Retrieved date goes here, http://</a:t>
            </a:r>
            <a:r>
              <a:rPr lang="en-US" sz="1000" dirty="0" err="1">
                <a:latin typeface="Calibri"/>
                <a:cs typeface="Calibri"/>
              </a:rPr>
              <a:t>www.ngdc.noaa.gov</a:t>
            </a:r>
            <a:r>
              <a:rPr lang="en-US" sz="1000" dirty="0">
                <a:latin typeface="Calibri"/>
                <a:cs typeface="Calibri"/>
              </a:rPr>
              <a:t>/</a:t>
            </a:r>
            <a:r>
              <a:rPr lang="en-US" sz="1000" dirty="0" err="1">
                <a:latin typeface="Calibri"/>
                <a:cs typeface="Calibri"/>
              </a:rPr>
              <a:t>mgg</a:t>
            </a:r>
            <a:r>
              <a:rPr lang="en-US" sz="1000" dirty="0">
                <a:latin typeface="Calibri"/>
                <a:cs typeface="Calibri"/>
              </a:rPr>
              <a:t>/coastal/</a:t>
            </a:r>
            <a:r>
              <a:rPr lang="en-US" sz="1000" dirty="0" err="1">
                <a:latin typeface="Calibri"/>
                <a:cs typeface="Calibri"/>
              </a:rPr>
              <a:t>crm.html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80583" y="1858836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98555" y="1885646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/>
                <a:cs typeface="Calibri"/>
              </a:rPr>
              <a:t>HWRF-POM</a:t>
            </a:r>
          </a:p>
          <a:p>
            <a:r>
              <a:rPr lang="en-US" sz="1700" dirty="0" smtClean="0">
                <a:solidFill>
                  <a:schemeClr val="bg1"/>
                </a:solidFill>
                <a:latin typeface="Calibri"/>
                <a:cs typeface="Calibri"/>
              </a:rPr>
              <a:t>Before</a:t>
            </a:r>
            <a:endParaRPr lang="en-US" sz="1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5920" y="1050288"/>
            <a:ext cx="2708366" cy="2959976"/>
            <a:chOff x="228600" y="1472488"/>
            <a:chExt cx="2530230" cy="2935772"/>
          </a:xfrm>
        </p:grpSpPr>
        <p:pic>
          <p:nvPicPr>
            <p:cNvPr id="4" name="Picture 3" descr="POM_Tsrf_cyc000_11082700_2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7" r="6800" b="5666"/>
            <a:stretch/>
          </p:blipFill>
          <p:spPr>
            <a:xfrm>
              <a:off x="228600" y="1472488"/>
              <a:ext cx="2530230" cy="29357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717057" y="2616499"/>
              <a:ext cx="810597" cy="82673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82400" y="5474530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RU16 Glider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1027683" y="2332870"/>
            <a:ext cx="163129" cy="153656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82400" y="5474530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RU16 Glider</a:t>
            </a:r>
            <a:endParaRPr lang="en-US" sz="1700" dirty="0">
              <a:latin typeface="Calibri"/>
              <a:cs typeface="Calibri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623083" y="4025944"/>
            <a:ext cx="0" cy="92890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65498" y="4085026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697490" y="226569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443617" y="604411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6695691" y="226568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441818" y="604410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-1" y="-113400"/>
            <a:ext cx="355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Calibri"/>
                <a:cs typeface="Calibri"/>
              </a:rPr>
              <a:t>HWRF Cross-shelf Transects</a:t>
            </a:r>
            <a:endParaRPr lang="en-US" sz="3500" b="1" dirty="0">
              <a:latin typeface="Calibri"/>
              <a:cs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35163" y="5818290"/>
            <a:ext cx="43853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latin typeface="Calibri"/>
                <a:cs typeface="Calibri"/>
              </a:rPr>
              <a:t>Thank you to Hyun-</a:t>
            </a:r>
            <a:r>
              <a:rPr lang="en-US" sz="1000" dirty="0" err="1" smtClean="0">
                <a:latin typeface="Calibri"/>
                <a:cs typeface="Calibri"/>
              </a:rPr>
              <a:t>Sook</a:t>
            </a:r>
            <a:r>
              <a:rPr lang="en-US" sz="1000" dirty="0" smtClean="0">
                <a:latin typeface="Calibri"/>
                <a:cs typeface="Calibri"/>
              </a:rPr>
              <a:t> Kim and Zhan Zhang for providing  HWRF data</a:t>
            </a:r>
            <a:endParaRPr lang="en-US"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28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OM_T_xslice_cyc000_11082600_romsslice_30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19" y="1007"/>
            <a:ext cx="3119187" cy="3119187"/>
          </a:xfrm>
          <a:prstGeom prst="rect">
            <a:avLst/>
          </a:prstGeom>
        </p:spPr>
      </p:pic>
      <p:pic>
        <p:nvPicPr>
          <p:cNvPr id="18" name="Picture 17" descr="HYCOM_T_xslice_cyc000_11082600_romsslice_30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49" y="7839"/>
            <a:ext cx="3130971" cy="313097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80583" y="185984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98555" y="188665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/>
                <a:cs typeface="Calibri"/>
              </a:rPr>
              <a:t>HWRF-POM</a:t>
            </a:r>
          </a:p>
          <a:p>
            <a:r>
              <a:rPr lang="en-US" sz="1700" dirty="0" smtClean="0">
                <a:solidFill>
                  <a:schemeClr val="bg1"/>
                </a:solidFill>
                <a:latin typeface="Calibri"/>
                <a:cs typeface="Calibri"/>
              </a:rPr>
              <a:t>Before</a:t>
            </a:r>
            <a:endParaRPr lang="en-US" sz="1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9" name="Picture 28" descr="HYCOM_T_xslice_cyc000_11083100_romsslice_30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16" y="2949321"/>
            <a:ext cx="3070479" cy="3070479"/>
          </a:xfrm>
          <a:prstGeom prst="rect">
            <a:avLst/>
          </a:prstGeom>
        </p:spPr>
      </p:pic>
      <p:pic>
        <p:nvPicPr>
          <p:cNvPr id="31" name="Picture 30" descr="POM_T_xslice_cyc000_11083100_romsslice_30C_zoomoutfu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949321"/>
            <a:ext cx="3070478" cy="307047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227265" y="4744325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</a:p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99620" y="4744325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FFFF"/>
                </a:solidFill>
                <a:latin typeface="Calibri"/>
                <a:cs typeface="Calibri"/>
              </a:rPr>
              <a:t>HWRF-POM</a:t>
            </a:r>
          </a:p>
          <a:p>
            <a:r>
              <a:rPr lang="en-US" sz="1700" dirty="0" smtClean="0">
                <a:solidFill>
                  <a:srgbClr val="FFFFFF"/>
                </a:solidFill>
                <a:latin typeface="Calibri"/>
                <a:cs typeface="Calibri"/>
              </a:rPr>
              <a:t>After</a:t>
            </a:r>
            <a:endParaRPr lang="en-US" sz="1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698555" y="3163112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444682" y="3540954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RU16_201108_Irene_temperature_v2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r="7177"/>
          <a:stretch/>
        </p:blipFill>
        <p:spPr>
          <a:xfrm>
            <a:off x="22699" y="3907517"/>
            <a:ext cx="3269963" cy="225987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2400" y="5474530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RU16 Glider</a:t>
            </a:r>
            <a:endParaRPr lang="en-US" sz="1700" dirty="0">
              <a:latin typeface="Calibri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5920" y="1050288"/>
            <a:ext cx="2708366" cy="2959976"/>
            <a:chOff x="228600" y="1472488"/>
            <a:chExt cx="2530230" cy="2935772"/>
          </a:xfrm>
        </p:grpSpPr>
        <p:pic>
          <p:nvPicPr>
            <p:cNvPr id="4" name="Picture 3" descr="POM_Tsrf_cyc000_11082700_2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7" r="6800" b="5666"/>
            <a:stretch/>
          </p:blipFill>
          <p:spPr>
            <a:xfrm>
              <a:off x="228600" y="1472488"/>
              <a:ext cx="2530230" cy="29357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717057" y="2616499"/>
              <a:ext cx="810597" cy="82673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5-Point Star 4"/>
            <p:cNvSpPr/>
            <p:nvPr/>
          </p:nvSpPr>
          <p:spPr>
            <a:xfrm>
              <a:off x="996314" y="2744582"/>
              <a:ext cx="152400" cy="152400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9733" y="6019800"/>
            <a:ext cx="92026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Observed bathymetry from NOAA </a:t>
            </a:r>
            <a:r>
              <a:rPr lang="en-US" sz="1000" dirty="0">
                <a:latin typeface="Calibri"/>
                <a:cs typeface="Calibri"/>
              </a:rPr>
              <a:t>National Geophysical Data Center, U.S. Coastal Relief Model, Retrieved date goes here, http://</a:t>
            </a:r>
            <a:r>
              <a:rPr lang="en-US" sz="1000" dirty="0" err="1">
                <a:latin typeface="Calibri"/>
                <a:cs typeface="Calibri"/>
              </a:rPr>
              <a:t>www.ngdc.noaa.gov</a:t>
            </a:r>
            <a:r>
              <a:rPr lang="en-US" sz="1000" dirty="0">
                <a:latin typeface="Calibri"/>
                <a:cs typeface="Calibri"/>
              </a:rPr>
              <a:t>/</a:t>
            </a:r>
            <a:r>
              <a:rPr lang="en-US" sz="1000" dirty="0" err="1">
                <a:latin typeface="Calibri"/>
                <a:cs typeface="Calibri"/>
              </a:rPr>
              <a:t>mgg</a:t>
            </a:r>
            <a:r>
              <a:rPr lang="en-US" sz="1000" dirty="0">
                <a:latin typeface="Calibri"/>
                <a:cs typeface="Calibri"/>
              </a:rPr>
              <a:t>/coastal/</a:t>
            </a:r>
            <a:r>
              <a:rPr lang="en-US" sz="1000" dirty="0" err="1">
                <a:latin typeface="Calibri"/>
                <a:cs typeface="Calibri"/>
              </a:rPr>
              <a:t>crm.html</a:t>
            </a:r>
            <a:endParaRPr lang="en-US" sz="1000" dirty="0">
              <a:latin typeface="Calibri"/>
              <a:cs typeface="Calibri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23083" y="4025944"/>
            <a:ext cx="0" cy="9210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515890" y="4033785"/>
            <a:ext cx="0" cy="85050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3697490" y="226569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443617" y="604411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695691" y="226568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6441818" y="604410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6708651" y="3138810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454778" y="3516652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65498" y="4085026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57596" y="4085026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-1" y="-113400"/>
            <a:ext cx="355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Calibri"/>
                <a:cs typeface="Calibri"/>
              </a:rPr>
              <a:t>HWRF Cross-shelf Transects</a:t>
            </a:r>
            <a:endParaRPr lang="en-US" sz="3500" b="1" dirty="0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735163" y="5818290"/>
            <a:ext cx="43853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latin typeface="Calibri"/>
                <a:cs typeface="Calibri"/>
              </a:rPr>
              <a:t>Thank you to Hyun-</a:t>
            </a:r>
            <a:r>
              <a:rPr lang="en-US" sz="1000" dirty="0" err="1" smtClean="0">
                <a:latin typeface="Calibri"/>
                <a:cs typeface="Calibri"/>
              </a:rPr>
              <a:t>Sook</a:t>
            </a:r>
            <a:r>
              <a:rPr lang="en-US" sz="1000" dirty="0" smtClean="0">
                <a:latin typeface="Calibri"/>
                <a:cs typeface="Calibri"/>
              </a:rPr>
              <a:t> Kim and Zhan Zhang for providing  HWRF data</a:t>
            </a:r>
            <a:endParaRPr lang="en-US"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27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20 at 8.3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9405"/>
            <a:ext cx="9144000" cy="15868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51463" y="451205"/>
            <a:ext cx="977900" cy="1219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776413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86400" y="2284413"/>
            <a:ext cx="3657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Summer Storm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Strong </a:t>
            </a:r>
            <a:r>
              <a:rPr lang="en-US" dirty="0">
                <a:solidFill>
                  <a:srgbClr val="FF0000"/>
                </a:solidFill>
              </a:rPr>
              <a:t>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Coastal Response</a:t>
            </a:r>
            <a:endParaRPr lang="en-US" sz="800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Mixing </a:t>
            </a:r>
            <a:r>
              <a:rPr lang="en-US" dirty="0" smtClean="0">
                <a:solidFill>
                  <a:srgbClr val="FF0000"/>
                </a:solidFill>
              </a:rPr>
              <a:t>Cooled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urface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</a:t>
            </a:r>
            <a:r>
              <a:rPr lang="en-US" dirty="0" smtClean="0">
                <a:solidFill>
                  <a:srgbClr val="FF0000"/>
                </a:solidFill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38883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20 at 8.3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9405"/>
            <a:ext cx="9144000" cy="15868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8746" y="1606216"/>
            <a:ext cx="8747113" cy="4563195"/>
            <a:chOff x="0" y="749300"/>
            <a:chExt cx="9144000" cy="5420111"/>
          </a:xfrm>
        </p:grpSpPr>
        <p:pic>
          <p:nvPicPr>
            <p:cNvPr id="12" name="Picture 11" descr="Screenshot 2015-10-17 11.40.2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49300"/>
              <a:ext cx="9144000" cy="5420111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 rot="2371607">
              <a:off x="4817479" y="2143248"/>
              <a:ext cx="1256260" cy="2557435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88551" y="5275263"/>
            <a:ext cx="6440914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Historical Hurricanes Crossing the </a:t>
            </a:r>
          </a:p>
          <a:p>
            <a:pPr algn="ctr"/>
            <a:r>
              <a:rPr lang="en-US" sz="2000" b="1" dirty="0" smtClean="0"/>
              <a:t>Middle Atlantic Bight Continental Shelf in </a:t>
            </a:r>
            <a:r>
              <a:rPr lang="en-US" sz="2000" b="1" dirty="0"/>
              <a:t>S</a:t>
            </a:r>
            <a:r>
              <a:rPr lang="en-US" sz="2000" b="1" dirty="0" smtClean="0"/>
              <a:t>tratified </a:t>
            </a:r>
            <a:r>
              <a:rPr lang="en-US" sz="2000" b="1" dirty="0"/>
              <a:t>S</a:t>
            </a:r>
            <a:r>
              <a:rPr lang="en-US" sz="2000" b="1" dirty="0" smtClean="0"/>
              <a:t>eason</a:t>
            </a:r>
            <a:endParaRPr lang="en-US" sz="2000" b="1" dirty="0"/>
          </a:p>
        </p:txBody>
      </p:sp>
      <p:sp>
        <p:nvSpPr>
          <p:cNvPr id="5" name="Oval 4"/>
          <p:cNvSpPr/>
          <p:nvPr/>
        </p:nvSpPr>
        <p:spPr>
          <a:xfrm>
            <a:off x="7151463" y="451205"/>
            <a:ext cx="977900" cy="1219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4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buoy_cool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0" y="0"/>
            <a:ext cx="7245350" cy="621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457700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Objective criteria: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Hurricane eye over MAB continental shelf in stratified </a:t>
            </a:r>
            <a:r>
              <a:rPr lang="en-US" dirty="0"/>
              <a:t>s</a:t>
            </a:r>
            <a:r>
              <a:rPr lang="en-US" dirty="0" smtClean="0"/>
              <a:t>ummer </a:t>
            </a:r>
            <a:r>
              <a:rPr lang="en-US" dirty="0"/>
              <a:t>s</a:t>
            </a:r>
            <a:r>
              <a:rPr lang="en-US" dirty="0" smtClean="0"/>
              <a:t>eason (June-August)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Buoy must have air pressure, wind speed, water temperature (air temperature bonus)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First vertical line is warmest water temperature when wind speed exceeds 5 m/s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Center line is coolest temperature before pressure minimum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Last line is coolest temperature after pressure minimum &amp; wind speed below 5 m/s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7500" y="2921000"/>
            <a:ext cx="13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</a:t>
            </a:r>
          </a:p>
          <a:p>
            <a:pPr algn="ctr"/>
            <a:r>
              <a:rPr lang="en-US" dirty="0" smtClean="0"/>
              <a:t>Three</a:t>
            </a:r>
          </a:p>
          <a:p>
            <a:pPr algn="ctr"/>
            <a:r>
              <a:rPr lang="en-US" dirty="0" smtClean="0"/>
              <a:t>Hurricanes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63500" y="431800"/>
            <a:ext cx="214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Ahead-of-Eye-</a:t>
            </a:r>
          </a:p>
          <a:p>
            <a:pPr algn="ctr"/>
            <a:r>
              <a:rPr lang="en-US" sz="2000" b="1" dirty="0" smtClean="0"/>
              <a:t>Center</a:t>
            </a:r>
            <a:r>
              <a:rPr lang="en-US" sz="2000" b="1" dirty="0"/>
              <a:t> </a:t>
            </a:r>
            <a:r>
              <a:rPr lang="en-US" sz="2000" b="1" dirty="0" smtClean="0"/>
              <a:t>Cooling: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Water Temp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ir Temp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Air Press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Wind Speed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7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20 at 8.3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56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Historical Hurricanes Crossing the MAB in </a:t>
            </a:r>
            <a:r>
              <a:rPr lang="en-US" sz="2400" b="1" dirty="0"/>
              <a:t>S</a:t>
            </a:r>
            <a:r>
              <a:rPr lang="en-US" sz="2400" b="1" dirty="0" smtClean="0"/>
              <a:t>tratified Season</a:t>
            </a:r>
          </a:p>
          <a:p>
            <a:pPr algn="ctr"/>
            <a:r>
              <a:rPr lang="en-US" sz="2400" b="1" dirty="0" smtClean="0"/>
              <a:t>Observed Ahead-of-Eye-Center Cooling</a:t>
            </a:r>
            <a:endParaRPr lang="en-US" sz="2400" b="1" dirty="0"/>
          </a:p>
        </p:txBody>
      </p:sp>
      <p:sp>
        <p:nvSpPr>
          <p:cNvPr id="6" name="Oval 5"/>
          <p:cNvSpPr/>
          <p:nvPr/>
        </p:nvSpPr>
        <p:spPr>
          <a:xfrm>
            <a:off x="7137400" y="1739900"/>
            <a:ext cx="1104900" cy="4076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58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Storm-induced cooling in deep water is often equally distributed between the front and back half of the storm (Price et al., 1981)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3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9 09.36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345" b="1523"/>
          <a:stretch/>
        </p:blipFill>
        <p:spPr>
          <a:xfrm>
            <a:off x="-1437991" y="1485826"/>
            <a:ext cx="6433088" cy="4745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shot 2015-10-17 11.43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3797299" y="1483163"/>
            <a:ext cx="6746607" cy="4735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92" y="3653366"/>
            <a:ext cx="210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Hurricane Irene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26-29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339" y="3653366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Super-Typhoon </a:t>
            </a:r>
            <a:r>
              <a:rPr lang="en-US" dirty="0" err="1" smtClean="0">
                <a:solidFill>
                  <a:schemeClr val="bg1"/>
                </a:solidFill>
              </a:rPr>
              <a:t>Muifa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 July - 9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94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Hurricane Irene &amp; Super-Typhoon </a:t>
            </a:r>
            <a:r>
              <a:rPr lang="en-US" sz="2800" b="1" dirty="0" err="1" smtClean="0"/>
              <a:t>Muifa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algn="ctr"/>
            <a:r>
              <a:rPr lang="en-US" sz="2400" dirty="0" smtClean="0"/>
              <a:t>What do these summer of 2011 storms have in common?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466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08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5469282" y="0"/>
            <a:ext cx="3674718" cy="132343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 smtClean="0"/>
              <a:t>Hurricane Sandy</a:t>
            </a:r>
          </a:p>
          <a:p>
            <a:pPr algn="ctr"/>
            <a:r>
              <a:rPr lang="en-US" altLang="en-US" dirty="0" smtClean="0"/>
              <a:t>October 29, 2012</a:t>
            </a:r>
          </a:p>
          <a:p>
            <a:pPr algn="ctr"/>
            <a:endParaRPr lang="en-US" altLang="en-US" sz="800" dirty="0" smtClean="0"/>
          </a:p>
          <a:p>
            <a:pPr algn="ctr"/>
            <a:r>
              <a:rPr lang="en-US" altLang="en-US" dirty="0" smtClean="0"/>
              <a:t>See Miles et al (2015):</a:t>
            </a:r>
          </a:p>
        </p:txBody>
      </p:sp>
      <p:pic>
        <p:nvPicPr>
          <p:cNvPr id="2" name="Picture 1" descr="Screen Shot 2016-01-31 at 4.44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82" y="1335088"/>
            <a:ext cx="3674718" cy="11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sandy1027a_cone_codar_gli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>
            <a:fillRect/>
          </a:stretch>
        </p:blipFill>
        <p:spPr bwMode="auto"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2 Days Before Landfall</a:t>
            </a:r>
          </a:p>
        </p:txBody>
      </p:sp>
      <p:pic>
        <p:nvPicPr>
          <p:cNvPr id="36867" name="Picture 4" descr="Thesis_fig_gli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106" r="6393" b="64961"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5410200" y="0"/>
            <a:ext cx="0" cy="1449388"/>
          </a:xfrm>
          <a:prstGeom prst="line">
            <a:avLst/>
          </a:prstGeom>
          <a:ln w="25400" cmpd="sng">
            <a:solidFill>
              <a:srgbClr val="FF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2014-10-05 11.27.5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4938"/>
          <a:stretch/>
        </p:blipFill>
        <p:spPr>
          <a:xfrm>
            <a:off x="5326375" y="1449388"/>
            <a:ext cx="3817625" cy="33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andy1028b_ra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1 Day Before Landfall</a:t>
            </a:r>
          </a:p>
        </p:txBody>
      </p:sp>
      <p:pic>
        <p:nvPicPr>
          <p:cNvPr id="37891" name="Picture 4" descr="Thesis_fig_gli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106" r="6393" b="64961"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6248400" y="76200"/>
            <a:ext cx="0" cy="1284627"/>
          </a:xfrm>
          <a:prstGeom prst="line">
            <a:avLst/>
          </a:prstGeom>
          <a:ln w="25400" cmpd="sng">
            <a:solidFill>
              <a:srgbClr val="FF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2014-10-05 11.27.5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4938"/>
          <a:stretch/>
        </p:blipFill>
        <p:spPr>
          <a:xfrm>
            <a:off x="5326375" y="1449388"/>
            <a:ext cx="3817625" cy="33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sandy1029c_M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Morning Before Landfall</a:t>
            </a:r>
          </a:p>
        </p:txBody>
      </p:sp>
      <p:pic>
        <p:nvPicPr>
          <p:cNvPr id="38915" name="Picture 4" descr="Thesis_fig_gli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106" r="6393" b="64961"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6705600" y="0"/>
            <a:ext cx="0" cy="1449388"/>
          </a:xfrm>
          <a:prstGeom prst="line">
            <a:avLst/>
          </a:prstGeom>
          <a:ln w="25400" cmpd="sng">
            <a:solidFill>
              <a:srgbClr val="FF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2014-10-05 11.27.5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4938"/>
          <a:stretch/>
        </p:blipFill>
        <p:spPr>
          <a:xfrm>
            <a:off x="5326375" y="1449388"/>
            <a:ext cx="3817625" cy="33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sandy1029f_landf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1295400" y="5638800"/>
            <a:ext cx="6629400" cy="492125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Landfall (20:00 Local)</a:t>
            </a:r>
          </a:p>
        </p:txBody>
      </p:sp>
      <p:pic>
        <p:nvPicPr>
          <p:cNvPr id="39939" name="Picture 4" descr="Thesis_fig_glid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106" r="6393" b="64961"/>
          <a:stretch>
            <a:fillRect/>
          </a:stretch>
        </p:blipFill>
        <p:spPr bwMode="auto">
          <a:xfrm>
            <a:off x="4673600" y="0"/>
            <a:ext cx="44704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7391400" y="76200"/>
            <a:ext cx="0" cy="1373188"/>
          </a:xfrm>
          <a:prstGeom prst="line">
            <a:avLst/>
          </a:prstGeom>
          <a:ln w="25400" cmpd="sng">
            <a:solidFill>
              <a:srgbClr val="FF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18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6"/>
          <p:cNvGrpSpPr>
            <a:grpSpLocks/>
          </p:cNvGrpSpPr>
          <p:nvPr/>
        </p:nvGrpSpPr>
        <p:grpSpPr bwMode="auto">
          <a:xfrm>
            <a:off x="217488" y="152400"/>
            <a:ext cx="5638800" cy="5994400"/>
            <a:chOff x="4468388" y="65835"/>
            <a:chExt cx="4578249" cy="5178920"/>
          </a:xfrm>
        </p:grpSpPr>
        <p:pic>
          <p:nvPicPr>
            <p:cNvPr id="58375" name="Picture 8" descr="mts_detide_cros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4"/>
            <a:stretch>
              <a:fillRect/>
            </a:stretch>
          </p:blipFill>
          <p:spPr bwMode="auto">
            <a:xfrm>
              <a:off x="4468388" y="65835"/>
              <a:ext cx="4578249" cy="2852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4" name="Picture 7" descr="mts_detide_alon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88" y="2227134"/>
              <a:ext cx="4578249" cy="3017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3175000" y="393700"/>
            <a:ext cx="0" cy="4876800"/>
          </a:xfrm>
          <a:prstGeom prst="line">
            <a:avLst/>
          </a:prstGeom>
          <a:ln w="603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791200" y="152400"/>
            <a:ext cx="3352800" cy="44319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Current Response: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000000"/>
                </a:solidFill>
              </a:rPr>
              <a:t>Two-layer flow weak onshore near the surface, offshore at the bottom during stratified conditions. Weak onshore flow after stratification erodes.</a:t>
            </a: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smtClean="0">
                <a:solidFill>
                  <a:srgbClr val="000000"/>
                </a:solidFill>
              </a:rPr>
              <a:t>Initially </a:t>
            </a:r>
            <a:r>
              <a:rPr lang="en-US" dirty="0">
                <a:solidFill>
                  <a:srgbClr val="000000"/>
                </a:solidFill>
              </a:rPr>
              <a:t>weak Along-shore flow during stratified conditions, increased to strong south-westward flow over 1 m s</a:t>
            </a:r>
            <a:r>
              <a:rPr lang="en-US" baseline="30000" dirty="0">
                <a:solidFill>
                  <a:srgbClr val="000000"/>
                </a:solidFill>
              </a:rPr>
              <a:t>-1.</a:t>
            </a:r>
          </a:p>
          <a:p>
            <a:pPr marL="285750" indent="-285750">
              <a:buFontTx/>
              <a:buChar char="-"/>
              <a:defRPr/>
            </a:pPr>
            <a:endParaRPr lang="en-US" baseline="300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000000"/>
                </a:solidFill>
              </a:rPr>
              <a:t>Suggests offshore advection of cold pool water near the </a:t>
            </a:r>
            <a:r>
              <a:rPr lang="en-US" dirty="0" smtClean="0">
                <a:solidFill>
                  <a:srgbClr val="000000"/>
                </a:solidFill>
              </a:rPr>
              <a:t>bottom.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8373" name="Picture 17" descr="IMG_305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4" b="21387"/>
          <a:stretch>
            <a:fillRect/>
          </a:stretch>
        </p:blipFill>
        <p:spPr bwMode="auto">
          <a:xfrm>
            <a:off x="5856288" y="4724400"/>
            <a:ext cx="3287712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68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-114300"/>
            <a:ext cx="36576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Summer Storm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Strong 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Coastal Response</a:t>
            </a:r>
            <a:endParaRPr lang="en-US" sz="1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Mixing Cooled Surface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Fall transition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Limited mixing/cooling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intensity reduction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5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b_vue7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00100" y="-22225"/>
            <a:ext cx="83439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mab_vue7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6015" b="3760"/>
          <a:stretch/>
        </p:blipFill>
        <p:spPr bwMode="auto">
          <a:xfrm>
            <a:off x="0" y="-22225"/>
            <a:ext cx="91440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People (1/4 of U.S.)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7" name="Right Arrow 12"/>
          <p:cNvSpPr>
            <a:spLocks noChangeArrowheads="1"/>
          </p:cNvSpPr>
          <p:nvPr/>
        </p:nvSpPr>
        <p:spPr bwMode="auto">
          <a:xfrm rot="18351012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ight Arrow 53"/>
          <p:cNvSpPr>
            <a:spLocks noChangeArrowheads="1"/>
          </p:cNvSpPr>
          <p:nvPr/>
        </p:nvSpPr>
        <p:spPr bwMode="auto">
          <a:xfrm rot="13399198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 rot="18294143">
            <a:off x="2941638" y="28336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>
                <a:solidFill>
                  <a:srgbClr val="FF0000"/>
                </a:solidFill>
              </a:rPr>
              <a:t>Irene</a:t>
            </a:r>
          </a:p>
        </p:txBody>
      </p:sp>
      <p:sp>
        <p:nvSpPr>
          <p:cNvPr id="10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0000"/>
                </a:solidFill>
              </a:rPr>
              <a:t>Sandy</a:t>
            </a:r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rot="5400000">
            <a:off x="-83185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ight Arrow 12"/>
          <p:cNvSpPr>
            <a:spLocks noChangeArrowheads="1"/>
          </p:cNvSpPr>
          <p:nvPr/>
        </p:nvSpPr>
        <p:spPr bwMode="auto">
          <a:xfrm rot="18351012">
            <a:off x="3047998" y="38348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 rot="18294143">
            <a:off x="3654551" y="37887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Arthur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ight Arrow 12"/>
          <p:cNvSpPr>
            <a:spLocks noChangeArrowheads="1"/>
          </p:cNvSpPr>
          <p:nvPr/>
        </p:nvSpPr>
        <p:spPr bwMode="auto">
          <a:xfrm rot="18351012">
            <a:off x="2552701" y="33861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18294143">
            <a:off x="3259139" y="3531542"/>
            <a:ext cx="908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dirty="0" smtClean="0">
                <a:solidFill>
                  <a:srgbClr val="FFFFFF"/>
                </a:solidFill>
              </a:rPr>
              <a:t>Barry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flipV="1">
            <a:off x="2514600" y="127001"/>
            <a:ext cx="4552950" cy="8381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</p:spTree>
    <p:extLst>
      <p:ext uri="{BB962C8B-B14F-4D97-AF65-F5344CB8AC3E}">
        <p14:creationId xmlns:p14="http://schemas.microsoft.com/office/powerpoint/2010/main" val="22244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2" grpId="0" animBg="1"/>
      <p:bldP spid="13" grpId="0"/>
      <p:bldP spid="14" grpId="0" animBg="1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 Typho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22" y="2667000"/>
            <a:ext cx="5846978" cy="3494484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7705" y="482395"/>
            <a:ext cx="3618895" cy="2144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 descr="Screen shot 2012-05-15 at 6.21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482"/>
            <a:ext cx="4521200" cy="2270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Historical Typhoons Crossing the Yellow Sea in the Stratified </a:t>
            </a:r>
            <a:r>
              <a:rPr lang="en-US" sz="2000" b="1" dirty="0"/>
              <a:t>S</a:t>
            </a:r>
            <a:r>
              <a:rPr lang="en-US" sz="2000" b="1" dirty="0" smtClean="0"/>
              <a:t>eason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476500"/>
            <a:ext cx="275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Ramya</a:t>
            </a:r>
            <a:r>
              <a:rPr lang="en-US" dirty="0" smtClean="0"/>
              <a:t> </a:t>
            </a:r>
            <a:r>
              <a:rPr lang="en-US" dirty="0" err="1" smtClean="0"/>
              <a:t>Ramadurai</a:t>
            </a:r>
            <a:r>
              <a:rPr lang="en-US" dirty="0" smtClean="0"/>
              <a:t>, 2009</a:t>
            </a:r>
            <a:endParaRPr lang="en-US" dirty="0"/>
          </a:p>
        </p:txBody>
      </p:sp>
      <p:pic>
        <p:nvPicPr>
          <p:cNvPr id="8" name="Picture 7" descr="Screen Shot 2015-10-31 at 5.52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21000"/>
            <a:ext cx="2487060" cy="294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5829300"/>
            <a:ext cx="25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Chen et al., </a:t>
            </a:r>
            <a:r>
              <a:rPr lang="en-US" i="1" dirty="0" smtClean="0"/>
              <a:t>CSR,</a:t>
            </a:r>
            <a:r>
              <a:rPr lang="en-US" dirty="0" smtClean="0"/>
              <a:t> 1992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8800" y="3111500"/>
            <a:ext cx="138972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Bottom Temp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251700" y="3924300"/>
            <a:ext cx="1778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26 Typhoons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racked </a:t>
            </a: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cross northern East China Sea &amp; Yellow Sea since 1985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" y="1955800"/>
            <a:ext cx="340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Summer/Winter SST Difference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9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4864100" y="520700"/>
            <a:ext cx="3512329" cy="24653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Muifa</a:t>
            </a:r>
            <a:r>
              <a:rPr lang="en-US" sz="2800" dirty="0" smtClean="0"/>
              <a:t> - Total Cooling Observed by Satellite </a:t>
            </a:r>
          </a:p>
        </p:txBody>
      </p:sp>
      <p:pic>
        <p:nvPicPr>
          <p:cNvPr id="9" name="Picture 8" descr="Screen Shot 2015-10-20 at 9.5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2870200"/>
            <a:ext cx="4445000" cy="3073400"/>
          </a:xfrm>
          <a:prstGeom prst="rect">
            <a:avLst/>
          </a:prstGeom>
        </p:spPr>
      </p:pic>
      <p:pic>
        <p:nvPicPr>
          <p:cNvPr id="10" name="Picture 9" descr="Screen Shot 2015-10-20 at 9.54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199384"/>
            <a:ext cx="4215711" cy="2858516"/>
          </a:xfrm>
          <a:prstGeom prst="rect">
            <a:avLst/>
          </a:prstGeom>
        </p:spPr>
      </p:pic>
      <p:pic>
        <p:nvPicPr>
          <p:cNvPr id="11" name="Picture 10" descr="Screen Shot 2015-10-20 at 9.54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465436"/>
            <a:ext cx="4203700" cy="27984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1181100"/>
            <a:ext cx="86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SST</a:t>
            </a:r>
          </a:p>
          <a:p>
            <a:pPr algn="ctr"/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92200" y="3911600"/>
            <a:ext cx="684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SST</a:t>
            </a:r>
          </a:p>
          <a:p>
            <a:pPr algn="ctr"/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71515" y="4051300"/>
            <a:ext cx="1116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SST</a:t>
            </a:r>
          </a:p>
          <a:p>
            <a:pPr algn="ctr"/>
            <a:r>
              <a:rPr lang="en-US" sz="1600" dirty="0" smtClean="0"/>
              <a:t>Difference</a:t>
            </a:r>
          </a:p>
          <a:p>
            <a:pPr algn="ctr"/>
            <a:r>
              <a:rPr lang="en-US" sz="1600" dirty="0" smtClean="0"/>
              <a:t>Up to 7C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8547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From: Sun, </a:t>
            </a:r>
            <a:r>
              <a:rPr lang="en-US" dirty="0" err="1" smtClean="0"/>
              <a:t>Duan</a:t>
            </a:r>
            <a:r>
              <a:rPr lang="en-US" dirty="0" smtClean="0"/>
              <a:t>, Zhu, Wu, Zhang &amp; Huang, </a:t>
            </a:r>
            <a:r>
              <a:rPr lang="en-US" i="1" dirty="0" err="1" smtClean="0"/>
              <a:t>Acta</a:t>
            </a:r>
            <a:r>
              <a:rPr lang="en-US" i="1" dirty="0" smtClean="0"/>
              <a:t> </a:t>
            </a:r>
            <a:r>
              <a:rPr lang="en-US" i="1" dirty="0" err="1" smtClean="0"/>
              <a:t>Oceanol</a:t>
            </a:r>
            <a:r>
              <a:rPr lang="en-US" i="1" dirty="0" smtClean="0"/>
              <a:t>. Sin.,</a:t>
            </a:r>
            <a:r>
              <a:rPr lang="en-US" dirty="0" smtClean="0"/>
              <a:t> 2014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00900" y="20066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Muifa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Track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6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40000"/>
            <a:ext cx="7315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 2 million people ordered to “flee the storm’s path”.</a:t>
            </a:r>
          </a:p>
          <a:p>
            <a:endParaRPr lang="en-US" dirty="0"/>
          </a:p>
          <a:p>
            <a:r>
              <a:rPr lang="en-US" b="1" dirty="0" smtClean="0"/>
              <a:t>President Obama:</a:t>
            </a:r>
            <a:r>
              <a:rPr lang="en-US" dirty="0" smtClean="0"/>
              <a:t> Shaping up to be a “historic hurricane” and urged residents to “be prepared for the worst”. “Don’t wait. Don’t delay.”</a:t>
            </a:r>
          </a:p>
          <a:p>
            <a:endParaRPr lang="en-US" dirty="0"/>
          </a:p>
          <a:p>
            <a:r>
              <a:rPr lang="en-US" b="1" dirty="0" smtClean="0"/>
              <a:t>New Jersey Governor Christie:</a:t>
            </a:r>
            <a:r>
              <a:rPr lang="en-US" dirty="0" smtClean="0"/>
              <a:t>  Ordered evacuation of 1 million people  - “This is going to be an enormous storm, and for New Jersey, something we haven’t seen in over 60 years”. </a:t>
            </a:r>
            <a:r>
              <a:rPr lang="en-US" dirty="0"/>
              <a:t>“Get the hell off the beach”.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New York Mayor Bloomberg:</a:t>
            </a:r>
            <a:r>
              <a:rPr lang="en-US" dirty="0" smtClean="0"/>
              <a:t> “Staying behind is dangerous, staying behind is foolish, and its against the law”.  “The time to leave is right now”. The </a:t>
            </a:r>
            <a:r>
              <a:rPr lang="en-US" dirty="0"/>
              <a:t>bridges, streets and subways were nearly empty ahead of a nearly unprecedented mass transit shutdown.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1" y="-1"/>
            <a:ext cx="1790700" cy="6957697"/>
          </a:xfrm>
          <a:prstGeom prst="rect">
            <a:avLst/>
          </a:prstGeom>
        </p:spPr>
      </p:pic>
      <p:pic>
        <p:nvPicPr>
          <p:cNvPr id="7" name="Picture 6" descr="Screen Shot 2015-10-17 at 7.33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25" y="0"/>
            <a:ext cx="4467225" cy="2552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101" y="3683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Pre-Irene Storm Warnings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0909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7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300"/>
            <a:ext cx="9144001" cy="1043609"/>
          </a:xfrm>
          <a:prstGeom prst="rect">
            <a:avLst/>
          </a:prstGeom>
        </p:spPr>
      </p:pic>
      <p:pic>
        <p:nvPicPr>
          <p:cNvPr id="6" name="Picture 5" descr="Muifa_buoy_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4822" r="18750" b="22971"/>
          <a:stretch/>
        </p:blipFill>
        <p:spPr>
          <a:xfrm>
            <a:off x="0" y="2146300"/>
            <a:ext cx="9059332" cy="2387600"/>
          </a:xfrm>
          <a:prstGeom prst="rect">
            <a:avLst/>
          </a:prstGeom>
        </p:spPr>
      </p:pic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5613400" y="0"/>
            <a:ext cx="3347229" cy="2349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9533" y="241300"/>
            <a:ext cx="48950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Muifa</a:t>
            </a:r>
            <a:r>
              <a:rPr lang="en-US" sz="2800" dirty="0" smtClean="0"/>
              <a:t>: </a:t>
            </a:r>
          </a:p>
          <a:p>
            <a:pPr algn="ctr"/>
            <a:r>
              <a:rPr lang="en-US" sz="2800" dirty="0" smtClean="0"/>
              <a:t>Ahead-of-Eye-Center Cooling </a:t>
            </a:r>
          </a:p>
          <a:p>
            <a:pPr algn="ctr"/>
            <a:r>
              <a:rPr lang="en-US" sz="2800" dirty="0" smtClean="0"/>
              <a:t>observed by Coastal Buoy</a:t>
            </a:r>
          </a:p>
          <a:p>
            <a:pPr algn="ctr"/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7302500" y="5626100"/>
            <a:ext cx="749300" cy="482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4445000"/>
            <a:ext cx="91597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From: </a:t>
            </a:r>
            <a:r>
              <a:rPr lang="en-US" sz="1600" dirty="0" err="1" smtClean="0"/>
              <a:t>Fei</a:t>
            </a:r>
            <a:r>
              <a:rPr lang="en-US" sz="1600" dirty="0" smtClean="0"/>
              <a:t> Yu, Institute of Oceanology, Chinese Academy of Sciences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Yi </a:t>
            </a:r>
            <a:r>
              <a:rPr lang="en-US" sz="1600" dirty="0" err="1" smtClean="0"/>
              <a:t>Xu</a:t>
            </a:r>
            <a:r>
              <a:rPr lang="en-US" sz="1600" dirty="0" smtClean="0"/>
              <a:t>, State Key Laboratory of Estuarine &amp; Coastal Research, East China Normal University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50200" y="16256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Muifa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Track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9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06 at 11.0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058" y="-25141"/>
            <a:ext cx="11564024" cy="6239674"/>
          </a:xfrm>
          <a:prstGeom prst="rect">
            <a:avLst/>
          </a:prstGeom>
        </p:spPr>
      </p:pic>
      <p:pic>
        <p:nvPicPr>
          <p:cNvPr id="6" name="Picture 5" descr="Cinar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6" y="926514"/>
            <a:ext cx="1998133" cy="1018811"/>
          </a:xfrm>
          <a:prstGeom prst="rect">
            <a:avLst/>
          </a:prstGeom>
        </p:spPr>
      </p:pic>
      <p:pic>
        <p:nvPicPr>
          <p:cNvPr id="9" name="Picture 8" descr="2014-10-05 11.27.5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4938"/>
          <a:stretch/>
        </p:blipFill>
        <p:spPr>
          <a:xfrm>
            <a:off x="6449697" y="1320800"/>
            <a:ext cx="2668903" cy="2369469"/>
          </a:xfrm>
          <a:prstGeom prst="rect">
            <a:avLst/>
          </a:prstGeom>
        </p:spPr>
      </p:pic>
      <p:pic>
        <p:nvPicPr>
          <p:cNvPr id="10" name="Picture 9" descr="Screen Shot 2014-08-29 at 5.01.2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67" y="0"/>
            <a:ext cx="1794933" cy="1236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1203" y="1405467"/>
            <a:ext cx="24830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</a:rPr>
              <a:t>Storm Glider (v1)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CTD, </a:t>
            </a:r>
            <a:r>
              <a:rPr lang="en-US" sz="2000" b="1" dirty="0" err="1" smtClean="0">
                <a:solidFill>
                  <a:srgbClr val="FFFF00"/>
                </a:solidFill>
              </a:rPr>
              <a:t>ECOpuck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Optode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Aquadopp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Accelerometer,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Power Bay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4000" y="541867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UMaine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8933" y="982134"/>
            <a:ext cx="78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GMRI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1767" y="3340100"/>
            <a:ext cx="13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U</a:t>
            </a:r>
            <a:r>
              <a:rPr lang="en-US" dirty="0" err="1" smtClean="0">
                <a:solidFill>
                  <a:schemeClr val="bg1"/>
                </a:solidFill>
              </a:rPr>
              <a:t>Maryland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3200" y="2489201"/>
            <a:ext cx="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Rutgers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7867" y="2150533"/>
            <a:ext cx="81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WHOI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NOA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51" y="0"/>
            <a:ext cx="948582" cy="948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9100" y="3708401"/>
            <a:ext cx="7454900" cy="249299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 Layers of Rapid-Response Observations: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Rapid-profiling ALAMO floats – Deep ocean density structure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Storm Gliders (4) – Shelf density structure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Near-shore buoys (8) – </a:t>
            </a:r>
            <a:r>
              <a:rPr lang="en-US" dirty="0" err="1" smtClean="0">
                <a:solidFill>
                  <a:schemeClr val="bg1"/>
                </a:solidFill>
              </a:rPr>
              <a:t>Nearshore</a:t>
            </a:r>
            <a:r>
              <a:rPr lang="en-US" dirty="0" smtClean="0">
                <a:solidFill>
                  <a:schemeClr val="bg1"/>
                </a:solidFill>
              </a:rPr>
              <a:t> surge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3 Layers of Nested Models: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Basin-scale ROMS – Unbiased initial </a:t>
            </a: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ondition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Regional ROMS – Forecast of SST evolution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Local FVCOM – 3-D storm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urge forecast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6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28_201509_BUFR_comparison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/>
          <a:stretch/>
        </p:blipFill>
        <p:spPr>
          <a:xfrm>
            <a:off x="189600" y="610500"/>
            <a:ext cx="85090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8500" y="1296300"/>
            <a:ext cx="124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Received </a:t>
            </a:r>
            <a:r>
              <a:rPr lang="en-US" dirty="0"/>
              <a:t>o</a:t>
            </a:r>
            <a:r>
              <a:rPr lang="en-US" dirty="0" smtClean="0"/>
              <a:t>n shore at Rutgers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06400" y="3760100"/>
            <a:ext cx="1651000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Received at NCEP for Assimilation</a:t>
            </a:r>
          </a:p>
          <a:p>
            <a:r>
              <a:rPr lang="en-US" dirty="0" smtClean="0"/>
              <a:t>In Operational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thur 2014 07 02 Full tr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900" y="521139"/>
            <a:ext cx="7975599" cy="5637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Hurricane Arthur Forecast Track on morning of July 2, 2014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77435" y="1104901"/>
            <a:ext cx="3007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warnings: late June 30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Go decision: July 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Event over: July 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rthur_2014_07_03a_clou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068235"/>
            <a:ext cx="4457700" cy="31251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73600" y="2611735"/>
            <a:ext cx="4546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Hurricane Arthur: July 3, 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3640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verGlider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2" b="9682"/>
          <a:stretch>
            <a:fillRect/>
          </a:stretch>
        </p:blipFill>
        <p:spPr bwMode="auto">
          <a:xfrm>
            <a:off x="-11113" y="-1588"/>
            <a:ext cx="9155113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9D9D9"/>
                </a:solidFill>
              </a:rPr>
              <a:t>Acknowledgements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406" y="1417638"/>
            <a:ext cx="7994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NOAA NOS - U.S. IOOS - MARACOOS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NOAA OAR – CINAR (Disaster Recovery Act)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NOAA NCEP – OPC/EMC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EPA/NJ DEP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NJ BPU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Teledyne Webb Research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885120" y="47023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Questions?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78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thur_2014_07_03a_clou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7" y="455444"/>
            <a:ext cx="8190633" cy="574215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33635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Hurricane Arthur: July 3, 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44627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320800"/>
            <a:ext cx="3251200" cy="3945467"/>
          </a:xfrm>
          <a:prstGeom prst="rect">
            <a:avLst/>
          </a:prstGeom>
        </p:spPr>
      </p:pic>
      <p:pic>
        <p:nvPicPr>
          <p:cNvPr id="4" name="Picture 3" descr="Macintosh HD:Users:seroka:Research:tropical_cyclones:arthur:wrf:WRF_warm2_ascat_201407041500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" t="2565" r="12606" b="2559"/>
          <a:stretch/>
        </p:blipFill>
        <p:spPr bwMode="auto">
          <a:xfrm>
            <a:off x="2947670" y="1422400"/>
            <a:ext cx="3249930" cy="36684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Macintosh HD:Users:seroka:Research:tropical_cyclones:arthur:ascat:ascat3_20140704T152918_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2948" r="12804" b="2820"/>
          <a:stretch/>
        </p:blipFill>
        <p:spPr bwMode="auto">
          <a:xfrm>
            <a:off x="-1" y="1442534"/>
            <a:ext cx="3246329" cy="36502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3386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Hurricane Arthur</a:t>
            </a:r>
          </a:p>
          <a:p>
            <a:pPr algn="ctr"/>
            <a:r>
              <a:rPr lang="en-US" sz="2800" b="1" dirty="0" smtClean="0"/>
              <a:t>ASCAT Winds, WRF Winds, CODAR Currents</a:t>
            </a:r>
          </a:p>
          <a:p>
            <a:pPr algn="ctr"/>
            <a:r>
              <a:rPr lang="en-US" sz="2800" b="1" dirty="0" smtClean="0"/>
              <a:t>July 4, 2014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1205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30800" y="0"/>
            <a:ext cx="401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Hurricane Arthur </a:t>
            </a:r>
          </a:p>
          <a:p>
            <a:pPr algn="ctr"/>
            <a:r>
              <a:rPr lang="en-US" sz="2400" b="1" dirty="0" smtClean="0"/>
              <a:t>CODAR</a:t>
            </a:r>
            <a:r>
              <a:rPr lang="en-US" sz="2400" b="1" dirty="0"/>
              <a:t> </a:t>
            </a:r>
            <a:r>
              <a:rPr lang="en-US" sz="2400" b="1" dirty="0" smtClean="0"/>
              <a:t>Current Fields</a:t>
            </a:r>
            <a:endParaRPr lang="en-US" sz="2400" b="1" dirty="0"/>
          </a:p>
        </p:txBody>
      </p:sp>
      <p:pic>
        <p:nvPicPr>
          <p:cNvPr id="4" name="Picture 3" descr="Arthur_2014_07_04_C_co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741" y="0"/>
            <a:ext cx="5909729" cy="4143097"/>
          </a:xfrm>
          <a:prstGeom prst="rect">
            <a:avLst/>
          </a:prstGeom>
        </p:spPr>
      </p:pic>
      <p:pic>
        <p:nvPicPr>
          <p:cNvPr id="7" name="Picture 6" descr="Arthur_2014_07_04_D_COD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64" y="1058250"/>
            <a:ext cx="6243868" cy="437735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8" name="Picture 7" descr="Arthur_2014_07_05_A_COD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36" y="2681249"/>
            <a:ext cx="6150963" cy="4312218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4064000"/>
            <a:ext cx="237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Late July 4, 2014</a:t>
            </a:r>
          </a:p>
          <a:p>
            <a:r>
              <a:rPr lang="en-US" sz="2000" b="1" dirty="0" smtClean="0"/>
              <a:t>(Before Eye)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1600" y="5219700"/>
            <a:ext cx="237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Early July 5, 2014</a:t>
            </a:r>
          </a:p>
          <a:p>
            <a:pPr algn="r"/>
            <a:r>
              <a:rPr lang="en-US" sz="2000" b="1" dirty="0" smtClean="0"/>
              <a:t>(After Eye)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69733" y="5511800"/>
            <a:ext cx="237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Late July 5, 2014</a:t>
            </a:r>
          </a:p>
          <a:p>
            <a:pPr algn="r"/>
            <a:r>
              <a:rPr lang="en-US" sz="2000" b="1" dirty="0" smtClean="0"/>
              <a:t>(After Eye)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9325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30_arthur_glider_cros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15468" cy="694528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51000" y="520700"/>
            <a:ext cx="25400" cy="5867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2014-10-05 11.25.0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7" b="30247"/>
          <a:stretch/>
        </p:blipFill>
        <p:spPr>
          <a:xfrm>
            <a:off x="5181601" y="2997201"/>
            <a:ext cx="3657599" cy="1270000"/>
          </a:xfrm>
          <a:prstGeom prst="rect">
            <a:avLst/>
          </a:prstGeom>
        </p:spPr>
      </p:pic>
      <p:pic>
        <p:nvPicPr>
          <p:cNvPr id="16" name="Picture 15" descr="arthurzoomed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0"/>
            <a:ext cx="5723467" cy="2866205"/>
          </a:xfrm>
          <a:prstGeom prst="rect">
            <a:avLst/>
          </a:prstGeom>
        </p:spPr>
      </p:pic>
      <p:pic>
        <p:nvPicPr>
          <p:cNvPr id="19" name="Picture 18" descr="Screen Shot 2014-08-29 at 5.01.2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0"/>
            <a:ext cx="1896534" cy="1306965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7010400" y="719668"/>
            <a:ext cx="719667" cy="537632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807200" y="1303867"/>
            <a:ext cx="186268" cy="601133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023100" y="1270000"/>
            <a:ext cx="444500" cy="139700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77111" y="4555067"/>
            <a:ext cx="406688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Hurricane Arthur </a:t>
            </a:r>
          </a:p>
          <a:p>
            <a:pPr algn="ctr"/>
            <a:r>
              <a:rPr lang="en-US" sz="2400" b="1" dirty="0" smtClean="0"/>
              <a:t>Storm Glider Deployments</a:t>
            </a:r>
          </a:p>
          <a:p>
            <a:pPr algn="ctr"/>
            <a:r>
              <a:rPr lang="en-US" sz="2400" b="1" dirty="0" smtClean="0"/>
              <a:t>July 3-6, 2014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42900" y="1739900"/>
            <a:ext cx="351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 Eye         After Eye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5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423670"/>
            <a:ext cx="13246100" cy="4672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7200" y="114300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SST: 3-Day Coldest Dark-Pixel Composite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reserves the coldest ocean features from Irene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Required 3 days (August 29-31) to fill in.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959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miami_hera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/>
          <a:stretch>
            <a:fillRect/>
          </a:stretch>
        </p:blipFill>
        <p:spPr bwMode="auto">
          <a:xfrm>
            <a:off x="0" y="1798638"/>
            <a:ext cx="7440613" cy="4398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y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23813"/>
            <a:ext cx="4281487" cy="431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48641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Post-Irene News Reports:</a:t>
            </a:r>
            <a:endParaRPr lang="en-US" sz="32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Track accurately forecast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days in advance.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Intensity (wind speed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), and the resulting impacts, were over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-predicted.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7600" y="4335463"/>
            <a:ext cx="1676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C</a:t>
            </a:r>
            <a:r>
              <a:rPr lang="en-US" altLang="en-US" dirty="0" smtClean="0">
                <a:solidFill>
                  <a:srgbClr val="FF0000"/>
                </a:solidFill>
              </a:rPr>
              <a:t>lose the Intensity Science Gap!</a:t>
            </a:r>
          </a:p>
        </p:txBody>
      </p:sp>
      <p:sp>
        <p:nvSpPr>
          <p:cNvPr id="2" name="Oval 1"/>
          <p:cNvSpPr/>
          <p:nvPr/>
        </p:nvSpPr>
        <p:spPr>
          <a:xfrm>
            <a:off x="0" y="4254500"/>
            <a:ext cx="7010400" cy="6731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87900" y="1473200"/>
            <a:ext cx="4025900" cy="393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4736" y="5046399"/>
            <a:ext cx="2789551" cy="249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9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3568700" cy="3138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5800"/>
            <a:ext cx="3556000" cy="294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351280"/>
            <a:ext cx="4973637" cy="4719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3887" y="165100"/>
            <a:ext cx="5144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SST Response during Irene’s Inertial Tail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Significant SST cooling </a:t>
            </a:r>
            <a:r>
              <a:rPr lang="en-US" b="1" u="sng" dirty="0"/>
              <a:t>n</a:t>
            </a:r>
            <a:r>
              <a:rPr lang="en-US" b="1" u="sng" dirty="0" smtClean="0"/>
              <a:t>ot</a:t>
            </a:r>
            <a:r>
              <a:rPr lang="en-US" b="1" dirty="0" smtClean="0"/>
              <a:t> observed.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In many locations SST warming observed.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9400" y="469900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29</a:t>
            </a:r>
          </a:p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3746500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31</a:t>
            </a:r>
          </a:p>
          <a:p>
            <a:r>
              <a:rPr lang="en-US" dirty="0" smtClean="0"/>
              <a:t>SST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66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20 at 8.3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0900"/>
            <a:ext cx="9144000" cy="1586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Observed Cooling in Hurricane Irene</a:t>
            </a:r>
            <a:endParaRPr lang="en-US" sz="2400" b="1" dirty="0"/>
          </a:p>
        </p:txBody>
      </p:sp>
      <p:sp>
        <p:nvSpPr>
          <p:cNvPr id="5" name="Oval 4"/>
          <p:cNvSpPr/>
          <p:nvPr/>
        </p:nvSpPr>
        <p:spPr>
          <a:xfrm>
            <a:off x="7162800" y="5092700"/>
            <a:ext cx="977900" cy="1219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900" y="431800"/>
            <a:ext cx="214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Ahead-of-Eye-</a:t>
            </a:r>
          </a:p>
          <a:p>
            <a:pPr algn="ctr"/>
            <a:r>
              <a:rPr lang="en-US" sz="2000" b="1" dirty="0" smtClean="0"/>
              <a:t>Center</a:t>
            </a:r>
            <a:r>
              <a:rPr lang="en-US" sz="2000" b="1" dirty="0"/>
              <a:t> </a:t>
            </a:r>
            <a:r>
              <a:rPr lang="en-US" sz="2000" b="1" dirty="0" smtClean="0"/>
              <a:t>Cooling: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Water Temp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ir Temp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Air Press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Wind Speed</a:t>
            </a: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512762"/>
            <a:ext cx="5956300" cy="394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9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buoy_cool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66" y="0"/>
            <a:ext cx="7230534" cy="619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500" y="2921000"/>
            <a:ext cx="13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Middle</a:t>
            </a:r>
          </a:p>
          <a:p>
            <a:pPr algn="ctr"/>
            <a:r>
              <a:rPr lang="en-US" dirty="0" smtClean="0"/>
              <a:t>Four</a:t>
            </a:r>
          </a:p>
          <a:p>
            <a:pPr algn="ctr"/>
            <a:r>
              <a:rPr lang="en-US" dirty="0" smtClean="0"/>
              <a:t>Hurricanes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63500" y="431800"/>
            <a:ext cx="214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Ahead-of-Eye-</a:t>
            </a:r>
          </a:p>
          <a:p>
            <a:pPr algn="ctr"/>
            <a:r>
              <a:rPr lang="en-US" sz="2000" b="1" dirty="0" smtClean="0"/>
              <a:t>Center</a:t>
            </a:r>
            <a:r>
              <a:rPr lang="en-US" sz="2000" b="1" dirty="0"/>
              <a:t> </a:t>
            </a:r>
            <a:r>
              <a:rPr lang="en-US" sz="2000" b="1" dirty="0" smtClean="0"/>
              <a:t>Cooling: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Water Temp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ir Temp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Air Press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Wind Speed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4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ure_buoy_cool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84" y="0"/>
            <a:ext cx="7215716" cy="618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00" y="2921000"/>
            <a:ext cx="13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Final</a:t>
            </a:r>
          </a:p>
          <a:p>
            <a:pPr algn="ctr"/>
            <a:r>
              <a:rPr lang="en-US" dirty="0" smtClean="0"/>
              <a:t>Four</a:t>
            </a:r>
          </a:p>
          <a:p>
            <a:pPr algn="ctr"/>
            <a:r>
              <a:rPr lang="en-US" dirty="0" smtClean="0"/>
              <a:t>Hurricanes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63500" y="431800"/>
            <a:ext cx="214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Ahead-of-Eye-</a:t>
            </a:r>
          </a:p>
          <a:p>
            <a:pPr algn="ctr"/>
            <a:r>
              <a:rPr lang="en-US" sz="2000" b="1" dirty="0" smtClean="0"/>
              <a:t>Center</a:t>
            </a:r>
            <a:r>
              <a:rPr lang="en-US" sz="2000" b="1" dirty="0"/>
              <a:t> </a:t>
            </a:r>
            <a:r>
              <a:rPr lang="en-US" sz="2000" b="1" dirty="0" smtClean="0"/>
              <a:t>Cooling: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Water Temp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ir Temp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Air Press</a:t>
            </a:r>
          </a:p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Wind Speed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1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7 at 7.40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68300"/>
            <a:ext cx="5127571" cy="57277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181600" y="2933700"/>
            <a:ext cx="3962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Post-</a:t>
            </a:r>
            <a:r>
              <a:rPr lang="en-US" sz="2400" b="1" dirty="0" err="1" smtClean="0"/>
              <a:t>Muifa</a:t>
            </a:r>
            <a:r>
              <a:rPr lang="en-US" sz="2400" b="1" dirty="0" smtClean="0"/>
              <a:t> Blog entry:</a:t>
            </a:r>
          </a:p>
          <a:p>
            <a:r>
              <a:rPr lang="en-US" dirty="0" smtClean="0"/>
              <a:t>As </a:t>
            </a:r>
            <a:r>
              <a:rPr lang="en-US" dirty="0" err="1"/>
              <a:t>Muifa</a:t>
            </a:r>
            <a:r>
              <a:rPr lang="en-US" dirty="0"/>
              <a:t> moved toward us over the week, at first it looked like we were literally going to take a direct hit from a category 4 </a:t>
            </a:r>
            <a:r>
              <a:rPr lang="en-US" dirty="0" smtClean="0"/>
              <a:t>typhoon … gradually </a:t>
            </a:r>
            <a:r>
              <a:rPr lang="en-US" dirty="0"/>
              <a:t>was downgraded to a 2, it started to seem like no big </a:t>
            </a:r>
            <a:r>
              <a:rPr lang="en-US" dirty="0" smtClean="0"/>
              <a:t>deal … </a:t>
            </a:r>
            <a:r>
              <a:rPr lang="en-US" dirty="0"/>
              <a:t>Basically we started out worried and got less and less so as it moved toward us and were mostly </a:t>
            </a:r>
            <a:r>
              <a:rPr lang="en-US" u="sng" dirty="0"/>
              <a:t>grateful for the 4-day </a:t>
            </a:r>
            <a:r>
              <a:rPr lang="en-US" u="sng" dirty="0" smtClean="0"/>
              <a:t>weekend</a:t>
            </a:r>
            <a:r>
              <a:rPr lang="en-US" dirty="0" smtClean="0"/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32400" y="0"/>
            <a:ext cx="3670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Pre-</a:t>
            </a:r>
            <a:r>
              <a:rPr lang="en-US" sz="2400" b="1" dirty="0" err="1" smtClean="0"/>
              <a:t>Muifa</a:t>
            </a:r>
            <a:r>
              <a:rPr lang="en-US" sz="2400" b="1" dirty="0" smtClean="0"/>
              <a:t> preparation:</a:t>
            </a:r>
            <a:endParaRPr lang="en-US" sz="2400" b="1" dirty="0"/>
          </a:p>
          <a:p>
            <a:r>
              <a:rPr lang="en-US" dirty="0" smtClean="0"/>
              <a:t>SHANGHAI </a:t>
            </a:r>
            <a:r>
              <a:rPr lang="en-US" dirty="0"/>
              <a:t>Aug 6 (Reuters) - Chinese authorities evacuated more than 200,000 residents from eastern Zhejiang province and cancelled more than 200 flights, as the region braced itself for a typhoon that </a:t>
            </a:r>
            <a:r>
              <a:rPr lang="en-US" u="sng" dirty="0"/>
              <a:t>could be </a:t>
            </a:r>
            <a:r>
              <a:rPr lang="en-US" u="sng"/>
              <a:t>the </a:t>
            </a:r>
            <a:r>
              <a:rPr lang="en-US" u="sng" smtClean="0"/>
              <a:t>worst </a:t>
            </a:r>
            <a:r>
              <a:rPr lang="en-US" u="sng" dirty="0"/>
              <a:t>in the area in years</a:t>
            </a:r>
            <a:r>
              <a:rPr lang="en-US" dirty="0"/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228600" y="635000"/>
            <a:ext cx="4800600" cy="1244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89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Summer stratification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Coastal response</a:t>
            </a:r>
            <a:endParaRPr lang="en-US" sz="800" dirty="0" smtClean="0">
              <a:solidFill>
                <a:srgbClr val="FF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intensity reduction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0200"/>
            <a:ext cx="2139578" cy="95410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Conclusion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dirty="0" smtClean="0">
                <a:solidFill>
                  <a:srgbClr val="FF0000"/>
                </a:solidFill>
              </a:rPr>
              <a:t>Up Front)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9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9" name="Picture 8" descr="ioos_new_whi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6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1600" y="33147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        Mid-Atlantic Operations Center @ </a:t>
            </a:r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90" y="3400107"/>
            <a:ext cx="2471420" cy="514985"/>
          </a:xfrm>
          <a:prstGeom prst="rect">
            <a:avLst/>
          </a:prstGeom>
        </p:spPr>
      </p:pic>
      <p:pic>
        <p:nvPicPr>
          <p:cNvPr id="10" name="Picture 9" descr="ioos_new_whi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4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1969</Words>
  <Application>Microsoft Macintosh PowerPoint</Application>
  <PresentationFormat>On-screen Show (4:3)</PresentationFormat>
  <Paragraphs>402</Paragraphs>
  <Slides>53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Travis Miles</cp:lastModifiedBy>
  <cp:revision>43</cp:revision>
  <dcterms:created xsi:type="dcterms:W3CDTF">2014-10-13T15:22:17Z</dcterms:created>
  <dcterms:modified xsi:type="dcterms:W3CDTF">2016-03-25T02:27:46Z</dcterms:modified>
  <cp:category/>
</cp:coreProperties>
</file>