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97" r:id="rId6"/>
    <p:sldId id="263" r:id="rId7"/>
    <p:sldId id="261" r:id="rId8"/>
    <p:sldId id="262" r:id="rId9"/>
    <p:sldId id="264" r:id="rId10"/>
    <p:sldId id="266" r:id="rId11"/>
    <p:sldId id="270" r:id="rId12"/>
    <p:sldId id="296" r:id="rId13"/>
    <p:sldId id="272" r:id="rId14"/>
    <p:sldId id="275" r:id="rId15"/>
    <p:sldId id="298" r:id="rId16"/>
    <p:sldId id="276" r:id="rId17"/>
    <p:sldId id="277" r:id="rId18"/>
    <p:sldId id="278" r:id="rId19"/>
    <p:sldId id="279" r:id="rId20"/>
    <p:sldId id="280" r:id="rId21"/>
    <p:sldId id="294" r:id="rId22"/>
    <p:sldId id="292" r:id="rId23"/>
    <p:sldId id="29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2" autoAdjust="0"/>
    <p:restoredTop sz="95411" autoAdjust="0"/>
  </p:normalViewPr>
  <p:slideViewPr>
    <p:cSldViewPr snapToGrid="0" snapToObjects="1">
      <p:cViewPr varScale="1">
        <p:scale>
          <a:sx n="165" d="100"/>
          <a:sy n="165" d="100"/>
        </p:scale>
        <p:origin x="196" y="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F6B13-5834-F44B-87BD-AE6900766A5F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35B28-77C5-9242-B518-7F2EBA0F1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9" name="Shape 2929"/>
          <p:cNvSpPr txBox="1">
            <a:spLocks noGrp="1"/>
          </p:cNvSpPr>
          <p:nvPr>
            <p:ph type="body" idx="1"/>
          </p:nvPr>
        </p:nvSpPr>
        <p:spPr>
          <a:xfrm>
            <a:off x="701091" y="4420591"/>
            <a:ext cx="5620919" cy="4189709"/>
          </a:xfrm>
          <a:prstGeom prst="rect">
            <a:avLst/>
          </a:prstGeom>
          <a:noFill/>
          <a:ln>
            <a:noFill/>
          </a:ln>
        </p:spPr>
        <p:txBody>
          <a:bodyPr lIns="88250" tIns="88250" rIns="88250" bIns="88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0" name="Shape 2930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22870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3" name="Shape 2913"/>
          <p:cNvSpPr txBox="1">
            <a:spLocks noGrp="1"/>
          </p:cNvSpPr>
          <p:nvPr>
            <p:ph type="body" idx="1"/>
          </p:nvPr>
        </p:nvSpPr>
        <p:spPr>
          <a:xfrm>
            <a:off x="701091" y="4420591"/>
            <a:ext cx="5620919" cy="4189709"/>
          </a:xfrm>
          <a:prstGeom prst="rect">
            <a:avLst/>
          </a:prstGeom>
          <a:noFill/>
          <a:ln>
            <a:noFill/>
          </a:ln>
        </p:spPr>
        <p:txBody>
          <a:bodyPr lIns="88250" tIns="88250" rIns="88250" bIns="88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4" name="Shape 2914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26593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6" name="Shape 2936"/>
          <p:cNvSpPr txBox="1">
            <a:spLocks noGrp="1"/>
          </p:cNvSpPr>
          <p:nvPr>
            <p:ph type="body" idx="1"/>
          </p:nvPr>
        </p:nvSpPr>
        <p:spPr>
          <a:xfrm>
            <a:off x="701091" y="4420591"/>
            <a:ext cx="5620919" cy="4189709"/>
          </a:xfrm>
          <a:prstGeom prst="rect">
            <a:avLst/>
          </a:prstGeom>
          <a:noFill/>
          <a:ln>
            <a:noFill/>
          </a:ln>
        </p:spPr>
        <p:txBody>
          <a:bodyPr lIns="88250" tIns="88250" rIns="88250" bIns="88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7" name="Shape 2937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7163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3" name="Shape 2883"/>
          <p:cNvSpPr txBox="1">
            <a:spLocks noGrp="1"/>
          </p:cNvSpPr>
          <p:nvPr>
            <p:ph type="body" idx="1"/>
          </p:nvPr>
        </p:nvSpPr>
        <p:spPr>
          <a:xfrm>
            <a:off x="701091" y="4420591"/>
            <a:ext cx="5620919" cy="4189709"/>
          </a:xfrm>
          <a:prstGeom prst="rect">
            <a:avLst/>
          </a:prstGeom>
          <a:noFill/>
          <a:ln>
            <a:noFill/>
          </a:ln>
        </p:spPr>
        <p:txBody>
          <a:bodyPr lIns="88250" tIns="88250" rIns="88250" bIns="88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4" name="Shape 2884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55165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1434140" y="6173787"/>
            <a:ext cx="239868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AGU Ocean Sciences 2016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EF5D831-06B2-D543-8946-72CD43B51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37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1877485" y="6356350"/>
            <a:ext cx="239868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AGU Ocean Sciences 2016</a:t>
            </a:r>
          </a:p>
          <a:p>
            <a:endParaRPr lang="en-US" sz="1200" dirty="0"/>
          </a:p>
        </p:txBody>
      </p:sp>
      <p:pic>
        <p:nvPicPr>
          <p:cNvPr id="7" name="Picture 1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346075"/>
            <a:ext cx="122301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2727" y="171451"/>
            <a:ext cx="939224" cy="404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70000"/>
              </a:schemeClr>
            </a:outerShdw>
          </a:effectLst>
        </p:spPr>
      </p:pic>
      <p:sp>
        <p:nvSpPr>
          <p:cNvPr id="9" name="Line 2"/>
          <p:cNvSpPr>
            <a:spLocks noChangeShapeType="1"/>
          </p:cNvSpPr>
          <p:nvPr userDrawn="1"/>
        </p:nvSpPr>
        <p:spPr bwMode="auto">
          <a:xfrm rot="10800000" flipH="1">
            <a:off x="0" y="1143000"/>
            <a:ext cx="12192000" cy="0"/>
          </a:xfrm>
          <a:prstGeom prst="line">
            <a:avLst/>
          </a:prstGeom>
          <a:noFill/>
          <a:ln w="25400">
            <a:solidFill>
              <a:srgbClr val="B2D0D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800"/>
          </a:p>
        </p:txBody>
      </p:sp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6934" y="6408738"/>
            <a:ext cx="590551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038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919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91922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9"/>
          <p:cNvSpPr txBox="1">
            <a:spLocks/>
          </p:cNvSpPr>
          <p:nvPr userDrawn="1"/>
        </p:nvSpPr>
        <p:spPr>
          <a:xfrm>
            <a:off x="1877485" y="6356350"/>
            <a:ext cx="23986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AGU Ocean Sciences 2016</a:t>
            </a:r>
          </a:p>
          <a:p>
            <a:endParaRPr lang="en-US" sz="1200" dirty="0"/>
          </a:p>
        </p:txBody>
      </p:sp>
      <p:pic>
        <p:nvPicPr>
          <p:cNvPr id="7" name="Picture 1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346075"/>
            <a:ext cx="122301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346075"/>
            <a:ext cx="122301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2727" y="171451"/>
            <a:ext cx="939224" cy="404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70000"/>
              </a:schemeClr>
            </a:outerShdw>
          </a:effectLst>
        </p:spPr>
      </p:pic>
      <p:sp>
        <p:nvSpPr>
          <p:cNvPr id="12" name="Line 2"/>
          <p:cNvSpPr>
            <a:spLocks noChangeShapeType="1"/>
          </p:cNvSpPr>
          <p:nvPr userDrawn="1"/>
        </p:nvSpPr>
        <p:spPr bwMode="auto">
          <a:xfrm rot="10800000" flipH="1">
            <a:off x="0" y="1143000"/>
            <a:ext cx="12192000" cy="0"/>
          </a:xfrm>
          <a:prstGeom prst="line">
            <a:avLst/>
          </a:prstGeom>
          <a:noFill/>
          <a:ln w="25400">
            <a:solidFill>
              <a:srgbClr val="B2D0D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800"/>
          </a:p>
        </p:txBody>
      </p:sp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6934" y="6408738"/>
            <a:ext cx="590551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377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346075"/>
            <a:ext cx="122301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2727" y="171451"/>
            <a:ext cx="939224" cy="404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70000"/>
              </a:schemeClr>
            </a:outerShd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6934" y="6408738"/>
            <a:ext cx="590551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Line 2"/>
          <p:cNvSpPr>
            <a:spLocks noChangeShapeType="1"/>
          </p:cNvSpPr>
          <p:nvPr userDrawn="1"/>
        </p:nvSpPr>
        <p:spPr bwMode="auto">
          <a:xfrm rot="10800000" flipH="1">
            <a:off x="0" y="1143000"/>
            <a:ext cx="12192000" cy="0"/>
          </a:xfrm>
          <a:prstGeom prst="line">
            <a:avLst/>
          </a:prstGeom>
          <a:noFill/>
          <a:ln w="25400">
            <a:solidFill>
              <a:srgbClr val="B2D0D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673100"/>
            <a:ext cx="10464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>
                <a:sym typeface="Arial" charset="0"/>
              </a:rPr>
              <a:t>Click to edit Master title style</a:t>
            </a:r>
          </a:p>
        </p:txBody>
      </p:sp>
      <p:sp>
        <p:nvSpPr>
          <p:cNvPr id="14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1877485" y="6356350"/>
            <a:ext cx="239868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AGU Ocean Sciences 2016</a:t>
            </a:r>
          </a:p>
          <a:p>
            <a:r>
              <a:rPr lang="en-US" sz="1200" smtClean="0"/>
              <a:t>crowley@Rutgers.edu</a:t>
            </a:r>
            <a:endParaRPr lang="en-US" sz="1200" dirty="0"/>
          </a:p>
        </p:txBody>
      </p:sp>
      <p:sp>
        <p:nvSpPr>
          <p:cNvPr id="1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EF5D831-06B2-D543-8946-72CD43B51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560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Cambria" panose="02040503050406030204" pitchFamily="18" charset="0"/>
              <a:buChar char="‒"/>
              <a:defRPr/>
            </a:lvl4pPr>
            <a:lvl5pPr marL="2057400" indent="-228600">
              <a:buFont typeface="Cambria" panose="02040503050406030204" pitchFamily="18" charset="0"/>
              <a:buChar char="›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9"/>
          <p:cNvSpPr txBox="1">
            <a:spLocks/>
          </p:cNvSpPr>
          <p:nvPr userDrawn="1"/>
        </p:nvSpPr>
        <p:spPr>
          <a:xfrm>
            <a:off x="1877485" y="6356350"/>
            <a:ext cx="23986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AGU Ocean Sciences 2016</a:t>
            </a:r>
          </a:p>
        </p:txBody>
      </p:sp>
      <p:pic>
        <p:nvPicPr>
          <p:cNvPr id="7" name="Picture 1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346075"/>
            <a:ext cx="122301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2727" y="171451"/>
            <a:ext cx="939224" cy="404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70000"/>
              </a:schemeClr>
            </a:outerShdw>
          </a:effectLst>
        </p:spPr>
      </p:pic>
      <p:sp>
        <p:nvSpPr>
          <p:cNvPr id="9" name="Line 2"/>
          <p:cNvSpPr>
            <a:spLocks noChangeShapeType="1"/>
          </p:cNvSpPr>
          <p:nvPr userDrawn="1"/>
        </p:nvSpPr>
        <p:spPr bwMode="auto">
          <a:xfrm rot="10800000" flipH="1">
            <a:off x="0" y="1143000"/>
            <a:ext cx="12192000" cy="0"/>
          </a:xfrm>
          <a:prstGeom prst="line">
            <a:avLst/>
          </a:prstGeom>
          <a:noFill/>
          <a:ln w="25400">
            <a:solidFill>
              <a:srgbClr val="B2D0D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800"/>
          </a:p>
        </p:txBody>
      </p:sp>
      <p:pic>
        <p:nvPicPr>
          <p:cNvPr id="12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6934" y="6408738"/>
            <a:ext cx="590551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435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3675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1877485" y="6356350"/>
            <a:ext cx="239868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AGU Ocean Sciences 2016</a:t>
            </a:r>
          </a:p>
        </p:txBody>
      </p:sp>
      <p:pic>
        <p:nvPicPr>
          <p:cNvPr id="7" name="Picture 1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346075"/>
            <a:ext cx="122301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2727" y="171451"/>
            <a:ext cx="939224" cy="404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70000"/>
              </a:schemeClr>
            </a:outerShdw>
          </a:effectLst>
        </p:spPr>
      </p:pic>
      <p:sp>
        <p:nvSpPr>
          <p:cNvPr id="9" name="Line 2"/>
          <p:cNvSpPr>
            <a:spLocks noChangeShapeType="1"/>
          </p:cNvSpPr>
          <p:nvPr userDrawn="1"/>
        </p:nvSpPr>
        <p:spPr bwMode="auto">
          <a:xfrm rot="10800000" flipH="1">
            <a:off x="0" y="1143000"/>
            <a:ext cx="12192000" cy="0"/>
          </a:xfrm>
          <a:prstGeom prst="line">
            <a:avLst/>
          </a:prstGeom>
          <a:noFill/>
          <a:ln w="25400">
            <a:solidFill>
              <a:srgbClr val="B2D0D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800"/>
          </a:p>
        </p:txBody>
      </p:sp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6934" y="6408738"/>
            <a:ext cx="590551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72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06071"/>
            <a:ext cx="5181600" cy="44375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06071"/>
            <a:ext cx="5181600" cy="44375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1877485" y="6356350"/>
            <a:ext cx="239868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AGU Ocean Sciences 2016</a:t>
            </a:r>
          </a:p>
          <a:p>
            <a:endParaRPr lang="en-US" sz="1200" dirty="0"/>
          </a:p>
        </p:txBody>
      </p:sp>
      <p:pic>
        <p:nvPicPr>
          <p:cNvPr id="8" name="Picture 1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346075"/>
            <a:ext cx="122301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2727" y="171451"/>
            <a:ext cx="939224" cy="404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70000"/>
              </a:schemeClr>
            </a:outerShdw>
          </a:effectLst>
        </p:spPr>
      </p:pic>
      <p:sp>
        <p:nvSpPr>
          <p:cNvPr id="10" name="Line 2"/>
          <p:cNvSpPr>
            <a:spLocks noChangeShapeType="1"/>
          </p:cNvSpPr>
          <p:nvPr userDrawn="1"/>
        </p:nvSpPr>
        <p:spPr bwMode="auto">
          <a:xfrm rot="10800000" flipH="1">
            <a:off x="0" y="1143000"/>
            <a:ext cx="12192000" cy="0"/>
          </a:xfrm>
          <a:prstGeom prst="line">
            <a:avLst/>
          </a:prstGeom>
          <a:noFill/>
          <a:ln w="25400">
            <a:solidFill>
              <a:srgbClr val="B2D0D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800"/>
          </a:p>
        </p:txBody>
      </p:sp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6934" y="6408738"/>
            <a:ext cx="590551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752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60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3324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57158"/>
            <a:ext cx="5157787" cy="357299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3324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57158"/>
            <a:ext cx="5183188" cy="35729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1877485" y="6356350"/>
            <a:ext cx="239868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AGU Ocean Sciences 2016</a:t>
            </a:r>
          </a:p>
          <a:p>
            <a:endParaRPr lang="en-US" sz="1200" dirty="0"/>
          </a:p>
        </p:txBody>
      </p:sp>
      <p:pic>
        <p:nvPicPr>
          <p:cNvPr id="10" name="Picture 1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346075"/>
            <a:ext cx="122301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2727" y="171451"/>
            <a:ext cx="939224" cy="404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70000"/>
              </a:schemeClr>
            </a:outerShdw>
          </a:effectLst>
        </p:spPr>
      </p:pic>
      <p:sp>
        <p:nvSpPr>
          <p:cNvPr id="12" name="Line 2"/>
          <p:cNvSpPr>
            <a:spLocks noChangeShapeType="1"/>
          </p:cNvSpPr>
          <p:nvPr userDrawn="1"/>
        </p:nvSpPr>
        <p:spPr bwMode="auto">
          <a:xfrm rot="10800000" flipH="1">
            <a:off x="0" y="1143000"/>
            <a:ext cx="12192000" cy="0"/>
          </a:xfrm>
          <a:prstGeom prst="line">
            <a:avLst/>
          </a:prstGeom>
          <a:noFill/>
          <a:ln w="25400">
            <a:solidFill>
              <a:srgbClr val="B2D0D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800"/>
          </a:p>
        </p:txBody>
      </p:sp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6934" y="6408738"/>
            <a:ext cx="590551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278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1877485" y="6356350"/>
            <a:ext cx="239868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AGU Ocean Sciences 2016</a:t>
            </a:r>
          </a:p>
          <a:p>
            <a:endParaRPr lang="en-US" sz="1200" dirty="0"/>
          </a:p>
        </p:txBody>
      </p:sp>
      <p:pic>
        <p:nvPicPr>
          <p:cNvPr id="6" name="Picture 1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346075"/>
            <a:ext cx="122301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2727" y="171451"/>
            <a:ext cx="939224" cy="404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70000"/>
              </a:schemeClr>
            </a:outerShdw>
          </a:effectLst>
        </p:spPr>
      </p:pic>
      <p:sp>
        <p:nvSpPr>
          <p:cNvPr id="8" name="Line 2"/>
          <p:cNvSpPr>
            <a:spLocks noChangeShapeType="1"/>
          </p:cNvSpPr>
          <p:nvPr userDrawn="1"/>
        </p:nvSpPr>
        <p:spPr bwMode="auto">
          <a:xfrm rot="10800000" flipH="1">
            <a:off x="0" y="1143000"/>
            <a:ext cx="12192000" cy="0"/>
          </a:xfrm>
          <a:prstGeom prst="line">
            <a:avLst/>
          </a:prstGeom>
          <a:noFill/>
          <a:ln w="25400">
            <a:solidFill>
              <a:srgbClr val="B2D0D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800"/>
          </a:p>
        </p:txBody>
      </p:sp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6934" y="6408738"/>
            <a:ext cx="590551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964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1877485" y="6356350"/>
            <a:ext cx="239868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AGU Ocean Sciences 2016</a:t>
            </a:r>
          </a:p>
          <a:p>
            <a:endParaRPr lang="en-US" sz="1200" dirty="0"/>
          </a:p>
        </p:txBody>
      </p:sp>
      <p:pic>
        <p:nvPicPr>
          <p:cNvPr id="5" name="Picture 1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346075"/>
            <a:ext cx="122301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2727" y="171451"/>
            <a:ext cx="939224" cy="404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70000"/>
              </a:schemeClr>
            </a:outerShdw>
          </a:effectLst>
        </p:spPr>
      </p:pic>
      <p:sp>
        <p:nvSpPr>
          <p:cNvPr id="7" name="Line 2"/>
          <p:cNvSpPr>
            <a:spLocks noChangeShapeType="1"/>
          </p:cNvSpPr>
          <p:nvPr userDrawn="1"/>
        </p:nvSpPr>
        <p:spPr bwMode="auto">
          <a:xfrm rot="10800000" flipH="1">
            <a:off x="0" y="1143000"/>
            <a:ext cx="12192000" cy="0"/>
          </a:xfrm>
          <a:prstGeom prst="line">
            <a:avLst/>
          </a:prstGeom>
          <a:noFill/>
          <a:ln w="25400">
            <a:solidFill>
              <a:srgbClr val="B2D0D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800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6934" y="6408738"/>
            <a:ext cx="590551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43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1877485" y="6356350"/>
            <a:ext cx="239868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AGU Ocean Sciences 2016</a:t>
            </a:r>
          </a:p>
          <a:p>
            <a:endParaRPr lang="en-US" sz="1200" dirty="0"/>
          </a:p>
        </p:txBody>
      </p:sp>
      <p:pic>
        <p:nvPicPr>
          <p:cNvPr id="8" name="Picture 1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346075"/>
            <a:ext cx="122301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2727" y="171451"/>
            <a:ext cx="939224" cy="404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70000"/>
              </a:schemeClr>
            </a:outerShdw>
          </a:effectLst>
        </p:spPr>
      </p:pic>
      <p:sp>
        <p:nvSpPr>
          <p:cNvPr id="10" name="Line 2"/>
          <p:cNvSpPr>
            <a:spLocks noChangeShapeType="1"/>
          </p:cNvSpPr>
          <p:nvPr userDrawn="1"/>
        </p:nvSpPr>
        <p:spPr bwMode="auto">
          <a:xfrm rot="10800000" flipH="1">
            <a:off x="0" y="1143000"/>
            <a:ext cx="12192000" cy="0"/>
          </a:xfrm>
          <a:prstGeom prst="line">
            <a:avLst/>
          </a:prstGeom>
          <a:noFill/>
          <a:ln w="25400">
            <a:solidFill>
              <a:srgbClr val="B2D0D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800"/>
          </a:p>
        </p:txBody>
      </p:sp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6934" y="6408738"/>
            <a:ext cx="590551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558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1877485" y="6356350"/>
            <a:ext cx="239868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AGU Ocean Sciences 2016</a:t>
            </a:r>
          </a:p>
          <a:p>
            <a:endParaRPr lang="en-US" sz="1200" dirty="0"/>
          </a:p>
        </p:txBody>
      </p:sp>
      <p:pic>
        <p:nvPicPr>
          <p:cNvPr id="8" name="Picture 1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346075"/>
            <a:ext cx="122301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2727" y="171451"/>
            <a:ext cx="939224" cy="404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70000"/>
              </a:schemeClr>
            </a:outerShdw>
          </a:effectLst>
        </p:spPr>
      </p:pic>
      <p:sp>
        <p:nvSpPr>
          <p:cNvPr id="10" name="Line 2"/>
          <p:cNvSpPr>
            <a:spLocks noChangeShapeType="1"/>
          </p:cNvSpPr>
          <p:nvPr userDrawn="1"/>
        </p:nvSpPr>
        <p:spPr bwMode="auto">
          <a:xfrm rot="10800000" flipH="1">
            <a:off x="0" y="1143000"/>
            <a:ext cx="12192000" cy="0"/>
          </a:xfrm>
          <a:prstGeom prst="line">
            <a:avLst/>
          </a:prstGeom>
          <a:noFill/>
          <a:ln w="25400">
            <a:solidFill>
              <a:srgbClr val="B2D0D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800"/>
          </a:p>
        </p:txBody>
      </p:sp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6934" y="6408738"/>
            <a:ext cx="590551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11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0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19518"/>
            <a:ext cx="10515600" cy="4437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F5D831-06B2-D543-8946-72CD43B515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877485" y="6356350"/>
            <a:ext cx="239868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AGU Ocean Sciences 2016</a:t>
            </a:r>
          </a:p>
        </p:txBody>
      </p:sp>
    </p:spTree>
    <p:extLst>
      <p:ext uri="{BB962C8B-B14F-4D97-AF65-F5344CB8AC3E}">
        <p14:creationId xmlns:p14="http://schemas.microsoft.com/office/powerpoint/2010/main" val="97305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oi-integration/qc-looku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ooi-integration/qc-lookup" TargetMode="External"/><Relationship Id="rId5" Type="http://schemas.openxmlformats.org/officeDocument/2006/relationships/hyperlink" Target="https://github.com/ooici/ion-functions/tree/master/ion_functions/qc" TargetMode="External"/><Relationship Id="rId4" Type="http://schemas.openxmlformats.org/officeDocument/2006/relationships/hyperlink" Target="https://github.com/ooici/ion-functions/tree/master/ion_functions/data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ooinet.oceanobservatories.org/" TargetMode="External"/><Relationship Id="rId2" Type="http://schemas.openxmlformats.org/officeDocument/2006/relationships/hyperlink" Target="http://oceanobservatories.org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mailto:vardaro@marine.rutgers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0"/>
            <a:ext cx="6534150" cy="3018179"/>
          </a:xfrm>
        </p:spPr>
        <p:txBody>
          <a:bodyPr>
            <a:noAutofit/>
          </a:bodyPr>
          <a:lstStyle/>
          <a:p>
            <a:r>
              <a:rPr lang="en-US" sz="4400" dirty="0" smtClean="0"/>
              <a:t>OOI Data </a:t>
            </a:r>
            <a:r>
              <a:rPr lang="en-US" sz="4400" dirty="0"/>
              <a:t>Management and QA/QC: Lessons Learned and the Path Ahead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787" y="540750"/>
            <a:ext cx="4681026" cy="484356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</p:pic>
      <p:sp>
        <p:nvSpPr>
          <p:cNvPr id="6" name="Subtitle 1"/>
          <p:cNvSpPr txBox="1">
            <a:spLocks/>
          </p:cNvSpPr>
          <p:nvPr/>
        </p:nvSpPr>
        <p:spPr>
          <a:xfrm>
            <a:off x="768219" y="3383666"/>
            <a:ext cx="5708781" cy="18741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+mj-lt"/>
                <a:cs typeface="Arial" panose="020B0604020202020204" pitchFamily="34" charset="0"/>
              </a:rPr>
              <a:t>Michael F Vardaro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, M. Crowley, L. Belabbassi, M. Smith, L. </a:t>
            </a:r>
            <a:r>
              <a:rPr lang="en-US" dirty="0" err="1" smtClean="0">
                <a:latin typeface="+mj-lt"/>
                <a:cs typeface="Arial" panose="020B0604020202020204" pitchFamily="34" charset="0"/>
              </a:rPr>
              <a:t>Garzio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, F. Knuth, J. </a:t>
            </a:r>
            <a:r>
              <a:rPr lang="en-US" dirty="0" err="1" smtClean="0">
                <a:latin typeface="+mj-lt"/>
                <a:cs typeface="Arial" panose="020B0604020202020204" pitchFamily="34" charset="0"/>
              </a:rPr>
              <a:t>Kerfoot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, S. Glenn,</a:t>
            </a:r>
            <a:r>
              <a:rPr lang="en-US" baseline="30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O. Schofield, S. </a:t>
            </a:r>
            <a:r>
              <a:rPr lang="en-US" dirty="0" err="1" smtClean="0">
                <a:latin typeface="+mj-lt"/>
                <a:cs typeface="Arial" panose="020B0604020202020204" pitchFamily="34" charset="0"/>
              </a:rPr>
              <a:t>Lichtenwalner</a:t>
            </a:r>
            <a:endParaRPr lang="en-US" dirty="0" smtClean="0">
              <a:latin typeface="+mj-lt"/>
              <a:cs typeface="Arial" panose="020B0604020202020204" pitchFamily="34" charset="0"/>
            </a:endParaRPr>
          </a:p>
          <a:p>
            <a:r>
              <a:rPr lang="en-US" dirty="0" smtClean="0">
                <a:latin typeface="+mj-lt"/>
                <a:cs typeface="Arial" panose="020B0604020202020204" pitchFamily="34" charset="0"/>
              </a:rPr>
              <a:t>Rutgers University, Dept. of Marine &amp; Coastal Sciences, New Brunswick, NJ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30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704" y="314525"/>
            <a:ext cx="10515600" cy="1060262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OOI Essential Ocean Variables (EOVs)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868" y="1436975"/>
            <a:ext cx="10748782" cy="4794998"/>
          </a:xfrm>
        </p:spPr>
        <p:txBody>
          <a:bodyPr>
            <a:normAutofit fontScale="85000" lnSpcReduction="20000"/>
          </a:bodyPr>
          <a:lstStyle/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Arrays, all platforms:</a:t>
            </a:r>
            <a:endParaRPr lang="en-US" u="sng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CTD data products (Temperature, Conductivity, Pressure, Density, Salinity)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Dissolved Oxygen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ADCP (all series)</a:t>
            </a: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Bulk Meteorology (all products)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Surface Wave Spectra –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significant wave height</a:t>
            </a: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Fluorometric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Products (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CDOM/Chlorophyll/Backscatter)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Nitrate</a:t>
            </a: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Seawater pH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In-Water and Air/Sea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pCO</a:t>
            </a:r>
            <a:r>
              <a:rPr lang="en-US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US" baseline="-25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Cabled Array EOVs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(these instruments are only on the Cabled Array):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HD Camera Products</a:t>
            </a: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Bottom Pressure/Tilt Products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Seafloor Pressure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Low-Frequency Hydrophone Products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Vent Fluid and Particulate DNA Sampler –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D1000 Temperature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Products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92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35212"/>
          </a:xfrm>
        </p:spPr>
        <p:txBody>
          <a:bodyPr/>
          <a:lstStyle/>
          <a:p>
            <a:r>
              <a:rPr lang="en-US" dirty="0" smtClean="0"/>
              <a:t>QC Procedures and Tools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AGU Ocean Sciences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37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2" name="Shape 2932"/>
          <p:cNvSpPr txBox="1">
            <a:spLocks noGrp="1"/>
          </p:cNvSpPr>
          <p:nvPr>
            <p:ph type="title"/>
          </p:nvPr>
        </p:nvSpPr>
        <p:spPr>
          <a:xfrm>
            <a:off x="348078" y="547296"/>
            <a:ext cx="8229600" cy="6095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C5890"/>
              </a:buClr>
              <a:buSzPct val="25000"/>
            </a:pPr>
            <a:r>
              <a:rPr lang="en-US" sz="3200" dirty="0" smtClean="0">
                <a:solidFill>
                  <a:srgbClr val="0C589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Data Evaluation Team QA/QC Testing</a:t>
            </a:r>
            <a:endParaRPr lang="en-US" sz="3200" dirty="0">
              <a:solidFill>
                <a:srgbClr val="0C589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934" name="Shape 2934"/>
          <p:cNvSpPr txBox="1">
            <a:spLocks noGrp="1"/>
          </p:cNvSpPr>
          <p:nvPr>
            <p:ph type="sldNum" idx="4294967295"/>
          </p:nvPr>
        </p:nvSpPr>
        <p:spPr>
          <a:xfrm>
            <a:off x="10490201" y="6373800"/>
            <a:ext cx="867899" cy="3054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12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497" y="1469985"/>
            <a:ext cx="11422004" cy="4321631"/>
          </a:xfrm>
        </p:spPr>
      </p:pic>
    </p:spTree>
    <p:extLst>
      <p:ext uri="{BB962C8B-B14F-4D97-AF65-F5344CB8AC3E}">
        <p14:creationId xmlns:p14="http://schemas.microsoft.com/office/powerpoint/2010/main" val="887433199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6" name="Shape 2916"/>
          <p:cNvSpPr txBox="1">
            <a:spLocks noGrp="1"/>
          </p:cNvSpPr>
          <p:nvPr>
            <p:ph type="title"/>
          </p:nvPr>
        </p:nvSpPr>
        <p:spPr>
          <a:xfrm>
            <a:off x="567038" y="501712"/>
            <a:ext cx="8229600" cy="6095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C5890"/>
              </a:buClr>
              <a:buSzPct val="25000"/>
            </a:pPr>
            <a:r>
              <a:rPr lang="en-US" sz="3600" dirty="0">
                <a:solidFill>
                  <a:srgbClr val="0C5890"/>
                </a:solidFill>
                <a:latin typeface="Arial"/>
                <a:ea typeface="Arial"/>
                <a:cs typeface="Arial"/>
                <a:sym typeface="Arial"/>
                <a:rtl val="0"/>
              </a:rPr>
              <a:t>OOI </a:t>
            </a:r>
            <a:r>
              <a:rPr lang="en-US" sz="3600" dirty="0" smtClean="0">
                <a:solidFill>
                  <a:srgbClr val="0C589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Automated QC Procedures</a:t>
            </a:r>
            <a:endParaRPr lang="en-US" sz="3600" dirty="0">
              <a:solidFill>
                <a:srgbClr val="0C589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917" name="Shape 2917"/>
          <p:cNvSpPr txBox="1">
            <a:spLocks noGrp="1"/>
          </p:cNvSpPr>
          <p:nvPr>
            <p:ph type="body" idx="1"/>
          </p:nvPr>
        </p:nvSpPr>
        <p:spPr>
          <a:xfrm>
            <a:off x="501445" y="1300378"/>
            <a:ext cx="10601172" cy="446317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302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3C3C3C"/>
              </a:buClr>
              <a:buSzPct val="98267"/>
            </a:pPr>
            <a:r>
              <a:rPr lang="en-US" sz="2280" dirty="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  <a:rtl val="0"/>
              </a:rPr>
              <a:t>7 automated QC </a:t>
            </a:r>
            <a:r>
              <a:rPr lang="en-US" sz="2280" dirty="0" smtClean="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  <a:rtl val="0"/>
              </a:rPr>
              <a:t>algorithms can produce </a:t>
            </a:r>
            <a:r>
              <a:rPr lang="en-US" sz="2280" dirty="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  <a:rtl val="0"/>
              </a:rPr>
              <a:t>8 flags (including logical “or” which combines flags</a:t>
            </a:r>
            <a:r>
              <a:rPr lang="en-US" sz="2280" dirty="0" smtClean="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  <a:rtl val="0"/>
              </a:rPr>
              <a:t>) which are </a:t>
            </a:r>
            <a:r>
              <a:rPr lang="en-US" sz="2280" dirty="0" err="1" smtClean="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  <a:rtl val="0"/>
              </a:rPr>
              <a:t>plottable</a:t>
            </a:r>
            <a:r>
              <a:rPr lang="en-US" sz="2280" dirty="0" smtClean="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  <a:rtl val="0"/>
              </a:rPr>
              <a:t> and are included in downloaded files</a:t>
            </a:r>
          </a:p>
          <a:p>
            <a:pPr marL="342900" indent="-330200">
              <a:lnSpc>
                <a:spcPct val="80000"/>
              </a:lnSpc>
              <a:spcBef>
                <a:spcPts val="496"/>
              </a:spcBef>
              <a:spcAft>
                <a:spcPts val="600"/>
              </a:spcAft>
              <a:buClr>
                <a:srgbClr val="3C3C3C"/>
              </a:buClr>
              <a:buSzPct val="98267"/>
            </a:pPr>
            <a:r>
              <a:rPr lang="en-US" sz="2280" dirty="0" smtClean="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Coded </a:t>
            </a:r>
            <a:r>
              <a:rPr lang="en-US" sz="2280" dirty="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  <a:rtl val="0"/>
              </a:rPr>
              <a:t>based on specifications written by OOI Project Scientists, derived from QARTOD manuals and other observatory experiences</a:t>
            </a:r>
          </a:p>
          <a:p>
            <a:pPr marL="342900" indent="-330200">
              <a:lnSpc>
                <a:spcPct val="80000"/>
              </a:lnSpc>
              <a:spcBef>
                <a:spcPts val="496"/>
              </a:spcBef>
              <a:spcAft>
                <a:spcPts val="600"/>
              </a:spcAft>
              <a:buClr>
                <a:srgbClr val="3C3C3C"/>
              </a:buClr>
              <a:buSzPct val="98267"/>
            </a:pPr>
            <a:r>
              <a:rPr lang="en-US" sz="2280" dirty="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  <a:rtl val="0"/>
              </a:rPr>
              <a:t>Algorithms refer to “lookup tables” assembled by OOI Project Scientists with input from subject matter experts: </a:t>
            </a:r>
            <a:r>
              <a:rPr lang="en-US" sz="228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  <a:rtl val="0"/>
              </a:rPr>
              <a:t>https://github.com/ooi-integration/qc-lookup</a:t>
            </a:r>
            <a:r>
              <a:rPr lang="en-US" sz="2280" dirty="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  <a:p>
            <a:pPr marL="342900" indent="-190500">
              <a:lnSpc>
                <a:spcPct val="80000"/>
              </a:lnSpc>
              <a:spcBef>
                <a:spcPts val="496"/>
              </a:spcBef>
              <a:buClr>
                <a:srgbClr val="3C3C3C"/>
              </a:buClr>
              <a:buSzPct val="25000"/>
              <a:buNone/>
            </a:pPr>
            <a:endParaRPr sz="2280" dirty="0">
              <a:solidFill>
                <a:srgbClr val="3C3C3C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918" name="Shape 2918"/>
          <p:cNvSpPr txBox="1">
            <a:spLocks noGrp="1"/>
          </p:cNvSpPr>
          <p:nvPr>
            <p:ph type="sldNum" idx="4294967295"/>
          </p:nvPr>
        </p:nvSpPr>
        <p:spPr>
          <a:xfrm>
            <a:off x="10496551" y="6372200"/>
            <a:ext cx="867899" cy="30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13</a:t>
            </a:fld>
            <a:endParaRPr lang="en-US" dirty="0"/>
          </a:p>
        </p:txBody>
      </p:sp>
      <p:sp>
        <p:nvSpPr>
          <p:cNvPr id="2919" name="Shape 2919"/>
          <p:cNvSpPr txBox="1"/>
          <p:nvPr/>
        </p:nvSpPr>
        <p:spPr>
          <a:xfrm>
            <a:off x="432186" y="3560077"/>
            <a:ext cx="5130599" cy="23215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indent="-4826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Global Range Test</a:t>
            </a:r>
          </a:p>
          <a:p>
            <a:pPr marL="514350" indent="-4826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Local Range Test</a:t>
            </a:r>
          </a:p>
          <a:p>
            <a:pPr marL="514350" indent="-4826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Spike Test</a:t>
            </a:r>
          </a:p>
          <a:p>
            <a:pPr marL="514350" indent="-4826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Stuck Value Test</a:t>
            </a:r>
          </a:p>
          <a:p>
            <a:pPr marL="514350" indent="-4826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Trend Test</a:t>
            </a:r>
          </a:p>
          <a:p>
            <a:pPr marL="514350" indent="-4826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Temporal Gradient Test</a:t>
            </a:r>
          </a:p>
          <a:p>
            <a:pPr marL="514350" indent="-4826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Spatial Gradient 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Test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(Profile)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4111" y="3489093"/>
            <a:ext cx="7362931" cy="246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31876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" name="Shape 2939"/>
          <p:cNvSpPr txBox="1">
            <a:spLocks noGrp="1"/>
          </p:cNvSpPr>
          <p:nvPr>
            <p:ph type="title"/>
          </p:nvPr>
        </p:nvSpPr>
        <p:spPr>
          <a:xfrm>
            <a:off x="743323" y="488276"/>
            <a:ext cx="8229600" cy="6095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C5890"/>
              </a:buClr>
              <a:buSzPct val="25000"/>
            </a:pPr>
            <a:r>
              <a:rPr lang="en-US" sz="4000" dirty="0">
                <a:solidFill>
                  <a:srgbClr val="0C5890"/>
                </a:solidFill>
                <a:latin typeface="Arial"/>
                <a:ea typeface="Arial"/>
                <a:cs typeface="Arial"/>
                <a:sym typeface="Arial"/>
                <a:rtl val="0"/>
              </a:rPr>
              <a:t>QC Challenges</a:t>
            </a:r>
          </a:p>
        </p:txBody>
      </p:sp>
      <p:sp>
        <p:nvSpPr>
          <p:cNvPr id="2940" name="Shape 2940"/>
          <p:cNvSpPr txBox="1">
            <a:spLocks noGrp="1"/>
          </p:cNvSpPr>
          <p:nvPr>
            <p:ph type="body" idx="1"/>
          </p:nvPr>
        </p:nvSpPr>
        <p:spPr>
          <a:xfrm>
            <a:off x="381965" y="1458410"/>
            <a:ext cx="11182505" cy="444246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3C3C3C"/>
              </a:buClr>
              <a:buSzPct val="100000"/>
            </a:pPr>
            <a:r>
              <a:rPr lang="en-US" sz="2000" dirty="0">
                <a:solidFill>
                  <a:srgbClr val="3C3C3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rtl val="0"/>
              </a:rPr>
              <a:t>Local range values will require ongoing gathering of environmental data for each platform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Clr>
                <a:srgbClr val="3C3C3C"/>
              </a:buClr>
              <a:buSzPct val="100000"/>
            </a:pPr>
            <a:r>
              <a:rPr lang="en-US" sz="2000" dirty="0">
                <a:solidFill>
                  <a:srgbClr val="3C3C3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rtl val="0"/>
              </a:rPr>
              <a:t>Spike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test is </a:t>
            </a:r>
            <a:r>
              <a:rPr lang="en-US" sz="2000" dirty="0" smtClean="0">
                <a:solidFill>
                  <a:srgbClr val="3C3C3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rtl val="0"/>
              </a:rPr>
              <a:t>currently </a:t>
            </a:r>
            <a:r>
              <a:rPr lang="en-US" sz="2000" dirty="0">
                <a:solidFill>
                  <a:srgbClr val="3C3C3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rtl val="0"/>
              </a:rPr>
              <a:t>very simple, </a:t>
            </a:r>
            <a:r>
              <a:rPr lang="en-US" sz="2000" dirty="0" smtClean="0">
                <a:solidFill>
                  <a:srgbClr val="3C3C3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rtl val="0"/>
              </a:rPr>
              <a:t>and needs </a:t>
            </a:r>
            <a:r>
              <a:rPr lang="en-US" sz="2000" dirty="0">
                <a:solidFill>
                  <a:srgbClr val="3C3C3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rtl val="0"/>
              </a:rPr>
              <a:t>tweaking to avoid false positives/negatives (especially in biological data</a:t>
            </a:r>
            <a:r>
              <a:rPr lang="en-US" sz="2000" dirty="0" smtClean="0">
                <a:solidFill>
                  <a:srgbClr val="3C3C3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rtl val="0"/>
              </a:rPr>
              <a:t>) and to work with certain data types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Clr>
                <a:srgbClr val="3C3C3C"/>
              </a:buClr>
              <a:buSzPct val="100000"/>
            </a:pPr>
            <a:r>
              <a:rPr lang="en-US" sz="2000" dirty="0">
                <a:solidFill>
                  <a:srgbClr val="3C3C3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rtl val="0"/>
              </a:rPr>
              <a:t>Trend test </a:t>
            </a:r>
            <a:r>
              <a:rPr lang="en-US" sz="2000" dirty="0" smtClean="0">
                <a:solidFill>
                  <a:srgbClr val="3C3C3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rtl val="0"/>
              </a:rPr>
              <a:t>may </a:t>
            </a:r>
            <a:r>
              <a:rPr lang="en-US" sz="2000" dirty="0">
                <a:solidFill>
                  <a:srgbClr val="3C3C3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rtl val="0"/>
              </a:rPr>
              <a:t>not work as </a:t>
            </a:r>
            <a:r>
              <a:rPr lang="en-US" sz="2000" dirty="0" smtClean="0">
                <a:solidFill>
                  <a:srgbClr val="3C3C3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rtl val="0"/>
              </a:rPr>
              <a:t>designed, because it requires the system </a:t>
            </a:r>
            <a:r>
              <a:rPr lang="en-US" sz="2000" dirty="0">
                <a:solidFill>
                  <a:srgbClr val="3C3C3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rtl val="0"/>
              </a:rPr>
              <a:t>to </a:t>
            </a:r>
            <a:r>
              <a:rPr lang="en-US" sz="2000" dirty="0" smtClean="0">
                <a:solidFill>
                  <a:srgbClr val="3C3C3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rtl val="0"/>
              </a:rPr>
              <a:t>compare </a:t>
            </a:r>
            <a:r>
              <a:rPr lang="en-US" sz="2000" dirty="0">
                <a:solidFill>
                  <a:srgbClr val="3C3C3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rtl val="0"/>
              </a:rPr>
              <a:t>data prior to </a:t>
            </a:r>
            <a:r>
              <a:rPr lang="en-US" sz="2000" dirty="0" smtClean="0">
                <a:solidFill>
                  <a:srgbClr val="3C3C3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rtl val="0"/>
              </a:rPr>
              <a:t>the user request date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Clr>
                <a:srgbClr val="3C3C3C"/>
              </a:buClr>
              <a:buSzPct val="100000"/>
            </a:pPr>
            <a:r>
              <a:rPr lang="en-US" sz="2000" dirty="0" smtClean="0">
                <a:solidFill>
                  <a:srgbClr val="3C3C3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rtl val="0"/>
              </a:rPr>
              <a:t>Gradient test is complicated to apply, requires 2D dataset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Clr>
                <a:srgbClr val="3C3C3C"/>
              </a:buClr>
              <a:buSzPct val="100000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QC algorithms apply to all data products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ongoing review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Project Scientists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Clr>
                <a:srgbClr val="3C3C3C"/>
              </a:buClr>
              <a:buSzPct val="100000"/>
            </a:pPr>
            <a:r>
              <a:rPr lang="en-US" sz="2000" dirty="0">
                <a:solidFill>
                  <a:srgbClr val="3C3C3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rtl val="0"/>
              </a:rPr>
              <a:t>The QC algorithms do NOT trigger alerts </a:t>
            </a:r>
            <a:r>
              <a:rPr lang="en-US" sz="2000" dirty="0" smtClean="0">
                <a:solidFill>
                  <a:srgbClr val="3C3C3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rtl val="0"/>
              </a:rPr>
              <a:t>in </a:t>
            </a:r>
            <a:r>
              <a:rPr lang="en-US" sz="2000" dirty="0">
                <a:solidFill>
                  <a:srgbClr val="3C3C3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rtl val="0"/>
              </a:rPr>
              <a:t>the system</a:t>
            </a:r>
          </a:p>
          <a:p>
            <a:pPr marL="800100" lvl="1" indent="-342900">
              <a:lnSpc>
                <a:spcPct val="100000"/>
              </a:lnSpc>
              <a:spcBef>
                <a:spcPts val="1200"/>
              </a:spcBef>
              <a:buClr>
                <a:srgbClr val="3C3C3C"/>
              </a:buClr>
              <a:buSzPct val="100000"/>
            </a:pPr>
            <a:r>
              <a:rPr lang="en-US" sz="2000" dirty="0">
                <a:solidFill>
                  <a:srgbClr val="3C3C3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rtl val="0"/>
              </a:rPr>
              <a:t>Alerts/alarms only trigger when new data is telemetered/streamed</a:t>
            </a:r>
          </a:p>
          <a:p>
            <a:pPr marL="800100" lvl="1" indent="-342900">
              <a:lnSpc>
                <a:spcPct val="100000"/>
              </a:lnSpc>
              <a:spcBef>
                <a:spcPts val="1200"/>
              </a:spcBef>
              <a:buClr>
                <a:srgbClr val="3C3C3C"/>
              </a:buClr>
              <a:buSzPct val="100000"/>
            </a:pPr>
            <a:r>
              <a:rPr lang="en-US" sz="2000" dirty="0">
                <a:solidFill>
                  <a:srgbClr val="3C3C3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rtl val="0"/>
              </a:rPr>
              <a:t>Can set alerts on L1/L2 data streams based on Global/Local range values</a:t>
            </a:r>
          </a:p>
        </p:txBody>
      </p:sp>
      <p:sp>
        <p:nvSpPr>
          <p:cNvPr id="2941" name="Shape 2941"/>
          <p:cNvSpPr txBox="1">
            <a:spLocks noGrp="1"/>
          </p:cNvSpPr>
          <p:nvPr>
            <p:ph type="sldNum" idx="4294967295"/>
          </p:nvPr>
        </p:nvSpPr>
        <p:spPr>
          <a:xfrm>
            <a:off x="10496551" y="6367450"/>
            <a:ext cx="867899" cy="30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85636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8582" y="1242347"/>
            <a:ext cx="4433836" cy="46513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86" name="Shape 2886"/>
          <p:cNvSpPr txBox="1">
            <a:spLocks noGrp="1"/>
          </p:cNvSpPr>
          <p:nvPr>
            <p:ph type="title"/>
          </p:nvPr>
        </p:nvSpPr>
        <p:spPr>
          <a:xfrm>
            <a:off x="358815" y="470703"/>
            <a:ext cx="8560081" cy="710757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C5890"/>
              </a:buClr>
              <a:buSzPct val="25000"/>
            </a:pPr>
            <a:r>
              <a:rPr lang="en-US" sz="3600" dirty="0">
                <a:solidFill>
                  <a:srgbClr val="0C589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Data Evaluation Procedures &amp; Tools</a:t>
            </a:r>
          </a:p>
        </p:txBody>
      </p:sp>
      <p:sp>
        <p:nvSpPr>
          <p:cNvPr id="2887" name="Shape 2887"/>
          <p:cNvSpPr txBox="1">
            <a:spLocks noGrp="1"/>
          </p:cNvSpPr>
          <p:nvPr>
            <p:ph type="body" idx="1"/>
          </p:nvPr>
        </p:nvSpPr>
        <p:spPr>
          <a:xfrm>
            <a:off x="213017" y="1289123"/>
            <a:ext cx="7445565" cy="477806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rmAutofit lnSpcReduction="10000"/>
          </a:bodyPr>
          <a:lstStyle/>
          <a:p>
            <a:pPr marL="457200" indent="-34290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1800" dirty="0"/>
              <a:t>Data Management Plan </a:t>
            </a:r>
            <a:r>
              <a:rPr lang="en-US" sz="1800" dirty="0" smtClean="0"/>
              <a:t>(Spring 2016): </a:t>
            </a:r>
            <a:endParaRPr lang="en-US" sz="1800" dirty="0"/>
          </a:p>
          <a:p>
            <a:pPr marL="914400" lvl="1" indent="-34290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1800" dirty="0"/>
              <a:t>1102-00000_Data_Management_Plan_OOI</a:t>
            </a:r>
          </a:p>
          <a:p>
            <a:pPr marL="457200" indent="-34290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1800" dirty="0"/>
              <a:t>Data QA/QC and Sampling </a:t>
            </a:r>
            <a:r>
              <a:rPr lang="en-US" sz="1800" dirty="0" smtClean="0"/>
              <a:t>Plan:</a:t>
            </a:r>
            <a:endParaRPr lang="en-US" sz="1800" dirty="0"/>
          </a:p>
          <a:p>
            <a:pPr marL="914400" lvl="1" indent="-34290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1800" dirty="0"/>
              <a:t>1102-00300_QAQC_Cal_Physical_Samples_OOI</a:t>
            </a:r>
          </a:p>
          <a:p>
            <a:pPr marL="457200" indent="-34290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1800" dirty="0"/>
              <a:t>Sampling Strategy </a:t>
            </a:r>
            <a:r>
              <a:rPr lang="en-US" sz="1800" dirty="0" smtClean="0"/>
              <a:t>Document:</a:t>
            </a:r>
            <a:endParaRPr lang="en-US" sz="1800" dirty="0"/>
          </a:p>
          <a:p>
            <a:pPr marL="914400" lvl="1" indent="-34290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1800" dirty="0"/>
              <a:t>1102-00200_Observation_and_Sampling_Approach_OOI </a:t>
            </a:r>
          </a:p>
          <a:p>
            <a:pPr marL="457200" indent="-34290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1800" dirty="0"/>
              <a:t>Data Product Specifications: </a:t>
            </a:r>
          </a:p>
          <a:p>
            <a:pPr marL="914400" lvl="1" indent="-34290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1800" dirty="0"/>
              <a:t>1341-000xx (DPS) and 1342-000xx (Data Flow)</a:t>
            </a:r>
          </a:p>
          <a:p>
            <a:pPr marL="457200" indent="-34290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1800" dirty="0"/>
              <a:t>Data </a:t>
            </a:r>
            <a:r>
              <a:rPr lang="en-US" sz="1800" dirty="0" smtClean="0"/>
              <a:t>Product and QC </a:t>
            </a:r>
            <a:r>
              <a:rPr lang="en-US" sz="1800" dirty="0"/>
              <a:t>Algorithms:</a:t>
            </a:r>
          </a:p>
          <a:p>
            <a:pPr marL="914400" lvl="1" indent="-34290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1800" u="sng" dirty="0" smtClean="0">
                <a:solidFill>
                  <a:schemeClr val="hlink"/>
                </a:solidFill>
                <a:hlinkClick r:id="rId4"/>
              </a:rPr>
              <a:t>github.com/</a:t>
            </a:r>
            <a:r>
              <a:rPr lang="en-US" sz="1800" u="sng" dirty="0" err="1" smtClean="0">
                <a:solidFill>
                  <a:schemeClr val="hlink"/>
                </a:solidFill>
                <a:hlinkClick r:id="rId4"/>
              </a:rPr>
              <a:t>ooici</a:t>
            </a:r>
            <a:r>
              <a:rPr lang="en-US" sz="1800" u="sng" dirty="0" smtClean="0">
                <a:solidFill>
                  <a:schemeClr val="hlink"/>
                </a:solidFill>
                <a:hlinkClick r:id="rId4"/>
              </a:rPr>
              <a:t>/ion-functions/tree/master/</a:t>
            </a:r>
            <a:r>
              <a:rPr lang="en-US" sz="1800" u="sng" dirty="0" err="1" smtClean="0">
                <a:solidFill>
                  <a:schemeClr val="hlink"/>
                </a:solidFill>
                <a:hlinkClick r:id="rId4"/>
              </a:rPr>
              <a:t>ion_functions</a:t>
            </a:r>
            <a:r>
              <a:rPr lang="en-US" sz="1800" u="sng" dirty="0" smtClean="0">
                <a:solidFill>
                  <a:schemeClr val="hlink"/>
                </a:solidFill>
                <a:hlinkClick r:id="rId4"/>
              </a:rPr>
              <a:t>/data</a:t>
            </a:r>
            <a:endParaRPr lang="en-US" sz="1800" dirty="0"/>
          </a:p>
          <a:p>
            <a:pPr marL="914400" lvl="1" indent="-34290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1800" u="sng" dirty="0" smtClean="0">
                <a:solidFill>
                  <a:schemeClr val="hlink"/>
                </a:solidFill>
                <a:hlinkClick r:id="rId5"/>
              </a:rPr>
              <a:t>github.com/</a:t>
            </a:r>
            <a:r>
              <a:rPr lang="en-US" sz="1800" u="sng" dirty="0" err="1" smtClean="0">
                <a:solidFill>
                  <a:schemeClr val="hlink"/>
                </a:solidFill>
                <a:hlinkClick r:id="rId5"/>
              </a:rPr>
              <a:t>ooici</a:t>
            </a:r>
            <a:r>
              <a:rPr lang="en-US" sz="1800" u="sng" dirty="0" smtClean="0">
                <a:solidFill>
                  <a:schemeClr val="hlink"/>
                </a:solidFill>
                <a:hlinkClick r:id="rId5"/>
              </a:rPr>
              <a:t>/ion-functions/tree/master/</a:t>
            </a:r>
            <a:r>
              <a:rPr lang="en-US" sz="1800" u="sng" dirty="0" err="1" smtClean="0">
                <a:solidFill>
                  <a:schemeClr val="hlink"/>
                </a:solidFill>
                <a:hlinkClick r:id="rId5"/>
              </a:rPr>
              <a:t>ion_functions</a:t>
            </a:r>
            <a:r>
              <a:rPr lang="en-US" sz="1800" u="sng" dirty="0" smtClean="0">
                <a:solidFill>
                  <a:schemeClr val="hlink"/>
                </a:solidFill>
                <a:hlinkClick r:id="rId5"/>
              </a:rPr>
              <a:t>/qc</a:t>
            </a:r>
            <a:endParaRPr lang="en-US" sz="1800" dirty="0"/>
          </a:p>
          <a:p>
            <a:pPr marL="457200" indent="-34290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1800" dirty="0"/>
              <a:t>Quality Control Lookup tables:</a:t>
            </a:r>
          </a:p>
          <a:p>
            <a:pPr marL="914400" lvl="1" indent="-34290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1800" u="sng" dirty="0" smtClean="0">
                <a:solidFill>
                  <a:schemeClr val="hlink"/>
                </a:solidFill>
                <a:hlinkClick r:id="rId6"/>
              </a:rPr>
              <a:t>github.com/ooi-integration/qc-lookup</a:t>
            </a:r>
            <a:r>
              <a:rPr lang="en-US" sz="1800" dirty="0" smtClean="0"/>
              <a:t> </a:t>
            </a:r>
            <a:endParaRPr lang="en-US" sz="1800" dirty="0"/>
          </a:p>
          <a:p>
            <a:pPr marL="457200" indent="-34290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1800" dirty="0"/>
              <a:t>Data Team download and plotting tools:</a:t>
            </a:r>
          </a:p>
          <a:p>
            <a:pPr marL="914400" lvl="1" indent="-34290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1800" u="sng" dirty="0" smtClean="0">
                <a:solidFill>
                  <a:schemeClr val="hlink"/>
                </a:solidFill>
                <a:hlinkClick r:id="rId5"/>
              </a:rPr>
              <a:t>github.com/</a:t>
            </a:r>
            <a:r>
              <a:rPr lang="en-US" sz="1800" u="sng" dirty="0" err="1" smtClean="0">
                <a:solidFill>
                  <a:schemeClr val="hlink"/>
                </a:solidFill>
                <a:hlinkClick r:id="rId5"/>
              </a:rPr>
              <a:t>najascutellatus</a:t>
            </a:r>
            <a:r>
              <a:rPr lang="en-US" sz="1800" u="sng" dirty="0" smtClean="0">
                <a:solidFill>
                  <a:schemeClr val="hlink"/>
                </a:solidFill>
                <a:hlinkClick r:id="rId5"/>
              </a:rPr>
              <a:t>/plot-</a:t>
            </a:r>
            <a:r>
              <a:rPr lang="en-US" sz="1800" u="sng" dirty="0" err="1" smtClean="0">
                <a:solidFill>
                  <a:schemeClr val="hlink"/>
                </a:solidFill>
                <a:hlinkClick r:id="rId5"/>
              </a:rPr>
              <a:t>nc</a:t>
            </a:r>
            <a:r>
              <a:rPr lang="en-US" sz="1800" u="sng" dirty="0" smtClean="0">
                <a:solidFill>
                  <a:schemeClr val="hlink"/>
                </a:solidFill>
                <a:hlinkClick r:id="rId5"/>
              </a:rPr>
              <a:t>-ooi</a:t>
            </a:r>
            <a:endParaRPr lang="en-US" sz="1800" u="sng" dirty="0">
              <a:solidFill>
                <a:schemeClr val="hlink"/>
              </a:solidFill>
              <a:hlinkClick r:id="rId5"/>
            </a:endParaRPr>
          </a:p>
        </p:txBody>
      </p:sp>
      <p:sp>
        <p:nvSpPr>
          <p:cNvPr id="2888" name="Shape 2888"/>
          <p:cNvSpPr txBox="1">
            <a:spLocks noGrp="1"/>
          </p:cNvSpPr>
          <p:nvPr>
            <p:ph type="sldNum" idx="4294967295"/>
          </p:nvPr>
        </p:nvSpPr>
        <p:spPr>
          <a:xfrm>
            <a:off x="10500375" y="6386500"/>
            <a:ext cx="867899" cy="30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00924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AGU Ocean Sciences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14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520"/>
            <a:ext cx="10515600" cy="1060262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Metadata standards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757" y="1494076"/>
            <a:ext cx="10907210" cy="453165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Process of defining, collecting, and determining presentation of metadata has been ongoing for longer than anticipated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Software developers interpreted metadata standards differently than intended by the science requirements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Climate and Forecast (CF-1.6) standards adopted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resentation in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NetCDF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header is incomplete but being improved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Provenance contained within file, which is not standard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Encoded in JSON format, requires extraction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Contains error notifications and information on how product was created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More formatting work needs to be done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02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9536"/>
            <a:ext cx="10515600" cy="1060262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Communication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59" y="1399726"/>
            <a:ext cx="6755595" cy="443752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main method of communication from the data team to users is via annotation (requires enhancement)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Main method of communication from users to data team is through help desk requests (via website)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Also needed to standardize and improve communication between data team and Marine Implementing Organization personnel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5832" y="1519518"/>
            <a:ext cx="4675588" cy="4197946"/>
          </a:xfrm>
          <a:prstGeom prst="rect">
            <a:avLst/>
          </a:prstGeom>
          <a:effectLst>
            <a:outerShdw blurRad="50800" dist="76200" dir="2700000" algn="ctr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6282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0244"/>
            <a:ext cx="10515600" cy="1060262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QA vs. QC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05" y="1468002"/>
            <a:ext cx="10840656" cy="443752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Quality Control is a product check to identify flaws or defects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Quality Assurance is 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defined process used to diagnose why a product is flawed or being produced incorrectly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data team has had to become increasingly familiar with the end-to-end production of data products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Wider teamwork required to track (sometimes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mysterious) issues back to a specific cause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Software error or missing data vs…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miscalibration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by vendor vs…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 settings changed during deployment vs…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Mooring run over by ship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1318" y="3252485"/>
            <a:ext cx="3606083" cy="270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37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390" y="292288"/>
            <a:ext cx="10515600" cy="1060262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Table of Contents: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871" y="1441734"/>
            <a:ext cx="10515600" cy="45727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OOI Data Evaluation Team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OOI Data Flow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OOI Data Evaluation Procedures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Lessons Learned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Metadata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QA vs. QC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Future Plans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3588" y="1206321"/>
            <a:ext cx="3713409" cy="47480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3542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AGU Ocean Sciences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31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327" y="287961"/>
            <a:ext cx="10515600" cy="1060262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Near-Term Priorities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375" y="1394521"/>
            <a:ext cx="11227443" cy="4753340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3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Deliver high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quality data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community, enabled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accelerated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via feedback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community “eyes” on the products</a:t>
            </a:r>
          </a:p>
          <a:p>
            <a:pPr lvl="1">
              <a:spcAft>
                <a:spcPts val="3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Requires transparency in software releases, QC procedures, and documentation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Hybrid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delivery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approaches to augment asynchronous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delivery via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GUI, using THREDDS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ERDDAP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etc.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Organize a cross-project team to define and develop a method for post-recovery secondary calibration. This group will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external community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input.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Several high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value and high interest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OOI datasets (e.g. bioacoustics, covariance flux measurements, vent fluid chemistry) will require entraining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external community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data quality and delivery discussions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Addition of a data forum and additional communications to external scientists</a:t>
            </a:r>
          </a:p>
          <a:p>
            <a:pPr lvl="1">
              <a:spcAft>
                <a:spcPts val="3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OOI is more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then 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collection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sensors: 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ongoing distributed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discussion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95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934" y="572786"/>
            <a:ext cx="10464800" cy="4699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OOI at Oceans 2016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7"/>
          <p:cNvSpPr txBox="1">
            <a:spLocks/>
          </p:cNvSpPr>
          <p:nvPr/>
        </p:nvSpPr>
        <p:spPr>
          <a:xfrm>
            <a:off x="308493" y="1408090"/>
            <a:ext cx="7843834" cy="46417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TOWN HALL TOMORROW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AT 12:30pm - Rooms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220-221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Consortium for Ocean Leadership &amp; OOI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Booth 611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Exhibitor Hall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Posters </a:t>
            </a:r>
            <a:r>
              <a:rPr lang="en-U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at 4pm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OD14A-2394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OOI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Data Access and Visualization via the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Graphical </a:t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User Interface - 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Lori Garzio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OD14A-2397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- The Ocean Observatories Initiative: Unprecedented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access to real-time data streaming from the Cabled Array through OOI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Cyberinfrastructure - 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Friedrich Knuth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OD14A-2396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OOI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Data Acquisition Functions and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Automated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Python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Modules - 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Mike Smith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OD14A-2399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 OOI Data Pre-Processing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Diagnostic Tools to Prepare Data for QA/QC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Processing - 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Leila Belabbassi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Poster </a:t>
            </a: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</a:rPr>
              <a:t>Thursday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4pm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ED44B-1728: The OOI Ocean Education Portal: Enabling the Development of Online Data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Investigations - 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Sage </a:t>
            </a:r>
            <a:r>
              <a:rPr lang="en-US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Lichtenwalner</a:t>
            </a:r>
            <a:endParaRPr lang="en-US" sz="1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1877485" y="6356350"/>
            <a:ext cx="239868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AGU Ocean Sciences 2016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8631" y="1375625"/>
            <a:ext cx="3747211" cy="4533538"/>
          </a:xfrm>
          <a:prstGeom prst="rect">
            <a:avLst/>
          </a:prstGeom>
          <a:effectLst>
            <a:outerShdw blurRad="50800" dist="76200" dir="2700000" algn="ctr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361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597091"/>
            <a:ext cx="10464800" cy="4699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Questions?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7"/>
          <p:cNvSpPr txBox="1">
            <a:spLocks/>
          </p:cNvSpPr>
          <p:nvPr/>
        </p:nvSpPr>
        <p:spPr>
          <a:xfrm>
            <a:off x="500972" y="1468608"/>
            <a:ext cx="8402624" cy="420284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OOI Main Web site: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http://oceanobservatories.org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Data Portal: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http://ooinet.oceanobservatories.org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Mike Vardaro, Data Manager, OOI CI Data Team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vardaro@marine.rutgers.edu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NSF, COL, Rutgers University, University of Washington, WHOI, Oregon State University, RPS-ASA, Raytheon, UCSD/SIO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1877485" y="6356350"/>
            <a:ext cx="239868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AGU Ocean Sciences 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7402" y="3694695"/>
            <a:ext cx="2490605" cy="2088370"/>
          </a:xfrm>
          <a:prstGeom prst="rect">
            <a:avLst/>
          </a:prstGeom>
          <a:effectLst>
            <a:outerShdw blurRad="50800" dist="101600" dir="2700000" algn="ctr" rotWithShape="0">
              <a:schemeClr val="tx1">
                <a:alpha val="40000"/>
              </a:scheme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7402" y="1328057"/>
            <a:ext cx="2490605" cy="2088370"/>
          </a:xfrm>
          <a:prstGeom prst="rect">
            <a:avLst/>
          </a:prstGeom>
          <a:effectLst>
            <a:outerShdw blurRad="50800" dist="101600" dir="2700000" algn="ctr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86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7" descr="OOI_map_new0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974" y="1447800"/>
            <a:ext cx="40830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19415" y="60960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>
            <a:lvl1pPr defTabSz="342900">
              <a:lnSpc>
                <a:spcPct val="150000"/>
              </a:lnSpc>
              <a:buClr>
                <a:srgbClr val="0C588D"/>
              </a:buClr>
              <a:buSzPct val="94000"/>
              <a:buFont typeface="Gill Sans"/>
              <a:buChar char="•"/>
              <a:defRPr sz="2400">
                <a:solidFill>
                  <a:srgbClr val="3C3C3C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Gill Sans"/>
              </a:defRPr>
            </a:lvl1pPr>
            <a:lvl2pPr marL="742950" indent="-285750" defTabSz="342900">
              <a:lnSpc>
                <a:spcPct val="150000"/>
              </a:lnSpc>
              <a:buClr>
                <a:srgbClr val="0C588D"/>
              </a:buClr>
              <a:buSzPct val="94000"/>
              <a:buFont typeface="Gill Sans"/>
              <a:buChar char="•"/>
              <a:defRPr sz="2400">
                <a:solidFill>
                  <a:srgbClr val="3C3C3C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defTabSz="342900">
              <a:lnSpc>
                <a:spcPct val="150000"/>
              </a:lnSpc>
              <a:buClr>
                <a:srgbClr val="0C588D"/>
              </a:buClr>
              <a:buSzPct val="94000"/>
              <a:buFont typeface="Gill Sans"/>
              <a:buChar char="•"/>
              <a:defRPr sz="2400">
                <a:solidFill>
                  <a:srgbClr val="3C3C3C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defTabSz="342900">
              <a:lnSpc>
                <a:spcPct val="150000"/>
              </a:lnSpc>
              <a:buClr>
                <a:srgbClr val="0C588D"/>
              </a:buClr>
              <a:buSzPct val="94000"/>
              <a:buFont typeface="Gill Sans"/>
              <a:buChar char="•"/>
              <a:defRPr sz="2400">
                <a:solidFill>
                  <a:srgbClr val="3C3C3C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defTabSz="342900">
              <a:lnSpc>
                <a:spcPct val="150000"/>
              </a:lnSpc>
              <a:buClr>
                <a:srgbClr val="0C588D"/>
              </a:buClr>
              <a:buSzPct val="94000"/>
              <a:buFont typeface="Gill Sans"/>
              <a:buChar char="•"/>
              <a:defRPr sz="2400">
                <a:solidFill>
                  <a:srgbClr val="3C3C3C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defTabSz="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C588D"/>
              </a:buClr>
              <a:buSzPct val="94000"/>
              <a:buFont typeface="Gill Sans"/>
              <a:buChar char="•"/>
              <a:defRPr sz="2400">
                <a:solidFill>
                  <a:srgbClr val="3C3C3C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defTabSz="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C588D"/>
              </a:buClr>
              <a:buSzPct val="94000"/>
              <a:buFont typeface="Gill Sans"/>
              <a:buChar char="•"/>
              <a:defRPr sz="2400">
                <a:solidFill>
                  <a:srgbClr val="3C3C3C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defTabSz="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C588D"/>
              </a:buClr>
              <a:buSzPct val="94000"/>
              <a:buFont typeface="Gill Sans"/>
              <a:buChar char="•"/>
              <a:defRPr sz="2400">
                <a:solidFill>
                  <a:srgbClr val="3C3C3C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defTabSz="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C588D"/>
              </a:buClr>
              <a:buSzPct val="94000"/>
              <a:buFont typeface="Gill Sans"/>
              <a:buChar char="•"/>
              <a:defRPr sz="2400">
                <a:solidFill>
                  <a:srgbClr val="3C3C3C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3200" dirty="0">
                <a:solidFill>
                  <a:srgbClr val="0C588D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3200" dirty="0" smtClean="0">
                <a:solidFill>
                  <a:srgbClr val="0C588D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OOI By the Numbers</a:t>
            </a:r>
            <a:endParaRPr lang="en-US" altLang="en-US" sz="3200" dirty="0">
              <a:solidFill>
                <a:srgbClr val="0C588D"/>
              </a:solidFill>
              <a:latin typeface="Helvetica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8564" y="1388041"/>
            <a:ext cx="507216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</a:rPr>
              <a:t>Arrays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r>
              <a:rPr lang="en-US" sz="2200" dirty="0" smtClean="0">
                <a:solidFill>
                  <a:prstClr val="black"/>
                </a:solidFill>
              </a:rPr>
              <a:t>Stable Platforms</a:t>
            </a:r>
            <a:endParaRPr lang="en-US" sz="2200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Moorings, Profilers, Nodes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sz="2200" dirty="0">
                <a:solidFill>
                  <a:prstClr val="black"/>
                </a:solidFill>
              </a:rPr>
              <a:t>Mobile Assets</a:t>
            </a:r>
          </a:p>
          <a:p>
            <a:r>
              <a:rPr lang="en-US" dirty="0">
                <a:solidFill>
                  <a:prstClr val="black"/>
                </a:solidFill>
              </a:rPr>
              <a:t>Gliders, AUVs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sz="2200" dirty="0">
                <a:solidFill>
                  <a:prstClr val="black"/>
                </a:solidFill>
              </a:rPr>
              <a:t>Instruments</a:t>
            </a:r>
          </a:p>
          <a:p>
            <a:endParaRPr lang="en-US" sz="2800" dirty="0">
              <a:solidFill>
                <a:prstClr val="black"/>
              </a:solidFill>
            </a:endParaRPr>
          </a:p>
          <a:p>
            <a:r>
              <a:rPr lang="en-US" sz="2200" dirty="0">
                <a:solidFill>
                  <a:prstClr val="black"/>
                </a:solidFill>
              </a:rPr>
              <a:t>Science Data Products</a:t>
            </a:r>
          </a:p>
          <a:p>
            <a:endParaRPr lang="en-US" sz="2800" dirty="0">
              <a:solidFill>
                <a:prstClr val="black"/>
              </a:solidFill>
            </a:endParaRPr>
          </a:p>
          <a:p>
            <a:r>
              <a:rPr lang="en-US" sz="2200" dirty="0">
                <a:solidFill>
                  <a:prstClr val="black"/>
                </a:solidFill>
              </a:rPr>
              <a:t>Science/Engineering Data Products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86632" y="1208504"/>
            <a:ext cx="2141933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000" b="1" dirty="0">
                <a:solidFill>
                  <a:srgbClr val="0C588D"/>
                </a:solidFill>
              </a:rPr>
              <a:t>7</a:t>
            </a:r>
          </a:p>
          <a:p>
            <a:pPr algn="r"/>
            <a:r>
              <a:rPr lang="en-US" sz="5000" b="1" dirty="0">
                <a:solidFill>
                  <a:srgbClr val="0C588D"/>
                </a:solidFill>
              </a:rPr>
              <a:t>50</a:t>
            </a:r>
          </a:p>
          <a:p>
            <a:pPr algn="r"/>
            <a:r>
              <a:rPr lang="en-US" sz="5000" b="1" dirty="0">
                <a:solidFill>
                  <a:srgbClr val="0C588D"/>
                </a:solidFill>
              </a:rPr>
              <a:t>33</a:t>
            </a:r>
          </a:p>
          <a:p>
            <a:pPr algn="r"/>
            <a:r>
              <a:rPr lang="en-US" sz="5000" b="1" dirty="0">
                <a:solidFill>
                  <a:srgbClr val="0C588D"/>
                </a:solidFill>
              </a:rPr>
              <a:t>&gt;</a:t>
            </a:r>
            <a:r>
              <a:rPr lang="en-US" sz="5000" b="1" dirty="0" smtClean="0">
                <a:solidFill>
                  <a:srgbClr val="0C588D"/>
                </a:solidFill>
              </a:rPr>
              <a:t>850</a:t>
            </a:r>
            <a:endParaRPr lang="en-US" sz="5000" b="1" dirty="0">
              <a:solidFill>
                <a:srgbClr val="0C588D"/>
              </a:solidFill>
            </a:endParaRPr>
          </a:p>
          <a:p>
            <a:pPr algn="r"/>
            <a:r>
              <a:rPr lang="en-US" sz="5000" b="1" dirty="0" smtClean="0">
                <a:solidFill>
                  <a:srgbClr val="0C588D"/>
                </a:solidFill>
              </a:rPr>
              <a:t>&gt;2500</a:t>
            </a:r>
            <a:endParaRPr lang="en-US" sz="5000" b="1" dirty="0">
              <a:solidFill>
                <a:srgbClr val="0C588D"/>
              </a:solidFill>
            </a:endParaRPr>
          </a:p>
          <a:p>
            <a:pPr algn="r"/>
            <a:r>
              <a:rPr lang="en-US" sz="5000" b="1" dirty="0">
                <a:solidFill>
                  <a:srgbClr val="0C588D"/>
                </a:solidFill>
              </a:rPr>
              <a:t>&gt;100K</a:t>
            </a:r>
          </a:p>
        </p:txBody>
      </p:sp>
    </p:spTree>
    <p:extLst>
      <p:ext uri="{BB962C8B-B14F-4D97-AF65-F5344CB8AC3E}">
        <p14:creationId xmlns:p14="http://schemas.microsoft.com/office/powerpoint/2010/main" val="241117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/>
              <a:t>4</a:t>
            </a:fld>
            <a:endParaRPr lang="en-US"/>
          </a:p>
        </p:txBody>
      </p:sp>
      <p:sp>
        <p:nvSpPr>
          <p:cNvPr id="4" name="Shape 2755"/>
          <p:cNvSpPr/>
          <p:nvPr/>
        </p:nvSpPr>
        <p:spPr>
          <a:xfrm>
            <a:off x="7971022" y="5541544"/>
            <a:ext cx="1371598" cy="365698"/>
          </a:xfrm>
          <a:prstGeom prst="rect">
            <a:avLst/>
          </a:prstGeom>
          <a:solidFill>
            <a:srgbClr val="D6E3B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OOI Operations: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12 FTEs</a:t>
            </a:r>
          </a:p>
        </p:txBody>
      </p:sp>
      <p:sp>
        <p:nvSpPr>
          <p:cNvPr id="5" name="Shape 2756"/>
          <p:cNvSpPr/>
          <p:nvPr/>
        </p:nvSpPr>
        <p:spPr>
          <a:xfrm>
            <a:off x="6379960" y="5543489"/>
            <a:ext cx="1371598" cy="365698"/>
          </a:xfrm>
          <a:prstGeom prst="rect">
            <a:avLst/>
          </a:prstGeom>
          <a:solidFill>
            <a:srgbClr val="B7CC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OOI Management: Steady State: 1 FTE</a:t>
            </a:r>
          </a:p>
        </p:txBody>
      </p:sp>
      <p:sp>
        <p:nvSpPr>
          <p:cNvPr id="6" name="Shape 2757"/>
          <p:cNvSpPr/>
          <p:nvPr/>
        </p:nvSpPr>
        <p:spPr>
          <a:xfrm>
            <a:off x="4784843" y="5541544"/>
            <a:ext cx="1371598" cy="365698"/>
          </a:xfrm>
          <a:prstGeom prst="rect">
            <a:avLst/>
          </a:prstGeom>
          <a:solidFill>
            <a:srgbClr val="FABF8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Rutgers Support</a:t>
            </a:r>
          </a:p>
        </p:txBody>
      </p:sp>
      <p:sp>
        <p:nvSpPr>
          <p:cNvPr id="7" name="Shape 2758"/>
          <p:cNvSpPr/>
          <p:nvPr/>
        </p:nvSpPr>
        <p:spPr>
          <a:xfrm>
            <a:off x="3482923" y="2718468"/>
            <a:ext cx="3248999" cy="2689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8" name="Shape 2759"/>
          <p:cNvSpPr/>
          <p:nvPr/>
        </p:nvSpPr>
        <p:spPr>
          <a:xfrm>
            <a:off x="8255879" y="2820730"/>
            <a:ext cx="2438399" cy="2479199"/>
          </a:xfrm>
          <a:prstGeom prst="rect">
            <a:avLst/>
          </a:prstGeom>
          <a:solidFill>
            <a:srgbClr val="D6E3B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9" name="Shape 2760"/>
          <p:cNvSpPr/>
          <p:nvPr/>
        </p:nvSpPr>
        <p:spPr>
          <a:xfrm>
            <a:off x="3598619" y="2815297"/>
            <a:ext cx="1482300" cy="2497499"/>
          </a:xfrm>
          <a:prstGeom prst="rect">
            <a:avLst/>
          </a:prstGeom>
          <a:solidFill>
            <a:srgbClr val="D6E3B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10" name="Shape 2761"/>
          <p:cNvSpPr/>
          <p:nvPr/>
        </p:nvSpPr>
        <p:spPr>
          <a:xfrm>
            <a:off x="3482922" y="1764865"/>
            <a:ext cx="7307099" cy="724800"/>
          </a:xfrm>
          <a:prstGeom prst="rect">
            <a:avLst/>
          </a:prstGeom>
          <a:solidFill>
            <a:srgbClr val="B7CC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11" name="Shape 2762"/>
          <p:cNvSpPr txBox="1"/>
          <p:nvPr/>
        </p:nvSpPr>
        <p:spPr>
          <a:xfrm>
            <a:off x="3785764" y="3145560"/>
            <a:ext cx="1120498" cy="5079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Software Team Manager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Bill Kish</a:t>
            </a:r>
          </a:p>
        </p:txBody>
      </p:sp>
      <p:sp>
        <p:nvSpPr>
          <p:cNvPr id="12" name="Shape 2763"/>
          <p:cNvSpPr txBox="1"/>
          <p:nvPr/>
        </p:nvSpPr>
        <p:spPr>
          <a:xfrm>
            <a:off x="9512924" y="3976094"/>
            <a:ext cx="1093199" cy="3692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Data Evaluator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Friedrich Knuth</a:t>
            </a:r>
          </a:p>
        </p:txBody>
      </p:sp>
      <p:sp>
        <p:nvSpPr>
          <p:cNvPr id="13" name="Shape 2764"/>
          <p:cNvSpPr/>
          <p:nvPr/>
        </p:nvSpPr>
        <p:spPr>
          <a:xfrm>
            <a:off x="3482922" y="962229"/>
            <a:ext cx="7307099" cy="605700"/>
          </a:xfrm>
          <a:prstGeom prst="rect">
            <a:avLst/>
          </a:prstGeom>
          <a:solidFill>
            <a:srgbClr val="FABF8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14" name="Shape 2765"/>
          <p:cNvSpPr txBox="1"/>
          <p:nvPr/>
        </p:nvSpPr>
        <p:spPr>
          <a:xfrm>
            <a:off x="5505775" y="1084851"/>
            <a:ext cx="1131298" cy="3692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CI PI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Manish Parashar</a:t>
            </a:r>
          </a:p>
        </p:txBody>
      </p:sp>
      <p:sp>
        <p:nvSpPr>
          <p:cNvPr id="15" name="Shape 2766"/>
          <p:cNvSpPr txBox="1"/>
          <p:nvPr/>
        </p:nvSpPr>
        <p:spPr>
          <a:xfrm>
            <a:off x="3543235" y="1766276"/>
            <a:ext cx="1131000" cy="400198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Program Management</a:t>
            </a:r>
          </a:p>
        </p:txBody>
      </p:sp>
      <p:sp>
        <p:nvSpPr>
          <p:cNvPr id="16" name="Shape 2767"/>
          <p:cNvSpPr txBox="1"/>
          <p:nvPr/>
        </p:nvSpPr>
        <p:spPr>
          <a:xfrm>
            <a:off x="8915829" y="3169876"/>
            <a:ext cx="1093199" cy="3692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Data Manager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Mike Vardaro</a:t>
            </a:r>
          </a:p>
        </p:txBody>
      </p:sp>
      <p:sp>
        <p:nvSpPr>
          <p:cNvPr id="17" name="Shape 2768"/>
          <p:cNvSpPr txBox="1"/>
          <p:nvPr/>
        </p:nvSpPr>
        <p:spPr>
          <a:xfrm>
            <a:off x="8288301" y="1883400"/>
            <a:ext cx="1218900" cy="5079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Science PM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RU – Mike Crowley</a:t>
            </a:r>
          </a:p>
        </p:txBody>
      </p:sp>
      <p:sp>
        <p:nvSpPr>
          <p:cNvPr id="18" name="Shape 2769"/>
          <p:cNvSpPr txBox="1"/>
          <p:nvPr/>
        </p:nvSpPr>
        <p:spPr>
          <a:xfrm>
            <a:off x="7411879" y="1087290"/>
            <a:ext cx="1109100" cy="3692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Science/User PI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Scott Glenn</a:t>
            </a:r>
          </a:p>
        </p:txBody>
      </p:sp>
      <p:sp>
        <p:nvSpPr>
          <p:cNvPr id="19" name="Shape 2770"/>
          <p:cNvSpPr txBox="1"/>
          <p:nvPr/>
        </p:nvSpPr>
        <p:spPr>
          <a:xfrm>
            <a:off x="3528411" y="1016769"/>
            <a:ext cx="720299" cy="55409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Leadership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&amp;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Oversight</a:t>
            </a:r>
          </a:p>
        </p:txBody>
      </p:sp>
      <p:cxnSp>
        <p:nvCxnSpPr>
          <p:cNvPr id="20" name="Shape 2771"/>
          <p:cNvCxnSpPr>
            <a:stCxn id="12" idx="0"/>
            <a:endCxn id="16" idx="2"/>
          </p:cNvCxnSpPr>
          <p:nvPr/>
        </p:nvCxnSpPr>
        <p:spPr>
          <a:xfrm rot="10800000">
            <a:off x="9462524" y="3539294"/>
            <a:ext cx="597000" cy="4368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Shape 2772"/>
          <p:cNvSpPr txBox="1"/>
          <p:nvPr/>
        </p:nvSpPr>
        <p:spPr>
          <a:xfrm>
            <a:off x="3779440" y="4509142"/>
            <a:ext cx="1120498" cy="6461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Software Configuration &amp; Maintenance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Janeen Pisciotta</a:t>
            </a:r>
          </a:p>
        </p:txBody>
      </p:sp>
      <p:cxnSp>
        <p:nvCxnSpPr>
          <p:cNvPr id="22" name="Shape 2773"/>
          <p:cNvCxnSpPr>
            <a:stCxn id="21" idx="0"/>
            <a:endCxn id="11" idx="2"/>
          </p:cNvCxnSpPr>
          <p:nvPr/>
        </p:nvCxnSpPr>
        <p:spPr>
          <a:xfrm rot="10800000" flipH="1">
            <a:off x="4339689" y="3653542"/>
            <a:ext cx="6300" cy="8556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Shape 2774"/>
          <p:cNvSpPr txBox="1"/>
          <p:nvPr/>
        </p:nvSpPr>
        <p:spPr>
          <a:xfrm>
            <a:off x="9821488" y="2814910"/>
            <a:ext cx="840298" cy="25169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Data Team</a:t>
            </a:r>
          </a:p>
        </p:txBody>
      </p:sp>
      <p:sp>
        <p:nvSpPr>
          <p:cNvPr id="24" name="Shape 2775"/>
          <p:cNvSpPr txBox="1"/>
          <p:nvPr/>
        </p:nvSpPr>
        <p:spPr>
          <a:xfrm>
            <a:off x="9512924" y="4726412"/>
            <a:ext cx="1093199" cy="3692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Data Evaluator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Mike Smith</a:t>
            </a:r>
          </a:p>
        </p:txBody>
      </p:sp>
      <p:cxnSp>
        <p:nvCxnSpPr>
          <p:cNvPr id="25" name="Shape 2776"/>
          <p:cNvCxnSpPr>
            <a:stCxn id="24" idx="0"/>
            <a:endCxn id="12" idx="2"/>
          </p:cNvCxnSpPr>
          <p:nvPr/>
        </p:nvCxnSpPr>
        <p:spPr>
          <a:xfrm rot="10800000">
            <a:off x="10059524" y="4345412"/>
            <a:ext cx="0" cy="381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Shape 2777"/>
          <p:cNvSpPr txBox="1"/>
          <p:nvPr/>
        </p:nvSpPr>
        <p:spPr>
          <a:xfrm>
            <a:off x="4075485" y="2816977"/>
            <a:ext cx="930298" cy="24629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Software Team</a:t>
            </a:r>
          </a:p>
        </p:txBody>
      </p:sp>
      <p:sp>
        <p:nvSpPr>
          <p:cNvPr id="27" name="Shape 2778"/>
          <p:cNvSpPr txBox="1"/>
          <p:nvPr/>
        </p:nvSpPr>
        <p:spPr>
          <a:xfrm>
            <a:off x="8324078" y="3984276"/>
            <a:ext cx="1093199" cy="3692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Asst. Data Manager </a:t>
            </a:r>
            <a:r>
              <a:rPr lang="en-US" sz="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Leila Belabbassi</a:t>
            </a:r>
          </a:p>
        </p:txBody>
      </p:sp>
      <p:sp>
        <p:nvSpPr>
          <p:cNvPr id="28" name="Shape 2779"/>
          <p:cNvSpPr txBox="1"/>
          <p:nvPr/>
        </p:nvSpPr>
        <p:spPr>
          <a:xfrm>
            <a:off x="8324078" y="4724814"/>
            <a:ext cx="1093199" cy="3692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Data Evaluator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Lori Garzio</a:t>
            </a:r>
          </a:p>
        </p:txBody>
      </p:sp>
      <p:sp>
        <p:nvSpPr>
          <p:cNvPr id="29" name="Shape 2780"/>
          <p:cNvSpPr/>
          <p:nvPr/>
        </p:nvSpPr>
        <p:spPr>
          <a:xfrm>
            <a:off x="5188243" y="2819091"/>
            <a:ext cx="1448698" cy="2495399"/>
          </a:xfrm>
          <a:prstGeom prst="rect">
            <a:avLst/>
          </a:prstGeom>
          <a:solidFill>
            <a:srgbClr val="D6E3B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30" name="Shape 2781"/>
          <p:cNvSpPr txBox="1"/>
          <p:nvPr/>
        </p:nvSpPr>
        <p:spPr>
          <a:xfrm>
            <a:off x="5359851" y="3163551"/>
            <a:ext cx="1099800" cy="5079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IT Manager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Juan José Villalobos</a:t>
            </a:r>
          </a:p>
        </p:txBody>
      </p:sp>
      <p:cxnSp>
        <p:nvCxnSpPr>
          <p:cNvPr id="31" name="Shape 2782"/>
          <p:cNvCxnSpPr>
            <a:endCxn id="30" idx="2"/>
          </p:cNvCxnSpPr>
          <p:nvPr/>
        </p:nvCxnSpPr>
        <p:spPr>
          <a:xfrm rot="10800000">
            <a:off x="5909751" y="3671451"/>
            <a:ext cx="0" cy="9633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Shape 2783"/>
          <p:cNvSpPr txBox="1"/>
          <p:nvPr/>
        </p:nvSpPr>
        <p:spPr>
          <a:xfrm>
            <a:off x="5649345" y="2816977"/>
            <a:ext cx="902100" cy="25169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System Team</a:t>
            </a:r>
          </a:p>
        </p:txBody>
      </p:sp>
      <p:sp>
        <p:nvSpPr>
          <p:cNvPr id="33" name="Shape 2784"/>
          <p:cNvSpPr/>
          <p:nvPr/>
        </p:nvSpPr>
        <p:spPr>
          <a:xfrm>
            <a:off x="6960478" y="2820730"/>
            <a:ext cx="1225199" cy="2493600"/>
          </a:xfrm>
          <a:prstGeom prst="rect">
            <a:avLst/>
          </a:prstGeom>
          <a:solidFill>
            <a:srgbClr val="D6E3B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34" name="Shape 2785"/>
          <p:cNvSpPr txBox="1"/>
          <p:nvPr/>
        </p:nvSpPr>
        <p:spPr>
          <a:xfrm>
            <a:off x="7015278" y="3747225"/>
            <a:ext cx="1093199" cy="1121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45700" rIns="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Technical Help Desk &amp; Education-Outreach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Sage Lichtenwalner</a:t>
            </a:r>
          </a:p>
        </p:txBody>
      </p:sp>
      <p:sp>
        <p:nvSpPr>
          <p:cNvPr id="35" name="Shape 2786"/>
          <p:cNvSpPr txBox="1"/>
          <p:nvPr/>
        </p:nvSpPr>
        <p:spPr>
          <a:xfrm>
            <a:off x="7144833" y="2820730"/>
            <a:ext cx="951600" cy="59069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User Services Team</a:t>
            </a:r>
          </a:p>
        </p:txBody>
      </p:sp>
      <p:sp>
        <p:nvSpPr>
          <p:cNvPr id="36" name="Shape 2787"/>
          <p:cNvSpPr txBox="1"/>
          <p:nvPr/>
        </p:nvSpPr>
        <p:spPr>
          <a:xfrm>
            <a:off x="4432686" y="1843221"/>
            <a:ext cx="1396499" cy="5079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45700" rIns="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System Engineering PM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RU – Ivan Rodero</a:t>
            </a:r>
          </a:p>
        </p:txBody>
      </p:sp>
      <p:sp>
        <p:nvSpPr>
          <p:cNvPr id="37" name="Shape 2788"/>
          <p:cNvSpPr txBox="1"/>
          <p:nvPr/>
        </p:nvSpPr>
        <p:spPr>
          <a:xfrm>
            <a:off x="6333090" y="1843558"/>
            <a:ext cx="1218900" cy="5079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45700" rIns="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Project Coordinator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Caroline McHugh</a:t>
            </a:r>
          </a:p>
        </p:txBody>
      </p:sp>
      <p:sp>
        <p:nvSpPr>
          <p:cNvPr id="38" name="Shape 2789"/>
          <p:cNvSpPr txBox="1"/>
          <p:nvPr/>
        </p:nvSpPr>
        <p:spPr>
          <a:xfrm>
            <a:off x="9267006" y="1084851"/>
            <a:ext cx="1109100" cy="3692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Science/User PI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Oscar Schofield</a:t>
            </a:r>
          </a:p>
        </p:txBody>
      </p:sp>
      <p:sp>
        <p:nvSpPr>
          <p:cNvPr id="39" name="Shape 2790"/>
          <p:cNvSpPr txBox="1"/>
          <p:nvPr/>
        </p:nvSpPr>
        <p:spPr>
          <a:xfrm>
            <a:off x="5359853" y="4634575"/>
            <a:ext cx="1099800" cy="5906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System Administrator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Aamir Jadoon</a:t>
            </a:r>
          </a:p>
        </p:txBody>
      </p:sp>
      <p:sp>
        <p:nvSpPr>
          <p:cNvPr id="40" name="Shape 2791"/>
          <p:cNvSpPr txBox="1"/>
          <p:nvPr/>
        </p:nvSpPr>
        <p:spPr>
          <a:xfrm>
            <a:off x="3779453" y="3919726"/>
            <a:ext cx="1120498" cy="44519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Software Test Eng.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Matthew Danku</a:t>
            </a:r>
          </a:p>
        </p:txBody>
      </p:sp>
      <p:sp>
        <p:nvSpPr>
          <p:cNvPr id="41" name="Shape 2792"/>
          <p:cNvSpPr txBox="1"/>
          <p:nvPr/>
        </p:nvSpPr>
        <p:spPr>
          <a:xfrm>
            <a:off x="5359851" y="3956764"/>
            <a:ext cx="1102798" cy="3692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Network Engineer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Jim Housell</a:t>
            </a:r>
          </a:p>
        </p:txBody>
      </p:sp>
      <p:cxnSp>
        <p:nvCxnSpPr>
          <p:cNvPr id="42" name="Shape 2793"/>
          <p:cNvCxnSpPr>
            <a:stCxn id="28" idx="0"/>
            <a:endCxn id="27" idx="2"/>
          </p:cNvCxnSpPr>
          <p:nvPr/>
        </p:nvCxnSpPr>
        <p:spPr>
          <a:xfrm rot="10800000">
            <a:off x="8870677" y="4353714"/>
            <a:ext cx="0" cy="3711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Shape 2794"/>
          <p:cNvCxnSpPr>
            <a:stCxn id="27" idx="0"/>
            <a:endCxn id="16" idx="2"/>
          </p:cNvCxnSpPr>
          <p:nvPr/>
        </p:nvCxnSpPr>
        <p:spPr>
          <a:xfrm rot="10800000" flipH="1">
            <a:off x="8870677" y="3539076"/>
            <a:ext cx="591900" cy="445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Shape 2795"/>
          <p:cNvCxnSpPr>
            <a:endCxn id="14" idx="2"/>
          </p:cNvCxnSpPr>
          <p:nvPr/>
        </p:nvCxnSpPr>
        <p:spPr>
          <a:xfrm rot="10800000">
            <a:off x="6071424" y="1454150"/>
            <a:ext cx="0" cy="643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Shape 2796"/>
          <p:cNvCxnSpPr>
            <a:stCxn id="37" idx="1"/>
            <a:endCxn id="36" idx="3"/>
          </p:cNvCxnSpPr>
          <p:nvPr/>
        </p:nvCxnSpPr>
        <p:spPr>
          <a:xfrm rot="10800000">
            <a:off x="5829090" y="2097208"/>
            <a:ext cx="504000" cy="3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" name="Shape 2797"/>
          <p:cNvCxnSpPr>
            <a:stCxn id="17" idx="0"/>
          </p:cNvCxnSpPr>
          <p:nvPr/>
        </p:nvCxnSpPr>
        <p:spPr>
          <a:xfrm rot="10800000">
            <a:off x="8897751" y="1269900"/>
            <a:ext cx="0" cy="6135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Shape 2798"/>
          <p:cNvCxnSpPr>
            <a:stCxn id="38" idx="1"/>
            <a:endCxn id="18" idx="3"/>
          </p:cNvCxnSpPr>
          <p:nvPr/>
        </p:nvCxnSpPr>
        <p:spPr>
          <a:xfrm flipH="1">
            <a:off x="8520906" y="1269501"/>
            <a:ext cx="746100" cy="24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Shape 2799"/>
          <p:cNvCxnSpPr>
            <a:endCxn id="36" idx="2"/>
          </p:cNvCxnSpPr>
          <p:nvPr/>
        </p:nvCxnSpPr>
        <p:spPr>
          <a:xfrm rot="10800000">
            <a:off x="5130935" y="2351121"/>
            <a:ext cx="0" cy="3615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Shape 2800"/>
          <p:cNvCxnSpPr>
            <a:endCxn id="17" idx="2"/>
          </p:cNvCxnSpPr>
          <p:nvPr/>
        </p:nvCxnSpPr>
        <p:spPr>
          <a:xfrm rot="10800000">
            <a:off x="8897751" y="2391300"/>
            <a:ext cx="0" cy="3216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" name="Shape 2801"/>
          <p:cNvSpPr txBox="1"/>
          <p:nvPr/>
        </p:nvSpPr>
        <p:spPr>
          <a:xfrm>
            <a:off x="3472464" y="2466660"/>
            <a:ext cx="385499" cy="24629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RDI2</a:t>
            </a:r>
          </a:p>
        </p:txBody>
      </p:sp>
      <p:sp>
        <p:nvSpPr>
          <p:cNvPr id="51" name="Shape 2802"/>
          <p:cNvSpPr txBox="1"/>
          <p:nvPr/>
        </p:nvSpPr>
        <p:spPr>
          <a:xfrm>
            <a:off x="10389478" y="2466660"/>
            <a:ext cx="385499" cy="24629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COOL</a:t>
            </a:r>
          </a:p>
        </p:txBody>
      </p:sp>
      <p:sp>
        <p:nvSpPr>
          <p:cNvPr id="52" name="Shape 2803"/>
          <p:cNvSpPr/>
          <p:nvPr/>
        </p:nvSpPr>
        <p:spPr>
          <a:xfrm>
            <a:off x="6870685" y="2718468"/>
            <a:ext cx="3919199" cy="2689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54" name="Title 6"/>
          <p:cNvSpPr txBox="1">
            <a:spLocks/>
          </p:cNvSpPr>
          <p:nvPr/>
        </p:nvSpPr>
        <p:spPr>
          <a:xfrm>
            <a:off x="494536" y="453839"/>
            <a:ext cx="10515600" cy="10602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Data Team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5" name="Shape 2804"/>
          <p:cNvSpPr/>
          <p:nvPr/>
        </p:nvSpPr>
        <p:spPr>
          <a:xfrm>
            <a:off x="6607748" y="779914"/>
            <a:ext cx="4758599" cy="4772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88524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AGU Ocean Sciences 2016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5614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786" y="266509"/>
            <a:ext cx="10515600" cy="1060262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OOI Data Product Levels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0" y="1469984"/>
            <a:ext cx="10775950" cy="446397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aw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datasets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they are received from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May contain multiple L0, L1, or L2 parameters, data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multiple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sensors, and be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native sensor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Always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persisted and archived by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OOI </a:t>
            </a:r>
          </a:p>
          <a:p>
            <a:pPr lvl="1"/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format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 binary file from an SBE-37IM on a Global Flanking Mooring. 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1800"/>
              </a:spcBef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Level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0 (L0)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Unprocessed, parsed data parameter that 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instrument/sensor units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Sensor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sensor (unpacked and/or de-interleaved)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OOI supported formats (e.g.,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NetCDF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Always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persisted and archived by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OOI</a:t>
            </a:r>
          </a:p>
          <a:p>
            <a:pPr lvl="1"/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SBE-37IM Temperature portion of the hex string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1800"/>
              </a:spcBef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Level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 (L1)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Data parameter that has been calibrated and is in scientific units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 applied at this level, utilizing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simple automated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techniques 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human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Actions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transform Level 0 to Level 1 data are captured and presented in the metadata of the Level 1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  <a:p>
            <a:pPr lvl="1"/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SBE-37IM Temperature converted from hex to binary and scaled to produce degrees C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1800"/>
              </a:spcBef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Level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 (L2):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Derived 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ata parameter created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via an algorithm that draws on multiple L1 data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roducts may come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 the same or from separate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instruments</a:t>
            </a:r>
          </a:p>
          <a:p>
            <a:pPr lvl="1"/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SBE-37IM Density and Salinity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5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/>
              <a:t>7</a:t>
            </a:fld>
            <a:endParaRPr lang="en-US"/>
          </a:p>
        </p:txBody>
      </p:sp>
      <p:sp>
        <p:nvSpPr>
          <p:cNvPr id="6" name="Shape 327"/>
          <p:cNvSpPr/>
          <p:nvPr/>
        </p:nvSpPr>
        <p:spPr>
          <a:xfrm>
            <a:off x="2245833" y="3607814"/>
            <a:ext cx="6447692" cy="2112766"/>
          </a:xfrm>
          <a:prstGeom prst="roundRect">
            <a:avLst>
              <a:gd name="adj" fmla="val 16667"/>
            </a:avLst>
          </a:prstGeom>
          <a:solidFill>
            <a:srgbClr val="E2E9F6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" name="Shape 328"/>
          <p:cNvSpPr/>
          <p:nvPr/>
        </p:nvSpPr>
        <p:spPr>
          <a:xfrm>
            <a:off x="7827239" y="1232622"/>
            <a:ext cx="2618884" cy="2112766"/>
          </a:xfrm>
          <a:prstGeom prst="roundRect">
            <a:avLst>
              <a:gd name="adj" fmla="val 16667"/>
            </a:avLst>
          </a:prstGeom>
          <a:solidFill>
            <a:srgbClr val="CCD8F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8" name="Shape 329"/>
          <p:cNvSpPr/>
          <p:nvPr/>
        </p:nvSpPr>
        <p:spPr>
          <a:xfrm>
            <a:off x="1683125" y="1247570"/>
            <a:ext cx="5943598" cy="2112766"/>
          </a:xfrm>
          <a:prstGeom prst="roundRect">
            <a:avLst>
              <a:gd name="adj" fmla="val 16667"/>
            </a:avLst>
          </a:prstGeom>
          <a:blipFill rotWithShape="1">
            <a:blip r:embed="rId2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9" name="Shape 330"/>
          <p:cNvSpPr txBox="1">
            <a:spLocks noGrp="1"/>
          </p:cNvSpPr>
          <p:nvPr>
            <p:ph type="title"/>
          </p:nvPr>
        </p:nvSpPr>
        <p:spPr>
          <a:xfrm>
            <a:off x="593681" y="542787"/>
            <a:ext cx="8502300" cy="4446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588D"/>
              </a:buClr>
              <a:buSzPct val="25000"/>
              <a:buFont typeface="Arial"/>
              <a:buNone/>
            </a:pPr>
            <a:r>
              <a:rPr lang="en-US" sz="3600" i="0" u="none" strike="noStrike" cap="none" baseline="0" dirty="0">
                <a:solidFill>
                  <a:srgbClr val="0C588D"/>
                </a:solidFill>
                <a:ea typeface="Arial"/>
                <a:cs typeface="Arial"/>
                <a:sym typeface="Arial"/>
                <a:rtl val="0"/>
              </a:rPr>
              <a:t>Data Flow Example: Pioneer Profiler</a:t>
            </a:r>
          </a:p>
        </p:txBody>
      </p:sp>
      <p:sp>
        <p:nvSpPr>
          <p:cNvPr id="10" name="Shape 332"/>
          <p:cNvSpPr/>
          <p:nvPr/>
        </p:nvSpPr>
        <p:spPr>
          <a:xfrm>
            <a:off x="1835525" y="2002438"/>
            <a:ext cx="914400" cy="637611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Instrument </a:t>
            </a:r>
          </a:p>
        </p:txBody>
      </p:sp>
      <p:sp>
        <p:nvSpPr>
          <p:cNvPr id="11" name="Shape 333"/>
          <p:cNvSpPr/>
          <p:nvPr/>
        </p:nvSpPr>
        <p:spPr>
          <a:xfrm>
            <a:off x="2978525" y="1290647"/>
            <a:ext cx="914400" cy="637611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Profiler Controller</a:t>
            </a:r>
          </a:p>
        </p:txBody>
      </p:sp>
      <p:sp>
        <p:nvSpPr>
          <p:cNvPr id="12" name="Shape 334"/>
          <p:cNvSpPr/>
          <p:nvPr/>
        </p:nvSpPr>
        <p:spPr>
          <a:xfrm>
            <a:off x="4197725" y="1290647"/>
            <a:ext cx="914400" cy="637611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Inductive Modem</a:t>
            </a:r>
          </a:p>
        </p:txBody>
      </p:sp>
      <p:sp>
        <p:nvSpPr>
          <p:cNvPr id="13" name="Shape 335"/>
          <p:cNvSpPr/>
          <p:nvPr/>
        </p:nvSpPr>
        <p:spPr>
          <a:xfrm>
            <a:off x="5374042" y="2002438"/>
            <a:ext cx="914400" cy="637611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Platform Controller</a:t>
            </a:r>
          </a:p>
        </p:txBody>
      </p:sp>
      <p:sp>
        <p:nvSpPr>
          <p:cNvPr id="14" name="Shape 336"/>
          <p:cNvSpPr/>
          <p:nvPr/>
        </p:nvSpPr>
        <p:spPr>
          <a:xfrm>
            <a:off x="6538853" y="2002438"/>
            <a:ext cx="914400" cy="637611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Telemetry</a:t>
            </a:r>
          </a:p>
        </p:txBody>
      </p:sp>
      <p:sp>
        <p:nvSpPr>
          <p:cNvPr id="15" name="Shape 337"/>
          <p:cNvSpPr/>
          <p:nvPr/>
        </p:nvSpPr>
        <p:spPr>
          <a:xfrm>
            <a:off x="8011639" y="2002438"/>
            <a:ext cx="914400" cy="637611"/>
          </a:xfrm>
          <a:prstGeom prst="roundRect">
            <a:avLst>
              <a:gd name="adj" fmla="val 16667"/>
            </a:avLst>
          </a:prstGeom>
          <a:solidFill>
            <a:srgbClr val="ECFF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OMC Platform Shore Server</a:t>
            </a:r>
          </a:p>
        </p:txBody>
      </p:sp>
      <p:sp>
        <p:nvSpPr>
          <p:cNvPr id="16" name="Shape 338"/>
          <p:cNvSpPr/>
          <p:nvPr/>
        </p:nvSpPr>
        <p:spPr>
          <a:xfrm>
            <a:off x="9411409" y="2002437"/>
            <a:ext cx="914400" cy="637611"/>
          </a:xfrm>
          <a:prstGeom prst="roundRect">
            <a:avLst>
              <a:gd name="adj" fmla="val 16667"/>
            </a:avLst>
          </a:prstGeom>
          <a:solidFill>
            <a:srgbClr val="ECFF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OMC Data Server</a:t>
            </a:r>
          </a:p>
        </p:txBody>
      </p:sp>
      <p:sp>
        <p:nvSpPr>
          <p:cNvPr id="17" name="Shape 339"/>
          <p:cNvSpPr/>
          <p:nvPr/>
        </p:nvSpPr>
        <p:spPr>
          <a:xfrm>
            <a:off x="2453750" y="4388968"/>
            <a:ext cx="914400" cy="637611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RU Acquisition Point Server</a:t>
            </a:r>
          </a:p>
        </p:txBody>
      </p:sp>
      <p:sp>
        <p:nvSpPr>
          <p:cNvPr id="18" name="Shape 340"/>
          <p:cNvSpPr/>
          <p:nvPr/>
        </p:nvSpPr>
        <p:spPr>
          <a:xfrm>
            <a:off x="3703242" y="4388968"/>
            <a:ext cx="914400" cy="637611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0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Dataset </a:t>
            </a:r>
            <a:r>
              <a:rPr lang="en-US" sz="1000" b="1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Agent</a:t>
            </a:r>
            <a:endParaRPr lang="en-US" sz="1000" b="1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0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Driver</a:t>
            </a:r>
          </a:p>
        </p:txBody>
      </p:sp>
      <p:sp>
        <p:nvSpPr>
          <p:cNvPr id="19" name="Shape 341"/>
          <p:cNvSpPr/>
          <p:nvPr/>
        </p:nvSpPr>
        <p:spPr>
          <a:xfrm>
            <a:off x="4987585" y="4396500"/>
            <a:ext cx="914400" cy="637611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uFrame Database</a:t>
            </a:r>
          </a:p>
        </p:txBody>
      </p:sp>
      <p:sp>
        <p:nvSpPr>
          <p:cNvPr id="20" name="Shape 342"/>
          <p:cNvSpPr/>
          <p:nvPr/>
        </p:nvSpPr>
        <p:spPr>
          <a:xfrm>
            <a:off x="6271928" y="4388968"/>
            <a:ext cx="914400" cy="637611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Data Product Algorithm</a:t>
            </a:r>
          </a:p>
        </p:txBody>
      </p:sp>
      <p:sp>
        <p:nvSpPr>
          <p:cNvPr id="21" name="Shape 343"/>
          <p:cNvSpPr/>
          <p:nvPr/>
        </p:nvSpPr>
        <p:spPr>
          <a:xfrm>
            <a:off x="7566337" y="4396500"/>
            <a:ext cx="914400" cy="637611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GUI</a:t>
            </a:r>
          </a:p>
        </p:txBody>
      </p:sp>
      <p:sp>
        <p:nvSpPr>
          <p:cNvPr id="22" name="Shape 344"/>
          <p:cNvSpPr/>
          <p:nvPr/>
        </p:nvSpPr>
        <p:spPr>
          <a:xfrm>
            <a:off x="9028617" y="3912048"/>
            <a:ext cx="914400" cy="158392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User</a:t>
            </a:r>
          </a:p>
        </p:txBody>
      </p:sp>
      <p:sp>
        <p:nvSpPr>
          <p:cNvPr id="23" name="Shape 345"/>
          <p:cNvSpPr/>
          <p:nvPr/>
        </p:nvSpPr>
        <p:spPr>
          <a:xfrm>
            <a:off x="3546947" y="2699047"/>
            <a:ext cx="914400" cy="637611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Inductive Modem</a:t>
            </a:r>
          </a:p>
        </p:txBody>
      </p:sp>
      <p:cxnSp>
        <p:nvCxnSpPr>
          <p:cNvPr id="24" name="Shape 346"/>
          <p:cNvCxnSpPr>
            <a:stCxn id="14" idx="3"/>
            <a:endCxn id="15" idx="1"/>
          </p:cNvCxnSpPr>
          <p:nvPr/>
        </p:nvCxnSpPr>
        <p:spPr>
          <a:xfrm>
            <a:off x="7453253" y="2321243"/>
            <a:ext cx="558300" cy="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5" name="Shape 347"/>
          <p:cNvCxnSpPr>
            <a:stCxn id="10" idx="2"/>
            <a:endCxn id="23" idx="1"/>
          </p:cNvCxnSpPr>
          <p:nvPr/>
        </p:nvCxnSpPr>
        <p:spPr>
          <a:xfrm rot="16200000" flipH="1">
            <a:off x="2731025" y="2201749"/>
            <a:ext cx="377700" cy="1254300"/>
          </a:xfrm>
          <a:prstGeom prst="curvedConnector2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6" name="Shape 348"/>
          <p:cNvCxnSpPr>
            <a:stCxn id="10" idx="0"/>
            <a:endCxn id="11" idx="1"/>
          </p:cNvCxnSpPr>
          <p:nvPr/>
        </p:nvCxnSpPr>
        <p:spPr>
          <a:xfrm rot="16200000">
            <a:off x="2439125" y="1463038"/>
            <a:ext cx="393000" cy="685799"/>
          </a:xfrm>
          <a:prstGeom prst="curvedConnector2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7" name="Shape 349"/>
          <p:cNvCxnSpPr>
            <a:stCxn id="11" idx="3"/>
            <a:endCxn id="12" idx="1"/>
          </p:cNvCxnSpPr>
          <p:nvPr/>
        </p:nvCxnSpPr>
        <p:spPr>
          <a:xfrm>
            <a:off x="3892925" y="1609452"/>
            <a:ext cx="304800" cy="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8" name="Shape 350"/>
          <p:cNvCxnSpPr>
            <a:stCxn id="10" idx="3"/>
            <a:endCxn id="13" idx="1"/>
          </p:cNvCxnSpPr>
          <p:nvPr/>
        </p:nvCxnSpPr>
        <p:spPr>
          <a:xfrm>
            <a:off x="2749925" y="2321243"/>
            <a:ext cx="2624100" cy="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9" name="Shape 351"/>
          <p:cNvCxnSpPr>
            <a:stCxn id="17" idx="3"/>
            <a:endCxn id="18" idx="1"/>
          </p:cNvCxnSpPr>
          <p:nvPr/>
        </p:nvCxnSpPr>
        <p:spPr>
          <a:xfrm>
            <a:off x="3368150" y="4707773"/>
            <a:ext cx="335100" cy="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0" name="Shape 352"/>
          <p:cNvCxnSpPr>
            <a:stCxn id="13" idx="3"/>
            <a:endCxn id="14" idx="1"/>
          </p:cNvCxnSpPr>
          <p:nvPr/>
        </p:nvCxnSpPr>
        <p:spPr>
          <a:xfrm>
            <a:off x="6288442" y="2321243"/>
            <a:ext cx="250500" cy="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1" name="Shape 353"/>
          <p:cNvCxnSpPr>
            <a:stCxn id="12" idx="3"/>
            <a:endCxn id="13" idx="0"/>
          </p:cNvCxnSpPr>
          <p:nvPr/>
        </p:nvCxnSpPr>
        <p:spPr>
          <a:xfrm>
            <a:off x="5112125" y="1609452"/>
            <a:ext cx="719100" cy="393000"/>
          </a:xfrm>
          <a:prstGeom prst="curvedConnector2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2" name="Shape 354"/>
          <p:cNvCxnSpPr>
            <a:endCxn id="13" idx="2"/>
          </p:cNvCxnSpPr>
          <p:nvPr/>
        </p:nvCxnSpPr>
        <p:spPr>
          <a:xfrm rot="10800000" flipH="1">
            <a:off x="4502542" y="2640049"/>
            <a:ext cx="1328700" cy="377700"/>
          </a:xfrm>
          <a:prstGeom prst="curvedConnector2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33" name="Shape 355"/>
          <p:cNvSpPr txBox="1"/>
          <p:nvPr/>
        </p:nvSpPr>
        <p:spPr>
          <a:xfrm>
            <a:off x="2071408" y="1052022"/>
            <a:ext cx="595035" cy="7848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CTDPF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DOFST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FLORT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PARAD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VEL3D</a:t>
            </a:r>
          </a:p>
        </p:txBody>
      </p:sp>
      <p:sp>
        <p:nvSpPr>
          <p:cNvPr id="34" name="Shape 356"/>
          <p:cNvSpPr txBox="1"/>
          <p:nvPr/>
        </p:nvSpPr>
        <p:spPr>
          <a:xfrm>
            <a:off x="3505533" y="2221979"/>
            <a:ext cx="954106" cy="2462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MOPAK RTE</a:t>
            </a:r>
          </a:p>
        </p:txBody>
      </p:sp>
      <p:cxnSp>
        <p:nvCxnSpPr>
          <p:cNvPr id="35" name="Shape 357"/>
          <p:cNvCxnSpPr>
            <a:stCxn id="15" idx="3"/>
            <a:endCxn id="16" idx="1"/>
          </p:cNvCxnSpPr>
          <p:nvPr/>
        </p:nvCxnSpPr>
        <p:spPr>
          <a:xfrm>
            <a:off x="8926039" y="2321243"/>
            <a:ext cx="485400" cy="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36" name="Shape 358"/>
          <p:cNvSpPr txBox="1"/>
          <p:nvPr/>
        </p:nvSpPr>
        <p:spPr>
          <a:xfrm>
            <a:off x="7423153" y="2075021"/>
            <a:ext cx="611065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Iridium</a:t>
            </a:r>
          </a:p>
        </p:txBody>
      </p:sp>
      <p:sp>
        <p:nvSpPr>
          <p:cNvPr id="37" name="Shape 359"/>
          <p:cNvSpPr txBox="1"/>
          <p:nvPr/>
        </p:nvSpPr>
        <p:spPr>
          <a:xfrm>
            <a:off x="8903582" y="2075020"/>
            <a:ext cx="524501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rsync</a:t>
            </a:r>
          </a:p>
        </p:txBody>
      </p:sp>
      <p:cxnSp>
        <p:nvCxnSpPr>
          <p:cNvPr id="38" name="Shape 360"/>
          <p:cNvCxnSpPr/>
          <p:nvPr/>
        </p:nvCxnSpPr>
        <p:spPr>
          <a:xfrm>
            <a:off x="10316367" y="2318072"/>
            <a:ext cx="358358" cy="3167"/>
          </a:xfrm>
          <a:prstGeom prst="straightConnector1">
            <a:avLst/>
          </a:prstGeom>
          <a:solidFill>
            <a:schemeClr val="accent1"/>
          </a:solidFill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9" name="Shape 361"/>
          <p:cNvCxnSpPr/>
          <p:nvPr/>
        </p:nvCxnSpPr>
        <p:spPr>
          <a:xfrm>
            <a:off x="1721057" y="4698995"/>
            <a:ext cx="745362" cy="0"/>
          </a:xfrm>
          <a:prstGeom prst="straightConnector1">
            <a:avLst/>
          </a:prstGeom>
          <a:solidFill>
            <a:schemeClr val="accent1"/>
          </a:solidFill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40" name="Shape 362"/>
          <p:cNvSpPr txBox="1"/>
          <p:nvPr/>
        </p:nvSpPr>
        <p:spPr>
          <a:xfrm>
            <a:off x="1683125" y="3992597"/>
            <a:ext cx="799800" cy="554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Data Files from CGSN</a:t>
            </a:r>
          </a:p>
        </p:txBody>
      </p:sp>
      <p:cxnSp>
        <p:nvCxnSpPr>
          <p:cNvPr id="41" name="Shape 363"/>
          <p:cNvCxnSpPr>
            <a:stCxn id="18" idx="3"/>
            <a:endCxn id="19" idx="1"/>
          </p:cNvCxnSpPr>
          <p:nvPr/>
        </p:nvCxnSpPr>
        <p:spPr>
          <a:xfrm>
            <a:off x="4617642" y="4707773"/>
            <a:ext cx="369899" cy="750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2" name="Shape 364"/>
          <p:cNvCxnSpPr>
            <a:stCxn id="19" idx="3"/>
            <a:endCxn id="20" idx="1"/>
          </p:cNvCxnSpPr>
          <p:nvPr/>
        </p:nvCxnSpPr>
        <p:spPr>
          <a:xfrm rot="10800000" flipH="1">
            <a:off x="5901985" y="4707805"/>
            <a:ext cx="369900" cy="750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3" name="Shape 365"/>
          <p:cNvCxnSpPr>
            <a:stCxn id="21" idx="3"/>
            <a:endCxn id="22" idx="1"/>
          </p:cNvCxnSpPr>
          <p:nvPr/>
        </p:nvCxnSpPr>
        <p:spPr>
          <a:xfrm rot="10800000" flipH="1">
            <a:off x="8480737" y="4703905"/>
            <a:ext cx="547800" cy="11400"/>
          </a:xfrm>
          <a:prstGeom prst="straightConnector1">
            <a:avLst/>
          </a:pr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44" name="Shape 366"/>
          <p:cNvSpPr txBox="1"/>
          <p:nvPr/>
        </p:nvSpPr>
        <p:spPr>
          <a:xfrm>
            <a:off x="6605448" y="1284491"/>
            <a:ext cx="88998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Ocean</a:t>
            </a:r>
          </a:p>
        </p:txBody>
      </p:sp>
      <p:sp>
        <p:nvSpPr>
          <p:cNvPr id="45" name="Shape 367"/>
          <p:cNvSpPr txBox="1"/>
          <p:nvPr/>
        </p:nvSpPr>
        <p:spPr>
          <a:xfrm>
            <a:off x="9446185" y="1261930"/>
            <a:ext cx="81304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WHOI</a:t>
            </a:r>
          </a:p>
        </p:txBody>
      </p:sp>
      <p:sp>
        <p:nvSpPr>
          <p:cNvPr id="46" name="Shape 368"/>
          <p:cNvSpPr txBox="1"/>
          <p:nvPr/>
        </p:nvSpPr>
        <p:spPr>
          <a:xfrm>
            <a:off x="2513312" y="3652068"/>
            <a:ext cx="105669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Rutgers</a:t>
            </a:r>
          </a:p>
        </p:txBody>
      </p:sp>
      <p:cxnSp>
        <p:nvCxnSpPr>
          <p:cNvPr id="47" name="Shape 369"/>
          <p:cNvCxnSpPr/>
          <p:nvPr/>
        </p:nvCxnSpPr>
        <p:spPr>
          <a:xfrm rot="10800000" flipH="1">
            <a:off x="7196394" y="4704007"/>
            <a:ext cx="369942" cy="7531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48" name="Shape 370"/>
          <p:cNvSpPr txBox="1"/>
          <p:nvPr/>
        </p:nvSpPr>
        <p:spPr>
          <a:xfrm>
            <a:off x="2172518" y="2867463"/>
            <a:ext cx="747318" cy="2462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ADCPS/T</a:t>
            </a:r>
          </a:p>
        </p:txBody>
      </p:sp>
    </p:spTree>
    <p:extLst>
      <p:ext uri="{BB962C8B-B14F-4D97-AF65-F5344CB8AC3E}">
        <p14:creationId xmlns:p14="http://schemas.microsoft.com/office/powerpoint/2010/main" val="4215381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/>
              <a:t>8</a:t>
            </a:fld>
            <a:endParaRPr lang="en-US"/>
          </a:p>
        </p:txBody>
      </p:sp>
      <p:sp>
        <p:nvSpPr>
          <p:cNvPr id="6" name="Shape 381"/>
          <p:cNvSpPr/>
          <p:nvPr/>
        </p:nvSpPr>
        <p:spPr>
          <a:xfrm>
            <a:off x="1672123" y="2931194"/>
            <a:ext cx="7967926" cy="1254170"/>
          </a:xfrm>
          <a:prstGeom prst="roundRect">
            <a:avLst>
              <a:gd name="adj" fmla="val 16667"/>
            </a:avLst>
          </a:prstGeom>
          <a:solidFill>
            <a:srgbClr val="E2E9F6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" name="Shape 382"/>
          <p:cNvSpPr/>
          <p:nvPr/>
        </p:nvSpPr>
        <p:spPr>
          <a:xfrm>
            <a:off x="1880040" y="3172907"/>
            <a:ext cx="914400" cy="802199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Acquisition Point Server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(RU)</a:t>
            </a:r>
          </a:p>
        </p:txBody>
      </p:sp>
      <p:sp>
        <p:nvSpPr>
          <p:cNvPr id="8" name="Shape 383"/>
          <p:cNvSpPr/>
          <p:nvPr/>
        </p:nvSpPr>
        <p:spPr>
          <a:xfrm>
            <a:off x="3655662" y="3180436"/>
            <a:ext cx="914400" cy="794699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Dataset </a:t>
            </a:r>
            <a:r>
              <a:rPr lang="en-US" sz="10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Agent</a:t>
            </a:r>
            <a:endParaRPr lang="en-US" sz="1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Driver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(Omaha)</a:t>
            </a:r>
          </a:p>
        </p:txBody>
      </p:sp>
      <p:sp>
        <p:nvSpPr>
          <p:cNvPr id="9" name="Shape 384"/>
          <p:cNvSpPr/>
          <p:nvPr/>
        </p:nvSpPr>
        <p:spPr>
          <a:xfrm>
            <a:off x="5292241" y="3180439"/>
            <a:ext cx="914400" cy="794699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uFrame</a:t>
            </a:r>
            <a:r>
              <a:rPr lang="en-US" sz="1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Database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(Omaha)</a:t>
            </a:r>
          </a:p>
        </p:txBody>
      </p:sp>
      <p:sp>
        <p:nvSpPr>
          <p:cNvPr id="10" name="Shape 385"/>
          <p:cNvSpPr/>
          <p:nvPr/>
        </p:nvSpPr>
        <p:spPr>
          <a:xfrm>
            <a:off x="6849356" y="3172904"/>
            <a:ext cx="990597" cy="802199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Data Product Algorithms, QC, A/A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(Omaha)</a:t>
            </a:r>
          </a:p>
        </p:txBody>
      </p:sp>
      <p:sp>
        <p:nvSpPr>
          <p:cNvPr id="11" name="Shape 386"/>
          <p:cNvSpPr/>
          <p:nvPr/>
        </p:nvSpPr>
        <p:spPr>
          <a:xfrm>
            <a:off x="8446966" y="3180439"/>
            <a:ext cx="914400" cy="7626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GUI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(</a:t>
            </a:r>
            <a:r>
              <a:rPr lang="en-US" sz="10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ASA-RPS)</a:t>
            </a:r>
            <a:endParaRPr lang="en-US" sz="1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12" name="Shape 387"/>
          <p:cNvCxnSpPr>
            <a:stCxn id="7" idx="3"/>
            <a:endCxn id="8" idx="1"/>
          </p:cNvCxnSpPr>
          <p:nvPr/>
        </p:nvCxnSpPr>
        <p:spPr>
          <a:xfrm>
            <a:off x="2794440" y="3574006"/>
            <a:ext cx="861300" cy="390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3" name="Shape 388"/>
          <p:cNvCxnSpPr/>
          <p:nvPr/>
        </p:nvCxnSpPr>
        <p:spPr>
          <a:xfrm>
            <a:off x="1147350" y="3576071"/>
            <a:ext cx="745500" cy="0"/>
          </a:xfrm>
          <a:prstGeom prst="straightConnector1">
            <a:avLst/>
          </a:prstGeom>
          <a:solidFill>
            <a:schemeClr val="accent1"/>
          </a:solidFill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14" name="Shape 389"/>
          <p:cNvSpPr txBox="1"/>
          <p:nvPr/>
        </p:nvSpPr>
        <p:spPr>
          <a:xfrm>
            <a:off x="1068424" y="3742175"/>
            <a:ext cx="1176900" cy="747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Data files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from CGSN (Telemetered and Recovered)</a:t>
            </a:r>
          </a:p>
        </p:txBody>
      </p:sp>
      <p:cxnSp>
        <p:nvCxnSpPr>
          <p:cNvPr id="15" name="Shape 390"/>
          <p:cNvCxnSpPr>
            <a:stCxn id="8" idx="3"/>
            <a:endCxn id="9" idx="1"/>
          </p:cNvCxnSpPr>
          <p:nvPr/>
        </p:nvCxnSpPr>
        <p:spPr>
          <a:xfrm>
            <a:off x="4570062" y="3577785"/>
            <a:ext cx="722100" cy="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6" name="Shape 391"/>
          <p:cNvCxnSpPr>
            <a:stCxn id="9" idx="3"/>
            <a:endCxn id="10" idx="1"/>
          </p:cNvCxnSpPr>
          <p:nvPr/>
        </p:nvCxnSpPr>
        <p:spPr>
          <a:xfrm rot="10800000" flipH="1">
            <a:off x="6206641" y="3573888"/>
            <a:ext cx="642600" cy="390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7" name="Shape 392"/>
          <p:cNvCxnSpPr>
            <a:stCxn id="10" idx="3"/>
          </p:cNvCxnSpPr>
          <p:nvPr/>
        </p:nvCxnSpPr>
        <p:spPr>
          <a:xfrm rot="10800000" flipH="1">
            <a:off x="7839954" y="3564103"/>
            <a:ext cx="612000" cy="990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18" name="Shape 393"/>
          <p:cNvSpPr/>
          <p:nvPr/>
        </p:nvSpPr>
        <p:spPr>
          <a:xfrm>
            <a:off x="6254047" y="4593998"/>
            <a:ext cx="990597" cy="637500"/>
          </a:xfrm>
          <a:prstGeom prst="roundRect">
            <a:avLst>
              <a:gd name="adj" fmla="val 16667"/>
            </a:avLst>
          </a:prstGeom>
          <a:solidFill>
            <a:srgbClr val="71BEC4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Cal Sheets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(MIOs)</a:t>
            </a:r>
          </a:p>
        </p:txBody>
      </p:sp>
      <p:sp>
        <p:nvSpPr>
          <p:cNvPr id="19" name="Shape 394"/>
          <p:cNvSpPr/>
          <p:nvPr/>
        </p:nvSpPr>
        <p:spPr>
          <a:xfrm>
            <a:off x="4954309" y="1802220"/>
            <a:ext cx="990597" cy="637500"/>
          </a:xfrm>
          <a:prstGeom prst="roundRect">
            <a:avLst>
              <a:gd name="adj" fmla="val 16667"/>
            </a:avLst>
          </a:prstGeom>
          <a:solidFill>
            <a:srgbClr val="71BEC4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Preload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Database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(All)</a:t>
            </a:r>
          </a:p>
        </p:txBody>
      </p:sp>
      <p:sp>
        <p:nvSpPr>
          <p:cNvPr id="20" name="Shape 395"/>
          <p:cNvSpPr/>
          <p:nvPr/>
        </p:nvSpPr>
        <p:spPr>
          <a:xfrm>
            <a:off x="6251152" y="1785968"/>
            <a:ext cx="990597" cy="637500"/>
          </a:xfrm>
          <a:prstGeom prst="roundRect">
            <a:avLst>
              <a:gd name="adj" fmla="val 16667"/>
            </a:avLst>
          </a:prstGeom>
          <a:solidFill>
            <a:srgbClr val="71BEC4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QC Parameters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(RU)</a:t>
            </a:r>
          </a:p>
        </p:txBody>
      </p:sp>
      <p:sp>
        <p:nvSpPr>
          <p:cNvPr id="21" name="Shape 396"/>
          <p:cNvSpPr/>
          <p:nvPr/>
        </p:nvSpPr>
        <p:spPr>
          <a:xfrm>
            <a:off x="3559866" y="4590366"/>
            <a:ext cx="1089657" cy="637500"/>
          </a:xfrm>
          <a:prstGeom prst="roundRect">
            <a:avLst>
              <a:gd name="adj" fmla="val 16667"/>
            </a:avLst>
          </a:prstGeom>
          <a:solidFill>
            <a:srgbClr val="71BEC4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Ingestion Sheet </a:t>
            </a: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(.csv)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(MIOs/RU)</a:t>
            </a:r>
          </a:p>
        </p:txBody>
      </p:sp>
      <p:cxnSp>
        <p:nvCxnSpPr>
          <p:cNvPr id="22" name="Shape 397"/>
          <p:cNvCxnSpPr>
            <a:stCxn id="21" idx="0"/>
            <a:endCxn id="8" idx="2"/>
          </p:cNvCxnSpPr>
          <p:nvPr/>
        </p:nvCxnSpPr>
        <p:spPr>
          <a:xfrm rot="10800000" flipH="1">
            <a:off x="4104695" y="3975066"/>
            <a:ext cx="8100" cy="615300"/>
          </a:xfrm>
          <a:prstGeom prst="straightConnector1">
            <a:avLst/>
          </a:prstGeom>
          <a:solidFill>
            <a:schemeClr val="accent1"/>
          </a:solidFill>
          <a:ln w="28575" cap="flat" cmpd="sng">
            <a:solidFill>
              <a:srgbClr val="0C588D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3" name="Shape 398"/>
          <p:cNvCxnSpPr>
            <a:stCxn id="19" idx="2"/>
          </p:cNvCxnSpPr>
          <p:nvPr/>
        </p:nvCxnSpPr>
        <p:spPr>
          <a:xfrm>
            <a:off x="5449608" y="2439720"/>
            <a:ext cx="0" cy="733187"/>
          </a:xfrm>
          <a:prstGeom prst="straightConnector1">
            <a:avLst/>
          </a:prstGeom>
          <a:solidFill>
            <a:schemeClr val="accent1"/>
          </a:solidFill>
          <a:ln w="28575" cap="flat" cmpd="sng">
            <a:solidFill>
              <a:srgbClr val="0C588D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4" name="Shape 399"/>
          <p:cNvCxnSpPr>
            <a:stCxn id="20" idx="2"/>
          </p:cNvCxnSpPr>
          <p:nvPr/>
        </p:nvCxnSpPr>
        <p:spPr>
          <a:xfrm>
            <a:off x="6746451" y="2423468"/>
            <a:ext cx="323400" cy="753300"/>
          </a:xfrm>
          <a:prstGeom prst="straightConnector1">
            <a:avLst/>
          </a:prstGeom>
          <a:solidFill>
            <a:schemeClr val="accent1"/>
          </a:solidFill>
          <a:ln w="28575" cap="flat" cmpd="sng">
            <a:solidFill>
              <a:srgbClr val="0C588D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5" name="Shape 400"/>
          <p:cNvCxnSpPr>
            <a:stCxn id="18" idx="0"/>
          </p:cNvCxnSpPr>
          <p:nvPr/>
        </p:nvCxnSpPr>
        <p:spPr>
          <a:xfrm rot="10800000" flipH="1">
            <a:off x="6749346" y="3955298"/>
            <a:ext cx="320400" cy="638700"/>
          </a:xfrm>
          <a:prstGeom prst="straightConnector1">
            <a:avLst/>
          </a:prstGeom>
          <a:solidFill>
            <a:schemeClr val="accent1"/>
          </a:solidFill>
          <a:ln w="28575" cap="flat" cmpd="sng">
            <a:solidFill>
              <a:srgbClr val="0C588D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6" name="Shape 401"/>
          <p:cNvSpPr/>
          <p:nvPr/>
        </p:nvSpPr>
        <p:spPr>
          <a:xfrm>
            <a:off x="3577181" y="1795061"/>
            <a:ext cx="1051849" cy="637500"/>
          </a:xfrm>
          <a:prstGeom prst="roundRect">
            <a:avLst>
              <a:gd name="adj" fmla="val 16667"/>
            </a:avLst>
          </a:prstGeom>
          <a:solidFill>
            <a:srgbClr val="71BEC4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Cabled Ingest </a:t>
            </a:r>
            <a:r>
              <a:rPr lang="en-US" sz="12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Config</a:t>
            </a:r>
            <a:endParaRPr lang="en-US" sz="1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(MIOs/SD)</a:t>
            </a:r>
          </a:p>
        </p:txBody>
      </p:sp>
      <p:cxnSp>
        <p:nvCxnSpPr>
          <p:cNvPr id="27" name="Shape 402"/>
          <p:cNvCxnSpPr>
            <a:stCxn id="26" idx="2"/>
            <a:endCxn id="8" idx="0"/>
          </p:cNvCxnSpPr>
          <p:nvPr/>
        </p:nvCxnSpPr>
        <p:spPr>
          <a:xfrm>
            <a:off x="4103105" y="2432561"/>
            <a:ext cx="9900" cy="747900"/>
          </a:xfrm>
          <a:prstGeom prst="straightConnector1">
            <a:avLst/>
          </a:prstGeom>
          <a:solidFill>
            <a:schemeClr val="accent1"/>
          </a:solidFill>
          <a:ln w="28575" cap="flat" cmpd="sng">
            <a:solidFill>
              <a:srgbClr val="0C588D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8" name="Shape 403"/>
          <p:cNvSpPr/>
          <p:nvPr/>
        </p:nvSpPr>
        <p:spPr>
          <a:xfrm>
            <a:off x="7330861" y="4597952"/>
            <a:ext cx="996836" cy="637500"/>
          </a:xfrm>
          <a:prstGeom prst="roundRect">
            <a:avLst>
              <a:gd name="adj" fmla="val 16667"/>
            </a:avLst>
          </a:prstGeom>
          <a:solidFill>
            <a:srgbClr val="71BEC4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Algorithms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(OSU)</a:t>
            </a:r>
          </a:p>
        </p:txBody>
      </p:sp>
      <p:cxnSp>
        <p:nvCxnSpPr>
          <p:cNvPr id="29" name="Shape 404"/>
          <p:cNvCxnSpPr>
            <a:stCxn id="28" idx="0"/>
          </p:cNvCxnSpPr>
          <p:nvPr/>
        </p:nvCxnSpPr>
        <p:spPr>
          <a:xfrm rot="10800000">
            <a:off x="7614779" y="3975152"/>
            <a:ext cx="214500" cy="622800"/>
          </a:xfrm>
          <a:prstGeom prst="straightConnector1">
            <a:avLst/>
          </a:prstGeom>
          <a:solidFill>
            <a:schemeClr val="accent1"/>
          </a:solidFill>
          <a:ln w="28575" cap="flat" cmpd="sng">
            <a:solidFill>
              <a:srgbClr val="0C588D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30" name="Shape 405"/>
          <p:cNvSpPr/>
          <p:nvPr/>
        </p:nvSpPr>
        <p:spPr>
          <a:xfrm>
            <a:off x="7333465" y="1785968"/>
            <a:ext cx="990597" cy="637500"/>
          </a:xfrm>
          <a:prstGeom prst="roundRect">
            <a:avLst>
              <a:gd name="adj" fmla="val 16667"/>
            </a:avLst>
          </a:prstGeom>
          <a:solidFill>
            <a:srgbClr val="71BEC4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A/A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Parameters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(MIOs)</a:t>
            </a:r>
          </a:p>
        </p:txBody>
      </p:sp>
      <p:cxnSp>
        <p:nvCxnSpPr>
          <p:cNvPr id="31" name="Shape 406"/>
          <p:cNvCxnSpPr>
            <a:stCxn id="30" idx="2"/>
          </p:cNvCxnSpPr>
          <p:nvPr/>
        </p:nvCxnSpPr>
        <p:spPr>
          <a:xfrm flipH="1">
            <a:off x="7614564" y="2423468"/>
            <a:ext cx="214200" cy="756900"/>
          </a:xfrm>
          <a:prstGeom prst="straightConnector1">
            <a:avLst/>
          </a:prstGeom>
          <a:solidFill>
            <a:schemeClr val="accent1"/>
          </a:solidFill>
          <a:ln w="28575" cap="flat" cmpd="sng">
            <a:solidFill>
              <a:srgbClr val="0C588D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2" name="Shape 407"/>
          <p:cNvCxnSpPr/>
          <p:nvPr/>
        </p:nvCxnSpPr>
        <p:spPr>
          <a:xfrm>
            <a:off x="1147350" y="2688957"/>
            <a:ext cx="745500" cy="0"/>
          </a:xfrm>
          <a:prstGeom prst="straightConnector1">
            <a:avLst/>
          </a:prstGeom>
          <a:solidFill>
            <a:schemeClr val="accent1"/>
          </a:solidFill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33" name="Shape 408"/>
          <p:cNvSpPr txBox="1"/>
          <p:nvPr/>
        </p:nvSpPr>
        <p:spPr>
          <a:xfrm>
            <a:off x="1117385" y="2109434"/>
            <a:ext cx="762000" cy="554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Data from RSN</a:t>
            </a:r>
          </a:p>
        </p:txBody>
      </p:sp>
      <p:cxnSp>
        <p:nvCxnSpPr>
          <p:cNvPr id="34" name="Shape 409"/>
          <p:cNvCxnSpPr/>
          <p:nvPr/>
        </p:nvCxnSpPr>
        <p:spPr>
          <a:xfrm>
            <a:off x="2337240" y="2684735"/>
            <a:ext cx="1308665" cy="561794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5" name="Shape 410"/>
          <p:cNvCxnSpPr>
            <a:endCxn id="7" idx="0"/>
          </p:cNvCxnSpPr>
          <p:nvPr/>
        </p:nvCxnSpPr>
        <p:spPr>
          <a:xfrm>
            <a:off x="2336640" y="2693507"/>
            <a:ext cx="600" cy="479399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6" name="Shape 411"/>
          <p:cNvCxnSpPr/>
          <p:nvPr/>
        </p:nvCxnSpPr>
        <p:spPr>
          <a:xfrm>
            <a:off x="1843777" y="2678298"/>
            <a:ext cx="495163" cy="719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Shape 412"/>
          <p:cNvSpPr txBox="1"/>
          <p:nvPr/>
        </p:nvSpPr>
        <p:spPr>
          <a:xfrm>
            <a:off x="1672123" y="2814367"/>
            <a:ext cx="762000" cy="2466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Recorded</a:t>
            </a:r>
          </a:p>
        </p:txBody>
      </p:sp>
      <p:sp>
        <p:nvSpPr>
          <p:cNvPr id="38" name="Shape 413"/>
          <p:cNvSpPr txBox="1"/>
          <p:nvPr/>
        </p:nvSpPr>
        <p:spPr>
          <a:xfrm>
            <a:off x="2712457" y="2702538"/>
            <a:ext cx="762000" cy="2466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Streaming</a:t>
            </a:r>
          </a:p>
        </p:txBody>
      </p:sp>
      <p:sp>
        <p:nvSpPr>
          <p:cNvPr id="39" name="Shape 330"/>
          <p:cNvSpPr txBox="1">
            <a:spLocks noGrp="1"/>
          </p:cNvSpPr>
          <p:nvPr>
            <p:ph type="title"/>
          </p:nvPr>
        </p:nvSpPr>
        <p:spPr>
          <a:xfrm>
            <a:off x="415502" y="586121"/>
            <a:ext cx="9031220" cy="4446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588D"/>
              </a:buClr>
              <a:buSzPct val="25000"/>
              <a:buFont typeface="Arial"/>
              <a:buNone/>
            </a:pPr>
            <a:r>
              <a:rPr lang="en-US" i="0" u="none" strike="noStrike" cap="none" baseline="0" dirty="0">
                <a:solidFill>
                  <a:srgbClr val="0C588D"/>
                </a:solidFill>
                <a:ea typeface="Arial"/>
                <a:cs typeface="Arial"/>
                <a:sym typeface="Arial"/>
                <a:rtl val="0"/>
              </a:rPr>
              <a:t>Data </a:t>
            </a:r>
            <a:r>
              <a:rPr lang="en-US" i="0" u="none" strike="noStrike" cap="none" baseline="0" dirty="0" smtClean="0">
                <a:solidFill>
                  <a:srgbClr val="0C588D"/>
                </a:solidFill>
                <a:ea typeface="Arial"/>
                <a:cs typeface="Arial"/>
                <a:sym typeface="Arial"/>
                <a:rtl val="0"/>
              </a:rPr>
              <a:t>Processing Flow</a:t>
            </a:r>
            <a:endParaRPr lang="en-US" i="0" u="none" strike="noStrike" cap="none" baseline="0" dirty="0">
              <a:solidFill>
                <a:srgbClr val="0C588D"/>
              </a:solidFill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2" name="Shape 344"/>
          <p:cNvSpPr/>
          <p:nvPr/>
        </p:nvSpPr>
        <p:spPr>
          <a:xfrm>
            <a:off x="10179859" y="2702538"/>
            <a:ext cx="914400" cy="1583920"/>
          </a:xfrm>
          <a:prstGeom prst="roundRect">
            <a:avLst>
              <a:gd name="adj" fmla="val 16667"/>
            </a:avLst>
          </a:prstGeom>
          <a:blipFill rotWithShape="1">
            <a:blip r:embed="rId2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User</a:t>
            </a:r>
          </a:p>
        </p:txBody>
      </p:sp>
      <p:cxnSp>
        <p:nvCxnSpPr>
          <p:cNvPr id="43" name="Shape 365"/>
          <p:cNvCxnSpPr>
            <a:endCxn id="42" idx="1"/>
          </p:cNvCxnSpPr>
          <p:nvPr/>
        </p:nvCxnSpPr>
        <p:spPr>
          <a:xfrm flipV="1">
            <a:off x="9361366" y="3494498"/>
            <a:ext cx="818493" cy="11297"/>
          </a:xfrm>
          <a:prstGeom prst="straightConnector1">
            <a:avLst/>
          </a:pr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363329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287" y="297918"/>
            <a:ext cx="10515600" cy="1060262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Data Access Points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8106" y="1358180"/>
            <a:ext cx="5509549" cy="4502842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Data Portal (GUI)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THREDDS Server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Aggregated data products in NetCDF and CSV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ERDDAP (Spring-Summer 2016)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Raw data files (Spring 2016)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Shipboard Data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Large Format Data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Still Camera &amp; HD Video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Seismic Sensors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Hydrophones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Bioacoustic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Sonar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Direct Pass to community organizations (e.g. seismic to IRIS)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522" y="158187"/>
            <a:ext cx="5639988" cy="579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4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-Cambria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6210</TotalTime>
  <Words>1495</Words>
  <Application>Microsoft Office PowerPoint</Application>
  <PresentationFormat>Widescreen</PresentationFormat>
  <Paragraphs>313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Cambria</vt:lpstr>
      <vt:lpstr>Courier New</vt:lpstr>
      <vt:lpstr>Gill Sans</vt:lpstr>
      <vt:lpstr>Helvetica</vt:lpstr>
      <vt:lpstr>Times New Roman</vt:lpstr>
      <vt:lpstr>Wingdings</vt:lpstr>
      <vt:lpstr>ヒラギノ角ゴ ProN W3</vt:lpstr>
      <vt:lpstr>Office Theme</vt:lpstr>
      <vt:lpstr>OOI Data Management and QA/QC: Lessons Learned and the Path Ahead</vt:lpstr>
      <vt:lpstr>Table of Contents:</vt:lpstr>
      <vt:lpstr>PowerPoint Presentation</vt:lpstr>
      <vt:lpstr>PowerPoint Presentation</vt:lpstr>
      <vt:lpstr>Data Flow</vt:lpstr>
      <vt:lpstr>OOI Data Product Levels</vt:lpstr>
      <vt:lpstr>Data Flow Example: Pioneer Profiler</vt:lpstr>
      <vt:lpstr>Data Processing Flow</vt:lpstr>
      <vt:lpstr>Data Access Points</vt:lpstr>
      <vt:lpstr>OOI Essential Ocean Variables (EOVs)</vt:lpstr>
      <vt:lpstr>QC Procedures and Tools</vt:lpstr>
      <vt:lpstr>Data Evaluation Team QA/QC Testing</vt:lpstr>
      <vt:lpstr>OOI Automated QC Procedures</vt:lpstr>
      <vt:lpstr>QC Challenges</vt:lpstr>
      <vt:lpstr>Data Evaluation Procedures &amp; Tools</vt:lpstr>
      <vt:lpstr>Lessons Learned</vt:lpstr>
      <vt:lpstr>Metadata standards</vt:lpstr>
      <vt:lpstr>Communication</vt:lpstr>
      <vt:lpstr>QA vs. QC</vt:lpstr>
      <vt:lpstr>Future Plans</vt:lpstr>
      <vt:lpstr>Near-Term Priorities</vt:lpstr>
      <vt:lpstr>OOI at Oceans 2016</vt:lpstr>
      <vt:lpstr>Questions?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OOI</cp:lastModifiedBy>
  <cp:revision>233</cp:revision>
  <dcterms:created xsi:type="dcterms:W3CDTF">2015-11-30T20:15:52Z</dcterms:created>
  <dcterms:modified xsi:type="dcterms:W3CDTF">2016-02-25T21:04:11Z</dcterms:modified>
  <cp:category/>
</cp:coreProperties>
</file>