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0233600" cy="32004000"/>
  <p:notesSz cx="6858000" cy="9144000"/>
  <p:defaultTextStyle>
    <a:defPPr>
      <a:defRPr lang="en-US"/>
    </a:defPPr>
    <a:lvl1pPr marL="0" algn="l" defTabSz="2076968" rtl="0" eaLnBrk="1" latinLnBrk="0" hangingPunct="1">
      <a:defRPr sz="8200" kern="1200">
        <a:solidFill>
          <a:schemeClr val="tx1"/>
        </a:solidFill>
        <a:latin typeface="+mn-lt"/>
        <a:ea typeface="+mn-ea"/>
        <a:cs typeface="+mn-cs"/>
      </a:defRPr>
    </a:lvl1pPr>
    <a:lvl2pPr marL="2076968" algn="l" defTabSz="2076968" rtl="0" eaLnBrk="1" latinLnBrk="0" hangingPunct="1">
      <a:defRPr sz="8200" kern="1200">
        <a:solidFill>
          <a:schemeClr val="tx1"/>
        </a:solidFill>
        <a:latin typeface="+mn-lt"/>
        <a:ea typeface="+mn-ea"/>
        <a:cs typeface="+mn-cs"/>
      </a:defRPr>
    </a:lvl2pPr>
    <a:lvl3pPr marL="4153936" algn="l" defTabSz="2076968" rtl="0" eaLnBrk="1" latinLnBrk="0" hangingPunct="1">
      <a:defRPr sz="8200" kern="1200">
        <a:solidFill>
          <a:schemeClr val="tx1"/>
        </a:solidFill>
        <a:latin typeface="+mn-lt"/>
        <a:ea typeface="+mn-ea"/>
        <a:cs typeface="+mn-cs"/>
      </a:defRPr>
    </a:lvl3pPr>
    <a:lvl4pPr marL="6230904" algn="l" defTabSz="2076968" rtl="0" eaLnBrk="1" latinLnBrk="0" hangingPunct="1">
      <a:defRPr sz="8200" kern="1200">
        <a:solidFill>
          <a:schemeClr val="tx1"/>
        </a:solidFill>
        <a:latin typeface="+mn-lt"/>
        <a:ea typeface="+mn-ea"/>
        <a:cs typeface="+mn-cs"/>
      </a:defRPr>
    </a:lvl4pPr>
    <a:lvl5pPr marL="8307873" algn="l" defTabSz="2076968" rtl="0" eaLnBrk="1" latinLnBrk="0" hangingPunct="1">
      <a:defRPr sz="8200" kern="1200">
        <a:solidFill>
          <a:schemeClr val="tx1"/>
        </a:solidFill>
        <a:latin typeface="+mn-lt"/>
        <a:ea typeface="+mn-ea"/>
        <a:cs typeface="+mn-cs"/>
      </a:defRPr>
    </a:lvl5pPr>
    <a:lvl6pPr marL="10384841" algn="l" defTabSz="2076968" rtl="0" eaLnBrk="1" latinLnBrk="0" hangingPunct="1">
      <a:defRPr sz="8200" kern="1200">
        <a:solidFill>
          <a:schemeClr val="tx1"/>
        </a:solidFill>
        <a:latin typeface="+mn-lt"/>
        <a:ea typeface="+mn-ea"/>
        <a:cs typeface="+mn-cs"/>
      </a:defRPr>
    </a:lvl6pPr>
    <a:lvl7pPr marL="12461809" algn="l" defTabSz="2076968" rtl="0" eaLnBrk="1" latinLnBrk="0" hangingPunct="1">
      <a:defRPr sz="8200" kern="1200">
        <a:solidFill>
          <a:schemeClr val="tx1"/>
        </a:solidFill>
        <a:latin typeface="+mn-lt"/>
        <a:ea typeface="+mn-ea"/>
        <a:cs typeface="+mn-cs"/>
      </a:defRPr>
    </a:lvl7pPr>
    <a:lvl8pPr marL="14538777" algn="l" defTabSz="2076968" rtl="0" eaLnBrk="1" latinLnBrk="0" hangingPunct="1">
      <a:defRPr sz="8200" kern="1200">
        <a:solidFill>
          <a:schemeClr val="tx1"/>
        </a:solidFill>
        <a:latin typeface="+mn-lt"/>
        <a:ea typeface="+mn-ea"/>
        <a:cs typeface="+mn-cs"/>
      </a:defRPr>
    </a:lvl8pPr>
    <a:lvl9pPr marL="16615745" algn="l" defTabSz="2076968"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0">
          <p15:clr>
            <a:srgbClr val="A4A3A4"/>
          </p15:clr>
        </p15:guide>
        <p15:guide id="2" pos="127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4984"/>
    <a:srgbClr val="2B709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9309"/>
    <p:restoredTop sz="99335" autoAdjust="0"/>
  </p:normalViewPr>
  <p:slideViewPr>
    <p:cSldViewPr snapToObjects="1">
      <p:cViewPr>
        <p:scale>
          <a:sx n="64" d="100"/>
          <a:sy n="64" d="100"/>
        </p:scale>
        <p:origin x="-6448" y="-7424"/>
      </p:cViewPr>
      <p:guideLst>
        <p:guide orient="horz" pos="10080"/>
        <p:guide pos="127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54B9F3-8CC6-BA47-A11D-613C1872C528}" type="datetimeFigureOut">
              <a:rPr lang="en-US" smtClean="0"/>
              <a:t>2/17/16</a:t>
            </a:fld>
            <a:endParaRPr lang="en-US"/>
          </a:p>
        </p:txBody>
      </p:sp>
      <p:sp>
        <p:nvSpPr>
          <p:cNvPr id="4" name="Slide Image Placeholder 3"/>
          <p:cNvSpPr>
            <a:spLocks noGrp="1" noRot="1" noChangeAspect="1"/>
          </p:cNvSpPr>
          <p:nvPr>
            <p:ph type="sldImg" idx="2"/>
          </p:nvPr>
        </p:nvSpPr>
        <p:spPr>
          <a:xfrm>
            <a:off x="1489075" y="1143000"/>
            <a:ext cx="38798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90624A-3581-BB44-B278-1F39A9C3F70E}" type="slidenum">
              <a:rPr lang="en-US" smtClean="0"/>
              <a:t>‹#›</a:t>
            </a:fld>
            <a:endParaRPr lang="en-US"/>
          </a:p>
        </p:txBody>
      </p:sp>
    </p:spTree>
    <p:extLst>
      <p:ext uri="{BB962C8B-B14F-4D97-AF65-F5344CB8AC3E}">
        <p14:creationId xmlns:p14="http://schemas.microsoft.com/office/powerpoint/2010/main" val="939233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90624A-3581-BB44-B278-1F39A9C3F70E}" type="slidenum">
              <a:rPr lang="en-US" smtClean="0"/>
              <a:t>1</a:t>
            </a:fld>
            <a:endParaRPr lang="en-US"/>
          </a:p>
        </p:txBody>
      </p:sp>
    </p:spTree>
    <p:extLst>
      <p:ext uri="{BB962C8B-B14F-4D97-AF65-F5344CB8AC3E}">
        <p14:creationId xmlns:p14="http://schemas.microsoft.com/office/powerpoint/2010/main" val="1684864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9941989"/>
            <a:ext cx="34198560" cy="6860117"/>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5040" y="18135600"/>
            <a:ext cx="28163520" cy="8178800"/>
          </a:xfrm>
        </p:spPr>
        <p:txBody>
          <a:bodyPr/>
          <a:lstStyle>
            <a:lvl1pPr marL="0" indent="0" algn="ctr">
              <a:buNone/>
              <a:defRPr>
                <a:solidFill>
                  <a:schemeClr val="tx1">
                    <a:tint val="75000"/>
                  </a:schemeClr>
                </a:solidFill>
              </a:defRPr>
            </a:lvl1pPr>
            <a:lvl2pPr marL="2076968" indent="0" algn="ctr">
              <a:buNone/>
              <a:defRPr>
                <a:solidFill>
                  <a:schemeClr val="tx1">
                    <a:tint val="75000"/>
                  </a:schemeClr>
                </a:solidFill>
              </a:defRPr>
            </a:lvl2pPr>
            <a:lvl3pPr marL="4153936" indent="0" algn="ctr">
              <a:buNone/>
              <a:defRPr>
                <a:solidFill>
                  <a:schemeClr val="tx1">
                    <a:tint val="75000"/>
                  </a:schemeClr>
                </a:solidFill>
              </a:defRPr>
            </a:lvl3pPr>
            <a:lvl4pPr marL="6230904" indent="0" algn="ctr">
              <a:buNone/>
              <a:defRPr>
                <a:solidFill>
                  <a:schemeClr val="tx1">
                    <a:tint val="75000"/>
                  </a:schemeClr>
                </a:solidFill>
              </a:defRPr>
            </a:lvl4pPr>
            <a:lvl5pPr marL="8307873" indent="0" algn="ctr">
              <a:buNone/>
              <a:defRPr>
                <a:solidFill>
                  <a:schemeClr val="tx1">
                    <a:tint val="75000"/>
                  </a:schemeClr>
                </a:solidFill>
              </a:defRPr>
            </a:lvl5pPr>
            <a:lvl6pPr marL="10384841" indent="0" algn="ctr">
              <a:buNone/>
              <a:defRPr>
                <a:solidFill>
                  <a:schemeClr val="tx1">
                    <a:tint val="75000"/>
                  </a:schemeClr>
                </a:solidFill>
              </a:defRPr>
            </a:lvl6pPr>
            <a:lvl7pPr marL="12461809" indent="0" algn="ctr">
              <a:buNone/>
              <a:defRPr>
                <a:solidFill>
                  <a:schemeClr val="tx1">
                    <a:tint val="75000"/>
                  </a:schemeClr>
                </a:solidFill>
              </a:defRPr>
            </a:lvl7pPr>
            <a:lvl8pPr marL="14538777" indent="0" algn="ctr">
              <a:buNone/>
              <a:defRPr>
                <a:solidFill>
                  <a:schemeClr val="tx1">
                    <a:tint val="75000"/>
                  </a:schemeClr>
                </a:solidFill>
              </a:defRPr>
            </a:lvl8pPr>
            <a:lvl9pPr marL="1661574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397626-DB94-064C-881C-8D81915A3DDA}" type="datetimeFigureOut">
              <a:rPr lang="en-US" smtClean="0"/>
              <a:t>2/17/16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81A78C-150B-FF40-923C-30D734776D0C}" type="slidenum">
              <a:rPr lang="en-US" smtClean="0"/>
              <a:t>‹#›</a:t>
            </a:fld>
            <a:endParaRPr lang="en-US" dirty="0"/>
          </a:p>
        </p:txBody>
      </p:sp>
    </p:spTree>
    <p:extLst>
      <p:ext uri="{BB962C8B-B14F-4D97-AF65-F5344CB8AC3E}">
        <p14:creationId xmlns:p14="http://schemas.microsoft.com/office/powerpoint/2010/main" val="3530729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397626-DB94-064C-881C-8D81915A3DDA}" type="datetimeFigureOut">
              <a:rPr lang="en-US" smtClean="0"/>
              <a:t>2/17/16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81A78C-150B-FF40-923C-30D734776D0C}" type="slidenum">
              <a:rPr lang="en-US" smtClean="0"/>
              <a:t>‹#›</a:t>
            </a:fld>
            <a:endParaRPr lang="en-US" dirty="0"/>
          </a:p>
        </p:txBody>
      </p:sp>
    </p:spTree>
    <p:extLst>
      <p:ext uri="{BB962C8B-B14F-4D97-AF65-F5344CB8AC3E}">
        <p14:creationId xmlns:p14="http://schemas.microsoft.com/office/powerpoint/2010/main" val="2958519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9802258" y="5978530"/>
            <a:ext cx="40282492" cy="127438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54770" y="5978530"/>
            <a:ext cx="120176927" cy="127438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397626-DB94-064C-881C-8D81915A3DDA}" type="datetimeFigureOut">
              <a:rPr lang="en-US" smtClean="0"/>
              <a:t>2/17/16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81A78C-150B-FF40-923C-30D734776D0C}" type="slidenum">
              <a:rPr lang="en-US" smtClean="0"/>
              <a:t>‹#›</a:t>
            </a:fld>
            <a:endParaRPr lang="en-US" dirty="0"/>
          </a:p>
        </p:txBody>
      </p:sp>
    </p:spTree>
    <p:extLst>
      <p:ext uri="{BB962C8B-B14F-4D97-AF65-F5344CB8AC3E}">
        <p14:creationId xmlns:p14="http://schemas.microsoft.com/office/powerpoint/2010/main" val="4049851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397626-DB94-064C-881C-8D81915A3DDA}" type="datetimeFigureOut">
              <a:rPr lang="en-US" smtClean="0"/>
              <a:t>2/17/16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81A78C-150B-FF40-923C-30D734776D0C}" type="slidenum">
              <a:rPr lang="en-US" smtClean="0"/>
              <a:t>‹#›</a:t>
            </a:fld>
            <a:endParaRPr lang="en-US" dirty="0"/>
          </a:p>
        </p:txBody>
      </p:sp>
    </p:spTree>
    <p:extLst>
      <p:ext uri="{BB962C8B-B14F-4D97-AF65-F5344CB8AC3E}">
        <p14:creationId xmlns:p14="http://schemas.microsoft.com/office/powerpoint/2010/main" val="1453780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7" y="20565536"/>
            <a:ext cx="34198560" cy="6356350"/>
          </a:xfrm>
        </p:spPr>
        <p:txBody>
          <a:bodyPr anchor="t"/>
          <a:lstStyle>
            <a:lvl1pPr algn="l">
              <a:defRPr sz="18200" b="1" cap="all"/>
            </a:lvl1pPr>
          </a:lstStyle>
          <a:p>
            <a:r>
              <a:rPr lang="en-US" smtClean="0"/>
              <a:t>Click to edit Master title style</a:t>
            </a:r>
            <a:endParaRPr lang="en-US"/>
          </a:p>
        </p:txBody>
      </p:sp>
      <p:sp>
        <p:nvSpPr>
          <p:cNvPr id="3" name="Text Placeholder 2"/>
          <p:cNvSpPr>
            <a:spLocks noGrp="1"/>
          </p:cNvSpPr>
          <p:nvPr>
            <p:ph type="body" idx="1"/>
          </p:nvPr>
        </p:nvSpPr>
        <p:spPr>
          <a:xfrm>
            <a:off x="3178177" y="13564666"/>
            <a:ext cx="34198560" cy="7000873"/>
          </a:xfrm>
        </p:spPr>
        <p:txBody>
          <a:bodyPr anchor="b"/>
          <a:lstStyle>
            <a:lvl1pPr marL="0" indent="0">
              <a:buNone/>
              <a:defRPr sz="9100">
                <a:solidFill>
                  <a:schemeClr val="tx1">
                    <a:tint val="75000"/>
                  </a:schemeClr>
                </a:solidFill>
              </a:defRPr>
            </a:lvl1pPr>
            <a:lvl2pPr marL="2076968" indent="0">
              <a:buNone/>
              <a:defRPr sz="8200">
                <a:solidFill>
                  <a:schemeClr val="tx1">
                    <a:tint val="75000"/>
                  </a:schemeClr>
                </a:solidFill>
              </a:defRPr>
            </a:lvl2pPr>
            <a:lvl3pPr marL="4153936" indent="0">
              <a:buNone/>
              <a:defRPr sz="7300">
                <a:solidFill>
                  <a:schemeClr val="tx1">
                    <a:tint val="75000"/>
                  </a:schemeClr>
                </a:solidFill>
              </a:defRPr>
            </a:lvl3pPr>
            <a:lvl4pPr marL="6230904" indent="0">
              <a:buNone/>
              <a:defRPr sz="6400">
                <a:solidFill>
                  <a:schemeClr val="tx1">
                    <a:tint val="75000"/>
                  </a:schemeClr>
                </a:solidFill>
              </a:defRPr>
            </a:lvl4pPr>
            <a:lvl5pPr marL="8307873" indent="0">
              <a:buNone/>
              <a:defRPr sz="6400">
                <a:solidFill>
                  <a:schemeClr val="tx1">
                    <a:tint val="75000"/>
                  </a:schemeClr>
                </a:solidFill>
              </a:defRPr>
            </a:lvl5pPr>
            <a:lvl6pPr marL="10384841" indent="0">
              <a:buNone/>
              <a:defRPr sz="6400">
                <a:solidFill>
                  <a:schemeClr val="tx1">
                    <a:tint val="75000"/>
                  </a:schemeClr>
                </a:solidFill>
              </a:defRPr>
            </a:lvl6pPr>
            <a:lvl7pPr marL="12461809" indent="0">
              <a:buNone/>
              <a:defRPr sz="6400">
                <a:solidFill>
                  <a:schemeClr val="tx1">
                    <a:tint val="75000"/>
                  </a:schemeClr>
                </a:solidFill>
              </a:defRPr>
            </a:lvl7pPr>
            <a:lvl8pPr marL="14538777" indent="0">
              <a:buNone/>
              <a:defRPr sz="6400">
                <a:solidFill>
                  <a:schemeClr val="tx1">
                    <a:tint val="75000"/>
                  </a:schemeClr>
                </a:solidFill>
              </a:defRPr>
            </a:lvl8pPr>
            <a:lvl9pPr marL="16615745"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397626-DB94-064C-881C-8D81915A3DDA}" type="datetimeFigureOut">
              <a:rPr lang="en-US" smtClean="0"/>
              <a:t>2/17/16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81A78C-150B-FF40-923C-30D734776D0C}" type="slidenum">
              <a:rPr lang="en-US" smtClean="0"/>
              <a:t>‹#›</a:t>
            </a:fld>
            <a:endParaRPr lang="en-US" dirty="0"/>
          </a:p>
        </p:txBody>
      </p:sp>
    </p:spTree>
    <p:extLst>
      <p:ext uri="{BB962C8B-B14F-4D97-AF65-F5344CB8AC3E}">
        <p14:creationId xmlns:p14="http://schemas.microsoft.com/office/powerpoint/2010/main" val="2603747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54774" y="34848803"/>
            <a:ext cx="80229710" cy="98567877"/>
          </a:xfrm>
        </p:spPr>
        <p:txBody>
          <a:bodyPr/>
          <a:lstStyle>
            <a:lvl1pPr>
              <a:defRPr sz="127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9855042" y="34848803"/>
            <a:ext cx="80229710" cy="98567877"/>
          </a:xfrm>
        </p:spPr>
        <p:txBody>
          <a:bodyPr/>
          <a:lstStyle>
            <a:lvl1pPr>
              <a:defRPr sz="127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397626-DB94-064C-881C-8D81915A3DDA}" type="datetimeFigureOut">
              <a:rPr lang="en-US" smtClean="0"/>
              <a:t>2/17/16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81A78C-150B-FF40-923C-30D734776D0C}" type="slidenum">
              <a:rPr lang="en-US" smtClean="0"/>
              <a:t>‹#›</a:t>
            </a:fld>
            <a:endParaRPr lang="en-US" dirty="0"/>
          </a:p>
        </p:txBody>
      </p:sp>
    </p:spTree>
    <p:extLst>
      <p:ext uri="{BB962C8B-B14F-4D97-AF65-F5344CB8AC3E}">
        <p14:creationId xmlns:p14="http://schemas.microsoft.com/office/powerpoint/2010/main" val="3117880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680" y="1281644"/>
            <a:ext cx="36210240" cy="533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680" y="7163861"/>
            <a:ext cx="17776828" cy="2985556"/>
          </a:xfrm>
        </p:spPr>
        <p:txBody>
          <a:bodyPr anchor="b"/>
          <a:lstStyle>
            <a:lvl1pPr marL="0" indent="0">
              <a:buNone/>
              <a:defRPr sz="10900" b="1"/>
            </a:lvl1pPr>
            <a:lvl2pPr marL="2076968" indent="0">
              <a:buNone/>
              <a:defRPr sz="9100" b="1"/>
            </a:lvl2pPr>
            <a:lvl3pPr marL="4153936" indent="0">
              <a:buNone/>
              <a:defRPr sz="8200" b="1"/>
            </a:lvl3pPr>
            <a:lvl4pPr marL="6230904" indent="0">
              <a:buNone/>
              <a:defRPr sz="7300" b="1"/>
            </a:lvl4pPr>
            <a:lvl5pPr marL="8307873" indent="0">
              <a:buNone/>
              <a:defRPr sz="7300" b="1"/>
            </a:lvl5pPr>
            <a:lvl6pPr marL="10384841" indent="0">
              <a:buNone/>
              <a:defRPr sz="7300" b="1"/>
            </a:lvl6pPr>
            <a:lvl7pPr marL="12461809" indent="0">
              <a:buNone/>
              <a:defRPr sz="7300" b="1"/>
            </a:lvl7pPr>
            <a:lvl8pPr marL="14538777" indent="0">
              <a:buNone/>
              <a:defRPr sz="7300" b="1"/>
            </a:lvl8pPr>
            <a:lvl9pPr marL="16615745" indent="0">
              <a:buNone/>
              <a:defRPr sz="7300" b="1"/>
            </a:lvl9pPr>
          </a:lstStyle>
          <a:p>
            <a:pPr lvl="0"/>
            <a:r>
              <a:rPr lang="en-US" smtClean="0"/>
              <a:t>Click to edit Master text styles</a:t>
            </a:r>
          </a:p>
        </p:txBody>
      </p:sp>
      <p:sp>
        <p:nvSpPr>
          <p:cNvPr id="4" name="Content Placeholder 3"/>
          <p:cNvSpPr>
            <a:spLocks noGrp="1"/>
          </p:cNvSpPr>
          <p:nvPr>
            <p:ph sz="half" idx="2"/>
          </p:nvPr>
        </p:nvSpPr>
        <p:spPr>
          <a:xfrm>
            <a:off x="2011680" y="10149417"/>
            <a:ext cx="17776828" cy="18439344"/>
          </a:xfrm>
        </p:spPr>
        <p:txBody>
          <a:bodyPr/>
          <a:lstStyle>
            <a:lvl1pPr>
              <a:defRPr sz="109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8112" y="7163861"/>
            <a:ext cx="17783810" cy="2985556"/>
          </a:xfrm>
        </p:spPr>
        <p:txBody>
          <a:bodyPr anchor="b"/>
          <a:lstStyle>
            <a:lvl1pPr marL="0" indent="0">
              <a:buNone/>
              <a:defRPr sz="10900" b="1"/>
            </a:lvl1pPr>
            <a:lvl2pPr marL="2076968" indent="0">
              <a:buNone/>
              <a:defRPr sz="9100" b="1"/>
            </a:lvl2pPr>
            <a:lvl3pPr marL="4153936" indent="0">
              <a:buNone/>
              <a:defRPr sz="8200" b="1"/>
            </a:lvl3pPr>
            <a:lvl4pPr marL="6230904" indent="0">
              <a:buNone/>
              <a:defRPr sz="7300" b="1"/>
            </a:lvl4pPr>
            <a:lvl5pPr marL="8307873" indent="0">
              <a:buNone/>
              <a:defRPr sz="7300" b="1"/>
            </a:lvl5pPr>
            <a:lvl6pPr marL="10384841" indent="0">
              <a:buNone/>
              <a:defRPr sz="7300" b="1"/>
            </a:lvl6pPr>
            <a:lvl7pPr marL="12461809" indent="0">
              <a:buNone/>
              <a:defRPr sz="7300" b="1"/>
            </a:lvl7pPr>
            <a:lvl8pPr marL="14538777" indent="0">
              <a:buNone/>
              <a:defRPr sz="7300" b="1"/>
            </a:lvl8pPr>
            <a:lvl9pPr marL="16615745" indent="0">
              <a:buNone/>
              <a:defRPr sz="7300" b="1"/>
            </a:lvl9pPr>
          </a:lstStyle>
          <a:p>
            <a:pPr lvl="0"/>
            <a:r>
              <a:rPr lang="en-US" smtClean="0"/>
              <a:t>Click to edit Master text styles</a:t>
            </a:r>
          </a:p>
        </p:txBody>
      </p:sp>
      <p:sp>
        <p:nvSpPr>
          <p:cNvPr id="6" name="Content Placeholder 5"/>
          <p:cNvSpPr>
            <a:spLocks noGrp="1"/>
          </p:cNvSpPr>
          <p:nvPr>
            <p:ph sz="quarter" idx="4"/>
          </p:nvPr>
        </p:nvSpPr>
        <p:spPr>
          <a:xfrm>
            <a:off x="20438112" y="10149417"/>
            <a:ext cx="17783810" cy="18439344"/>
          </a:xfrm>
        </p:spPr>
        <p:txBody>
          <a:bodyPr/>
          <a:lstStyle>
            <a:lvl1pPr>
              <a:defRPr sz="109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397626-DB94-064C-881C-8D81915A3DDA}" type="datetimeFigureOut">
              <a:rPr lang="en-US" smtClean="0"/>
              <a:t>2/17/16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81A78C-150B-FF40-923C-30D734776D0C}" type="slidenum">
              <a:rPr lang="en-US" smtClean="0"/>
              <a:t>‹#›</a:t>
            </a:fld>
            <a:endParaRPr lang="en-US" dirty="0"/>
          </a:p>
        </p:txBody>
      </p:sp>
    </p:spTree>
    <p:extLst>
      <p:ext uri="{BB962C8B-B14F-4D97-AF65-F5344CB8AC3E}">
        <p14:creationId xmlns:p14="http://schemas.microsoft.com/office/powerpoint/2010/main" val="1239458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397626-DB94-064C-881C-8D81915A3DDA}" type="datetimeFigureOut">
              <a:rPr lang="en-US" smtClean="0"/>
              <a:t>2/17/16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81A78C-150B-FF40-923C-30D734776D0C}" type="slidenum">
              <a:rPr lang="en-US" smtClean="0"/>
              <a:t>‹#›</a:t>
            </a:fld>
            <a:endParaRPr lang="en-US" dirty="0"/>
          </a:p>
        </p:txBody>
      </p:sp>
    </p:spTree>
    <p:extLst>
      <p:ext uri="{BB962C8B-B14F-4D97-AF65-F5344CB8AC3E}">
        <p14:creationId xmlns:p14="http://schemas.microsoft.com/office/powerpoint/2010/main" val="3336115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397626-DB94-064C-881C-8D81915A3DDA}" type="datetimeFigureOut">
              <a:rPr lang="en-US" smtClean="0"/>
              <a:t>2/17/16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81A78C-150B-FF40-923C-30D734776D0C}" type="slidenum">
              <a:rPr lang="en-US" smtClean="0"/>
              <a:t>‹#›</a:t>
            </a:fld>
            <a:endParaRPr lang="en-US" dirty="0"/>
          </a:p>
        </p:txBody>
      </p:sp>
    </p:spTree>
    <p:extLst>
      <p:ext uri="{BB962C8B-B14F-4D97-AF65-F5344CB8AC3E}">
        <p14:creationId xmlns:p14="http://schemas.microsoft.com/office/powerpoint/2010/main" val="2357297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4" y="1274233"/>
            <a:ext cx="13236577" cy="5422900"/>
          </a:xfrm>
        </p:spPr>
        <p:txBody>
          <a:bodyPr anchor="b"/>
          <a:lstStyle>
            <a:lvl1pPr algn="l">
              <a:defRPr sz="9100" b="1"/>
            </a:lvl1pPr>
          </a:lstStyle>
          <a:p>
            <a:r>
              <a:rPr lang="en-US" smtClean="0"/>
              <a:t>Click to edit Master title style</a:t>
            </a:r>
            <a:endParaRPr lang="en-US"/>
          </a:p>
        </p:txBody>
      </p:sp>
      <p:sp>
        <p:nvSpPr>
          <p:cNvPr id="3" name="Content Placeholder 2"/>
          <p:cNvSpPr>
            <a:spLocks noGrp="1"/>
          </p:cNvSpPr>
          <p:nvPr>
            <p:ph idx="1"/>
          </p:nvPr>
        </p:nvSpPr>
        <p:spPr>
          <a:xfrm>
            <a:off x="15730220" y="1274239"/>
            <a:ext cx="22491700" cy="27314527"/>
          </a:xfrm>
        </p:spPr>
        <p:txBody>
          <a:bodyPr/>
          <a:lstStyle>
            <a:lvl1pPr>
              <a:defRPr sz="14500"/>
            </a:lvl1pPr>
            <a:lvl2pPr>
              <a:defRPr sz="12700"/>
            </a:lvl2pPr>
            <a:lvl3pPr>
              <a:defRPr sz="109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684" y="6697139"/>
            <a:ext cx="13236577" cy="21891627"/>
          </a:xfrm>
        </p:spPr>
        <p:txBody>
          <a:bodyPr/>
          <a:lstStyle>
            <a:lvl1pPr marL="0" indent="0">
              <a:buNone/>
              <a:defRPr sz="6400"/>
            </a:lvl1pPr>
            <a:lvl2pPr marL="2076968" indent="0">
              <a:buNone/>
              <a:defRPr sz="5500"/>
            </a:lvl2pPr>
            <a:lvl3pPr marL="4153936" indent="0">
              <a:buNone/>
              <a:defRPr sz="4500"/>
            </a:lvl3pPr>
            <a:lvl4pPr marL="6230904" indent="0">
              <a:buNone/>
              <a:defRPr sz="4100"/>
            </a:lvl4pPr>
            <a:lvl5pPr marL="8307873" indent="0">
              <a:buNone/>
              <a:defRPr sz="4100"/>
            </a:lvl5pPr>
            <a:lvl6pPr marL="10384841" indent="0">
              <a:buNone/>
              <a:defRPr sz="4100"/>
            </a:lvl6pPr>
            <a:lvl7pPr marL="12461809" indent="0">
              <a:buNone/>
              <a:defRPr sz="4100"/>
            </a:lvl7pPr>
            <a:lvl8pPr marL="14538777" indent="0">
              <a:buNone/>
              <a:defRPr sz="4100"/>
            </a:lvl8pPr>
            <a:lvl9pPr marL="16615745"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97626-DB94-064C-881C-8D81915A3DDA}" type="datetimeFigureOut">
              <a:rPr lang="en-US" smtClean="0"/>
              <a:t>2/17/16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81A78C-150B-FF40-923C-30D734776D0C}" type="slidenum">
              <a:rPr lang="en-US" smtClean="0"/>
              <a:t>‹#›</a:t>
            </a:fld>
            <a:endParaRPr lang="en-US" dirty="0"/>
          </a:p>
        </p:txBody>
      </p:sp>
    </p:spTree>
    <p:extLst>
      <p:ext uri="{BB962C8B-B14F-4D97-AF65-F5344CB8AC3E}">
        <p14:creationId xmlns:p14="http://schemas.microsoft.com/office/powerpoint/2010/main" val="3764203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068" y="22402803"/>
            <a:ext cx="24140160" cy="2644777"/>
          </a:xfrm>
        </p:spPr>
        <p:txBody>
          <a:bodyPr anchor="b"/>
          <a:lstStyle>
            <a:lvl1pPr algn="l">
              <a:defRPr sz="9100" b="1"/>
            </a:lvl1pPr>
          </a:lstStyle>
          <a:p>
            <a:r>
              <a:rPr lang="en-US" smtClean="0"/>
              <a:t>Click to edit Master title style</a:t>
            </a:r>
            <a:endParaRPr lang="en-US"/>
          </a:p>
        </p:txBody>
      </p:sp>
      <p:sp>
        <p:nvSpPr>
          <p:cNvPr id="3" name="Picture Placeholder 2"/>
          <p:cNvSpPr>
            <a:spLocks noGrp="1"/>
          </p:cNvSpPr>
          <p:nvPr>
            <p:ph type="pic" idx="1"/>
          </p:nvPr>
        </p:nvSpPr>
        <p:spPr>
          <a:xfrm>
            <a:off x="7886068" y="2859617"/>
            <a:ext cx="24140160" cy="19202400"/>
          </a:xfrm>
        </p:spPr>
        <p:txBody>
          <a:bodyPr/>
          <a:lstStyle>
            <a:lvl1pPr marL="0" indent="0">
              <a:buNone/>
              <a:defRPr sz="14500"/>
            </a:lvl1pPr>
            <a:lvl2pPr marL="2076968" indent="0">
              <a:buNone/>
              <a:defRPr sz="12700"/>
            </a:lvl2pPr>
            <a:lvl3pPr marL="4153936" indent="0">
              <a:buNone/>
              <a:defRPr sz="10900"/>
            </a:lvl3pPr>
            <a:lvl4pPr marL="6230904" indent="0">
              <a:buNone/>
              <a:defRPr sz="9100"/>
            </a:lvl4pPr>
            <a:lvl5pPr marL="8307873" indent="0">
              <a:buNone/>
              <a:defRPr sz="9100"/>
            </a:lvl5pPr>
            <a:lvl6pPr marL="10384841" indent="0">
              <a:buNone/>
              <a:defRPr sz="9100"/>
            </a:lvl6pPr>
            <a:lvl7pPr marL="12461809" indent="0">
              <a:buNone/>
              <a:defRPr sz="9100"/>
            </a:lvl7pPr>
            <a:lvl8pPr marL="14538777" indent="0">
              <a:buNone/>
              <a:defRPr sz="9100"/>
            </a:lvl8pPr>
            <a:lvl9pPr marL="16615745" indent="0">
              <a:buNone/>
              <a:defRPr sz="9100"/>
            </a:lvl9pPr>
          </a:lstStyle>
          <a:p>
            <a:endParaRPr lang="en-US" dirty="0"/>
          </a:p>
        </p:txBody>
      </p:sp>
      <p:sp>
        <p:nvSpPr>
          <p:cNvPr id="4" name="Text Placeholder 3"/>
          <p:cNvSpPr>
            <a:spLocks noGrp="1"/>
          </p:cNvSpPr>
          <p:nvPr>
            <p:ph type="body" sz="half" idx="2"/>
          </p:nvPr>
        </p:nvSpPr>
        <p:spPr>
          <a:xfrm>
            <a:off x="7886068" y="25047580"/>
            <a:ext cx="24140160" cy="3756023"/>
          </a:xfrm>
        </p:spPr>
        <p:txBody>
          <a:bodyPr/>
          <a:lstStyle>
            <a:lvl1pPr marL="0" indent="0">
              <a:buNone/>
              <a:defRPr sz="6400"/>
            </a:lvl1pPr>
            <a:lvl2pPr marL="2076968" indent="0">
              <a:buNone/>
              <a:defRPr sz="5500"/>
            </a:lvl2pPr>
            <a:lvl3pPr marL="4153936" indent="0">
              <a:buNone/>
              <a:defRPr sz="4500"/>
            </a:lvl3pPr>
            <a:lvl4pPr marL="6230904" indent="0">
              <a:buNone/>
              <a:defRPr sz="4100"/>
            </a:lvl4pPr>
            <a:lvl5pPr marL="8307873" indent="0">
              <a:buNone/>
              <a:defRPr sz="4100"/>
            </a:lvl5pPr>
            <a:lvl6pPr marL="10384841" indent="0">
              <a:buNone/>
              <a:defRPr sz="4100"/>
            </a:lvl6pPr>
            <a:lvl7pPr marL="12461809" indent="0">
              <a:buNone/>
              <a:defRPr sz="4100"/>
            </a:lvl7pPr>
            <a:lvl8pPr marL="14538777" indent="0">
              <a:buNone/>
              <a:defRPr sz="4100"/>
            </a:lvl8pPr>
            <a:lvl9pPr marL="16615745"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97626-DB94-064C-881C-8D81915A3DDA}" type="datetimeFigureOut">
              <a:rPr lang="en-US" smtClean="0"/>
              <a:t>2/17/16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81A78C-150B-FF40-923C-30D734776D0C}" type="slidenum">
              <a:rPr lang="en-US" smtClean="0"/>
              <a:t>‹#›</a:t>
            </a:fld>
            <a:endParaRPr lang="en-US" dirty="0"/>
          </a:p>
        </p:txBody>
      </p:sp>
    </p:spTree>
    <p:extLst>
      <p:ext uri="{BB962C8B-B14F-4D97-AF65-F5344CB8AC3E}">
        <p14:creationId xmlns:p14="http://schemas.microsoft.com/office/powerpoint/2010/main" val="42738157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1680" y="1281644"/>
            <a:ext cx="36210240" cy="5334000"/>
          </a:xfrm>
          <a:prstGeom prst="rect">
            <a:avLst/>
          </a:prstGeom>
        </p:spPr>
        <p:txBody>
          <a:bodyPr vert="horz" lIns="415394" tIns="207697" rIns="415394" bIns="207697"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011680" y="7467605"/>
            <a:ext cx="36210240" cy="21121161"/>
          </a:xfrm>
          <a:prstGeom prst="rect">
            <a:avLst/>
          </a:prstGeom>
        </p:spPr>
        <p:txBody>
          <a:bodyPr vert="horz" lIns="415394" tIns="207697" rIns="415394" bIns="20769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011680" y="29662972"/>
            <a:ext cx="9387840" cy="1703917"/>
          </a:xfrm>
          <a:prstGeom prst="rect">
            <a:avLst/>
          </a:prstGeom>
        </p:spPr>
        <p:txBody>
          <a:bodyPr vert="horz" lIns="415394" tIns="207697" rIns="415394" bIns="207697" rtlCol="0" anchor="ctr"/>
          <a:lstStyle>
            <a:lvl1pPr algn="l">
              <a:defRPr sz="5500">
                <a:solidFill>
                  <a:schemeClr val="tx1">
                    <a:tint val="75000"/>
                  </a:schemeClr>
                </a:solidFill>
              </a:defRPr>
            </a:lvl1pPr>
          </a:lstStyle>
          <a:p>
            <a:fld id="{49397626-DB94-064C-881C-8D81915A3DDA}" type="datetimeFigureOut">
              <a:rPr lang="en-US" smtClean="0"/>
              <a:t>2/17/16</a:t>
            </a:fld>
            <a:endParaRPr lang="en-US" dirty="0"/>
          </a:p>
        </p:txBody>
      </p:sp>
      <p:sp>
        <p:nvSpPr>
          <p:cNvPr id="5" name="Footer Placeholder 4"/>
          <p:cNvSpPr>
            <a:spLocks noGrp="1"/>
          </p:cNvSpPr>
          <p:nvPr>
            <p:ph type="ftr" sz="quarter" idx="3"/>
          </p:nvPr>
        </p:nvSpPr>
        <p:spPr>
          <a:xfrm>
            <a:off x="13746480" y="29662972"/>
            <a:ext cx="12740640" cy="1703917"/>
          </a:xfrm>
          <a:prstGeom prst="rect">
            <a:avLst/>
          </a:prstGeom>
        </p:spPr>
        <p:txBody>
          <a:bodyPr vert="horz" lIns="415394" tIns="207697" rIns="415394" bIns="207697" rtlCol="0" anchor="ctr"/>
          <a:lstStyle>
            <a:lvl1pPr algn="ctr">
              <a:defRPr sz="55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8834080" y="29662972"/>
            <a:ext cx="9387840" cy="1703917"/>
          </a:xfrm>
          <a:prstGeom prst="rect">
            <a:avLst/>
          </a:prstGeom>
        </p:spPr>
        <p:txBody>
          <a:bodyPr vert="horz" lIns="415394" tIns="207697" rIns="415394" bIns="207697" rtlCol="0" anchor="ctr"/>
          <a:lstStyle>
            <a:lvl1pPr algn="r">
              <a:defRPr sz="5500">
                <a:solidFill>
                  <a:schemeClr val="tx1">
                    <a:tint val="75000"/>
                  </a:schemeClr>
                </a:solidFill>
              </a:defRPr>
            </a:lvl1pPr>
          </a:lstStyle>
          <a:p>
            <a:fld id="{C181A78C-150B-FF40-923C-30D734776D0C}" type="slidenum">
              <a:rPr lang="en-US" smtClean="0"/>
              <a:t>‹#›</a:t>
            </a:fld>
            <a:endParaRPr lang="en-US" dirty="0"/>
          </a:p>
        </p:txBody>
      </p:sp>
      <p:sp>
        <p:nvSpPr>
          <p:cNvPr id="26" name="Rectangle 25"/>
          <p:cNvSpPr/>
          <p:nvPr userDrawn="1"/>
        </p:nvSpPr>
        <p:spPr bwMode="auto">
          <a:xfrm>
            <a:off x="0" y="0"/>
            <a:ext cx="40233600" cy="32004000"/>
          </a:xfrm>
          <a:prstGeom prst="rect">
            <a:avLst/>
          </a:prstGeom>
          <a:solidFill>
            <a:schemeClr val="bg1"/>
          </a:solidFill>
          <a:ln w="25400" cap="flat" cmpd="sng" algn="ctr">
            <a:noFill/>
            <a:prstDash val="solid"/>
            <a:round/>
            <a:headEnd type="none" w="med" len="med"/>
            <a:tailEnd type="none" w="med" len="med"/>
          </a:ln>
          <a:effectLst/>
        </p:spPr>
        <p:txBody>
          <a:bodyPr/>
          <a:lstStyle/>
          <a:p>
            <a:pPr>
              <a:defRPr/>
            </a:pPr>
            <a:endParaRPr lang="en-US" sz="5600" dirty="0">
              <a:ea typeface="Geneva" pitchFamily="-65" charset="-128"/>
              <a:cs typeface="+mn-cs"/>
            </a:endParaRPr>
          </a:p>
        </p:txBody>
      </p:sp>
      <p:pic>
        <p:nvPicPr>
          <p:cNvPr id="27" name="Picture 1"/>
          <p:cNvPicPr>
            <a:picLocks noChangeArrowheads="1"/>
          </p:cNvPicPr>
          <p:nvPr userDrawn="1"/>
        </p:nvPicPr>
        <p:blipFill>
          <a:blip r:embed="rId13">
            <a:extLst>
              <a:ext uri="{28A0092B-C50C-407E-A947-70E740481C1C}">
                <a14:useLocalDpi xmlns:a14="http://schemas.microsoft.com/office/drawing/2010/main" val="0"/>
              </a:ext>
            </a:extLst>
          </a:blip>
          <a:srcRect l="2005" t="31580" r="407"/>
          <a:stretch>
            <a:fillRect/>
          </a:stretch>
        </p:blipFill>
        <p:spPr bwMode="auto">
          <a:xfrm>
            <a:off x="0" y="0"/>
            <a:ext cx="40233600"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28" name="Line 111"/>
          <p:cNvSpPr>
            <a:spLocks noChangeShapeType="1"/>
          </p:cNvSpPr>
          <p:nvPr userDrawn="1"/>
        </p:nvSpPr>
        <p:spPr bwMode="auto">
          <a:xfrm flipV="1">
            <a:off x="20116800" y="2865120"/>
            <a:ext cx="0" cy="27157680"/>
          </a:xfrm>
          <a:prstGeom prst="line">
            <a:avLst/>
          </a:prstGeom>
          <a:noFill/>
          <a:ln w="76200">
            <a:solidFill>
              <a:srgbClr val="2B7098"/>
            </a:solidFill>
            <a:round/>
            <a:headEnd/>
            <a:tailEnd/>
          </a:ln>
          <a:effectLst/>
        </p:spPr>
        <p:txBody>
          <a:bodyPr/>
          <a:lstStyle/>
          <a:p>
            <a:pPr>
              <a:defRPr/>
            </a:pPr>
            <a:endParaRPr lang="en-US" dirty="0">
              <a:ea typeface="Geneva" pitchFamily="-65" charset="-128"/>
              <a:cs typeface="+mn-cs"/>
            </a:endParaRPr>
          </a:p>
        </p:txBody>
      </p:sp>
      <p:pic>
        <p:nvPicPr>
          <p:cNvPr id="32" name="Picture 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04800" y="30175200"/>
            <a:ext cx="17145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33" name="Picture 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8221920" y="30395339"/>
            <a:ext cx="1771650" cy="1260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pic>
      <p:sp>
        <p:nvSpPr>
          <p:cNvPr id="35" name="Rectangle 34"/>
          <p:cNvSpPr>
            <a:spLocks/>
          </p:cNvSpPr>
          <p:nvPr userDrawn="1"/>
        </p:nvSpPr>
        <p:spPr bwMode="auto">
          <a:xfrm>
            <a:off x="2286000" y="29972000"/>
            <a:ext cx="7905750" cy="2032000"/>
          </a:xfrm>
          <a:prstGeom prst="rect">
            <a:avLst/>
          </a:prstGeom>
          <a:noFill/>
          <a:ln w="12700">
            <a:noFill/>
            <a:miter lim="800000"/>
            <a:headEnd/>
            <a:tailEnd/>
          </a:ln>
        </p:spPr>
        <p:txBody>
          <a:bodyPr lIns="0" tIns="0" rIns="0" bIns="0" anchor="ctr"/>
          <a:lstStyle/>
          <a:p>
            <a:r>
              <a:rPr lang="en-US" sz="3600" dirty="0">
                <a:solidFill>
                  <a:srgbClr val="0070C0"/>
                </a:solidFill>
              </a:rPr>
              <a:t>oceanobservatories.org</a:t>
            </a:r>
          </a:p>
          <a:p>
            <a:r>
              <a:rPr lang="en-US" sz="1100" i="1" dirty="0"/>
              <a:t>Funding for the Ocean Observatories Initiative is provided by the National Science Foundation through a Cooperative Agreement with the Consortium for Ocean Leadership. The OOI Program Implementing Organizations are funded through sub-awards from the Consortium for Ocean Leadership. Any opinions, findings, and conclusions or recommendations expressed in this material are those of the author(s) and do not necessarily reflect the views of the National Science Foundation</a:t>
            </a:r>
            <a:r>
              <a:rPr lang="en-US" sz="1200" i="1" dirty="0"/>
              <a:t>.</a:t>
            </a:r>
            <a:endParaRPr lang="en-US" sz="700" dirty="0">
              <a:solidFill>
                <a:srgbClr val="00497B"/>
              </a:solidFill>
              <a:cs typeface="Arial" charset="0"/>
              <a:sym typeface="Arial" charset="0"/>
            </a:endParaRPr>
          </a:p>
        </p:txBody>
      </p:sp>
      <p:sp>
        <p:nvSpPr>
          <p:cNvPr id="41" name="AutoShape 15" descr="data:image/jpeg;base64,/9j/4AAQSkZJRgABAQAAAQABAAD/2wCEAAkGBxQTEBUUExQVFRQVFBYXGBQXGRoYGhoYFRgYFxcYGhUYHCggGBwlHhUUITEhKCksLi4uGB8zODMsNygtLisBCgoKDg0OGxAQGywkICYsMCwsLCwsLC8vLCwsLCwsLC0sLCwsLCwsLCwsLCwsLCwsLCwsLCwsLCwsLCwsLCwsLP/AABEIAHoA8AMBEQACEQEDEQH/xAAcAAACAgMBAQAAAAAAAAAAAAAABgEHBAUIAwL/xABJEAABAwICBQYKBQkIAwAAAAABAAIDBBEFIQYHEjFBEyJRYYGRIzJCUnFygqGxshQkYpLBFzM1Q3STwtHSFSVTVGNzouE0s+L/xAAaAQADAQEBAQAAAAAAAAAAAAAABAUDAQIG/8QAOhEAAgICAAMFBQcDAwQDAAAAAAECAwQREiExBTJBUWETIjNxsRRCgZGhwdE0UuFygvAjYmPxFRZT/9oADAMBAAIRAxEAPwC8EACAPCurY4WGSV7WMbvc42C7GLk9I45KK2yr9I9boBLKOO/+rJu9mMfEnsT1eF4zYjZm+EEIWI6XV1QefUS57mMJaM+Gyy103GmuPRCsr7JeJ5N0crZOd9GqHdZjfn94Zrvta14o57Kx+DPCWnqqY3c2og6CQ+PuOV11OE/JnNTh5o3OEaw6+C3hjK3zZef/AMt/vWc8auXho0hk2R8dln6I6yaerIjlHITHIAm7HH7L+nqPvSNuLKHNc0O1ZUZ8nyY8pUaBAAgAQAIASNK9ZNNSksj8PKMtlpAa0/afn3C6ZqxZT5vkha3KjDkubKyxjWPXT3tLyLfNiGz/AMjmnoYtcfDYlPKsl6Gmio6yq5wZUzjzrSPH3swtOKEPJGXDZPzYTYBWRc51PUMt5XJvsPaAyQrIPxQeymvBnph2llZAfB1Mo+y5xcPuuuiVMJdUdjdOPRj9o3rdNwysjFv8aPh60f8AI9iUswvGDG68zwmWnRVjJo2yRPa9jhcOabgpBxcXpjyaa2j3XDpqNLMYNJSSThgeWAc0m17kDfY9K0qhxyUTOyfBHiK3/LNJ/lGfvT/QnfsK/uE/t3oH5ZpP8oz96f6EfYV/cH270D8s0n+UZ+9P9CPsK/uD7d6DZq/03diL5muhbFyTWG4eXX2y4cWi3ipe+hVJcxii/wBrvkOaWGAQAIAEAa/HsZipIHTTOs1u4cXHg1o4kr3CDm9I8TmoLbOe9LdKpq+XakOywE7EQPNaP4ndar1UxrWkSLbpWPmGiGjEtfPybOa1tjJIRcNB6uJOdh1IutVa2wpqdj0i+9HdF6ajYGwxjatnIc3u6y78ApNlspvmytXVGC5I3SzND5kjDgQ4Ag7wRcHsKAK3051ZxyNM1G0RygEmIeK/1fNd7inaMpp6n0E78VSW49SmHtIJBFiMiDvBG8EKkTOha2rLWAbtpat172bFM4533Bjzx6j2JDJxvvxKGNk/dkW2p4+CAIJQBTWsfWGZS6mpHWiFw+Vpzf1NPBu/Pj8aWPja96fUnZGTv3YdCtqeBz3NYxpc5xAa0byTuATraS2xJJt6ReOhOreGmaJKlrZpzY2IuxnUB5R6ypd2VKb1HkipTjRgty5sfQLCwSg0SgBd0n0Mpq1p22BknCVgAcD1+cOorau+db5GNlMZrmUJpLgEtFOYZR1teNz28HD+XBVa7FZHaJVtbrlpmdoXpfLQS3bd8LiOUivkftN6HdfHivN1KsXqeqbnW/Q6EwvEY6iJssTg5jxcEfAjgR0KRKLi9MrxkpLaPuvoY5ozHKwPY7e07jbNcjJxe0daTWmUfrX0Yio54nQDZjma/mXuA5hbe1+BDhkqmLa5p8XgTMqqMGteIipoUNrothX0qshgJIEj7OI3hoBc73AjtWds+CDkaVQ45qJ0RgejtNSA/R4mxlwAcRcl2ze1yd+8qPOyU+8yxCuMO6jarwewQAIA+JZA1pc4gBoJJO4AZklHUDnfT7Sp1fU3FxDHcRN6uLyOk27rKxRT7OPqR77vaS9BYA6Mz0LcwR0loRo82io2RWHKEbUh6XkZ59A3dii3We0nstU1+zjoYFkaggAQAIApLXLo+IahtSwWZPcPtuEjc7+0M+wqnh2cUeF+BNzK9PiXiV0nBIvbVVpYauAwym88IGZ3vZuDvSNx7OlSsqngltdGVcW7jjp9UPiVGisNb2lxib9DhdZ723lcN7WHcwdbs79XpT2JTv33+All3cPuIpxUSaWpqV0dDi+skHink4r9Plu94A7UhmW/cQ/h1ffZbynlAhAEoAhAClrM0eFXROIHhYQZIzxyHOb6CB3gJjGt4J+jF8ipTh6o57VckDvqu0sNJUcjI7wEzgDfcx5yDuoHcf8ApK5NPHHa6oaxruCWn0ZfalFUqrXv4lJ60vwYn8HrIQzuiKiVAnjbqrP96w+38pS+V8JjGL8RHQqkFchAAgCUAV3rlx8w0radh59Rfa6o27+8kDsKcw6+KXE/AUy7OGPCvEpFUyWNWrLCxPiUIIu2O8p9jMe+ywyZ8NbGMaHFYjodRyuSgAQAIAEAKus3DuWwyYWzjAkb6WG5911vjS4bEYZEeKtnO6sEc2ujGMupKuOdu5rucOlhycO74BZ2w44uJpVNwkmdG4pizIaV9QTdjY9sW8oWu23py71HjBylwliU1GPEcy19a+aV8shu+Rxc49Z/BW4xUVpEWUnJ7ZjldPJ05orhgpqOGHi2Nu16xzd7yVEtlxTbLlceGKRtVmewQBKAIQAIA5j0qw76PWzwjIMldsj7JO033EK3VLigmRLY8M2jVLQzOhdWeO/S6BhcbyReDf0nZA2Xdot71Iya+CfzLGNZxwFfXv8Am6T15fgxb4PWRhndEVEqBOGzVZ+lYPb+UpfK+ExjF+IjoZSCuQgAQBKAOedaOJcticufNitEPZ3+8lV8WPDWvUkZU+KximmBctHUVS3mqZPNZGwe2XE/IEjnPkkPYK5tlwqcUSEACABAAgDwr6flIns89jm/eBH4rsXp7OSW1o5UbuV4hMlBwf8AHdJC/AaWG/OdI5jvVgtb5o0pXVq+T/5zHLLd0pf85CAmxM2WjNJy1bTx7w6ZgI6toE+4FeLZcMGzSqPFNI6fUMtkoAEACABAAgChNcVPs4m4+fEx3bmPwVXDe6yVmLVgkJoVLG1I4hsVcsPCWMH2oybe57knmx3FPyHcKWpNG317/m6T1pfgxZ4PWRpndEVEqBOGzVZ+lYPb+UpfK+ExjF+IjoZSCuCABAAgDlbE6jlJ5ZPPke77zifxV6K1FIhSe5NmMunkubUXF9VqHdM4b91jT/Gpua/eS9CnhL3GyzEkOEIAEACABAEoA5Tro9mWRvmveO5xCvRe1sgyWno8V04fZlJaG3yBcQOt1gflCNc9nd8jJp8LlfuYQOk5fFelFsWnlVQ6y/IYtE6F1NVxVD7OEbidkbzdpG/tXLKHODjsyr7VrrmpJNlmnWCP8A/f/wDlJ/8Axr/u/QZ/+wL/APP9f8GRBp9CTzo3t6xYrxLs6a6NG0O3qX3otG+w3HIJ8o5AT5pyd3FKWY9lfeRSozaL+UJc/LxNisRsEAQgCldeLLVsJ6YPg9ypYXdfzJ2b3kVwnREZ9Wc+zitN9pzmntY78bLDJW6mMYz/AOoh217/AJuk9aX4MS2D1kM53RFRKgThs1WfpWD2/lKXyvhMYxfiI6GUgrggCEASgDk1XyACALr1G/8AgzftTv8A1RKZm99fL+Sph/D/ABLHSY2QgAQAIAEASgDlmvYX1EuyCSZZLADpcVeguSINs4xbbejYUWjxOch2fsjf38Fsq/MmW9opcq1s3dLQxx+K0Dr3nvK0UUibZfZZ3mZK6Ygg6CDgIAlpsbjeOKDqeuaGzR7TN8ZDJ7vZ5/lN9PnD3qfkYMZc6+TLuD2zOt8F3Nefiv5LBgma9oc0hzSLgjMFR5RcXpn1MJxnFSi9pn2uHopfXmfrkH+wfnd/JUsLuv5k7N7yK2ToiMGr9t8Upf8Ad+AJWOR8Nm+P8RD7r3/N0nry/BiVweshrO6IqJUCcNmqz9Kwe38pS+V8JjGL8RHQykFcEAQgCUAcsYxT8nUzR+ZLI37riFdg9xTIU1qTRiL0eS5NRUv1aoZ0TNd95gH8Cm5y95MpYT91os1JDoIAEACAAlACrjmmkcV2w2lf53kDtHjdnen6MCU+c+S/UiZnbNdXu1e8/wBP8lZwU7WX2QBc3J4knpKsqKXQ+WsunY9yez1XTI2GG4JPP+bjJHnHJv3jv7FjZkV195jePg339yPLz8DeVGiTIIjLUynLcxgzJ4AOd/JKxzZWT4a4/mU7OyYY9bsvn+C+nMVHHPLIdH/aoIhPW+RACAQ14PoTJIA6U8k0+Ta7u0cEhdnwi9Q5lvE7EssXFa+FeXj/AIGKDQmlaMw956XOt8tklLPufTSK0OxMWK57fzf8aPV+h1If1ZHoc7+a8rOuXj+h7fY+I/u/qzMwbBhTXayR5jOew+xselpAFvQs7r3bzklvzRviYaxtqEm4+T8PkbNYDpR+uya+IMb5sDR3ucVUwl7n4kzNfvpFfJsTG/VRS7eKRH/DD39zSP4kvlPVbGcRbsQ3a9/zdJ68vwYl8HrIYzuiKiVAnDZqs/SsHt/KUvlfCYxi/ER0KpBXBAAgAQBz7rVw3kcTkNubKGyDtyd7wVXxZcVa9CTlR1Z8xQTAsWfqKqrT1MfnxxuHsFwPzjuSOcuSY9hPm0XGpxRIQBKANfi+MRU7byOsTuaPGPoH4raqidr1FCuTmVY8d2P8PFldY9pPLUXb4kfmDiPtHj8FZoxIVc+rPk83tS3I93pHy/k0SbJhl4bhsk79mJpceJ4DrJ4LKy2Fa3JjGPjWXy4a1sfcE0Miis6Xwj+jyR2ce1Sbs+c+UeS/U+nxOxqqves95/oM7WgCwyHQEgWUkuSK91i1pdO2LyWNvb7Tv+gO9Wezq9QcvM+V7eucrVX4Jb/MUlQII16vcPbJM+RwvyQFh9p17Hs2SkO0LHGCivEudh48bLXOX3fqyxlFPrQQAIAEACAOetaVXymKTW3M2WfdaL+8lV8VarRIypbsYppgXLZ1G4UfD1LhkdmJh9HOf/AO9T82fSJQwodZHpr3/N0nry/BiMHrI7ndEVEqBOGzVZ+lYPb+QpfK+ExjF+IjoVSCuCABAAgCvtceAGalbUMF305N7cY3W2u4gHvTeHZwy4X4imXXxR4l4FHqoSxm1c4qKfEYXONmvPJuPU/IHvssMiHFWzfGnw2I6LUcsAgBT0j0xbFdkFnybi7e1v8AUVQxsFz96fJEPP7YjV7lXOXn4L+Sv6qpfI4ve4ucd5KsRgorUUfLWWzslxTe2eS6ZjLo7ok+ez5Lxx/8negHcOtJZGbGvlHmyzgdkzv9+z3Y/qyxKGijhYGRtDWjgPxPEqNOyU3uTPq6aK6Y8Fa0jIXg1IQBWGncRFY4nymtI7rfgruA90o+M7ai1lN+aQvJwkjLoHiQiqCxxs2UBtz5w8X4kdqSz6nOva8Cz2Lkqq/hl0ly/HwLMUM+wBAAgAQB5VdQ2ON0jzZrGlxPU0XK6lt6RxvS2ct4hVmaaSV3jSPc8+lxJt71djHhSSIcpcTbPikpnyyNjjBc97g1rRxJyCG0ltnIpt6R0Dh1bS4dSx0+2HOjbzgzMlxzcTbIXPSpqotvk5a/Mcsz8bFjwuW35LmJmnOIsxDkwWuY2IuIzFztWGeWXiqhj4fst7ZEy+2XbyhHS9RZGBQ+aT7R/BN+ziIPPu8/0Rn6P07KSpZOwEll+aTkbi2+1+Kytx1ZHhNqO1La5cTSf6Fn4bprBJk+8R+1m37w3dql2YFke7zL1HbWPZyn7r9egxxSBwBaQ4HcQQR3hJNNPTK0ZRktxe0fa4egQBEkYc0tcAQQQQdxByIQBzvp/oo6gqLAEwSXMTviwnpF+0KxRd7SPqSMin2cvQV1uLnQur7StlZSAvcBNEAJQTbdufnwNu+6kX0uE9Lo+hXpvUobb6dTUaU6XGS8UBIj3F+4u9HQPiqOLhKPvT6+XkfOdo9ruzddPKPi/P8AwKKoEE+4YnOcGtBc45ADMnsXG0ltnqEJTfDFbY/6N6HNZaSoAc/eI97W+nzj7lIyc5y92vp5n1PZ/Y8a9WXc35eC/kblOLxKABAEIAWNOsHM0QkYLvivcDiw7+7f3p/Bv4JcL6P6kbtnDd1ftI9Y/QrZWj48AgB0wDTYtAZUXIG6Qb/aHH0qZkYG/er/ACPosLtvhXBf+f8AI60ddHKLxva8dR+I3hTJ1yg9SWj6Kq+u1bhJMyF4NQQBW2t/STYi+hxXdJLnJs57LODTbi74Ap3DpcnxsRzL4wjw7KqpcDldvGwOvf3Kqq2yDZnVQ6cxgwzDGQnabcv8/iPR0LRVonW5ts+j0vQzVoJggAQAIAEAZuG4tNAbxPLereD6WnJZWUws7yGcfLuoe65a+g5YTp0x1hO3YPntuW928e9TLezpLnB7PoMbt2EuVy16roNdJWRyt2o3teOlpv39CQnCUHqS0XKrq7VuDT+RkLwaGBjeERVULoZm7THd4PBzTwIXqE3B7R5nBTWmUJpboPUUUnimSJxsyVo7g4eS73KvTfG3kuvkSMip085dPM98Fw7kQSSdtwsbHK2+3WnYwS5s+dycyVnux5R+psV7ETLwzDpJ3hkbbnieAHSTwCzttjXHikMY+NZfPgrRZ2j+j0dM3LnSEc55+A6AoeRkyufp5H2OD2fXix5c5eL/AINwligQgCUACAIQAIARdKtETcy04uDm6McOtv8AJVcXNWuCz8z5rtLsh7dtC+a/gSnCxscj0KofONNPTIXTh9RyFpu0kHpBsfcuNJ9T1GcovcXozmY3UDITSfeKyePU/uoZWdkLpNkux2oO+aT7y4ser+1HXn5L++zXvcSS4m7jvJzJ9J4rZJLkhWU5Se5PZC6eSWMJNgCSeAzK42l1PSi5PSGLDtDpnjaktCzpfv8Au8O1JW51ceUebK2P2NfZzn7q9ev5Cpp5VRU8rIqSblCGkyv5rgHEjZaLCwsAb794RTfZNbkteQ3PszHraSbk/H/iFI4nKf1ju9a8TBY1K+6jYYFjBFRGJ3uMJcA/dcNORINuG/sXJTmovh6nFhY8n7y18i0p9DmyN26Sdkrd4FwcvWbkl4doaerI6OXdhPW6Zb+f8i3W0EkLtmRjmHrHwO4p6FkZrcXsiXY9tL1ZFoxloZDPq+q9iqLOEjSO1uY/FIdoQ4q9+RZ7Du4L3DzX0LLUQ+vBACfpxh1VLYx86Ifq2+NfpI8pUcG2mHe5PzIPbGNlW9znHyXX/JX72EGxBB6DkrCafQ+WlFxemjYYHg0lTJssFmjxnnc0fiepY33xqjtjWHhWZU+GPTxfkWjhGFR08exGPS473HpJUG66VstyPtMXFrx4cEF+PmZyyGQQBCAJQAIAhAEoAEAanF9HYKjN7bP89uR7eB7UxTlWVdHy8hHK7OoyOclz811E/EdBpm5xObIOg813vyPeqVfaEH3uRBv7CujzrfF+jNDU4TPH48Ug9k27xkm43Vy6SRLsw76+9B/kYjmEbwR6VommYOLXVENaTuF0HEm+hm0uETyeJE89diB3nJZTvrj1khmvDvs7sH+Qw4boJI7OZ4YPNbzj37h70nZ2jFdxbKuP2FZLna9ei5v+BxwrBIaceDZnxcc3Ht4dim25FlveZfxsKnHXuLn5+Jh6b4VJVUMsMWztvAttGwycDmexcpmoTTZvbFyg0ipPyUV/+h+8P9KofbK/Un/Y7CfyUV/+h+8P9KPtlfqH2OYfkor/APQ/eH+lH2yv1D7HMdtV+h9RQyTun5O0jYw3YdteKXE3yHnBK5N0bEuEaxqZV72PlTTMkbsvaHNPAi6WjKUXuL0b2VwsXDNbQo4voKw3NO7YPmOuR2O3j3qjV2i1ysW/UhZXYUJc6Xr0fT8+v1F2nw2elqI3yRuAa8EuGbbXz5wy3XTkra7q3GL8CTXjZGJdGc4vSfXqtf8AotW6gH2wAoAAUAYddhsMwtIxjus7+wjMLSFs4d16F7sam5asimelBRRwsDI2hrRw6esneSuWWSsfFJnummumPBBaRkXXg1AFAASgCLoDYEoALoAjaCA2TdABdABdABtDpQc2F+CDp8OjbxDe0Bd2zy4x8UAhaPJb3BHE/MOCPkfYcOkLh3aC/BB0klAEXQAXQAbQ6UHNk3QdILggNhtDpQGyboA+SR1IOchZ0lHKVlNTyOc2F7ZHEBxbtubazS4Z8d3WvceSbEMr37oVyeovfjrZpsTndSurIqZzuTbAx9tou5NznbJsSSRkV6XPWxW2UqHZCpvWk+u9G7oMKpoJoHRzOa97TzdsuE2QJJDid2/K29eW20NV01Vzi4yab8N74vzF/Q3Dy+OCR1OX84HljUOHiu38ltZ2tutmvUmJ4VTkoycd8+vF+2z4x/HfrrpmvdamexjWAOLXi55a5AsLXG8rsY8tHMjJftnYm/d0teD8/QzsVr5GYi6oiJdFHBE6Rg8qN5sXAdIyK4kuHRrdbOOS7I80km16M2+hMxNBtC7jtzEXvnz3W39i8z7wzgybx+Jc+v1YvwUcb8NdWOlf9J2XP5XlHAh4OTdkG1uFrL1t8WhONcJYzucnxdd7fX5dD5ljknq3F0Jmd9FhcW8qYdlzm5nIjf0IWkjklKy3nHfup9dExB89JRtEgle0y7UEjzGZC02Nng57PWeKOSbBKVlVaT2+e4t63+PoY9bLekZE1soc2uax0L5L22mu8G2UHxeu66uv4Gdsv+korffSab9Om/IzcXojDQVLuRMBPJ2ImdLezutx2be+64nto3trcKJvh4en3t/uGH0HKVj4Qx9MBA8PjfK55ft5Nc3MjmnO4KG+Wwqr4rnWk48uabb3vy5voRh1e6c0sEhI+jco+ozP6jmsuRvBzPchrW2crtdvBXL7u3L8Ohi4JjAdWCR7n7NWZI3sIcAwEgQ2duzGWRXXHl8jOjI3dxSb1Paa8vLn/BtcOwaJtdUgNcRAyJ8beUebOs4+dnm0ZFeXLkMV48FfNLfupNc31/MwYKON+GurHSv+k7Ln8ryjgQ8HJuyDa3VZd372jKNcZYzucnxdd7fX5dDyr5S+ofJLBJNs0sD3Bkhj2CW3c6wcL+jghdDlj4rHKcW/dT5PWv1MvDw9pw4Ok5S8dSdoEkEENLRc77Xsh65nuviXsU5b5SPPQ7Di9kEjqcuzB5Y1DuB38ltdW6yJM5h1OSjJw/Hif02Y9Wzk3PqH7UsfLlwq4ZjtsG14hicbZbrALq8jOacW7HtrfeUua59NDVpm4iKGxI+tQbvXCziUs1+7H/UvqKVTXywmucS4wSyzRcTsSNF2HqB2iOxaaT0TJWzrdrfdba+T8Pz2bfC6Zs1UI5NpzDQU5I2nDO4N7tIK8vkhquCsu4JdOCPizX0NAwYfVyja5Rjp2NdtvNmg2AsTbt3rrfvJGEKorHsnz2trqw0qr9ttPCJHs5OnEpLQ4kyFo5Np2Qbbnd6IrxDLs4lGtNrUd8t9dcuhk40Iqimp6oBwkllhY8h7gN+y9uyDYcetC2m0e7+C2qFq6tpPm/xMjEcJb9LFNHtNY6jl2RtONnF9wbkk71xPls0soXtlVHpwvxfXZ44PXuq5aVhJ+rRufMN3hBzGA9xPauta2eKLXfKEf7Vz+fQxdD8PL2QyOpy7nX5Y1Dhudv5La4W3WXZMzwqnKMZOO/Xif02b7WLGDROcQLtcC02zB6QeC8V9RztJL2DfkYur6FrqFxLWkvLtokAl2XlHj2rs+pn2bFOhtrr19TTatmA1k1wDsAht/JG0cm9A9C9WdBTsvndLfh0/MWsGkImhAJA5SLIH7QWjRPok1OC34r6lh6OMBwqS4Bu2cnrPOzPSsZd4u4qTxH+JjaGNBkzF70cQN88ruy9C7P8Acywecuf9i/c2er4fUGes/wCYrzZ3hjs3+nj+P1EzEYW/2xyeyNgyAllhsk9JbuJWi7hLsivtvDrlvp4E6fm1c62XMZuy4Ir6B2k2r3ryRsNKIWtwmAtaGlpBBAAI2t9iN11yPeN8uKjiRaRg1TAMHhIAuZ9om2ZOy7MnietdXeMbEvsUX/3fszAw15dSVlyT4OLfn5ZXprmhemTdVu34L6j1pCLYhREZEmQE8bWGV+hYx7rLOTyyavxNPWMAkxYgAHk48x1g3717XSIrZynkfJGx0pYBhLLACzYCOo83MdC8w7xvmrWHy9DPwsf3jV+pB/GuPuo2q/qrPlH9xKroG/2xyey3kzICWWGyT0lu4laLukuyK+28OuW+ngOlA0f2nU5fqYf4lm+6ipX/AFU/kv3FfR8eEpxwbJWADgBZuQHBe5eP4E/G70F6z/YXMCkIqIQCQOVZlfLxhwXuXRk/Hk/aQW/FG3xCJv8AbOxYbBlBLLc0k53LdxK8ruDlqX23h8N9B10yHgof2qD5ws4FXO7sf9UfqameMGjxG4B+sSHdx5ma74oWkl7C7/U/2MvR8fXG/sEP4Lj6fia4/wAf/YjCpB/dlZ/uz/MvT7yMYf0tnzl9TM0KHhqo8bU47BFuXJ9EaYPxLP8Ab9DURtH0dwtkMUyHAc8bhwXrx/AWXw2v/L+4xzj+9Y/2Z/zrx90fl/Vx/wBL+piaKxgVVfYAeFbuHrldl0RlhpK275/yV5hEhE8IBIHKsyBy8YcFs+jIdMmrIrfivqf/2Q=="/>
          <p:cNvSpPr>
            <a:spLocks noChangeAspect="1" noChangeArrowheads="1"/>
          </p:cNvSpPr>
          <p:nvPr userDrawn="1"/>
        </p:nvSpPr>
        <p:spPr bwMode="auto">
          <a:xfrm>
            <a:off x="155575" y="-693738"/>
            <a:ext cx="2857500" cy="1457326"/>
          </a:xfrm>
          <a:prstGeom prst="rect">
            <a:avLst/>
          </a:prstGeom>
          <a:noFill/>
          <a:ln w="9525">
            <a:noFill/>
            <a:miter lim="800000"/>
            <a:headEnd/>
            <a:tailEnd/>
          </a:ln>
        </p:spPr>
        <p:txBody>
          <a:bodyPr/>
          <a:lstStyle/>
          <a:p>
            <a:pPr>
              <a:defRPr/>
            </a:pPr>
            <a:endParaRPr lang="en-US" dirty="0">
              <a:ea typeface="Geneva" pitchFamily="-65" charset="-128"/>
              <a:cs typeface="+mn-cs"/>
            </a:endParaRPr>
          </a:p>
        </p:txBody>
      </p:sp>
      <p:pic>
        <p:nvPicPr>
          <p:cNvPr id="42" name="Picture 41" descr="OOI_Logo-white-brtblue.eps"/>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6046738" y="457200"/>
            <a:ext cx="3916988" cy="1960562"/>
          </a:xfrm>
          <a:prstGeom prst="rect">
            <a:avLst/>
          </a:prstGeom>
          <a:noFill/>
          <a:ln>
            <a:noFill/>
          </a:ln>
          <a:effectLst>
            <a:outerShdw blurRad="63500" dist="50800" dir="2700000" algn="tl"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Line 111"/>
          <p:cNvSpPr>
            <a:spLocks noChangeShapeType="1"/>
          </p:cNvSpPr>
          <p:nvPr userDrawn="1"/>
        </p:nvSpPr>
        <p:spPr bwMode="auto">
          <a:xfrm flipV="1">
            <a:off x="30175200" y="2865120"/>
            <a:ext cx="0" cy="27157680"/>
          </a:xfrm>
          <a:prstGeom prst="line">
            <a:avLst/>
          </a:prstGeom>
          <a:noFill/>
          <a:ln w="76200">
            <a:solidFill>
              <a:srgbClr val="2B7098"/>
            </a:solidFill>
            <a:round/>
            <a:headEnd/>
            <a:tailEnd/>
          </a:ln>
          <a:effectLst/>
        </p:spPr>
        <p:txBody>
          <a:bodyPr/>
          <a:lstStyle/>
          <a:p>
            <a:pPr>
              <a:defRPr/>
            </a:pPr>
            <a:endParaRPr lang="en-US" dirty="0">
              <a:ea typeface="Geneva" pitchFamily="-65" charset="-128"/>
              <a:cs typeface="+mn-cs"/>
            </a:endParaRPr>
          </a:p>
        </p:txBody>
      </p:sp>
      <p:sp>
        <p:nvSpPr>
          <p:cNvPr id="46" name="Line 111"/>
          <p:cNvSpPr>
            <a:spLocks noChangeShapeType="1"/>
          </p:cNvSpPr>
          <p:nvPr userDrawn="1"/>
        </p:nvSpPr>
        <p:spPr bwMode="auto">
          <a:xfrm flipH="1" flipV="1">
            <a:off x="0" y="29995351"/>
            <a:ext cx="40233600" cy="0"/>
          </a:xfrm>
          <a:prstGeom prst="line">
            <a:avLst/>
          </a:prstGeom>
          <a:noFill/>
          <a:ln w="76200">
            <a:solidFill>
              <a:srgbClr val="2B7098"/>
            </a:solidFill>
            <a:round/>
            <a:headEnd/>
            <a:tailEnd/>
          </a:ln>
          <a:effectLst/>
        </p:spPr>
        <p:txBody>
          <a:bodyPr/>
          <a:lstStyle/>
          <a:p>
            <a:pPr>
              <a:defRPr/>
            </a:pPr>
            <a:endParaRPr lang="en-US" dirty="0">
              <a:ea typeface="Geneva" pitchFamily="-65" charset="-128"/>
              <a:cs typeface="+mn-cs"/>
            </a:endParaRPr>
          </a:p>
        </p:txBody>
      </p:sp>
      <p:sp>
        <p:nvSpPr>
          <p:cNvPr id="47" name="Line 111"/>
          <p:cNvSpPr>
            <a:spLocks noChangeShapeType="1"/>
          </p:cNvSpPr>
          <p:nvPr userDrawn="1"/>
        </p:nvSpPr>
        <p:spPr bwMode="auto">
          <a:xfrm flipV="1">
            <a:off x="10058400" y="2865120"/>
            <a:ext cx="0" cy="27157680"/>
          </a:xfrm>
          <a:prstGeom prst="line">
            <a:avLst/>
          </a:prstGeom>
          <a:noFill/>
          <a:ln w="76200">
            <a:solidFill>
              <a:srgbClr val="2B7098"/>
            </a:solidFill>
            <a:round/>
            <a:headEnd/>
            <a:tailEnd/>
          </a:ln>
          <a:effectLst/>
        </p:spPr>
        <p:txBody>
          <a:bodyPr/>
          <a:lstStyle/>
          <a:p>
            <a:pPr>
              <a:defRPr/>
            </a:pPr>
            <a:endParaRPr lang="en-US" dirty="0">
              <a:ea typeface="Geneva" pitchFamily="-65" charset="-128"/>
              <a:cs typeface="+mn-cs"/>
            </a:endParaRPr>
          </a:p>
        </p:txBody>
      </p:sp>
    </p:spTree>
    <p:extLst>
      <p:ext uri="{BB962C8B-B14F-4D97-AF65-F5344CB8AC3E}">
        <p14:creationId xmlns:p14="http://schemas.microsoft.com/office/powerpoint/2010/main" val="2557307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76968" rtl="0" eaLnBrk="1" latinLnBrk="0" hangingPunct="1">
        <a:spcBef>
          <a:spcPct val="0"/>
        </a:spcBef>
        <a:buNone/>
        <a:defRPr sz="20000" kern="1200">
          <a:solidFill>
            <a:schemeClr val="tx1"/>
          </a:solidFill>
          <a:latin typeface="+mj-lt"/>
          <a:ea typeface="+mj-ea"/>
          <a:cs typeface="+mj-cs"/>
        </a:defRPr>
      </a:lvl1pPr>
    </p:titleStyle>
    <p:bodyStyle>
      <a:lvl1pPr marL="1557726" indent="-1557726" algn="l" defTabSz="2076968" rtl="0" eaLnBrk="1" latinLnBrk="0" hangingPunct="1">
        <a:spcBef>
          <a:spcPct val="20000"/>
        </a:spcBef>
        <a:buFont typeface="Arial"/>
        <a:buChar char="•"/>
        <a:defRPr sz="14500" kern="1200">
          <a:solidFill>
            <a:schemeClr val="tx1"/>
          </a:solidFill>
          <a:latin typeface="+mn-lt"/>
          <a:ea typeface="+mn-ea"/>
          <a:cs typeface="+mn-cs"/>
        </a:defRPr>
      </a:lvl1pPr>
      <a:lvl2pPr marL="3375073" indent="-1298105" algn="l" defTabSz="2076968" rtl="0" eaLnBrk="1" latinLnBrk="0" hangingPunct="1">
        <a:spcBef>
          <a:spcPct val="20000"/>
        </a:spcBef>
        <a:buFont typeface="Arial"/>
        <a:buChar char="–"/>
        <a:defRPr sz="12700" kern="1200">
          <a:solidFill>
            <a:schemeClr val="tx1"/>
          </a:solidFill>
          <a:latin typeface="+mn-lt"/>
          <a:ea typeface="+mn-ea"/>
          <a:cs typeface="+mn-cs"/>
        </a:defRPr>
      </a:lvl2pPr>
      <a:lvl3pPr marL="5192420" indent="-1038484" algn="l" defTabSz="2076968" rtl="0" eaLnBrk="1" latinLnBrk="0" hangingPunct="1">
        <a:spcBef>
          <a:spcPct val="20000"/>
        </a:spcBef>
        <a:buFont typeface="Arial"/>
        <a:buChar char="•"/>
        <a:defRPr sz="10900" kern="1200">
          <a:solidFill>
            <a:schemeClr val="tx1"/>
          </a:solidFill>
          <a:latin typeface="+mn-lt"/>
          <a:ea typeface="+mn-ea"/>
          <a:cs typeface="+mn-cs"/>
        </a:defRPr>
      </a:lvl3pPr>
      <a:lvl4pPr marL="7269389" indent="-1038484" algn="l" defTabSz="2076968" rtl="0" eaLnBrk="1" latinLnBrk="0" hangingPunct="1">
        <a:spcBef>
          <a:spcPct val="20000"/>
        </a:spcBef>
        <a:buFont typeface="Arial"/>
        <a:buChar char="–"/>
        <a:defRPr sz="9100" kern="1200">
          <a:solidFill>
            <a:schemeClr val="tx1"/>
          </a:solidFill>
          <a:latin typeface="+mn-lt"/>
          <a:ea typeface="+mn-ea"/>
          <a:cs typeface="+mn-cs"/>
        </a:defRPr>
      </a:lvl4pPr>
      <a:lvl5pPr marL="9346357" indent="-1038484" algn="l" defTabSz="2076968" rtl="0" eaLnBrk="1" latinLnBrk="0" hangingPunct="1">
        <a:spcBef>
          <a:spcPct val="20000"/>
        </a:spcBef>
        <a:buFont typeface="Arial"/>
        <a:buChar char="»"/>
        <a:defRPr sz="9100" kern="1200">
          <a:solidFill>
            <a:schemeClr val="tx1"/>
          </a:solidFill>
          <a:latin typeface="+mn-lt"/>
          <a:ea typeface="+mn-ea"/>
          <a:cs typeface="+mn-cs"/>
        </a:defRPr>
      </a:lvl5pPr>
      <a:lvl6pPr marL="11423325" indent="-1038484" algn="l" defTabSz="2076968" rtl="0" eaLnBrk="1" latinLnBrk="0" hangingPunct="1">
        <a:spcBef>
          <a:spcPct val="20000"/>
        </a:spcBef>
        <a:buFont typeface="Arial"/>
        <a:buChar char="•"/>
        <a:defRPr sz="9100" kern="1200">
          <a:solidFill>
            <a:schemeClr val="tx1"/>
          </a:solidFill>
          <a:latin typeface="+mn-lt"/>
          <a:ea typeface="+mn-ea"/>
          <a:cs typeface="+mn-cs"/>
        </a:defRPr>
      </a:lvl6pPr>
      <a:lvl7pPr marL="13500293" indent="-1038484" algn="l" defTabSz="2076968" rtl="0" eaLnBrk="1" latinLnBrk="0" hangingPunct="1">
        <a:spcBef>
          <a:spcPct val="20000"/>
        </a:spcBef>
        <a:buFont typeface="Arial"/>
        <a:buChar char="•"/>
        <a:defRPr sz="9100" kern="1200">
          <a:solidFill>
            <a:schemeClr val="tx1"/>
          </a:solidFill>
          <a:latin typeface="+mn-lt"/>
          <a:ea typeface="+mn-ea"/>
          <a:cs typeface="+mn-cs"/>
        </a:defRPr>
      </a:lvl7pPr>
      <a:lvl8pPr marL="15577261" indent="-1038484" algn="l" defTabSz="2076968" rtl="0" eaLnBrk="1" latinLnBrk="0" hangingPunct="1">
        <a:spcBef>
          <a:spcPct val="20000"/>
        </a:spcBef>
        <a:buFont typeface="Arial"/>
        <a:buChar char="•"/>
        <a:defRPr sz="9100" kern="1200">
          <a:solidFill>
            <a:schemeClr val="tx1"/>
          </a:solidFill>
          <a:latin typeface="+mn-lt"/>
          <a:ea typeface="+mn-ea"/>
          <a:cs typeface="+mn-cs"/>
        </a:defRPr>
      </a:lvl8pPr>
      <a:lvl9pPr marL="17654229" indent="-1038484" algn="l" defTabSz="2076968"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76968" rtl="0" eaLnBrk="1" latinLnBrk="0" hangingPunct="1">
        <a:defRPr sz="8200" kern="1200">
          <a:solidFill>
            <a:schemeClr val="tx1"/>
          </a:solidFill>
          <a:latin typeface="+mn-lt"/>
          <a:ea typeface="+mn-ea"/>
          <a:cs typeface="+mn-cs"/>
        </a:defRPr>
      </a:lvl1pPr>
      <a:lvl2pPr marL="2076968" algn="l" defTabSz="2076968" rtl="0" eaLnBrk="1" latinLnBrk="0" hangingPunct="1">
        <a:defRPr sz="8200" kern="1200">
          <a:solidFill>
            <a:schemeClr val="tx1"/>
          </a:solidFill>
          <a:latin typeface="+mn-lt"/>
          <a:ea typeface="+mn-ea"/>
          <a:cs typeface="+mn-cs"/>
        </a:defRPr>
      </a:lvl2pPr>
      <a:lvl3pPr marL="4153936" algn="l" defTabSz="2076968" rtl="0" eaLnBrk="1" latinLnBrk="0" hangingPunct="1">
        <a:defRPr sz="8200" kern="1200">
          <a:solidFill>
            <a:schemeClr val="tx1"/>
          </a:solidFill>
          <a:latin typeface="+mn-lt"/>
          <a:ea typeface="+mn-ea"/>
          <a:cs typeface="+mn-cs"/>
        </a:defRPr>
      </a:lvl3pPr>
      <a:lvl4pPr marL="6230904" algn="l" defTabSz="2076968" rtl="0" eaLnBrk="1" latinLnBrk="0" hangingPunct="1">
        <a:defRPr sz="8200" kern="1200">
          <a:solidFill>
            <a:schemeClr val="tx1"/>
          </a:solidFill>
          <a:latin typeface="+mn-lt"/>
          <a:ea typeface="+mn-ea"/>
          <a:cs typeface="+mn-cs"/>
        </a:defRPr>
      </a:lvl4pPr>
      <a:lvl5pPr marL="8307873" algn="l" defTabSz="2076968" rtl="0" eaLnBrk="1" latinLnBrk="0" hangingPunct="1">
        <a:defRPr sz="8200" kern="1200">
          <a:solidFill>
            <a:schemeClr val="tx1"/>
          </a:solidFill>
          <a:latin typeface="+mn-lt"/>
          <a:ea typeface="+mn-ea"/>
          <a:cs typeface="+mn-cs"/>
        </a:defRPr>
      </a:lvl5pPr>
      <a:lvl6pPr marL="10384841" algn="l" defTabSz="2076968" rtl="0" eaLnBrk="1" latinLnBrk="0" hangingPunct="1">
        <a:defRPr sz="8200" kern="1200">
          <a:solidFill>
            <a:schemeClr val="tx1"/>
          </a:solidFill>
          <a:latin typeface="+mn-lt"/>
          <a:ea typeface="+mn-ea"/>
          <a:cs typeface="+mn-cs"/>
        </a:defRPr>
      </a:lvl6pPr>
      <a:lvl7pPr marL="12461809" algn="l" defTabSz="2076968" rtl="0" eaLnBrk="1" latinLnBrk="0" hangingPunct="1">
        <a:defRPr sz="8200" kern="1200">
          <a:solidFill>
            <a:schemeClr val="tx1"/>
          </a:solidFill>
          <a:latin typeface="+mn-lt"/>
          <a:ea typeface="+mn-ea"/>
          <a:cs typeface="+mn-cs"/>
        </a:defRPr>
      </a:lvl7pPr>
      <a:lvl8pPr marL="14538777" algn="l" defTabSz="2076968" rtl="0" eaLnBrk="1" latinLnBrk="0" hangingPunct="1">
        <a:defRPr sz="8200" kern="1200">
          <a:solidFill>
            <a:schemeClr val="tx1"/>
          </a:solidFill>
          <a:latin typeface="+mn-lt"/>
          <a:ea typeface="+mn-ea"/>
          <a:cs typeface="+mn-cs"/>
        </a:defRPr>
      </a:lvl8pPr>
      <a:lvl9pPr marL="16615745" algn="l" defTabSz="2076968"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2.jpg"/><Relationship Id="rId12" Type="http://schemas.openxmlformats.org/officeDocument/2006/relationships/image" Target="../media/image13.jpg"/><Relationship Id="rId13"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hyperlink" Target="http://education.oceanobservatories.org" TargetMode="External"/><Relationship Id="rId5" Type="http://schemas.openxmlformats.org/officeDocument/2006/relationships/image" Target="../media/image6.png"/><Relationship Id="rId6" Type="http://schemas.openxmlformats.org/officeDocument/2006/relationships/image" Target="../media/image7.jp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10289268" y="2969240"/>
            <a:ext cx="9598932" cy="14650164"/>
          </a:xfrm>
          <a:prstGeom prst="rect">
            <a:avLst/>
          </a:prstGeom>
          <a:noFill/>
        </p:spPr>
        <p:txBody>
          <a:bodyPr wrap="square" rtlCol="0">
            <a:spAutoFit/>
          </a:bodyPr>
          <a:lstStyle/>
          <a:p>
            <a:pPr algn="just"/>
            <a:r>
              <a:rPr lang="en-US" sz="3600" b="1" dirty="0" smtClean="0"/>
              <a:t>1) Educational Visualization Tools</a:t>
            </a:r>
          </a:p>
          <a:p>
            <a:r>
              <a:rPr lang="en-US" sz="2600" dirty="0" smtClean="0"/>
              <a:t>The site provides an </a:t>
            </a:r>
            <a:r>
              <a:rPr lang="en-US" sz="2600" dirty="0"/>
              <a:t>extensible framework for delivering </a:t>
            </a:r>
            <a:r>
              <a:rPr lang="en-US" sz="2600" dirty="0" smtClean="0"/>
              <a:t>flexible and customizable </a:t>
            </a:r>
            <a:r>
              <a:rPr lang="en-US" sz="2600" dirty="0"/>
              <a:t>visualization </a:t>
            </a:r>
            <a:r>
              <a:rPr lang="en-US" sz="2600" dirty="0" smtClean="0"/>
              <a:t>tools for use by educators and students.  </a:t>
            </a:r>
          </a:p>
          <a:p>
            <a:endParaRPr lang="en-US" sz="2600" dirty="0" smtClean="0"/>
          </a:p>
          <a:p>
            <a:r>
              <a:rPr lang="en-US" sz="2600" b="1" dirty="0" smtClean="0"/>
              <a:t>Capabilities</a:t>
            </a:r>
          </a:p>
          <a:p>
            <a:pPr marL="457200" indent="-457200">
              <a:buFont typeface="Arial" charset="0"/>
              <a:buChar char="•"/>
            </a:pPr>
            <a:r>
              <a:rPr lang="en-US" sz="2600" dirty="0" smtClean="0"/>
              <a:t>A collection </a:t>
            </a:r>
            <a:r>
              <a:rPr lang="en-US" sz="2600" dirty="0"/>
              <a:t>of interactive visualization tools </a:t>
            </a:r>
            <a:r>
              <a:rPr lang="en-US" sz="2600" dirty="0" smtClean="0"/>
              <a:t>that allow you to explore </a:t>
            </a:r>
            <a:r>
              <a:rPr lang="en-US" sz="2600" dirty="0"/>
              <a:t>and analyze OOI </a:t>
            </a:r>
            <a:r>
              <a:rPr lang="en-US" sz="2600" dirty="0" smtClean="0"/>
              <a:t>datasets</a:t>
            </a:r>
            <a:endParaRPr lang="en-US" sz="2600" dirty="0"/>
          </a:p>
          <a:p>
            <a:pPr marL="457200" indent="-457200">
              <a:buFont typeface="Arial" charset="0"/>
              <a:buChar char="•"/>
            </a:pPr>
            <a:r>
              <a:rPr lang="en-US" sz="2600" dirty="0"/>
              <a:t>An online interface to customize </a:t>
            </a:r>
            <a:r>
              <a:rPr lang="en-US" sz="2600" dirty="0" smtClean="0"/>
              <a:t>visualization tools to meet specific educational goals</a:t>
            </a:r>
          </a:p>
          <a:p>
            <a:pPr marL="457200" indent="-457200">
              <a:buFont typeface="Arial" charset="0"/>
              <a:buChar char="•"/>
            </a:pPr>
            <a:r>
              <a:rPr lang="en-US" sz="2600" dirty="0" smtClean="0"/>
              <a:t>The ability </a:t>
            </a:r>
            <a:r>
              <a:rPr lang="en-US" sz="2600" dirty="0"/>
              <a:t>to embed custom </a:t>
            </a:r>
            <a:r>
              <a:rPr lang="en-US" sz="2600" dirty="0" smtClean="0"/>
              <a:t>instances on </a:t>
            </a:r>
            <a:r>
              <a:rPr lang="en-US" sz="2600" dirty="0"/>
              <a:t>third-party web pages </a:t>
            </a:r>
          </a:p>
          <a:p>
            <a:pPr marL="457200" indent="-457200">
              <a:buFont typeface="Arial" charset="0"/>
              <a:buChar char="•"/>
            </a:pPr>
            <a:r>
              <a:rPr lang="en-US" sz="2600" dirty="0" smtClean="0"/>
              <a:t>A searchable </a:t>
            </a:r>
            <a:r>
              <a:rPr lang="en-US" sz="2600" dirty="0"/>
              <a:t>library of </a:t>
            </a:r>
            <a:r>
              <a:rPr lang="en-US" sz="2600" dirty="0" smtClean="0"/>
              <a:t>visualizations created by others</a:t>
            </a:r>
          </a:p>
          <a:p>
            <a:pPr marL="457200" indent="-457200">
              <a:buFont typeface="Arial" charset="0"/>
              <a:buChar char="•"/>
            </a:pPr>
            <a:endParaRPr lang="en-US" sz="2600" dirty="0"/>
          </a:p>
          <a:p>
            <a:pPr marL="457200" indent="-457200">
              <a:buFont typeface="Arial" charset="0"/>
              <a:buChar char="•"/>
            </a:pPr>
            <a:endParaRPr lang="en-US" sz="2600" dirty="0" smtClean="0"/>
          </a:p>
          <a:p>
            <a:pPr marL="457200" indent="-457200">
              <a:buFont typeface="Arial" charset="0"/>
              <a:buChar char="•"/>
            </a:pPr>
            <a:endParaRPr lang="en-US" sz="2600" dirty="0"/>
          </a:p>
          <a:p>
            <a:pPr marL="457200" indent="-457200">
              <a:buFont typeface="Arial" charset="0"/>
              <a:buChar char="•"/>
            </a:pPr>
            <a:endParaRPr lang="en-US" sz="2600" dirty="0" smtClean="0"/>
          </a:p>
          <a:p>
            <a:pPr marL="457200" indent="-457200">
              <a:buFont typeface="Arial" charset="0"/>
              <a:buChar char="•"/>
            </a:pPr>
            <a:endParaRPr lang="en-US" sz="2600" dirty="0"/>
          </a:p>
          <a:p>
            <a:pPr marL="457200" indent="-457200">
              <a:buFont typeface="Arial" charset="0"/>
              <a:buChar char="•"/>
            </a:pPr>
            <a:endParaRPr lang="en-US" sz="2600" dirty="0" smtClean="0"/>
          </a:p>
          <a:p>
            <a:pPr marL="457200" indent="-457200">
              <a:buFont typeface="Arial" charset="0"/>
              <a:buChar char="•"/>
            </a:pPr>
            <a:endParaRPr lang="en-US" sz="2600" dirty="0"/>
          </a:p>
          <a:p>
            <a:pPr marL="457200" indent="-457200">
              <a:buFont typeface="Arial" charset="0"/>
              <a:buChar char="•"/>
            </a:pPr>
            <a:endParaRPr lang="en-US" sz="2600" dirty="0" smtClean="0"/>
          </a:p>
          <a:p>
            <a:pPr marL="457200" indent="-457200">
              <a:buFont typeface="Arial" charset="0"/>
              <a:buChar char="•"/>
            </a:pPr>
            <a:endParaRPr lang="en-US" sz="2600" dirty="0"/>
          </a:p>
          <a:p>
            <a:pPr marL="457200" indent="-457200">
              <a:buFont typeface="Arial" charset="0"/>
              <a:buChar char="•"/>
            </a:pPr>
            <a:endParaRPr lang="en-US" sz="2600" dirty="0" smtClean="0"/>
          </a:p>
          <a:p>
            <a:pPr marL="457200" indent="-457200">
              <a:buFont typeface="Arial" charset="0"/>
              <a:buChar char="•"/>
            </a:pPr>
            <a:endParaRPr lang="en-US" sz="2600" dirty="0"/>
          </a:p>
          <a:p>
            <a:pPr marL="457200" indent="-457200">
              <a:buFont typeface="Arial" charset="0"/>
              <a:buChar char="•"/>
            </a:pPr>
            <a:endParaRPr lang="en-US" sz="2600" dirty="0" smtClean="0"/>
          </a:p>
          <a:p>
            <a:endParaRPr lang="en-US" sz="2600" dirty="0" smtClean="0"/>
          </a:p>
          <a:p>
            <a:endParaRPr lang="en-US" sz="2600" dirty="0"/>
          </a:p>
          <a:p>
            <a:endParaRPr lang="en-US" sz="2600" dirty="0" smtClean="0"/>
          </a:p>
          <a:p>
            <a:r>
              <a:rPr lang="en-US" sz="2600" b="1" dirty="0" smtClean="0"/>
              <a:t>Visualization Tool Design Philosophy</a:t>
            </a:r>
          </a:p>
          <a:p>
            <a:pPr marL="457200" indent="-457200">
              <a:buFont typeface="Arial" charset="0"/>
              <a:buChar char="•"/>
            </a:pPr>
            <a:r>
              <a:rPr lang="en-US" sz="2600" i="1" dirty="0" smtClean="0"/>
              <a:t>Simple</a:t>
            </a:r>
            <a:r>
              <a:rPr lang="en-US" sz="2600" dirty="0" smtClean="0"/>
              <a:t> – Intuitive </a:t>
            </a:r>
            <a:r>
              <a:rPr lang="en-US" sz="2600" dirty="0"/>
              <a:t>&amp; easy to use </a:t>
            </a:r>
          </a:p>
          <a:p>
            <a:pPr marL="457200" indent="-457200">
              <a:buFont typeface="Arial" charset="0"/>
              <a:buChar char="•"/>
            </a:pPr>
            <a:r>
              <a:rPr lang="en-US" sz="2600" i="1" dirty="0" smtClean="0"/>
              <a:t>Interactive</a:t>
            </a:r>
            <a:r>
              <a:rPr lang="en-US" sz="2600" dirty="0" smtClean="0"/>
              <a:t> – To </a:t>
            </a:r>
            <a:r>
              <a:rPr lang="en-US" sz="2600" dirty="0"/>
              <a:t>support deeper understanding </a:t>
            </a:r>
          </a:p>
          <a:p>
            <a:pPr marL="457200" indent="-457200">
              <a:buFont typeface="Arial" charset="0"/>
              <a:buChar char="•"/>
            </a:pPr>
            <a:r>
              <a:rPr lang="en-US" sz="2600" i="1" dirty="0"/>
              <a:t>Customizable</a:t>
            </a:r>
            <a:r>
              <a:rPr lang="en-US" sz="2600" dirty="0"/>
              <a:t> </a:t>
            </a:r>
            <a:r>
              <a:rPr lang="en-US" sz="2600" dirty="0" smtClean="0"/>
              <a:t>– Adaptable </a:t>
            </a:r>
            <a:r>
              <a:rPr lang="en-US" sz="2600" dirty="0"/>
              <a:t>to fit your learning goals</a:t>
            </a:r>
          </a:p>
          <a:p>
            <a:pPr marL="457200" indent="-457200">
              <a:buFont typeface="Arial" charset="0"/>
              <a:buChar char="•"/>
            </a:pPr>
            <a:r>
              <a:rPr lang="en-US" sz="2600" i="1" dirty="0"/>
              <a:t>Embeddable</a:t>
            </a:r>
            <a:r>
              <a:rPr lang="en-US" sz="2600" dirty="0"/>
              <a:t> </a:t>
            </a:r>
            <a:r>
              <a:rPr lang="en-US" sz="2600" dirty="0" smtClean="0"/>
              <a:t>– Place </a:t>
            </a:r>
            <a:r>
              <a:rPr lang="en-US" sz="2600" dirty="0" smtClean="0"/>
              <a:t>them in </a:t>
            </a:r>
            <a:r>
              <a:rPr lang="en-US" sz="2600" dirty="0"/>
              <a:t>context within your lessons</a:t>
            </a:r>
          </a:p>
          <a:p>
            <a:pPr marL="457200" indent="-457200">
              <a:buFont typeface="Arial" charset="0"/>
              <a:buChar char="•"/>
            </a:pPr>
            <a:r>
              <a:rPr lang="en-US" sz="2600" i="1" dirty="0" smtClean="0"/>
              <a:t>Focused</a:t>
            </a:r>
            <a:r>
              <a:rPr lang="en-US" sz="2600" dirty="0" smtClean="0"/>
              <a:t> – Learning </a:t>
            </a:r>
            <a:r>
              <a:rPr lang="en-US" sz="2600" dirty="0"/>
              <a:t>outcome driven, not data driven – these are not your typical comprehensive </a:t>
            </a:r>
            <a:r>
              <a:rPr lang="en-US" sz="2600" dirty="0" smtClean="0"/>
              <a:t>complex data exploration tools</a:t>
            </a:r>
            <a:endParaRPr lang="en-US" sz="2600" dirty="0"/>
          </a:p>
          <a:p>
            <a:pPr marL="457200" indent="-457200">
              <a:buFont typeface="Arial" charset="0"/>
              <a:buChar char="•"/>
            </a:pPr>
            <a:r>
              <a:rPr lang="en-US" sz="2600" i="1" dirty="0"/>
              <a:t>Educational</a:t>
            </a:r>
            <a:r>
              <a:rPr lang="en-US" sz="2600" dirty="0"/>
              <a:t> </a:t>
            </a:r>
            <a:r>
              <a:rPr lang="en-US" sz="2600" dirty="0" smtClean="0"/>
              <a:t>– Primary </a:t>
            </a:r>
            <a:r>
              <a:rPr lang="en-US" sz="2600" dirty="0"/>
              <a:t>goal is to aid students’ analysis and understanding of scientific processes, not dealing with data formats and </a:t>
            </a:r>
            <a:r>
              <a:rPr lang="en-US" sz="2600" dirty="0" smtClean="0"/>
              <a:t>graphing</a:t>
            </a:r>
            <a:endParaRPr lang="en-US" sz="2600" dirty="0"/>
          </a:p>
        </p:txBody>
      </p:sp>
      <p:sp>
        <p:nvSpPr>
          <p:cNvPr id="18" name="Rectangle 17"/>
          <p:cNvSpPr/>
          <p:nvPr/>
        </p:nvSpPr>
        <p:spPr>
          <a:xfrm>
            <a:off x="20421600" y="16840200"/>
            <a:ext cx="9601200" cy="3065345"/>
          </a:xfrm>
          <a:prstGeom prst="rect">
            <a:avLst/>
          </a:prstGeom>
          <a:gradFill>
            <a:gsLst>
              <a:gs pos="0">
                <a:srgbClr val="1A4984">
                  <a:alpha val="10000"/>
                </a:srgbClr>
              </a:gs>
              <a:gs pos="100000">
                <a:schemeClr val="accent1">
                  <a:tint val="50000"/>
                  <a:shade val="100000"/>
                  <a:satMod val="350000"/>
                  <a:alpha val="1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p:cNvSpPr/>
          <p:nvPr/>
        </p:nvSpPr>
        <p:spPr>
          <a:xfrm>
            <a:off x="10264407" y="26898600"/>
            <a:ext cx="9601200" cy="2921495"/>
          </a:xfrm>
          <a:prstGeom prst="rect">
            <a:avLst/>
          </a:prstGeom>
          <a:gradFill>
            <a:gsLst>
              <a:gs pos="0">
                <a:srgbClr val="1A4984">
                  <a:alpha val="10000"/>
                </a:srgbClr>
              </a:gs>
              <a:gs pos="100000">
                <a:schemeClr val="accent1">
                  <a:tint val="50000"/>
                  <a:shade val="100000"/>
                  <a:satMod val="350000"/>
                  <a:alpha val="1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20421600" y="2953637"/>
            <a:ext cx="9601200" cy="19205258"/>
          </a:xfrm>
          <a:prstGeom prst="rect">
            <a:avLst/>
          </a:prstGeom>
          <a:noFill/>
        </p:spPr>
        <p:txBody>
          <a:bodyPr wrap="square" rtlCol="0">
            <a:spAutoFit/>
          </a:bodyPr>
          <a:lstStyle/>
          <a:p>
            <a:r>
              <a:rPr lang="en-US" sz="3600" b="1" dirty="0" smtClean="0"/>
              <a:t>2) Concept Map Builder</a:t>
            </a:r>
            <a:endParaRPr lang="en-US" sz="3600" dirty="0"/>
          </a:p>
          <a:p>
            <a:r>
              <a:rPr lang="en-US" sz="2600" dirty="0"/>
              <a:t>A Concept Map </a:t>
            </a:r>
            <a:r>
              <a:rPr lang="en-US" sz="2600" dirty="0" smtClean="0"/>
              <a:t>is a conceptual diagram used to graphically visualize the relationships between individual concepts.  The </a:t>
            </a:r>
            <a:r>
              <a:rPr lang="en-US" sz="2600" i="1" dirty="0" smtClean="0"/>
              <a:t>OOI Concept </a:t>
            </a:r>
            <a:r>
              <a:rPr lang="en-US" sz="2600" i="1" dirty="0" smtClean="0"/>
              <a:t>Map Builder </a:t>
            </a:r>
            <a:r>
              <a:rPr lang="en-US" sz="2600" dirty="0"/>
              <a:t>allows you to create your own concept </a:t>
            </a:r>
            <a:r>
              <a:rPr lang="en-US" sz="2600" dirty="0" smtClean="0"/>
              <a:t>maps to share.</a:t>
            </a:r>
          </a:p>
          <a:p>
            <a:endParaRPr lang="en-US" sz="2600" dirty="0"/>
          </a:p>
          <a:p>
            <a:r>
              <a:rPr lang="en-US" sz="2600" b="1" dirty="0" smtClean="0"/>
              <a:t>Capabilities</a:t>
            </a:r>
          </a:p>
          <a:p>
            <a:pPr marL="457200" indent="-457200">
              <a:buFont typeface="Arial" charset="0"/>
              <a:buChar char="•"/>
            </a:pPr>
            <a:r>
              <a:rPr lang="en-US" sz="2600" dirty="0" smtClean="0"/>
              <a:t>Add </a:t>
            </a:r>
            <a:r>
              <a:rPr lang="en-US" sz="2600" dirty="0" smtClean="0"/>
              <a:t>detailed descriptions </a:t>
            </a:r>
            <a:r>
              <a:rPr lang="en-US" sz="2600" dirty="0" smtClean="0"/>
              <a:t>to each concept and linking phrases between them</a:t>
            </a:r>
          </a:p>
          <a:p>
            <a:pPr marL="457200" indent="-457200">
              <a:buFont typeface="Arial" charset="0"/>
              <a:buChar char="•"/>
            </a:pPr>
            <a:r>
              <a:rPr lang="en-US" sz="2600" dirty="0" smtClean="0"/>
              <a:t>Attach relevant images</a:t>
            </a:r>
            <a:r>
              <a:rPr lang="en-US" sz="2600" dirty="0" smtClean="0"/>
              <a:t>, videos, data visualizations, and other concept maps to each </a:t>
            </a:r>
            <a:r>
              <a:rPr lang="en-US" sz="2600" dirty="0" smtClean="0"/>
              <a:t>concept to add depth</a:t>
            </a:r>
            <a:endParaRPr lang="en-US" sz="2600" dirty="0" smtClean="0"/>
          </a:p>
          <a:p>
            <a:pPr marL="457200" indent="-457200">
              <a:buFont typeface="Arial" charset="0"/>
              <a:buChar char="•"/>
            </a:pPr>
            <a:r>
              <a:rPr lang="en-US" sz="2600" dirty="0" smtClean="0"/>
              <a:t>Categorize concepts using colors and then toggle concept groups </a:t>
            </a:r>
            <a:r>
              <a:rPr lang="en-US" sz="2600" dirty="0" smtClean="0"/>
              <a:t>on/off while presenting </a:t>
            </a:r>
            <a:r>
              <a:rPr lang="en-US" sz="2600" dirty="0" smtClean="0"/>
              <a:t>to build a map in stages to tell </a:t>
            </a:r>
            <a:r>
              <a:rPr lang="en-US" sz="2600" dirty="0" smtClean="0"/>
              <a:t>a story</a:t>
            </a:r>
            <a:endParaRPr lang="en-US" sz="2600" dirty="0" smtClean="0"/>
          </a:p>
          <a:p>
            <a:pPr marL="457200" indent="-457200">
              <a:buFont typeface="Arial" charset="0"/>
              <a:buChar char="•"/>
            </a:pPr>
            <a:r>
              <a:rPr lang="en-US" sz="2600" dirty="0" smtClean="0"/>
              <a:t>Import concepts from the </a:t>
            </a:r>
            <a:r>
              <a:rPr lang="en-US" sz="2600" i="1" dirty="0" smtClean="0"/>
              <a:t>OOI Vocabulary Navigator </a:t>
            </a:r>
            <a:r>
              <a:rPr lang="en-US" sz="2600" dirty="0" smtClean="0"/>
              <a:t>to seed </a:t>
            </a:r>
            <a:r>
              <a:rPr lang="en-US" sz="2600" dirty="0" smtClean="0"/>
              <a:t>a new concept map with relevant concepts</a:t>
            </a:r>
            <a:endParaRPr lang="en-US" sz="2600" dirty="0" smtClean="0"/>
          </a:p>
          <a:p>
            <a:pPr marL="457200" indent="-457200">
              <a:buFont typeface="Arial" charset="0"/>
              <a:buChar char="•"/>
            </a:pPr>
            <a:r>
              <a:rPr lang="en-US" sz="2600" dirty="0" smtClean="0"/>
              <a:t>Share concept maps with other users who can copy your map to create their own version</a:t>
            </a:r>
          </a:p>
          <a:p>
            <a:pPr marL="457200" indent="-457200">
              <a:buFont typeface="Arial" charset="0"/>
              <a:buChar char="•"/>
            </a:pPr>
            <a:endParaRPr lang="en-US" sz="2600" dirty="0"/>
          </a:p>
          <a:p>
            <a:pPr marL="457200" indent="-457200">
              <a:buFont typeface="Arial" charset="0"/>
              <a:buChar char="•"/>
            </a:pPr>
            <a:endParaRPr lang="en-US" sz="2600" dirty="0" smtClean="0"/>
          </a:p>
          <a:p>
            <a:endParaRPr lang="en-US" sz="2600" dirty="0"/>
          </a:p>
          <a:p>
            <a:endParaRPr lang="en-US" sz="2600" dirty="0" smtClean="0"/>
          </a:p>
          <a:p>
            <a:endParaRPr lang="en-US" sz="2600" dirty="0"/>
          </a:p>
          <a:p>
            <a:endParaRPr lang="en-US" sz="2600" dirty="0" smtClean="0"/>
          </a:p>
          <a:p>
            <a:endParaRPr lang="en-US" sz="2600" dirty="0" smtClean="0"/>
          </a:p>
          <a:p>
            <a:endParaRPr lang="en-US" sz="2600" dirty="0"/>
          </a:p>
          <a:p>
            <a:endParaRPr lang="en-US" sz="2600" dirty="0" smtClean="0"/>
          </a:p>
          <a:p>
            <a:endParaRPr lang="en-US" sz="2600" dirty="0"/>
          </a:p>
          <a:p>
            <a:endParaRPr lang="en-US" sz="2600" dirty="0" smtClean="0"/>
          </a:p>
          <a:p>
            <a:endParaRPr lang="en-US" sz="2600" dirty="0"/>
          </a:p>
          <a:p>
            <a:endParaRPr lang="en-US" sz="2600" dirty="0" smtClean="0"/>
          </a:p>
          <a:p>
            <a:endParaRPr lang="en-US" sz="2600" dirty="0"/>
          </a:p>
          <a:p>
            <a:endParaRPr lang="en-US" sz="2600" dirty="0" smtClean="0"/>
          </a:p>
          <a:p>
            <a:endParaRPr lang="en-US" sz="2600" dirty="0"/>
          </a:p>
          <a:p>
            <a:endParaRPr lang="en-US" sz="2600" dirty="0" smtClean="0"/>
          </a:p>
          <a:p>
            <a:endParaRPr lang="en-US" sz="2600" dirty="0"/>
          </a:p>
          <a:p>
            <a:endParaRPr lang="en-US" sz="2600" dirty="0"/>
          </a:p>
          <a:p>
            <a:r>
              <a:rPr lang="en-US" sz="2600" b="1" dirty="0" smtClean="0"/>
              <a:t>How can I use concept maps in my teaching?</a:t>
            </a:r>
          </a:p>
          <a:p>
            <a:pPr marL="457200" indent="-457200">
              <a:buFont typeface="Arial" charset="0"/>
              <a:buChar char="•"/>
            </a:pPr>
            <a:r>
              <a:rPr lang="en-US" sz="2600" dirty="0" smtClean="0"/>
              <a:t>Create maps to visualize your lecture content or course curriculum</a:t>
            </a:r>
          </a:p>
          <a:p>
            <a:pPr marL="457200" indent="-457200">
              <a:buFont typeface="Arial" charset="0"/>
              <a:buChar char="•"/>
            </a:pPr>
            <a:r>
              <a:rPr lang="en-US" sz="2600" dirty="0" smtClean="0"/>
              <a:t>Have students create their own maps to demonstrate how they have synthesized learned </a:t>
            </a:r>
            <a:r>
              <a:rPr lang="en-US" sz="2600" dirty="0" smtClean="0"/>
              <a:t>information</a:t>
            </a:r>
            <a:endParaRPr lang="en-US" sz="2600" dirty="0" smtClean="0"/>
          </a:p>
          <a:p>
            <a:pPr marL="457200" indent="-457200">
              <a:buFont typeface="Arial" charset="0"/>
              <a:buChar char="•"/>
            </a:pPr>
            <a:r>
              <a:rPr lang="en-US" sz="2600" dirty="0" smtClean="0"/>
              <a:t>Have students create maps before and after learning a topic to help them understanding how their knowledge has changed</a:t>
            </a:r>
          </a:p>
          <a:p>
            <a:pPr marL="457200" indent="-457200">
              <a:buFont typeface="Arial" charset="0"/>
              <a:buChar char="•"/>
            </a:pPr>
            <a:r>
              <a:rPr lang="en-US" sz="2600" dirty="0" smtClean="0"/>
              <a:t>Have students use maps to plan and present group projects</a:t>
            </a:r>
          </a:p>
          <a:p>
            <a:endParaRPr lang="en-US" sz="2600" dirty="0" smtClean="0"/>
          </a:p>
          <a:p>
            <a:r>
              <a:rPr lang="en-US" sz="3600" b="1" dirty="0" smtClean="0"/>
              <a:t>OOI Vocabulary Navigator</a:t>
            </a:r>
            <a:endParaRPr lang="en-US" sz="3600" dirty="0"/>
          </a:p>
          <a:p>
            <a:r>
              <a:rPr lang="en-US" sz="2600" dirty="0"/>
              <a:t>T</a:t>
            </a:r>
            <a:r>
              <a:rPr lang="en-US" sz="2600" dirty="0" smtClean="0"/>
              <a:t>he </a:t>
            </a:r>
            <a:r>
              <a:rPr lang="en-US" sz="2600" dirty="0"/>
              <a:t>interactive Vocabulary Navigator </a:t>
            </a:r>
            <a:r>
              <a:rPr lang="en-US" sz="2600" dirty="0" smtClean="0"/>
              <a:t>allows you to explore OOI </a:t>
            </a:r>
            <a:r>
              <a:rPr lang="en-US" sz="2600" dirty="0" smtClean="0"/>
              <a:t>science, </a:t>
            </a:r>
            <a:r>
              <a:rPr lang="en-US" sz="2600" dirty="0"/>
              <a:t>sites, platforms, instruments, and data products</a:t>
            </a:r>
            <a:r>
              <a:rPr lang="en-US" sz="2600" dirty="0" smtClean="0"/>
              <a:t>.  These </a:t>
            </a:r>
            <a:r>
              <a:rPr lang="en-US" sz="2600" dirty="0" smtClean="0"/>
              <a:t>maps can then be imported into </a:t>
            </a:r>
            <a:r>
              <a:rPr lang="en-US" sz="2600" dirty="0" smtClean="0"/>
              <a:t>other maps you create.</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0315" y="22158895"/>
            <a:ext cx="7326570" cy="6363027"/>
          </a:xfrm>
          <a:prstGeom prst="rect">
            <a:avLst/>
          </a:prstGeom>
          <a:effectLst>
            <a:outerShdw blurRad="50800" dist="76200" dir="2700000" algn="tl" rotWithShape="0">
              <a:prstClr val="black">
                <a:alpha val="40000"/>
              </a:prstClr>
            </a:outerShdw>
          </a:effectLst>
        </p:spPr>
      </p:pic>
      <p:sp>
        <p:nvSpPr>
          <p:cNvPr id="34" name="TextBox 33"/>
          <p:cNvSpPr txBox="1"/>
          <p:nvPr/>
        </p:nvSpPr>
        <p:spPr>
          <a:xfrm>
            <a:off x="381000" y="2953637"/>
            <a:ext cx="9601200" cy="27053560"/>
          </a:xfrm>
          <a:prstGeom prst="rect">
            <a:avLst/>
          </a:prstGeom>
          <a:noFill/>
        </p:spPr>
        <p:txBody>
          <a:bodyPr wrap="square" rtlCol="0">
            <a:spAutoFit/>
          </a:bodyPr>
          <a:lstStyle/>
          <a:p>
            <a:pPr algn="just"/>
            <a:r>
              <a:rPr lang="en-US" sz="3600" b="1" dirty="0" smtClean="0"/>
              <a:t>Introduction</a:t>
            </a:r>
          </a:p>
          <a:p>
            <a:r>
              <a:rPr lang="en-US" sz="2600" dirty="0"/>
              <a:t>The Ocean Observatories Initiative (OOI) was designed to transform ocean science, by establishing a long-term, multi-instrument, multi-platform research infrastructure at 7 arrays around the word. This unprecedented investment in ocean observation, funded by the National Science Foundation, provides a rich opportunity to reshape ocean science education as well. </a:t>
            </a:r>
            <a:endParaRPr lang="en-US" sz="2600" dirty="0" smtClean="0"/>
          </a:p>
          <a:p>
            <a:endParaRPr lang="en-US" sz="2600" dirty="0"/>
          </a:p>
          <a:p>
            <a:r>
              <a:rPr lang="en-US" sz="2600" dirty="0" smtClean="0"/>
              <a:t>As </a:t>
            </a:r>
            <a:r>
              <a:rPr lang="en-US" sz="2600" dirty="0"/>
              <a:t>part of the initial construction effort, an online </a:t>
            </a:r>
            <a:r>
              <a:rPr lang="en-US" sz="2600" b="1" i="1" dirty="0"/>
              <a:t>Ocean Education Portal </a:t>
            </a:r>
            <a:r>
              <a:rPr lang="en-US" sz="2600" dirty="0"/>
              <a:t>was developed to support the creation and sharing of educational resources by undergraduate faculty at universities and community colleges. The portal includes a suite of tools that enable the development of online activities for use as group or individual projects, which can be used during lectures or as homework assignments. </a:t>
            </a:r>
            <a:endParaRPr lang="en-US" sz="2600" dirty="0" smtClean="0"/>
          </a:p>
          <a:p>
            <a:endParaRPr lang="en-US" sz="2600" dirty="0" smtClean="0"/>
          </a:p>
          <a:p>
            <a:endParaRPr lang="en-US" sz="2600" dirty="0"/>
          </a:p>
          <a:p>
            <a:endParaRPr lang="en-US" sz="2600" dirty="0" smtClean="0"/>
          </a:p>
          <a:p>
            <a:endParaRPr lang="en-US" sz="2600" dirty="0"/>
          </a:p>
          <a:p>
            <a:endParaRPr lang="en-US" sz="2600" dirty="0" smtClean="0"/>
          </a:p>
          <a:p>
            <a:endParaRPr lang="en-US" sz="2600" dirty="0"/>
          </a:p>
          <a:p>
            <a:endParaRPr lang="en-US" sz="2600" dirty="0" smtClean="0"/>
          </a:p>
          <a:p>
            <a:endParaRPr lang="en-US" sz="2600" dirty="0"/>
          </a:p>
          <a:p>
            <a:endParaRPr lang="en-US" sz="2600" dirty="0" smtClean="0"/>
          </a:p>
          <a:p>
            <a:endParaRPr lang="en-US" sz="2600" dirty="0"/>
          </a:p>
          <a:p>
            <a:endParaRPr lang="en-US" sz="2600" dirty="0" smtClean="0"/>
          </a:p>
          <a:p>
            <a:endParaRPr lang="en-US" sz="2600" dirty="0"/>
          </a:p>
          <a:p>
            <a:endParaRPr lang="en-US" sz="2600" dirty="0" smtClean="0"/>
          </a:p>
          <a:p>
            <a:endParaRPr lang="en-US" sz="2600" dirty="0"/>
          </a:p>
          <a:p>
            <a:endParaRPr lang="en-US" sz="2600" dirty="0" smtClean="0"/>
          </a:p>
          <a:p>
            <a:endParaRPr lang="en-US" sz="2600" dirty="0"/>
          </a:p>
          <a:p>
            <a:endParaRPr lang="en-US" sz="2600" dirty="0" smtClean="0"/>
          </a:p>
          <a:p>
            <a:endParaRPr lang="en-US" sz="2600" dirty="0"/>
          </a:p>
          <a:p>
            <a:endParaRPr lang="en-US" sz="2600" dirty="0" smtClean="0"/>
          </a:p>
          <a:p>
            <a:endParaRPr lang="en-US" sz="2600" dirty="0" smtClean="0"/>
          </a:p>
          <a:p>
            <a:endParaRPr lang="en-US" sz="2600" dirty="0"/>
          </a:p>
          <a:p>
            <a:endParaRPr lang="en-US" sz="2600" dirty="0" smtClean="0"/>
          </a:p>
          <a:p>
            <a:endParaRPr lang="en-US" sz="2600" dirty="0"/>
          </a:p>
          <a:p>
            <a:endParaRPr lang="en-US" sz="2600" dirty="0" smtClean="0"/>
          </a:p>
          <a:p>
            <a:endParaRPr lang="en-US" sz="2600" dirty="0"/>
          </a:p>
          <a:p>
            <a:endParaRPr lang="en-US" sz="2600" dirty="0" smtClean="0"/>
          </a:p>
          <a:p>
            <a:endParaRPr lang="en-US" sz="2600" dirty="0" smtClean="0"/>
          </a:p>
          <a:p>
            <a:endParaRPr lang="en-US" sz="2600" dirty="0"/>
          </a:p>
          <a:p>
            <a:endParaRPr lang="en-US" sz="2600" dirty="0"/>
          </a:p>
          <a:p>
            <a:endParaRPr lang="en-US" sz="2600" dirty="0" smtClean="0"/>
          </a:p>
          <a:p>
            <a:endParaRPr lang="en-US" sz="2600" dirty="0"/>
          </a:p>
          <a:p>
            <a:endParaRPr lang="en-US" sz="2600" dirty="0" smtClean="0"/>
          </a:p>
          <a:p>
            <a:endParaRPr lang="en-US" sz="2600" dirty="0"/>
          </a:p>
          <a:p>
            <a:r>
              <a:rPr lang="en-US" sz="2600" dirty="0" smtClean="0"/>
              <a:t>The </a:t>
            </a:r>
            <a:r>
              <a:rPr lang="en-US" sz="2600" dirty="0"/>
              <a:t>site includes</a:t>
            </a:r>
            <a:r>
              <a:rPr lang="en-US" sz="2600" dirty="0" smtClean="0"/>
              <a:t>:</a:t>
            </a:r>
          </a:p>
          <a:p>
            <a:pPr marL="514350" indent="-514350">
              <a:buFont typeface="+mj-lt"/>
              <a:buAutoNum type="arabicPeriod"/>
            </a:pPr>
            <a:r>
              <a:rPr lang="en-US" sz="2600" dirty="0" smtClean="0"/>
              <a:t>A </a:t>
            </a:r>
            <a:r>
              <a:rPr lang="en-US" sz="2600" dirty="0"/>
              <a:t>suite of interactive educational data visualization tools that provide simple and targeted interfaces to interact with OOI datasets; </a:t>
            </a:r>
            <a:endParaRPr lang="en-US" sz="2600" dirty="0" smtClean="0"/>
          </a:p>
          <a:p>
            <a:pPr marL="514350" indent="-514350">
              <a:buFont typeface="+mj-lt"/>
              <a:buAutoNum type="arabicPeriod"/>
            </a:pPr>
            <a:r>
              <a:rPr lang="en-US" sz="2600" dirty="0"/>
              <a:t>A</a:t>
            </a:r>
            <a:r>
              <a:rPr lang="en-US" sz="2600" dirty="0" smtClean="0"/>
              <a:t> </a:t>
            </a:r>
            <a:r>
              <a:rPr lang="en-US" sz="2600" dirty="0"/>
              <a:t>concept map builder that can be used by both educators and students to build networked diagrams of their knowledge; and </a:t>
            </a:r>
            <a:endParaRPr lang="en-US" sz="2600" dirty="0" smtClean="0"/>
          </a:p>
          <a:p>
            <a:pPr marL="514350" indent="-514350">
              <a:buFont typeface="+mj-lt"/>
              <a:buAutoNum type="arabicPeriod"/>
            </a:pPr>
            <a:r>
              <a:rPr lang="en-US" sz="2600" dirty="0"/>
              <a:t>A</a:t>
            </a:r>
            <a:r>
              <a:rPr lang="en-US" sz="2600" dirty="0" smtClean="0"/>
              <a:t> </a:t>
            </a:r>
            <a:r>
              <a:rPr lang="en-US" sz="2600" dirty="0"/>
              <a:t>“data investigation” builder that allows faculty to assemble resources into coherent learning modules. </a:t>
            </a:r>
            <a:endParaRPr lang="en-US" sz="2600" dirty="0" smtClean="0"/>
          </a:p>
          <a:p>
            <a:pPr marL="514350" indent="-514350">
              <a:buFont typeface="+mj-lt"/>
              <a:buAutoNum type="arabicPeriod"/>
            </a:pPr>
            <a:endParaRPr lang="en-US" sz="2600" dirty="0"/>
          </a:p>
          <a:p>
            <a:r>
              <a:rPr lang="en-US" sz="2600" dirty="0" smtClean="0"/>
              <a:t>The </a:t>
            </a:r>
            <a:r>
              <a:rPr lang="en-US" sz="2600" dirty="0"/>
              <a:t>site also includes a “vocabulary navigator” that provides a visual way to discover and learn about the OOI’s infrastructure and scientific design. The site allows users to browse an ever-growing database of resources created by the community, and likewise, users can share resources they create with others. </a:t>
            </a:r>
            <a:endParaRPr lang="en-US" sz="2600" dirty="0" smtClean="0"/>
          </a:p>
          <a:p>
            <a:endParaRPr lang="en-US" sz="2600" dirty="0"/>
          </a:p>
          <a:p>
            <a:r>
              <a:rPr lang="en-US" sz="2600" dirty="0" smtClean="0"/>
              <a:t>As </a:t>
            </a:r>
            <a:r>
              <a:rPr lang="en-US" sz="2600" dirty="0"/>
              <a:t>the OOI begins its 25-year operational phase, it is our hope that faculty will be able to use the tools and investigations on the </a:t>
            </a:r>
            <a:r>
              <a:rPr lang="en-US" sz="2600" i="1" dirty="0"/>
              <a:t>Ocean Education Portal</a:t>
            </a:r>
            <a:r>
              <a:rPr lang="en-US" sz="2600" dirty="0"/>
              <a:t> to bring real ocean science research to their undergraduate students</a:t>
            </a:r>
            <a:r>
              <a:rPr lang="en-US" sz="2600" dirty="0" smtClean="0"/>
              <a:t>.</a:t>
            </a:r>
          </a:p>
        </p:txBody>
      </p:sp>
      <p:sp>
        <p:nvSpPr>
          <p:cNvPr id="40" name="TextBox 39"/>
          <p:cNvSpPr txBox="1"/>
          <p:nvPr/>
        </p:nvSpPr>
        <p:spPr>
          <a:xfrm>
            <a:off x="30480000" y="26773107"/>
            <a:ext cx="9601200" cy="3046988"/>
          </a:xfrm>
          <a:prstGeom prst="rect">
            <a:avLst/>
          </a:prstGeom>
          <a:noFill/>
        </p:spPr>
        <p:txBody>
          <a:bodyPr wrap="square" rtlCol="0">
            <a:spAutoFit/>
          </a:bodyPr>
          <a:lstStyle/>
          <a:p>
            <a:r>
              <a:rPr lang="en-US" sz="3600" b="1" dirty="0" smtClean="0"/>
              <a:t>Get Started Today!  </a:t>
            </a:r>
            <a:endParaRPr lang="en-US" sz="3600" dirty="0" smtClean="0"/>
          </a:p>
          <a:p>
            <a:pPr marL="1885950" defTabSz="1885950"/>
            <a:r>
              <a:rPr lang="en-US" sz="2600" dirty="0" smtClean="0"/>
              <a:t>The </a:t>
            </a:r>
            <a:r>
              <a:rPr lang="en-US" sz="2600" dirty="0" smtClean="0"/>
              <a:t>OOI Education Portal is now live.  We invite you log onto the site, play with the tools, create your own resources, and let us know what you think. </a:t>
            </a:r>
          </a:p>
          <a:p>
            <a:pPr marL="1885950" defTabSz="1885950"/>
            <a:r>
              <a:rPr lang="en-US" sz="2600" dirty="0" smtClean="0">
                <a:hlinkClick r:id="rId4"/>
              </a:rPr>
              <a:t>http</a:t>
            </a:r>
            <a:r>
              <a:rPr lang="en-US" sz="2600" dirty="0">
                <a:hlinkClick r:id="rId4"/>
              </a:rPr>
              <a:t>://</a:t>
            </a:r>
            <a:r>
              <a:rPr lang="en-US" sz="2600" dirty="0" smtClean="0">
                <a:hlinkClick r:id="rId4"/>
              </a:rPr>
              <a:t>education.oceanobservatories.org</a:t>
            </a:r>
            <a:r>
              <a:rPr lang="en-US" sz="2600" dirty="0" smtClean="0"/>
              <a:t> </a:t>
            </a:r>
          </a:p>
          <a:p>
            <a:pPr algn="r" defTabSz="55563"/>
            <a:endParaRPr lang="en-US" sz="2600" dirty="0"/>
          </a:p>
          <a:p>
            <a:pPr defTabSz="55563"/>
            <a:r>
              <a:rPr lang="en-US" sz="2600" i="1" dirty="0" smtClean="0"/>
              <a:t>For more information, please contact </a:t>
            </a:r>
            <a:r>
              <a:rPr lang="en-US" sz="2600" i="1" dirty="0" err="1" smtClean="0"/>
              <a:t>sage@marine.rutgers.edu</a:t>
            </a:r>
            <a:endParaRPr lang="en-US" sz="2600" i="1" dirty="0" smtClean="0"/>
          </a:p>
        </p:txBody>
      </p:sp>
      <p:sp>
        <p:nvSpPr>
          <p:cNvPr id="22" name="Text Box 74"/>
          <p:cNvSpPr txBox="1">
            <a:spLocks noChangeArrowheads="1"/>
          </p:cNvSpPr>
          <p:nvPr/>
        </p:nvSpPr>
        <p:spPr bwMode="auto">
          <a:xfrm>
            <a:off x="155574" y="76201"/>
            <a:ext cx="40078025" cy="1219200"/>
          </a:xfrm>
          <a:prstGeom prst="rect">
            <a:avLst/>
          </a:prstGeom>
          <a:noFill/>
          <a:ln w="9525">
            <a:noFill/>
            <a:miter lim="800000"/>
            <a:headEnd/>
            <a:tailEnd/>
          </a:ln>
        </p:spPr>
        <p:txBody>
          <a:bodyPr>
            <a:noAutofit/>
          </a:bodyPr>
          <a:lstStyle>
            <a:lvl1pPr eaLnBrk="0" hangingPunct="0">
              <a:defRPr>
                <a:solidFill>
                  <a:schemeClr val="tx1"/>
                </a:solidFill>
                <a:latin typeface="Arial" charset="0"/>
                <a:ea typeface="ＭＳ Ｐゴシック" charset="0"/>
                <a:cs typeface="Geneva" charset="0"/>
              </a:defRPr>
            </a:lvl1pPr>
            <a:lvl2pPr marL="742950" indent="-285750" eaLnBrk="0" hangingPunct="0">
              <a:defRPr>
                <a:solidFill>
                  <a:schemeClr val="tx1"/>
                </a:solidFill>
                <a:latin typeface="Arial" charset="0"/>
                <a:ea typeface="Geneva" charset="0"/>
                <a:cs typeface="Geneva" charset="0"/>
              </a:defRPr>
            </a:lvl2pPr>
            <a:lvl3pPr marL="1143000" indent="-228600" eaLnBrk="0" hangingPunct="0">
              <a:defRPr>
                <a:solidFill>
                  <a:schemeClr val="tx1"/>
                </a:solidFill>
                <a:latin typeface="Arial" charset="0"/>
                <a:ea typeface="Geneva" charset="0"/>
                <a:cs typeface="Geneva" charset="0"/>
              </a:defRPr>
            </a:lvl3pPr>
            <a:lvl4pPr marL="1600200" indent="-228600" eaLnBrk="0" hangingPunct="0">
              <a:defRPr>
                <a:solidFill>
                  <a:schemeClr val="tx1"/>
                </a:solidFill>
                <a:latin typeface="Arial" charset="0"/>
                <a:ea typeface="Geneva" charset="0"/>
                <a:cs typeface="Geneva" charset="0"/>
              </a:defRPr>
            </a:lvl4pPr>
            <a:lvl5pPr marL="2057400" indent="-228600" eaLnBrk="0" hangingPunct="0">
              <a:defRPr>
                <a:solidFill>
                  <a:schemeClr val="tx1"/>
                </a:solidFill>
                <a:latin typeface="Arial" charset="0"/>
                <a:ea typeface="Geneva" charset="0"/>
                <a:cs typeface="Geneva" charset="0"/>
              </a:defRPr>
            </a:lvl5pPr>
            <a:lvl6pPr marL="2514600" indent="-228600" eaLnBrk="0" fontAlgn="base" hangingPunct="0">
              <a:spcBef>
                <a:spcPct val="0"/>
              </a:spcBef>
              <a:spcAft>
                <a:spcPct val="0"/>
              </a:spcAft>
              <a:defRPr>
                <a:solidFill>
                  <a:schemeClr val="tx1"/>
                </a:solidFill>
                <a:latin typeface="Arial" charset="0"/>
                <a:ea typeface="Geneva" charset="0"/>
                <a:cs typeface="Geneva" charset="0"/>
              </a:defRPr>
            </a:lvl6pPr>
            <a:lvl7pPr marL="2971800" indent="-228600" eaLnBrk="0" fontAlgn="base" hangingPunct="0">
              <a:spcBef>
                <a:spcPct val="0"/>
              </a:spcBef>
              <a:spcAft>
                <a:spcPct val="0"/>
              </a:spcAft>
              <a:defRPr>
                <a:solidFill>
                  <a:schemeClr val="tx1"/>
                </a:solidFill>
                <a:latin typeface="Arial" charset="0"/>
                <a:ea typeface="Geneva" charset="0"/>
                <a:cs typeface="Geneva" charset="0"/>
              </a:defRPr>
            </a:lvl7pPr>
            <a:lvl8pPr marL="3429000" indent="-228600" eaLnBrk="0" fontAlgn="base" hangingPunct="0">
              <a:spcBef>
                <a:spcPct val="0"/>
              </a:spcBef>
              <a:spcAft>
                <a:spcPct val="0"/>
              </a:spcAft>
              <a:defRPr>
                <a:solidFill>
                  <a:schemeClr val="tx1"/>
                </a:solidFill>
                <a:latin typeface="Arial" charset="0"/>
                <a:ea typeface="Geneva" charset="0"/>
                <a:cs typeface="Geneva" charset="0"/>
              </a:defRPr>
            </a:lvl8pPr>
            <a:lvl9pPr marL="3886200" indent="-228600" eaLnBrk="0" fontAlgn="base" hangingPunct="0">
              <a:spcBef>
                <a:spcPct val="0"/>
              </a:spcBef>
              <a:spcAft>
                <a:spcPct val="0"/>
              </a:spcAft>
              <a:defRPr>
                <a:solidFill>
                  <a:schemeClr val="tx1"/>
                </a:solidFill>
                <a:latin typeface="Arial" charset="0"/>
                <a:ea typeface="Geneva" charset="0"/>
                <a:cs typeface="Geneva" charset="0"/>
              </a:defRPr>
            </a:lvl9pPr>
          </a:lstStyle>
          <a:p>
            <a:pPr eaLnBrk="1" hangingPunct="1"/>
            <a:r>
              <a:rPr lang="en-US" sz="5400" b="1" dirty="0">
                <a:solidFill>
                  <a:schemeClr val="bg1"/>
                </a:solidFill>
                <a:effectLst>
                  <a:outerShdw blurRad="38100" dist="38100" dir="2700000" algn="tl">
                    <a:srgbClr val="DDDDDD"/>
                  </a:outerShdw>
                </a:effectLst>
                <a:latin typeface="Helvetica"/>
                <a:cs typeface="Helvetica"/>
              </a:rPr>
              <a:t>The OOI Ocean Education Portal: Enabling the Development of Online Data Investigations</a:t>
            </a:r>
          </a:p>
        </p:txBody>
      </p:sp>
      <p:sp>
        <p:nvSpPr>
          <p:cNvPr id="23" name="Text Box 124"/>
          <p:cNvSpPr txBox="1">
            <a:spLocks noChangeArrowheads="1"/>
          </p:cNvSpPr>
          <p:nvPr/>
        </p:nvSpPr>
        <p:spPr bwMode="auto">
          <a:xfrm>
            <a:off x="1600200" y="1632228"/>
            <a:ext cx="23469600" cy="12157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Geneva" charset="0"/>
              </a:defRPr>
            </a:lvl1pPr>
            <a:lvl2pPr marL="742950" indent="-285750" eaLnBrk="0" hangingPunct="0">
              <a:defRPr>
                <a:solidFill>
                  <a:schemeClr val="tx1"/>
                </a:solidFill>
                <a:latin typeface="Arial" charset="0"/>
                <a:ea typeface="Geneva" charset="0"/>
                <a:cs typeface="Geneva" charset="0"/>
              </a:defRPr>
            </a:lvl2pPr>
            <a:lvl3pPr marL="1143000" indent="-228600" eaLnBrk="0" hangingPunct="0">
              <a:defRPr>
                <a:solidFill>
                  <a:schemeClr val="tx1"/>
                </a:solidFill>
                <a:latin typeface="Arial" charset="0"/>
                <a:ea typeface="Geneva" charset="0"/>
                <a:cs typeface="Geneva" charset="0"/>
              </a:defRPr>
            </a:lvl3pPr>
            <a:lvl4pPr marL="1600200" indent="-228600" eaLnBrk="0" hangingPunct="0">
              <a:defRPr>
                <a:solidFill>
                  <a:schemeClr val="tx1"/>
                </a:solidFill>
                <a:latin typeface="Arial" charset="0"/>
                <a:ea typeface="Geneva" charset="0"/>
                <a:cs typeface="Geneva" charset="0"/>
              </a:defRPr>
            </a:lvl4pPr>
            <a:lvl5pPr marL="2057400" indent="-228600" eaLnBrk="0" hangingPunct="0">
              <a:defRPr>
                <a:solidFill>
                  <a:schemeClr val="tx1"/>
                </a:solidFill>
                <a:latin typeface="Arial" charset="0"/>
                <a:ea typeface="Geneva" charset="0"/>
                <a:cs typeface="Geneva" charset="0"/>
              </a:defRPr>
            </a:lvl5pPr>
            <a:lvl6pPr marL="2514600" indent="-228600" eaLnBrk="0" fontAlgn="base" hangingPunct="0">
              <a:spcBef>
                <a:spcPct val="0"/>
              </a:spcBef>
              <a:spcAft>
                <a:spcPct val="0"/>
              </a:spcAft>
              <a:defRPr>
                <a:solidFill>
                  <a:schemeClr val="tx1"/>
                </a:solidFill>
                <a:latin typeface="Arial" charset="0"/>
                <a:ea typeface="Geneva" charset="0"/>
                <a:cs typeface="Geneva" charset="0"/>
              </a:defRPr>
            </a:lvl6pPr>
            <a:lvl7pPr marL="2971800" indent="-228600" eaLnBrk="0" fontAlgn="base" hangingPunct="0">
              <a:spcBef>
                <a:spcPct val="0"/>
              </a:spcBef>
              <a:spcAft>
                <a:spcPct val="0"/>
              </a:spcAft>
              <a:defRPr>
                <a:solidFill>
                  <a:schemeClr val="tx1"/>
                </a:solidFill>
                <a:latin typeface="Arial" charset="0"/>
                <a:ea typeface="Geneva" charset="0"/>
                <a:cs typeface="Geneva" charset="0"/>
              </a:defRPr>
            </a:lvl7pPr>
            <a:lvl8pPr marL="3429000" indent="-228600" eaLnBrk="0" fontAlgn="base" hangingPunct="0">
              <a:spcBef>
                <a:spcPct val="0"/>
              </a:spcBef>
              <a:spcAft>
                <a:spcPct val="0"/>
              </a:spcAft>
              <a:defRPr>
                <a:solidFill>
                  <a:schemeClr val="tx1"/>
                </a:solidFill>
                <a:latin typeface="Arial" charset="0"/>
                <a:ea typeface="Geneva" charset="0"/>
                <a:cs typeface="Geneva" charset="0"/>
              </a:defRPr>
            </a:lvl8pPr>
            <a:lvl9pPr marL="3886200" indent="-228600" eaLnBrk="0" fontAlgn="base" hangingPunct="0">
              <a:spcBef>
                <a:spcPct val="0"/>
              </a:spcBef>
              <a:spcAft>
                <a:spcPct val="0"/>
              </a:spcAft>
              <a:defRPr>
                <a:solidFill>
                  <a:schemeClr val="tx1"/>
                </a:solidFill>
                <a:latin typeface="Arial" charset="0"/>
                <a:ea typeface="Geneva" charset="0"/>
                <a:cs typeface="Geneva" charset="0"/>
              </a:defRPr>
            </a:lvl9pPr>
          </a:lstStyle>
          <a:p>
            <a:pPr algn="ctr" eaLnBrk="1" hangingPunct="1"/>
            <a:r>
              <a:rPr lang="en-US" sz="4000" dirty="0" smtClean="0">
                <a:solidFill>
                  <a:srgbClr val="095D91"/>
                </a:solidFill>
                <a:latin typeface="Tahoma"/>
                <a:cs typeface="Tahoma"/>
              </a:rPr>
              <a:t>C. Sage Lichtenwalner</a:t>
            </a:r>
            <a:r>
              <a:rPr lang="en-US" sz="4000" baseline="30000" dirty="0" smtClean="0">
                <a:solidFill>
                  <a:srgbClr val="095D91"/>
                </a:solidFill>
                <a:latin typeface="Tahoma"/>
                <a:cs typeface="Tahoma"/>
              </a:rPr>
              <a:t>1</a:t>
            </a:r>
            <a:r>
              <a:rPr lang="en-US" sz="4000" dirty="0" smtClean="0">
                <a:solidFill>
                  <a:srgbClr val="095D91"/>
                </a:solidFill>
                <a:latin typeface="Tahoma"/>
                <a:cs typeface="Tahoma"/>
              </a:rPr>
              <a:t>, J. McDonnell</a:t>
            </a:r>
            <a:r>
              <a:rPr lang="en-US" sz="4000" baseline="30000" dirty="0">
                <a:solidFill>
                  <a:srgbClr val="095D91"/>
                </a:solidFill>
                <a:latin typeface="Tahoma"/>
                <a:cs typeface="Tahoma"/>
              </a:rPr>
              <a:t>1</a:t>
            </a:r>
            <a:r>
              <a:rPr lang="en-US" sz="4000" dirty="0" smtClean="0">
                <a:solidFill>
                  <a:srgbClr val="095D91"/>
                </a:solidFill>
                <a:latin typeface="Tahoma"/>
                <a:cs typeface="Tahoma"/>
              </a:rPr>
              <a:t>, M. Crowley</a:t>
            </a:r>
            <a:r>
              <a:rPr lang="en-US" sz="4000" baseline="30000" dirty="0">
                <a:solidFill>
                  <a:srgbClr val="095D91"/>
                </a:solidFill>
                <a:latin typeface="Tahoma"/>
                <a:cs typeface="Tahoma"/>
              </a:rPr>
              <a:t>1</a:t>
            </a:r>
            <a:r>
              <a:rPr lang="en-US" sz="4000" dirty="0" smtClean="0">
                <a:solidFill>
                  <a:srgbClr val="095D91"/>
                </a:solidFill>
                <a:latin typeface="Tahoma"/>
                <a:cs typeface="Tahoma"/>
              </a:rPr>
              <a:t>, A. deCharon</a:t>
            </a:r>
            <a:r>
              <a:rPr lang="en-US" sz="4000" baseline="30000" dirty="0" smtClean="0">
                <a:solidFill>
                  <a:srgbClr val="095D91"/>
                </a:solidFill>
                <a:latin typeface="Tahoma"/>
                <a:cs typeface="Tahoma"/>
              </a:rPr>
              <a:t>2</a:t>
            </a:r>
            <a:r>
              <a:rPr lang="en-US" sz="4000" dirty="0" smtClean="0">
                <a:solidFill>
                  <a:srgbClr val="095D91"/>
                </a:solidFill>
                <a:latin typeface="Tahoma"/>
                <a:cs typeface="Tahoma"/>
              </a:rPr>
              <a:t>, C. Companion</a:t>
            </a:r>
            <a:r>
              <a:rPr lang="en-US" sz="4000" baseline="30000" dirty="0" smtClean="0">
                <a:solidFill>
                  <a:srgbClr val="095D91"/>
                </a:solidFill>
                <a:latin typeface="Tahoma"/>
                <a:cs typeface="Tahoma"/>
              </a:rPr>
              <a:t>2</a:t>
            </a:r>
            <a:r>
              <a:rPr lang="en-US" sz="4000" dirty="0" smtClean="0">
                <a:solidFill>
                  <a:srgbClr val="095D91"/>
                </a:solidFill>
                <a:latin typeface="Tahoma"/>
                <a:cs typeface="Tahoma"/>
              </a:rPr>
              <a:t>, S. Glenn</a:t>
            </a:r>
            <a:r>
              <a:rPr lang="en-US" sz="4000" baseline="30000" dirty="0">
                <a:solidFill>
                  <a:srgbClr val="095D91"/>
                </a:solidFill>
                <a:latin typeface="Tahoma"/>
                <a:cs typeface="Tahoma"/>
              </a:rPr>
              <a:t>1</a:t>
            </a:r>
          </a:p>
          <a:p>
            <a:pPr algn="ctr" eaLnBrk="1" hangingPunct="1">
              <a:spcBef>
                <a:spcPts val="600"/>
              </a:spcBef>
            </a:pPr>
            <a:r>
              <a:rPr lang="en-US" sz="2800" baseline="30000" dirty="0" smtClean="0">
                <a:solidFill>
                  <a:srgbClr val="095D91"/>
                </a:solidFill>
                <a:latin typeface="Tahoma"/>
                <a:cs typeface="Tahoma"/>
              </a:rPr>
              <a:t>1 </a:t>
            </a:r>
            <a:r>
              <a:rPr lang="en-US" sz="2800" dirty="0" smtClean="0">
                <a:solidFill>
                  <a:srgbClr val="095D91"/>
                </a:solidFill>
                <a:latin typeface="Tahoma"/>
                <a:cs typeface="Tahoma"/>
              </a:rPr>
              <a:t>Rutgers University, </a:t>
            </a:r>
            <a:r>
              <a:rPr lang="en-US" sz="2800" baseline="30000" dirty="0" smtClean="0">
                <a:solidFill>
                  <a:srgbClr val="095D91"/>
                </a:solidFill>
                <a:latin typeface="Tahoma"/>
                <a:cs typeface="Tahoma"/>
              </a:rPr>
              <a:t>2 </a:t>
            </a:r>
            <a:r>
              <a:rPr lang="en-US" sz="2800" dirty="0" smtClean="0">
                <a:solidFill>
                  <a:srgbClr val="095D91"/>
                </a:solidFill>
                <a:latin typeface="Tahoma"/>
                <a:cs typeface="Tahoma"/>
              </a:rPr>
              <a:t>University of Maine</a:t>
            </a:r>
            <a:endParaRPr lang="en-US" sz="2800" dirty="0">
              <a:solidFill>
                <a:srgbClr val="095D91"/>
              </a:solidFill>
              <a:latin typeface="Tahoma"/>
              <a:cs typeface="Tahoma"/>
            </a:endParaRPr>
          </a:p>
        </p:txBody>
      </p:sp>
      <p:sp>
        <p:nvSpPr>
          <p:cNvPr id="25" name="Text Box 74"/>
          <p:cNvSpPr txBox="1">
            <a:spLocks noChangeArrowheads="1"/>
          </p:cNvSpPr>
          <p:nvPr/>
        </p:nvSpPr>
        <p:spPr bwMode="auto">
          <a:xfrm>
            <a:off x="155574" y="990600"/>
            <a:ext cx="434022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Geneva" charset="0"/>
              </a:defRPr>
            </a:lvl1pPr>
            <a:lvl2pPr marL="742950" indent="-285750" eaLnBrk="0" hangingPunct="0">
              <a:defRPr>
                <a:solidFill>
                  <a:schemeClr val="tx1"/>
                </a:solidFill>
                <a:latin typeface="Arial" charset="0"/>
                <a:ea typeface="Geneva" charset="0"/>
                <a:cs typeface="Geneva" charset="0"/>
              </a:defRPr>
            </a:lvl2pPr>
            <a:lvl3pPr marL="1143000" indent="-228600" eaLnBrk="0" hangingPunct="0">
              <a:defRPr>
                <a:solidFill>
                  <a:schemeClr val="tx1"/>
                </a:solidFill>
                <a:latin typeface="Arial" charset="0"/>
                <a:ea typeface="Geneva" charset="0"/>
                <a:cs typeface="Geneva" charset="0"/>
              </a:defRPr>
            </a:lvl3pPr>
            <a:lvl4pPr marL="1600200" indent="-228600" eaLnBrk="0" hangingPunct="0">
              <a:defRPr>
                <a:solidFill>
                  <a:schemeClr val="tx1"/>
                </a:solidFill>
                <a:latin typeface="Arial" charset="0"/>
                <a:ea typeface="Geneva" charset="0"/>
                <a:cs typeface="Geneva" charset="0"/>
              </a:defRPr>
            </a:lvl4pPr>
            <a:lvl5pPr marL="2057400" indent="-228600" eaLnBrk="0" hangingPunct="0">
              <a:defRPr>
                <a:solidFill>
                  <a:schemeClr val="tx1"/>
                </a:solidFill>
                <a:latin typeface="Arial" charset="0"/>
                <a:ea typeface="Geneva" charset="0"/>
                <a:cs typeface="Geneva" charset="0"/>
              </a:defRPr>
            </a:lvl5pPr>
            <a:lvl6pPr marL="2514600" indent="-228600" eaLnBrk="0" fontAlgn="base" hangingPunct="0">
              <a:spcBef>
                <a:spcPct val="0"/>
              </a:spcBef>
              <a:spcAft>
                <a:spcPct val="0"/>
              </a:spcAft>
              <a:defRPr>
                <a:solidFill>
                  <a:schemeClr val="tx1"/>
                </a:solidFill>
                <a:latin typeface="Arial" charset="0"/>
                <a:ea typeface="Geneva" charset="0"/>
                <a:cs typeface="Geneva" charset="0"/>
              </a:defRPr>
            </a:lvl6pPr>
            <a:lvl7pPr marL="2971800" indent="-228600" eaLnBrk="0" fontAlgn="base" hangingPunct="0">
              <a:spcBef>
                <a:spcPct val="0"/>
              </a:spcBef>
              <a:spcAft>
                <a:spcPct val="0"/>
              </a:spcAft>
              <a:defRPr>
                <a:solidFill>
                  <a:schemeClr val="tx1"/>
                </a:solidFill>
                <a:latin typeface="Arial" charset="0"/>
                <a:ea typeface="Geneva" charset="0"/>
                <a:cs typeface="Geneva" charset="0"/>
              </a:defRPr>
            </a:lvl7pPr>
            <a:lvl8pPr marL="3429000" indent="-228600" eaLnBrk="0" fontAlgn="base" hangingPunct="0">
              <a:spcBef>
                <a:spcPct val="0"/>
              </a:spcBef>
              <a:spcAft>
                <a:spcPct val="0"/>
              </a:spcAft>
              <a:defRPr>
                <a:solidFill>
                  <a:schemeClr val="tx1"/>
                </a:solidFill>
                <a:latin typeface="Arial" charset="0"/>
                <a:ea typeface="Geneva" charset="0"/>
                <a:cs typeface="Geneva" charset="0"/>
              </a:defRPr>
            </a:lvl8pPr>
            <a:lvl9pPr marL="3886200" indent="-228600" eaLnBrk="0" fontAlgn="base" hangingPunct="0">
              <a:spcBef>
                <a:spcPct val="0"/>
              </a:spcBef>
              <a:spcAft>
                <a:spcPct val="0"/>
              </a:spcAft>
              <a:defRPr>
                <a:solidFill>
                  <a:schemeClr val="tx1"/>
                </a:solidFill>
                <a:latin typeface="Arial" charset="0"/>
                <a:ea typeface="Geneva" charset="0"/>
                <a:cs typeface="Geneva" charset="0"/>
              </a:defRPr>
            </a:lvl9pPr>
          </a:lstStyle>
          <a:p>
            <a:pPr eaLnBrk="1" hangingPunct="1">
              <a:spcBef>
                <a:spcPct val="50000"/>
              </a:spcBef>
            </a:pPr>
            <a:r>
              <a:rPr lang="en-US" sz="3200" b="1" dirty="0">
                <a:solidFill>
                  <a:srgbClr val="FFFFFF"/>
                </a:solidFill>
                <a:cs typeface="Times New Roman" charset="0"/>
              </a:rPr>
              <a:t>Poster </a:t>
            </a:r>
            <a:r>
              <a:rPr lang="hr-HR" sz="3200" b="1" dirty="0">
                <a:solidFill>
                  <a:srgbClr val="FFFFFF"/>
                </a:solidFill>
                <a:cs typeface="Times New Roman" charset="0"/>
              </a:rPr>
              <a:t>ED44B-1728</a:t>
            </a:r>
            <a:endParaRPr lang="en-US" sz="3200" b="1" dirty="0">
              <a:solidFill>
                <a:srgbClr val="FFFFFF"/>
              </a:solidFill>
              <a:cs typeface="Times New Roman" charset="0"/>
            </a:endParaRPr>
          </a:p>
        </p:txBody>
      </p:sp>
      <p:sp>
        <p:nvSpPr>
          <p:cNvPr id="30" name="AutoShape 13" descr="data:image/jpeg;base64,/9j/4AAQSkZJRgABAQAAAQABAAD/2wCEAAkGBxQTEBUUExQVFRQVFBYXGBQXGRoYGhoYFRgYFxcYGhUYHCggGBwlHhUUITEhKCksLi4uGB8zODMsNygtLisBCgoKDg0OGxAQGywkICYsMCwsLCwsLC8vLCwsLCwsLC0sLCwsLCwsLCwsLCwsLCwsLCwsLCwsLCwsLCwsLCwsLP/AABEIAHoA8AMBEQACEQEDEQH/xAAcAAACAgMBAQAAAAAAAAAAAAAABgEHBAUIAwL/xABJEAABAwICBQYKBQkIAwAAAAABAAIDBBEFIQYHEjFBEyJRYYGRIzJCUnFygqGxshQkYpLBFzM1Q3STwtHSFSVTVGNzouE0s+L/xAAaAQADAQEBAQAAAAAAAAAAAAAABAUDAQIG/8QAOhEAAgICAAMFBQcDAwQDAAAAAAECAwQREiExBTJBUWETIjNxsRRCgZGhwdE0UuFygvAjYmPxFRZT/9oADAMBAAIRAxEAPwC8EACAPCurY4WGSV7WMbvc42C7GLk9I45KK2yr9I9boBLKOO/+rJu9mMfEnsT1eF4zYjZm+EEIWI6XV1QefUS57mMJaM+Gyy103GmuPRCsr7JeJ5N0crZOd9GqHdZjfn94Zrvta14o57Kx+DPCWnqqY3c2og6CQ+PuOV11OE/JnNTh5o3OEaw6+C3hjK3zZef/AMt/vWc8auXho0hk2R8dln6I6yaerIjlHITHIAm7HH7L+nqPvSNuLKHNc0O1ZUZ8nyY8pUaBAAgAQAIASNK9ZNNSksj8PKMtlpAa0/afn3C6ZqxZT5vkha3KjDkubKyxjWPXT3tLyLfNiGz/AMjmnoYtcfDYlPKsl6Gmio6yq5wZUzjzrSPH3swtOKEPJGXDZPzYTYBWRc51PUMt5XJvsPaAyQrIPxQeymvBnph2llZAfB1Mo+y5xcPuuuiVMJdUdjdOPRj9o3rdNwysjFv8aPh60f8AI9iUswvGDG68zwmWnRVjJo2yRPa9jhcOabgpBxcXpjyaa2j3XDpqNLMYNJSSThgeWAc0m17kDfY9K0qhxyUTOyfBHiK3/LNJ/lGfvT/QnfsK/uE/t3oH5ZpP8oz96f6EfYV/cH270D8s0n+UZ+9P9CPsK/uD7d6DZq/03diL5muhbFyTWG4eXX2y4cWi3ipe+hVJcxii/wBrvkOaWGAQAIAEAa/HsZipIHTTOs1u4cXHg1o4kr3CDm9I8TmoLbOe9LdKpq+XakOywE7EQPNaP4ndar1UxrWkSLbpWPmGiGjEtfPybOa1tjJIRcNB6uJOdh1IutVa2wpqdj0i+9HdF6ajYGwxjatnIc3u6y78ApNlspvmytXVGC5I3SzND5kjDgQ4Ag7wRcHsKAK3051ZxyNM1G0RygEmIeK/1fNd7inaMpp6n0E78VSW49SmHtIJBFiMiDvBG8EKkTOha2rLWAbtpat172bFM4533Bjzx6j2JDJxvvxKGNk/dkW2p4+CAIJQBTWsfWGZS6mpHWiFw+Vpzf1NPBu/Pj8aWPja96fUnZGTv3YdCtqeBz3NYxpc5xAa0byTuATraS2xJJt6ReOhOreGmaJKlrZpzY2IuxnUB5R6ypd2VKb1HkipTjRgty5sfQLCwSg0SgBd0n0Mpq1p22BknCVgAcD1+cOorau+db5GNlMZrmUJpLgEtFOYZR1teNz28HD+XBVa7FZHaJVtbrlpmdoXpfLQS3bd8LiOUivkftN6HdfHivN1KsXqeqbnW/Q6EwvEY6iJssTg5jxcEfAjgR0KRKLi9MrxkpLaPuvoY5ozHKwPY7e07jbNcjJxe0daTWmUfrX0Yio54nQDZjma/mXuA5hbe1+BDhkqmLa5p8XgTMqqMGteIipoUNrothX0qshgJIEj7OI3hoBc73AjtWds+CDkaVQ45qJ0RgejtNSA/R4mxlwAcRcl2ze1yd+8qPOyU+8yxCuMO6jarwewQAIA+JZA1pc4gBoJJO4AZklHUDnfT7Sp1fU3FxDHcRN6uLyOk27rKxRT7OPqR77vaS9BYA6Mz0LcwR0loRo82io2RWHKEbUh6XkZ59A3dii3We0nstU1+zjoYFkaggAQAIApLXLo+IahtSwWZPcPtuEjc7+0M+wqnh2cUeF+BNzK9PiXiV0nBIvbVVpYauAwym88IGZ3vZuDvSNx7OlSsqngltdGVcW7jjp9UPiVGisNb2lxib9DhdZ723lcN7WHcwdbs79XpT2JTv33+All3cPuIpxUSaWpqV0dDi+skHink4r9Plu94A7UhmW/cQ/h1ffZbynlAhAEoAhAClrM0eFXROIHhYQZIzxyHOb6CB3gJjGt4J+jF8ipTh6o57VckDvqu0sNJUcjI7wEzgDfcx5yDuoHcf8ApK5NPHHa6oaxruCWn0ZfalFUqrXv4lJ60vwYn8HrIQzuiKiVAnjbqrP96w+38pS+V8JjGL8RHQqkFchAAgCUAV3rlx8w0radh59Rfa6o27+8kDsKcw6+KXE/AUy7OGPCvEpFUyWNWrLCxPiUIIu2O8p9jMe+ywyZ8NbGMaHFYjodRyuSgAQAIAEAKus3DuWwyYWzjAkb6WG5911vjS4bEYZEeKtnO6sEc2ujGMupKuOdu5rucOlhycO74BZ2w44uJpVNwkmdG4pizIaV9QTdjY9sW8oWu23py71HjBylwliU1GPEcy19a+aV8shu+Rxc49Z/BW4xUVpEWUnJ7ZjldPJ05orhgpqOGHi2Nu16xzd7yVEtlxTbLlceGKRtVmewQBKAIQAIA5j0qw76PWzwjIMldsj7JO033EK3VLigmRLY8M2jVLQzOhdWeO/S6BhcbyReDf0nZA2Xdot71Iya+CfzLGNZxwFfXv8Am6T15fgxb4PWRhndEVEqBOGzVZ+lYPb+UpfK+ExjF+IjoZSCuQgAQBKAOedaOJcticufNitEPZ3+8lV8WPDWvUkZU+KximmBctHUVS3mqZPNZGwe2XE/IEjnPkkPYK5tlwqcUSEACABAAgDwr6flIns89jm/eBH4rsXp7OSW1o5UbuV4hMlBwf8AHdJC/AaWG/OdI5jvVgtb5o0pXVq+T/5zHLLd0pf85CAmxM2WjNJy1bTx7w6ZgI6toE+4FeLZcMGzSqPFNI6fUMtkoAEACABAAgChNcVPs4m4+fEx3bmPwVXDe6yVmLVgkJoVLG1I4hsVcsPCWMH2oybe57knmx3FPyHcKWpNG317/m6T1pfgxZ4PWRpndEVEqBOGzVZ+lYPb+UpfK+ExjF+IjoZSCuCABAAgDlbE6jlJ5ZPPke77zifxV6K1FIhSe5NmMunkubUXF9VqHdM4b91jT/Gpua/eS9CnhL3GyzEkOEIAEACABAEoA5Tro9mWRvmveO5xCvRe1sgyWno8V04fZlJaG3yBcQOt1gflCNc9nd8jJp8LlfuYQOk5fFelFsWnlVQ6y/IYtE6F1NVxVD7OEbidkbzdpG/tXLKHODjsyr7VrrmpJNlmnWCP8A/f/wDlJ/8Axr/u/QZ/+wL/APP9f8GRBp9CTzo3t6xYrxLs6a6NG0O3qX3otG+w3HIJ8o5AT5pyd3FKWY9lfeRSozaL+UJc/LxNisRsEAQgCldeLLVsJ6YPg9ypYXdfzJ2b3kVwnREZ9Wc+zitN9pzmntY78bLDJW6mMYz/AOoh217/AJuk9aX4MS2D1kM53RFRKgThs1WfpWD2/lKXyvhMYxfiI6GUgrggCEASgDk1XyACALr1G/8AgzftTv8A1RKZm99fL+Sph/D/ABLHSY2QgAQAIAEASgDlmvYX1EuyCSZZLADpcVeguSINs4xbbejYUWjxOch2fsjf38Fsq/MmW9opcq1s3dLQxx+K0Dr3nvK0UUibZfZZ3mZK6Ygg6CDgIAlpsbjeOKDqeuaGzR7TN8ZDJ7vZ5/lN9PnD3qfkYMZc6+TLuD2zOt8F3Nefiv5LBgma9oc0hzSLgjMFR5RcXpn1MJxnFSi9pn2uHopfXmfrkH+wfnd/JUsLuv5k7N7yK2ToiMGr9t8Upf8Ad+AJWOR8Nm+P8RD7r3/N0nry/BiVweshrO6IqJUCcNmqz9Kwe38pS+V8JjGL8RHQykFcEAQgCUAcsYxT8nUzR+ZLI37riFdg9xTIU1qTRiL0eS5NRUv1aoZ0TNd95gH8Cm5y95MpYT91os1JDoIAEACAAlACrjmmkcV2w2lf53kDtHjdnen6MCU+c+S/UiZnbNdXu1e8/wBP8lZwU7WX2QBc3J4knpKsqKXQ+WsunY9yez1XTI2GG4JPP+bjJHnHJv3jv7FjZkV195jePg339yPLz8DeVGiTIIjLUynLcxgzJ4AOd/JKxzZWT4a4/mU7OyYY9bsvn+C+nMVHHPLIdH/aoIhPW+RACAQ14PoTJIA6U8k0+Ta7u0cEhdnwi9Q5lvE7EssXFa+FeXj/AIGKDQmlaMw956XOt8tklLPufTSK0OxMWK57fzf8aPV+h1If1ZHoc7+a8rOuXj+h7fY+I/u/qzMwbBhTXayR5jOew+xselpAFvQs7r3bzklvzRviYaxtqEm4+T8PkbNYDpR+uya+IMb5sDR3ucVUwl7n4kzNfvpFfJsTG/VRS7eKRH/DD39zSP4kvlPVbGcRbsQ3a9/zdJ68vwYl8HrIYzuiKiVAnDZqs/SsHt/KUvlfCYxi/ER0KpBXBAAgAQBz7rVw3kcTkNubKGyDtyd7wVXxZcVa9CTlR1Z8xQTAsWfqKqrT1MfnxxuHsFwPzjuSOcuSY9hPm0XGpxRIQBKANfi+MRU7byOsTuaPGPoH4raqidr1FCuTmVY8d2P8PFldY9pPLUXb4kfmDiPtHj8FZoxIVc+rPk83tS3I93pHy/k0SbJhl4bhsk79mJpceJ4DrJ4LKy2Fa3JjGPjWXy4a1sfcE0Miis6Xwj+jyR2ce1Sbs+c+UeS/U+nxOxqqves95/oM7WgCwyHQEgWUkuSK91i1pdO2LyWNvb7Tv+gO9Wezq9QcvM+V7eucrVX4Jb/MUlQII16vcPbJM+RwvyQFh9p17Hs2SkO0LHGCivEudh48bLXOX3fqyxlFPrQQAIAEACAOetaVXymKTW3M2WfdaL+8lV8VarRIypbsYppgXLZ1G4UfD1LhkdmJh9HOf/AO9T82fSJQwodZHpr3/N0nry/BiMHrI7ndEVEqBOGzVZ+lYPb+QpfK+ExjF+IjoVSCuCABAAgCvtceAGalbUMF305N7cY3W2u4gHvTeHZwy4X4imXXxR4l4FHqoSxm1c4qKfEYXONmvPJuPU/IHvssMiHFWzfGnw2I6LUcsAgBT0j0xbFdkFnybi7e1v8AUVQxsFz96fJEPP7YjV7lXOXn4L+Sv6qpfI4ve4ucd5KsRgorUUfLWWzslxTe2eS6ZjLo7ok+ez5Lxx/8negHcOtJZGbGvlHmyzgdkzv9+z3Y/qyxKGijhYGRtDWjgPxPEqNOyU3uTPq6aK6Y8Fa0jIXg1IQBWGncRFY4nymtI7rfgruA90o+M7ai1lN+aQvJwkjLoHiQiqCxxs2UBtz5w8X4kdqSz6nOva8Cz2Lkqq/hl0ly/HwLMUM+wBAAgAQB5VdQ2ON0jzZrGlxPU0XK6lt6RxvS2ct4hVmaaSV3jSPc8+lxJt71djHhSSIcpcTbPikpnyyNjjBc97g1rRxJyCG0ltnIpt6R0Dh1bS4dSx0+2HOjbzgzMlxzcTbIXPSpqotvk5a/Mcsz8bFjwuW35LmJmnOIsxDkwWuY2IuIzFztWGeWXiqhj4fst7ZEy+2XbyhHS9RZGBQ+aT7R/BN+ziIPPu8/0Rn6P07KSpZOwEll+aTkbi2+1+Kytx1ZHhNqO1La5cTSf6Fn4bprBJk+8R+1m37w3dql2YFke7zL1HbWPZyn7r9egxxSBwBaQ4HcQQR3hJNNPTK0ZRktxe0fa4egQBEkYc0tcAQQQQdxByIQBzvp/oo6gqLAEwSXMTviwnpF+0KxRd7SPqSMin2cvQV1uLnQur7StlZSAvcBNEAJQTbdufnwNu+6kX0uE9Lo+hXpvUobb6dTUaU6XGS8UBIj3F+4u9HQPiqOLhKPvT6+XkfOdo9ruzddPKPi/P8AwKKoEE+4YnOcGtBc45ADMnsXG0ltnqEJTfDFbY/6N6HNZaSoAc/eI97W+nzj7lIyc5y92vp5n1PZ/Y8a9WXc35eC/kblOLxKABAEIAWNOsHM0QkYLvivcDiw7+7f3p/Bv4JcL6P6kbtnDd1ftI9Y/QrZWj48AgB0wDTYtAZUXIG6Qb/aHH0qZkYG/er/ACPosLtvhXBf+f8AI60ddHKLxva8dR+I3hTJ1yg9SWj6Kq+u1bhJMyF4NQQBW2t/STYi+hxXdJLnJs57LODTbi74Ap3DpcnxsRzL4wjw7KqpcDldvGwOvf3Kqq2yDZnVQ6cxgwzDGQnabcv8/iPR0LRVonW5ts+j0vQzVoJggAQAIAEAZuG4tNAbxPLereD6WnJZWUws7yGcfLuoe65a+g5YTp0x1hO3YPntuW928e9TLezpLnB7PoMbt2EuVy16roNdJWRyt2o3teOlpv39CQnCUHqS0XKrq7VuDT+RkLwaGBjeERVULoZm7THd4PBzTwIXqE3B7R5nBTWmUJpboPUUUnimSJxsyVo7g4eS73KvTfG3kuvkSMip085dPM98Fw7kQSSdtwsbHK2+3WnYwS5s+dycyVnux5R+psV7ETLwzDpJ3hkbbnieAHSTwCzttjXHikMY+NZfPgrRZ2j+j0dM3LnSEc55+A6AoeRkyufp5H2OD2fXix5c5eL/AINwligQgCUACAIQAIARdKtETcy04uDm6McOtv8AJVcXNWuCz8z5rtLsh7dtC+a/gSnCxscj0KofONNPTIXTh9RyFpu0kHpBsfcuNJ9T1GcovcXozmY3UDITSfeKyePU/uoZWdkLpNkux2oO+aT7y4ser+1HXn5L++zXvcSS4m7jvJzJ9J4rZJLkhWU5Se5PZC6eSWMJNgCSeAzK42l1PSi5PSGLDtDpnjaktCzpfv8Au8O1JW51ceUebK2P2NfZzn7q9ev5Cpp5VRU8rIqSblCGkyv5rgHEjZaLCwsAb794RTfZNbkteQ3PszHraSbk/H/iFI4nKf1ju9a8TBY1K+6jYYFjBFRGJ3uMJcA/dcNORINuG/sXJTmovh6nFhY8n7y18i0p9DmyN26Sdkrd4FwcvWbkl4doaerI6OXdhPW6Zb+f8i3W0EkLtmRjmHrHwO4p6FkZrcXsiXY9tL1ZFoxloZDPq+q9iqLOEjSO1uY/FIdoQ4q9+RZ7Du4L3DzX0LLUQ+vBACfpxh1VLYx86Ifq2+NfpI8pUcG2mHe5PzIPbGNlW9znHyXX/JX72EGxBB6DkrCafQ+WlFxemjYYHg0lTJssFmjxnnc0fiepY33xqjtjWHhWZU+GPTxfkWjhGFR08exGPS473HpJUG66VstyPtMXFrx4cEF+PmZyyGQQBCAJQAIAhAEoAEAanF9HYKjN7bP89uR7eB7UxTlWVdHy8hHK7OoyOclz811E/EdBpm5xObIOg813vyPeqVfaEH3uRBv7CujzrfF+jNDU4TPH48Ug9k27xkm43Vy6SRLsw76+9B/kYjmEbwR6VommYOLXVENaTuF0HEm+hm0uETyeJE89diB3nJZTvrj1khmvDvs7sH+Qw4boJI7OZ4YPNbzj37h70nZ2jFdxbKuP2FZLna9ei5v+BxwrBIaceDZnxcc3Ht4dim25FlveZfxsKnHXuLn5+Jh6b4VJVUMsMWztvAttGwycDmexcpmoTTZvbFyg0ipPyUV/+h+8P9KofbK/Un/Y7CfyUV/+h+8P9KPtlfqH2OYfkor/APQ/eH+lH2yv1D7HMdtV+h9RQyTun5O0jYw3YdteKXE3yHnBK5N0bEuEaxqZV72PlTTMkbsvaHNPAi6WjKUXuL0b2VwsXDNbQo4voKw3NO7YPmOuR2O3j3qjV2i1ysW/UhZXYUJc6Xr0fT8+v1F2nw2elqI3yRuAa8EuGbbXz5wy3XTkra7q3GL8CTXjZGJdGc4vSfXqtf8AotW6gH2wAoAAUAYddhsMwtIxjus7+wjMLSFs4d16F7sam5asimelBRRwsDI2hrRw6esneSuWWSsfFJnummumPBBaRkXXg1AFAASgCLoDYEoALoAjaCA2TdABdABdABtDpQc2F+CDp8OjbxDe0Bd2zy4x8UAhaPJb3BHE/MOCPkfYcOkLh3aC/BB0klAEXQAXQAbQ6UHNk3QdILggNhtDpQGyboA+SR1IOchZ0lHKVlNTyOc2F7ZHEBxbtubazS4Z8d3WvceSbEMr37oVyeovfjrZpsTndSurIqZzuTbAx9tou5NznbJsSSRkV6XPWxW2UqHZCpvWk+u9G7oMKpoJoHRzOa97TzdsuE2QJJDid2/K29eW20NV01Vzi4yab8N74vzF/Q3Dy+OCR1OX84HljUOHiu38ltZ2tutmvUmJ4VTkoycd8+vF+2z4x/HfrrpmvdamexjWAOLXi55a5AsLXG8rsY8tHMjJftnYm/d0teD8/QzsVr5GYi6oiJdFHBE6Rg8qN5sXAdIyK4kuHRrdbOOS7I80km16M2+hMxNBtC7jtzEXvnz3W39i8z7wzgybx+Jc+v1YvwUcb8NdWOlf9J2XP5XlHAh4OTdkG1uFrL1t8WhONcJYzucnxdd7fX5dD5ljknq3F0Jmd9FhcW8qYdlzm5nIjf0IWkjklKy3nHfup9dExB89JRtEgle0y7UEjzGZC02Nng57PWeKOSbBKVlVaT2+e4t63+PoY9bLekZE1soc2uax0L5L22mu8G2UHxeu66uv4Gdsv+korffSab9Om/IzcXojDQVLuRMBPJ2ImdLezutx2be+64nto3trcKJvh4en3t/uGH0HKVj4Qx9MBA8PjfK55ft5Nc3MjmnO4KG+Wwqr4rnWk48uabb3vy5voRh1e6c0sEhI+jco+ozP6jmsuRvBzPchrW2crtdvBXL7u3L8Ohi4JjAdWCR7n7NWZI3sIcAwEgQ2duzGWRXXHl8jOjI3dxSb1Paa8vLn/BtcOwaJtdUgNcRAyJ8beUebOs4+dnm0ZFeXLkMV48FfNLfupNc31/MwYKON+GurHSv+k7Ln8ryjgQ8HJuyDa3VZd372jKNcZYzucnxdd7fX5dDyr5S+ofJLBJNs0sD3Bkhj2CW3c6wcL+jghdDlj4rHKcW/dT5PWv1MvDw9pw4Ok5S8dSdoEkEENLRc77Xsh65nuviXsU5b5SPPQ7Di9kEjqcuzB5Y1DuB38ltdW6yJM5h1OSjJw/Hif02Y9Wzk3PqH7UsfLlwq4ZjtsG14hicbZbrALq8jOacW7HtrfeUua59NDVpm4iKGxI+tQbvXCziUs1+7H/UvqKVTXywmucS4wSyzRcTsSNF2HqB2iOxaaT0TJWzrdrfdba+T8Pz2bfC6Zs1UI5NpzDQU5I2nDO4N7tIK8vkhquCsu4JdOCPizX0NAwYfVyja5Rjp2NdtvNmg2AsTbt3rrfvJGEKorHsnz2trqw0qr9ttPCJHs5OnEpLQ4kyFo5Np2Qbbnd6IrxDLs4lGtNrUd8t9dcuhk40Iqimp6oBwkllhY8h7gN+y9uyDYcetC2m0e7+C2qFq6tpPm/xMjEcJb9LFNHtNY6jl2RtONnF9wbkk71xPls0soXtlVHpwvxfXZ44PXuq5aVhJ+rRufMN3hBzGA9xPauta2eKLXfKEf7Vz+fQxdD8PL2QyOpy7nX5Y1Dhudv5La4W3WXZMzwqnKMZOO/Xif02b7WLGDROcQLtcC02zB6QeC8V9RztJL2DfkYur6FrqFxLWkvLtokAl2XlHj2rs+pn2bFOhtrr19TTatmA1k1wDsAht/JG0cm9A9C9WdBTsvndLfh0/MWsGkImhAJA5SLIH7QWjRPok1OC34r6lh6OMBwqS4Bu2cnrPOzPSsZd4u4qTxH+JjaGNBkzF70cQN88ruy9C7P8Acywecuf9i/c2er4fUGes/wCYrzZ3hjs3+nj+P1EzEYW/2xyeyNgyAllhsk9JbuJWi7hLsivtvDrlvp4E6fm1c62XMZuy4Ir6B2k2r3ryRsNKIWtwmAtaGlpBBAAI2t9iN11yPeN8uKjiRaRg1TAMHhIAuZ9om2ZOy7MnietdXeMbEvsUX/3fszAw15dSVlyT4OLfn5ZXprmhemTdVu34L6j1pCLYhREZEmQE8bWGV+hYx7rLOTyyavxNPWMAkxYgAHk48x1g3717XSIrZynkfJGx0pYBhLLACzYCOo83MdC8w7xvmrWHy9DPwsf3jV+pB/GuPuo2q/qrPlH9xKroG/2xyey3kzICWWGyT0lu4laLukuyK+28OuW+ngOlA0f2nU5fqYf4lm+6ipX/AFU/kv3FfR8eEpxwbJWADgBZuQHBe5eP4E/G70F6z/YXMCkIqIQCQOVZlfLxhwXuXRk/Hk/aQW/FG3xCJv8AbOxYbBlBLLc0k53LdxK8ruDlqX23h8N9B10yHgof2qD5ws4FXO7sf9UfqameMGjxG4B+sSHdx5ma74oWkl7C7/U/2MvR8fXG/sEP4Lj6fia4/wAf/YjCpB/dlZ/uz/MvT7yMYf0tnzl9TM0KHhqo8bU47BFuXJ9EaYPxLP8Ab9DURtH0dwtkMUyHAc8bhwXrx/AWXw2v/L+4xzj+9Y/2Z/zrx90fl/Vx/wBL+piaKxgVVfYAeFbuHrldl0RlhpK275/yV5hEhE8IBIHKsyBy8YcFs+jIdMmrIrfivqf/2Q=="/>
          <p:cNvSpPr>
            <a:spLocks noChangeAspect="1" noChangeArrowheads="1"/>
          </p:cNvSpPr>
          <p:nvPr/>
        </p:nvSpPr>
        <p:spPr bwMode="auto">
          <a:xfrm>
            <a:off x="155575" y="-693738"/>
            <a:ext cx="2857500" cy="1457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31" name="AutoShape 15" descr="data:image/jpeg;base64,/9j/4AAQSkZJRgABAQAAAQABAAD/2wCEAAkGBxQTEBUUExQVFRQVFBYXGBQXGRoYGhoYFRgYFxcYGhUYHCggGBwlHhUUITEhKCksLi4uGB8zODMsNygtLisBCgoKDg0OGxAQGywkICYsMCwsLCwsLC8vLCwsLCwsLC0sLCwsLCwsLCwsLCwsLCwsLCwsLCwsLCwsLCwsLCwsLP/AABEIAHoA8AMBEQACEQEDEQH/xAAcAAACAgMBAQAAAAAAAAAAAAAABgEHBAUIAwL/xABJEAABAwICBQYKBQkIAwAAAAABAAIDBBEFIQYHEjFBEyJRYYGRIzJCUnFygqGxshQkYpLBFzM1Q3STwtHSFSVTVGNzouE0s+L/xAAaAQADAQEBAQAAAAAAAAAAAAAABAUDAQIG/8QAOhEAAgICAAMFBQcDAwQDAAAAAAECAwQREiExBTJBUWETIjNxsRRCgZGhwdE0UuFygvAjYmPxFRZT/9oADAMBAAIRAxEAPwC8EACAPCurY4WGSV7WMbvc42C7GLk9I45KK2yr9I9boBLKOO/+rJu9mMfEnsT1eF4zYjZm+EEIWI6XV1QefUS57mMJaM+Gyy103GmuPRCsr7JeJ5N0crZOd9GqHdZjfn94Zrvta14o57Kx+DPCWnqqY3c2og6CQ+PuOV11OE/JnNTh5o3OEaw6+C3hjK3zZef/AMt/vWc8auXho0hk2R8dln6I6yaerIjlHITHIAm7HH7L+nqPvSNuLKHNc0O1ZUZ8nyY8pUaBAAgAQAIASNK9ZNNSksj8PKMtlpAa0/afn3C6ZqxZT5vkha3KjDkubKyxjWPXT3tLyLfNiGz/AMjmnoYtcfDYlPKsl6Gmio6yq5wZUzjzrSPH3swtOKEPJGXDZPzYTYBWRc51PUMt5XJvsPaAyQrIPxQeymvBnph2llZAfB1Mo+y5xcPuuuiVMJdUdjdOPRj9o3rdNwysjFv8aPh60f8AI9iUswvGDG68zwmWnRVjJo2yRPa9jhcOabgpBxcXpjyaa2j3XDpqNLMYNJSSThgeWAc0m17kDfY9K0qhxyUTOyfBHiK3/LNJ/lGfvT/QnfsK/uE/t3oH5ZpP8oz96f6EfYV/cH270D8s0n+UZ+9P9CPsK/uD7d6DZq/03diL5muhbFyTWG4eXX2y4cWi3ipe+hVJcxii/wBrvkOaWGAQAIAEAa/HsZipIHTTOs1u4cXHg1o4kr3CDm9I8TmoLbOe9LdKpq+XakOywE7EQPNaP4ndar1UxrWkSLbpWPmGiGjEtfPybOa1tjJIRcNB6uJOdh1IutVa2wpqdj0i+9HdF6ajYGwxjatnIc3u6y78ApNlspvmytXVGC5I3SzND5kjDgQ4Ag7wRcHsKAK3051ZxyNM1G0RygEmIeK/1fNd7inaMpp6n0E78VSW49SmHtIJBFiMiDvBG8EKkTOha2rLWAbtpat172bFM4533Bjzx6j2JDJxvvxKGNk/dkW2p4+CAIJQBTWsfWGZS6mpHWiFw+Vpzf1NPBu/Pj8aWPja96fUnZGTv3YdCtqeBz3NYxpc5xAa0byTuATraS2xJJt6ReOhOreGmaJKlrZpzY2IuxnUB5R6ypd2VKb1HkipTjRgty5sfQLCwSg0SgBd0n0Mpq1p22BknCVgAcD1+cOorau+db5GNlMZrmUJpLgEtFOYZR1teNz28HD+XBVa7FZHaJVtbrlpmdoXpfLQS3bd8LiOUivkftN6HdfHivN1KsXqeqbnW/Q6EwvEY6iJssTg5jxcEfAjgR0KRKLi9MrxkpLaPuvoY5ozHKwPY7e07jbNcjJxe0daTWmUfrX0Yio54nQDZjma/mXuA5hbe1+BDhkqmLa5p8XgTMqqMGteIipoUNrothX0qshgJIEj7OI3hoBc73AjtWds+CDkaVQ45qJ0RgejtNSA/R4mxlwAcRcl2ze1yd+8qPOyU+8yxCuMO6jarwewQAIA+JZA1pc4gBoJJO4AZklHUDnfT7Sp1fU3FxDHcRN6uLyOk27rKxRT7OPqR77vaS9BYA6Mz0LcwR0loRo82io2RWHKEbUh6XkZ59A3dii3We0nstU1+zjoYFkaggAQAIApLXLo+IahtSwWZPcPtuEjc7+0M+wqnh2cUeF+BNzK9PiXiV0nBIvbVVpYauAwym88IGZ3vZuDvSNx7OlSsqngltdGVcW7jjp9UPiVGisNb2lxib9DhdZ723lcN7WHcwdbs79XpT2JTv33+All3cPuIpxUSaWpqV0dDi+skHink4r9Plu94A7UhmW/cQ/h1ffZbynlAhAEoAhAClrM0eFXROIHhYQZIzxyHOb6CB3gJjGt4J+jF8ipTh6o57VckDvqu0sNJUcjI7wEzgDfcx5yDuoHcf8ApK5NPHHa6oaxruCWn0ZfalFUqrXv4lJ60vwYn8HrIQzuiKiVAnjbqrP96w+38pS+V8JjGL8RHQqkFchAAgCUAV3rlx8w0radh59Rfa6o27+8kDsKcw6+KXE/AUy7OGPCvEpFUyWNWrLCxPiUIIu2O8p9jMe+ywyZ8NbGMaHFYjodRyuSgAQAIAEAKus3DuWwyYWzjAkb6WG5911vjS4bEYZEeKtnO6sEc2ujGMupKuOdu5rucOlhycO74BZ2w44uJpVNwkmdG4pizIaV9QTdjY9sW8oWu23py71HjBylwliU1GPEcy19a+aV8shu+Rxc49Z/BW4xUVpEWUnJ7ZjldPJ05orhgpqOGHi2Nu16xzd7yVEtlxTbLlceGKRtVmewQBKAIQAIA5j0qw76PWzwjIMldsj7JO033EK3VLigmRLY8M2jVLQzOhdWeO/S6BhcbyReDf0nZA2Xdot71Iya+CfzLGNZxwFfXv8Am6T15fgxb4PWRhndEVEqBOGzVZ+lYPb+UpfK+ExjF+IjoZSCuQgAQBKAOedaOJcticufNitEPZ3+8lV8WPDWvUkZU+KximmBctHUVS3mqZPNZGwe2XE/IEjnPkkPYK5tlwqcUSEACABAAgDwr6flIns89jm/eBH4rsXp7OSW1o5UbuV4hMlBwf8AHdJC/AaWG/OdI5jvVgtb5o0pXVq+T/5zHLLd0pf85CAmxM2WjNJy1bTx7w6ZgI6toE+4FeLZcMGzSqPFNI6fUMtkoAEACABAAgChNcVPs4m4+fEx3bmPwVXDe6yVmLVgkJoVLG1I4hsVcsPCWMH2oybe57knmx3FPyHcKWpNG317/m6T1pfgxZ4PWRpndEVEqBOGzVZ+lYPb+UpfK+ExjF+IjoZSCuCABAAgDlbE6jlJ5ZPPke77zifxV6K1FIhSe5NmMunkubUXF9VqHdM4b91jT/Gpua/eS9CnhL3GyzEkOEIAEACABAEoA5Tro9mWRvmveO5xCvRe1sgyWno8V04fZlJaG3yBcQOt1gflCNc9nd8jJp8LlfuYQOk5fFelFsWnlVQ6y/IYtE6F1NVxVD7OEbidkbzdpG/tXLKHODjsyr7VrrmpJNlmnWCP8A/f/wDlJ/8Axr/u/QZ/+wL/APP9f8GRBp9CTzo3t6xYrxLs6a6NG0O3qX3otG+w3HIJ8o5AT5pyd3FKWY9lfeRSozaL+UJc/LxNisRsEAQgCldeLLVsJ6YPg9ypYXdfzJ2b3kVwnREZ9Wc+zitN9pzmntY78bLDJW6mMYz/AOoh217/AJuk9aX4MS2D1kM53RFRKgThs1WfpWD2/lKXyvhMYxfiI6GUgrggCEASgDk1XyACALr1G/8AgzftTv8A1RKZm99fL+Sph/D/ABLHSY2QgAQAIAEASgDlmvYX1EuyCSZZLADpcVeguSINs4xbbejYUWjxOch2fsjf38Fsq/MmW9opcq1s3dLQxx+K0Dr3nvK0UUibZfZZ3mZK6Ygg6CDgIAlpsbjeOKDqeuaGzR7TN8ZDJ7vZ5/lN9PnD3qfkYMZc6+TLuD2zOt8F3Nefiv5LBgma9oc0hzSLgjMFR5RcXpn1MJxnFSi9pn2uHopfXmfrkH+wfnd/JUsLuv5k7N7yK2ToiMGr9t8Upf8Ad+AJWOR8Nm+P8RD7r3/N0nry/BiVweshrO6IqJUCcNmqz9Kwe38pS+V8JjGL8RHQykFcEAQgCUAcsYxT8nUzR+ZLI37riFdg9xTIU1qTRiL0eS5NRUv1aoZ0TNd95gH8Cm5y95MpYT91os1JDoIAEACAAlACrjmmkcV2w2lf53kDtHjdnen6MCU+c+S/UiZnbNdXu1e8/wBP8lZwU7WX2QBc3J4knpKsqKXQ+WsunY9yez1XTI2GG4JPP+bjJHnHJv3jv7FjZkV195jePg339yPLz8DeVGiTIIjLUynLcxgzJ4AOd/JKxzZWT4a4/mU7OyYY9bsvn+C+nMVHHPLIdH/aoIhPW+RACAQ14PoTJIA6U8k0+Ta7u0cEhdnwi9Q5lvE7EssXFa+FeXj/AIGKDQmlaMw956XOt8tklLPufTSK0OxMWK57fzf8aPV+h1If1ZHoc7+a8rOuXj+h7fY+I/u/qzMwbBhTXayR5jOew+xselpAFvQs7r3bzklvzRviYaxtqEm4+T8PkbNYDpR+uya+IMb5sDR3ucVUwl7n4kzNfvpFfJsTG/VRS7eKRH/DD39zSP4kvlPVbGcRbsQ3a9/zdJ68vwYl8HrIYzuiKiVAnDZqs/SsHt/KUvlfCYxi/ER0KpBXBAAgAQBz7rVw3kcTkNubKGyDtyd7wVXxZcVa9CTlR1Z8xQTAsWfqKqrT1MfnxxuHsFwPzjuSOcuSY9hPm0XGpxRIQBKANfi+MRU7byOsTuaPGPoH4raqidr1FCuTmVY8d2P8PFldY9pPLUXb4kfmDiPtHj8FZoxIVc+rPk83tS3I93pHy/k0SbJhl4bhsk79mJpceJ4DrJ4LKy2Fa3JjGPjWXy4a1sfcE0Miis6Xwj+jyR2ce1Sbs+c+UeS/U+nxOxqqves95/oM7WgCwyHQEgWUkuSK91i1pdO2LyWNvb7Tv+gO9Wezq9QcvM+V7eucrVX4Jb/MUlQII16vcPbJM+RwvyQFh9p17Hs2SkO0LHGCivEudh48bLXOX3fqyxlFPrQQAIAEACAOetaVXymKTW3M2WfdaL+8lV8VarRIypbsYppgXLZ1G4UfD1LhkdmJh9HOf/AO9T82fSJQwodZHpr3/N0nry/BiMHrI7ndEVEqBOGzVZ+lYPb+QpfK+ExjF+IjoVSCuCABAAgCvtceAGalbUMF305N7cY3W2u4gHvTeHZwy4X4imXXxR4l4FHqoSxm1c4qKfEYXONmvPJuPU/IHvssMiHFWzfGnw2I6LUcsAgBT0j0xbFdkFnybi7e1v8AUVQxsFz96fJEPP7YjV7lXOXn4L+Sv6qpfI4ve4ucd5KsRgorUUfLWWzslxTe2eS6ZjLo7ok+ez5Lxx/8negHcOtJZGbGvlHmyzgdkzv9+z3Y/qyxKGijhYGRtDWjgPxPEqNOyU3uTPq6aK6Y8Fa0jIXg1IQBWGncRFY4nymtI7rfgruA90o+M7ai1lN+aQvJwkjLoHiQiqCxxs2UBtz5w8X4kdqSz6nOva8Cz2Lkqq/hl0ly/HwLMUM+wBAAgAQB5VdQ2ON0jzZrGlxPU0XK6lt6RxvS2ct4hVmaaSV3jSPc8+lxJt71djHhSSIcpcTbPikpnyyNjjBc97g1rRxJyCG0ltnIpt6R0Dh1bS4dSx0+2HOjbzgzMlxzcTbIXPSpqotvk5a/Mcsz8bFjwuW35LmJmnOIsxDkwWuY2IuIzFztWGeWXiqhj4fst7ZEy+2XbyhHS9RZGBQ+aT7R/BN+ziIPPu8/0Rn6P07KSpZOwEll+aTkbi2+1+Kytx1ZHhNqO1La5cTSf6Fn4bprBJk+8R+1m37w3dql2YFke7zL1HbWPZyn7r9egxxSBwBaQ4HcQQR3hJNNPTK0ZRktxe0fa4egQBEkYc0tcAQQQQdxByIQBzvp/oo6gqLAEwSXMTviwnpF+0KxRd7SPqSMin2cvQV1uLnQur7StlZSAvcBNEAJQTbdufnwNu+6kX0uE9Lo+hXpvUobb6dTUaU6XGS8UBIj3F+4u9HQPiqOLhKPvT6+XkfOdo9ruzddPKPi/P8AwKKoEE+4YnOcGtBc45ADMnsXG0ltnqEJTfDFbY/6N6HNZaSoAc/eI97W+nzj7lIyc5y92vp5n1PZ/Y8a9WXc35eC/kblOLxKABAEIAWNOsHM0QkYLvivcDiw7+7f3p/Bv4JcL6P6kbtnDd1ftI9Y/QrZWj48AgB0wDTYtAZUXIG6Qb/aHH0qZkYG/er/ACPosLtvhXBf+f8AI60ddHKLxva8dR+I3hTJ1yg9SWj6Kq+u1bhJMyF4NQQBW2t/STYi+hxXdJLnJs57LODTbi74Ap3DpcnxsRzL4wjw7KqpcDldvGwOvf3Kqq2yDZnVQ6cxgwzDGQnabcv8/iPR0LRVonW5ts+j0vQzVoJggAQAIAEAZuG4tNAbxPLereD6WnJZWUws7yGcfLuoe65a+g5YTp0x1hO3YPntuW928e9TLezpLnB7PoMbt2EuVy16roNdJWRyt2o3teOlpv39CQnCUHqS0XKrq7VuDT+RkLwaGBjeERVULoZm7THd4PBzTwIXqE3B7R5nBTWmUJpboPUUUnimSJxsyVo7g4eS73KvTfG3kuvkSMip085dPM98Fw7kQSSdtwsbHK2+3WnYwS5s+dycyVnux5R+psV7ETLwzDpJ3hkbbnieAHSTwCzttjXHikMY+NZfPgrRZ2j+j0dM3LnSEc55+A6AoeRkyufp5H2OD2fXix5c5eL/AINwligQgCUACAIQAIARdKtETcy04uDm6McOtv8AJVcXNWuCz8z5rtLsh7dtC+a/gSnCxscj0KofONNPTIXTh9RyFpu0kHpBsfcuNJ9T1GcovcXozmY3UDITSfeKyePU/uoZWdkLpNkux2oO+aT7y4ser+1HXn5L++zXvcSS4m7jvJzJ9J4rZJLkhWU5Se5PZC6eSWMJNgCSeAzK42l1PSi5PSGLDtDpnjaktCzpfv8Au8O1JW51ceUebK2P2NfZzn7q9ev5Cpp5VRU8rIqSblCGkyv5rgHEjZaLCwsAb794RTfZNbkteQ3PszHraSbk/H/iFI4nKf1ju9a8TBY1K+6jYYFjBFRGJ3uMJcA/dcNORINuG/sXJTmovh6nFhY8n7y18i0p9DmyN26Sdkrd4FwcvWbkl4doaerI6OXdhPW6Zb+f8i3W0EkLtmRjmHrHwO4p6FkZrcXsiXY9tL1ZFoxloZDPq+q9iqLOEjSO1uY/FIdoQ4q9+RZ7Du4L3DzX0LLUQ+vBACfpxh1VLYx86Ifq2+NfpI8pUcG2mHe5PzIPbGNlW9znHyXX/JX72EGxBB6DkrCafQ+WlFxemjYYHg0lTJssFmjxnnc0fiepY33xqjtjWHhWZU+GPTxfkWjhGFR08exGPS473HpJUG66VstyPtMXFrx4cEF+PmZyyGQQBCAJQAIAhAEoAEAanF9HYKjN7bP89uR7eB7UxTlWVdHy8hHK7OoyOclz811E/EdBpm5xObIOg813vyPeqVfaEH3uRBv7CujzrfF+jNDU4TPH48Ug9k27xkm43Vy6SRLsw76+9B/kYjmEbwR6VommYOLXVENaTuF0HEm+hm0uETyeJE89diB3nJZTvrj1khmvDvs7sH+Qw4boJI7OZ4YPNbzj37h70nZ2jFdxbKuP2FZLna9ei5v+BxwrBIaceDZnxcc3Ht4dim25FlveZfxsKnHXuLn5+Jh6b4VJVUMsMWztvAttGwycDmexcpmoTTZvbFyg0ipPyUV/+h+8P9KofbK/Un/Y7CfyUV/+h+8P9KPtlfqH2OYfkor/APQ/eH+lH2yv1D7HMdtV+h9RQyTun5O0jYw3YdteKXE3yHnBK5N0bEuEaxqZV72PlTTMkbsvaHNPAi6WjKUXuL0b2VwsXDNbQo4voKw3NO7YPmOuR2O3j3qjV2i1ysW/UhZXYUJc6Xr0fT8+v1F2nw2elqI3yRuAa8EuGbbXz5wy3XTkra7q3GL8CTXjZGJdGc4vSfXqtf8AotW6gH2wAoAAUAYddhsMwtIxjus7+wjMLSFs4d16F7sam5asimelBRRwsDI2hrRw6esneSuWWSsfFJnummumPBBaRkXXg1AFAASgCLoDYEoALoAjaCA2TdABdABdABtDpQc2F+CDp8OjbxDe0Bd2zy4x8UAhaPJb3BHE/MOCPkfYcOkLh3aC/BB0klAEXQAXQAbQ6UHNk3QdILggNhtDpQGyboA+SR1IOchZ0lHKVlNTyOc2F7ZHEBxbtubazS4Z8d3WvceSbEMr37oVyeovfjrZpsTndSurIqZzuTbAx9tou5NznbJsSSRkV6XPWxW2UqHZCpvWk+u9G7oMKpoJoHRzOa97TzdsuE2QJJDid2/K29eW20NV01Vzi4yab8N74vzF/Q3Dy+OCR1OX84HljUOHiu38ltZ2tutmvUmJ4VTkoycd8+vF+2z4x/HfrrpmvdamexjWAOLXi55a5AsLXG8rsY8tHMjJftnYm/d0teD8/QzsVr5GYi6oiJdFHBE6Rg8qN5sXAdIyK4kuHRrdbOOS7I80km16M2+hMxNBtC7jtzEXvnz3W39i8z7wzgybx+Jc+v1YvwUcb8NdWOlf9J2XP5XlHAh4OTdkG1uFrL1t8WhONcJYzucnxdd7fX5dD5ljknq3F0Jmd9FhcW8qYdlzm5nIjf0IWkjklKy3nHfup9dExB89JRtEgle0y7UEjzGZC02Nng57PWeKOSbBKVlVaT2+e4t63+PoY9bLekZE1soc2uax0L5L22mu8G2UHxeu66uv4Gdsv+korffSab9Om/IzcXojDQVLuRMBPJ2ImdLezutx2be+64nto3trcKJvh4en3t/uGH0HKVj4Qx9MBA8PjfK55ft5Nc3MjmnO4KG+Wwqr4rnWk48uabb3vy5voRh1e6c0sEhI+jco+ozP6jmsuRvBzPchrW2crtdvBXL7u3L8Ohi4JjAdWCR7n7NWZI3sIcAwEgQ2duzGWRXXHl8jOjI3dxSb1Paa8vLn/BtcOwaJtdUgNcRAyJ8beUebOs4+dnm0ZFeXLkMV48FfNLfupNc31/MwYKON+GurHSv+k7Ln8ryjgQ8HJuyDa3VZd372jKNcZYzucnxdd7fX5dDyr5S+ofJLBJNs0sD3Bkhj2CW3c6wcL+jghdDlj4rHKcW/dT5PWv1MvDw9pw4Ok5S8dSdoEkEENLRc77Xsh65nuviXsU5b5SPPQ7Di9kEjqcuzB5Y1DuB38ltdW6yJM5h1OSjJw/Hif02Y9Wzk3PqH7UsfLlwq4ZjtsG14hicbZbrALq8jOacW7HtrfeUua59NDVpm4iKGxI+tQbvXCziUs1+7H/UvqKVTXywmucS4wSyzRcTsSNF2HqB2iOxaaT0TJWzrdrfdba+T8Pz2bfC6Zs1UI5NpzDQU5I2nDO4N7tIK8vkhquCsu4JdOCPizX0NAwYfVyja5Rjp2NdtvNmg2AsTbt3rrfvJGEKorHsnz2trqw0qr9ttPCJHs5OnEpLQ4kyFo5Np2Qbbnd6IrxDLs4lGtNrUd8t9dcuhk40Iqimp6oBwkllhY8h7gN+y9uyDYcetC2m0e7+C2qFq6tpPm/xMjEcJb9LFNHtNY6jl2RtONnF9wbkk71xPls0soXtlVHpwvxfXZ44PXuq5aVhJ+rRufMN3hBzGA9xPauta2eKLXfKEf7Vz+fQxdD8PL2QyOpy7nX5Y1Dhudv5La4W3WXZMzwqnKMZOO/Xif02b7WLGDROcQLtcC02zB6QeC8V9RztJL2DfkYur6FrqFxLWkvLtokAl2XlHj2rs+pn2bFOhtrr19TTatmA1k1wDsAht/JG0cm9A9C9WdBTsvndLfh0/MWsGkImhAJA5SLIH7QWjRPok1OC34r6lh6OMBwqS4Bu2cnrPOzPSsZd4u4qTxH+JjaGNBkzF70cQN88ruy9C7P8Acywecuf9i/c2er4fUGes/wCYrzZ3hjs3+nj+P1EzEYW/2xyeyNgyAllhsk9JbuJWi7hLsivtvDrlvp4E6fm1c62XMZuy4Ir6B2k2r3ryRsNKIWtwmAtaGlpBBAAI2t9iN11yPeN8uKjiRaRg1TAMHhIAuZ9om2ZOy7MnietdXeMbEvsUX/3fszAw15dSVlyT4OLfn5ZXprmhemTdVu34L6j1pCLYhREZEmQE8bWGV+hYx7rLOTyyavxNPWMAkxYgAHk48x1g3717XSIrZynkfJGx0pYBhLLACzYCOo83MdC8w7xvmrWHy9DPwsf3jV+pB/GuPuo2q/qrPlH9xKroG/2xyey3kzICWWGyT0lu4laLukuyK+28OuW+ngOlA0f2nU5fqYf4lm+6ipX/AFU/kv3FfR8eEpxwbJWADgBZuQHBe5eP4E/G70F6z/YXMCkIqIQCQOVZlfLxhwXuXRk/Hk/aQW/FG3xCJv8AbOxYbBlBLLc0k53LdxK8ruDlqX23h8N9B10yHgof2qD5ws4FXO7sf9UfqameMGjxG4B+sSHdx5ma74oWkl7C7/U/2MvR8fXG/sEP4Lj6fia4/wAf/YjCpB/dlZ/uz/MvT7yMYf0tnzl9TM0KHhqo8bU47BFuXJ9EaYPxLP8Ab9DURtH0dwtkMUyHAc8bhwXrx/AWXw2v/L+4xzj+9Y/2Z/zrx90fl/Vx/wBL+piaKxgVVfYAeFbuHrldl0RlhpK275/yV5hEhE8IBIHKsyBy8YcFs+jIdMmrIrfivqf/2Q=="/>
          <p:cNvSpPr>
            <a:spLocks noChangeAspect="1" noChangeArrowheads="1"/>
          </p:cNvSpPr>
          <p:nvPr/>
        </p:nvSpPr>
        <p:spPr bwMode="auto">
          <a:xfrm>
            <a:off x="155575" y="-693738"/>
            <a:ext cx="2857500" cy="1457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19" name="TextBox 18"/>
          <p:cNvSpPr txBox="1"/>
          <p:nvPr/>
        </p:nvSpPr>
        <p:spPr>
          <a:xfrm>
            <a:off x="10289268" y="26926995"/>
            <a:ext cx="9598932" cy="2893100"/>
          </a:xfrm>
          <a:prstGeom prst="rect">
            <a:avLst/>
          </a:prstGeom>
          <a:noFill/>
        </p:spPr>
        <p:txBody>
          <a:bodyPr wrap="square" rtlCol="0">
            <a:spAutoFit/>
          </a:bodyPr>
          <a:lstStyle/>
          <a:p>
            <a:r>
              <a:rPr lang="en-US" sz="2600" b="1" dirty="0" smtClean="0"/>
              <a:t>How can you contribute?</a:t>
            </a:r>
          </a:p>
          <a:p>
            <a:pPr marL="457200" indent="-457200">
              <a:buFont typeface="Arial" charset="0"/>
              <a:buChar char="•"/>
            </a:pPr>
            <a:r>
              <a:rPr lang="en-US" sz="2600" dirty="0" smtClean="0"/>
              <a:t>Use </a:t>
            </a:r>
            <a:r>
              <a:rPr lang="en-US" sz="2600" dirty="0" smtClean="0"/>
              <a:t>the provided visualization tools to create custom visualization instances that highlight notable events and phenomena in the </a:t>
            </a:r>
            <a:r>
              <a:rPr lang="en-US" sz="2600" dirty="0" smtClean="0"/>
              <a:t>data that you would like students to explore.</a:t>
            </a:r>
            <a:endParaRPr lang="en-US" sz="2600" dirty="0" smtClean="0"/>
          </a:p>
          <a:p>
            <a:pPr marL="457200" indent="-457200">
              <a:buFont typeface="Arial" charset="0"/>
              <a:buChar char="•"/>
            </a:pPr>
            <a:r>
              <a:rPr lang="en-US" sz="2600" dirty="0" smtClean="0"/>
              <a:t>Do you know JavaScript? You can work with the OOI Education team to create a new visualization tool that others can use to </a:t>
            </a:r>
            <a:r>
              <a:rPr lang="en-US" sz="2600" dirty="0" smtClean="0"/>
              <a:t>interact with OOI </a:t>
            </a:r>
            <a:r>
              <a:rPr lang="en-US" sz="2600" dirty="0" smtClean="0"/>
              <a:t>or any other dataset available via web services.</a:t>
            </a:r>
          </a:p>
        </p:txBody>
      </p:sp>
      <p:pic>
        <p:nvPicPr>
          <p:cNvPr id="27" name="Picture 26" descr="qrcode.2010193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03800" y="27355800"/>
            <a:ext cx="1981200" cy="1981200"/>
          </a:xfrm>
          <a:prstGeom prst="rect">
            <a:avLst/>
          </a:prstGeom>
        </p:spPr>
      </p:pic>
      <p:sp>
        <p:nvSpPr>
          <p:cNvPr id="26" name="Rectangle 5"/>
          <p:cNvSpPr txBox="1">
            <a:spLocks noChangeArrowheads="1"/>
          </p:cNvSpPr>
          <p:nvPr/>
        </p:nvSpPr>
        <p:spPr bwMode="auto">
          <a:xfrm>
            <a:off x="20650200" y="28521922"/>
            <a:ext cx="8686800" cy="1371600"/>
          </a:xfrm>
          <a:prstGeom prst="rect">
            <a:avLst/>
          </a:prstGeom>
          <a:noFill/>
          <a:ln>
            <a:noFill/>
          </a:ln>
          <a:effectLst/>
          <a:extLst>
            <a:ext uri="{909E8E84-426E-40dd-AFC4-6F175D3DCCD1}"/>
            <a:ext uri="{91240B29-F687-4f45-9708-019B960494DF}"/>
            <a:ext uri="{AF507438-7753-43e0-B8FC-AC1667EBCBE1}"/>
          </a:extLst>
        </p:spPr>
        <p:txBody>
          <a:bodyPr/>
          <a:lstStyle/>
          <a:p>
            <a:pPr marL="120650" indent="-20638" algn="ctr">
              <a:spcBef>
                <a:spcPts val="0"/>
              </a:spcBef>
              <a:defRPr/>
            </a:pPr>
            <a:r>
              <a:rPr lang="en-US" sz="2000" kern="0" dirty="0" smtClean="0">
                <a:ea typeface="Geneva" pitchFamily="-65" charset="-128"/>
                <a:cs typeface="Times New Roman" pitchFamily="18" charset="0"/>
              </a:rPr>
              <a:t>An example view from the Vocabulary Navigator showing the relationships between the </a:t>
            </a:r>
            <a:r>
              <a:rPr lang="en-US" sz="2000" kern="0" dirty="0" smtClean="0">
                <a:ea typeface="Geneva" pitchFamily="-65" charset="-128"/>
                <a:cs typeface="Times New Roman" pitchFamily="18" charset="0"/>
              </a:rPr>
              <a:t>“</a:t>
            </a:r>
            <a:r>
              <a:rPr lang="en-US" sz="2000" kern="0" dirty="0" smtClean="0">
                <a:ea typeface="Geneva" pitchFamily="-65" charset="-128"/>
                <a:cs typeface="Times New Roman" pitchFamily="18" charset="0"/>
              </a:rPr>
              <a:t>Water Temperature” concept, which is part of the “Data Product” vocabulary, </a:t>
            </a:r>
            <a:r>
              <a:rPr lang="en-US" sz="2000" kern="0" dirty="0" smtClean="0">
                <a:ea typeface="Geneva" pitchFamily="-65" charset="-128"/>
                <a:cs typeface="Times New Roman" pitchFamily="18" charset="0"/>
              </a:rPr>
              <a:t>and other concepts.  Users can explore the vocabulary further by clicking on individual concepts, or they can view </a:t>
            </a:r>
            <a:r>
              <a:rPr lang="en-US" sz="2000" kern="0" dirty="0" smtClean="0">
                <a:ea typeface="Geneva" pitchFamily="-65" charset="-128"/>
                <a:cs typeface="Times New Roman" pitchFamily="18" charset="0"/>
              </a:rPr>
              <a:t>descriptions </a:t>
            </a:r>
            <a:r>
              <a:rPr lang="en-US" sz="2000" kern="0" dirty="0" smtClean="0">
                <a:ea typeface="Geneva" pitchFamily="-65" charset="-128"/>
                <a:cs typeface="Times New Roman" pitchFamily="18" charset="0"/>
              </a:rPr>
              <a:t>and </a:t>
            </a:r>
            <a:r>
              <a:rPr lang="en-US" sz="2000" kern="0" dirty="0" smtClean="0">
                <a:ea typeface="Geneva" pitchFamily="-65" charset="-128"/>
                <a:cs typeface="Times New Roman" pitchFamily="18" charset="0"/>
              </a:rPr>
              <a:t>related media.</a:t>
            </a:r>
            <a:endParaRPr lang="en-US" sz="2000" kern="0" dirty="0">
              <a:ea typeface="MS PGothic" pitchFamily="34" charset="-128"/>
              <a:cs typeface="Times New Roman" pitchFamily="18" charset="0"/>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9161" y="9241833"/>
            <a:ext cx="7928563" cy="12877415"/>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2600" y="17830800"/>
            <a:ext cx="1340009" cy="1022350"/>
          </a:xfrm>
          <a:prstGeom prst="rect">
            <a:avLst/>
          </a:prstGeom>
        </p:spPr>
      </p:pic>
      <p:pic>
        <p:nvPicPr>
          <p:cNvPr id="12" name="Picture 11"/>
          <p:cNvPicPr>
            <a:picLocks noChangeAspect="1"/>
          </p:cNvPicPr>
          <p:nvPr/>
        </p:nvPicPr>
        <p:blipFill rotWithShape="1">
          <a:blip r:embed="rId8">
            <a:extLst>
              <a:ext uri="{28A0092B-C50C-407E-A947-70E740481C1C}">
                <a14:useLocalDpi xmlns:a14="http://schemas.microsoft.com/office/drawing/2010/main" val="0"/>
              </a:ext>
            </a:extLst>
          </a:blip>
          <a:srcRect r="33260"/>
          <a:stretch/>
        </p:blipFill>
        <p:spPr>
          <a:xfrm>
            <a:off x="5201816" y="17645742"/>
            <a:ext cx="1413588" cy="1412034"/>
          </a:xfrm>
          <a:prstGeom prst="rect">
            <a:avLst/>
          </a:prstGeom>
          <a:noFill/>
          <a:ln>
            <a:noFill/>
          </a:ln>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35127" y="7620000"/>
            <a:ext cx="9272758" cy="4949064"/>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08623" y="17526008"/>
            <a:ext cx="9611561" cy="7971054"/>
          </a:xfrm>
          <a:prstGeom prst="rect">
            <a:avLst/>
          </a:prstGeom>
        </p:spPr>
      </p:pic>
      <p:sp>
        <p:nvSpPr>
          <p:cNvPr id="36" name="Rectangle 5"/>
          <p:cNvSpPr txBox="1">
            <a:spLocks noChangeArrowheads="1"/>
          </p:cNvSpPr>
          <p:nvPr/>
        </p:nvSpPr>
        <p:spPr bwMode="auto">
          <a:xfrm>
            <a:off x="10771003" y="25447812"/>
            <a:ext cx="8686800" cy="1371600"/>
          </a:xfrm>
          <a:prstGeom prst="rect">
            <a:avLst/>
          </a:prstGeom>
          <a:noFill/>
          <a:ln>
            <a:noFill/>
          </a:ln>
          <a:effectLst/>
          <a:extLst>
            <a:ext uri="{909E8E84-426E-40dd-AFC4-6F175D3DCCD1}"/>
            <a:ext uri="{91240B29-F687-4f45-9708-019B960494DF}"/>
            <a:ext uri="{AF507438-7753-43e0-B8FC-AC1667EBCBE1}"/>
          </a:extLst>
        </p:spPr>
        <p:txBody>
          <a:bodyPr/>
          <a:lstStyle/>
          <a:p>
            <a:pPr marL="120650" indent="-20638" algn="ctr">
              <a:spcBef>
                <a:spcPts val="0"/>
              </a:spcBef>
              <a:defRPr/>
            </a:pPr>
            <a:r>
              <a:rPr lang="en-US" sz="2000" kern="0" dirty="0" smtClean="0">
                <a:ea typeface="Geneva" pitchFamily="-65" charset="-128"/>
                <a:cs typeface="Times New Roman" pitchFamily="18" charset="0"/>
              </a:rPr>
              <a:t>An example “back-end” interface for the </a:t>
            </a:r>
            <a:r>
              <a:rPr lang="en-US" sz="2000" i="1" kern="0" dirty="0" smtClean="0">
                <a:ea typeface="Geneva" pitchFamily="-65" charset="-128"/>
                <a:cs typeface="Times New Roman" pitchFamily="18" charset="0"/>
              </a:rPr>
              <a:t>Simple Time Series with Map </a:t>
            </a:r>
            <a:r>
              <a:rPr lang="en-US" sz="2000" kern="0" dirty="0" smtClean="0">
                <a:ea typeface="Geneva" pitchFamily="-65" charset="-128"/>
                <a:cs typeface="Times New Roman" pitchFamily="18" charset="0"/>
              </a:rPr>
              <a:t>tool.  This interface allows you to customize the visualization tool by choosing </a:t>
            </a:r>
            <a:r>
              <a:rPr lang="en-US" sz="2000" kern="0" dirty="0" smtClean="0">
                <a:ea typeface="Geneva" pitchFamily="-65" charset="-128"/>
                <a:cs typeface="Times New Roman" pitchFamily="18" charset="0"/>
              </a:rPr>
              <a:t>the specific </a:t>
            </a:r>
            <a:r>
              <a:rPr lang="en-US" sz="2000" kern="0" dirty="0" smtClean="0">
                <a:ea typeface="Geneva" pitchFamily="-65" charset="-128"/>
                <a:cs typeface="Times New Roman" pitchFamily="18" charset="0"/>
              </a:rPr>
              <a:t>NDBC and CO-OPS stations and parameters you want to make available, along with the specific date range </a:t>
            </a:r>
            <a:r>
              <a:rPr lang="en-US" sz="2000" kern="0" dirty="0" smtClean="0">
                <a:ea typeface="Geneva" pitchFamily="-65" charset="-128"/>
                <a:cs typeface="Times New Roman" pitchFamily="18" charset="0"/>
              </a:rPr>
              <a:t>students should </a:t>
            </a:r>
            <a:r>
              <a:rPr lang="en-US" sz="2000" kern="0" dirty="0" smtClean="0">
                <a:ea typeface="Geneva" pitchFamily="-65" charset="-128"/>
                <a:cs typeface="Times New Roman" pitchFamily="18" charset="0"/>
              </a:rPr>
              <a:t>see.</a:t>
            </a:r>
            <a:endParaRPr lang="en-US" sz="2000" kern="0" dirty="0">
              <a:ea typeface="MS PGothic" pitchFamily="34" charset="-128"/>
              <a:cs typeface="Times New Roman" pitchFamily="18" charset="0"/>
            </a:endParaRPr>
          </a:p>
        </p:txBody>
      </p:sp>
      <p:sp>
        <p:nvSpPr>
          <p:cNvPr id="37" name="Rectangle 5"/>
          <p:cNvSpPr txBox="1">
            <a:spLocks noChangeArrowheads="1"/>
          </p:cNvSpPr>
          <p:nvPr/>
        </p:nvSpPr>
        <p:spPr bwMode="auto">
          <a:xfrm>
            <a:off x="10628106" y="12340464"/>
            <a:ext cx="8686800" cy="1070736"/>
          </a:xfrm>
          <a:prstGeom prst="rect">
            <a:avLst/>
          </a:prstGeom>
          <a:noFill/>
          <a:ln>
            <a:noFill/>
          </a:ln>
          <a:effectLst/>
          <a:extLst>
            <a:ext uri="{909E8E84-426E-40dd-AFC4-6F175D3DCCD1}"/>
            <a:ext uri="{91240B29-F687-4f45-9708-019B960494DF}"/>
            <a:ext uri="{AF507438-7753-43e0-B8FC-AC1667EBCBE1}"/>
          </a:extLst>
        </p:spPr>
        <p:txBody>
          <a:bodyPr/>
          <a:lstStyle/>
          <a:p>
            <a:pPr marL="120650" indent="-20638" algn="ctr">
              <a:spcBef>
                <a:spcPts val="0"/>
              </a:spcBef>
              <a:defRPr/>
            </a:pPr>
            <a:r>
              <a:rPr lang="en-US" sz="2000" kern="0" dirty="0" smtClean="0">
                <a:ea typeface="Geneva" pitchFamily="-65" charset="-128"/>
                <a:cs typeface="Times New Roman" pitchFamily="18" charset="0"/>
              </a:rPr>
              <a:t>An example “front-end” of a </a:t>
            </a:r>
            <a:r>
              <a:rPr lang="en-US" sz="2000" i="1" kern="0" dirty="0" smtClean="0">
                <a:ea typeface="Geneva" pitchFamily="-65" charset="-128"/>
                <a:cs typeface="Times New Roman" pitchFamily="18" charset="0"/>
              </a:rPr>
              <a:t>Single Time Series OOI </a:t>
            </a:r>
            <a:r>
              <a:rPr lang="en-US" sz="2000" kern="0" dirty="0" smtClean="0">
                <a:ea typeface="Geneva" pitchFamily="-65" charset="-128"/>
                <a:cs typeface="Times New Roman" pitchFamily="18" charset="0"/>
              </a:rPr>
              <a:t>tool.  This visualization tool has been customized to only show data form a specific instrument for a  specific time period, though </a:t>
            </a:r>
            <a:r>
              <a:rPr lang="en-US" sz="2000" kern="0" dirty="0" smtClean="0">
                <a:ea typeface="Geneva" pitchFamily="-65" charset="-128"/>
                <a:cs typeface="Times New Roman" pitchFamily="18" charset="0"/>
              </a:rPr>
              <a:t>students can </a:t>
            </a:r>
            <a:r>
              <a:rPr lang="en-US" sz="2000" kern="0" dirty="0" smtClean="0">
                <a:ea typeface="Geneva" pitchFamily="-65" charset="-128"/>
                <a:cs typeface="Times New Roman" pitchFamily="18" charset="0"/>
              </a:rPr>
              <a:t>still change the displayed parameter.</a:t>
            </a:r>
            <a:endParaRPr lang="en-US" sz="2000" kern="0" dirty="0">
              <a:ea typeface="MS PGothic" pitchFamily="34" charset="-128"/>
              <a:cs typeface="Times New Roman" pitchFamily="18" charset="0"/>
            </a:endParaRPr>
          </a:p>
        </p:txBody>
      </p:sp>
      <p:sp>
        <p:nvSpPr>
          <p:cNvPr id="38" name="Rectangle 5"/>
          <p:cNvSpPr txBox="1">
            <a:spLocks noChangeArrowheads="1"/>
          </p:cNvSpPr>
          <p:nvPr/>
        </p:nvSpPr>
        <p:spPr bwMode="auto">
          <a:xfrm>
            <a:off x="20838295" y="16345762"/>
            <a:ext cx="8686800" cy="457200"/>
          </a:xfrm>
          <a:prstGeom prst="rect">
            <a:avLst/>
          </a:prstGeom>
          <a:noFill/>
          <a:ln>
            <a:noFill/>
          </a:ln>
          <a:effectLst/>
          <a:extLst>
            <a:ext uri="{909E8E84-426E-40dd-AFC4-6F175D3DCCD1}"/>
            <a:ext uri="{91240B29-F687-4f45-9708-019B960494DF}"/>
            <a:ext uri="{AF507438-7753-43e0-B8FC-AC1667EBCBE1}"/>
          </a:extLst>
        </p:spPr>
        <p:txBody>
          <a:bodyPr/>
          <a:lstStyle/>
          <a:p>
            <a:pPr marL="120650" indent="-20638" algn="ctr">
              <a:spcBef>
                <a:spcPts val="0"/>
              </a:spcBef>
              <a:defRPr/>
            </a:pPr>
            <a:r>
              <a:rPr lang="en-US" sz="2000" kern="0" dirty="0" smtClean="0">
                <a:ea typeface="Geneva" pitchFamily="-65" charset="-128"/>
                <a:cs typeface="Times New Roman" pitchFamily="18" charset="0"/>
              </a:rPr>
              <a:t>An example concept map being created in the </a:t>
            </a:r>
            <a:r>
              <a:rPr lang="en-US" sz="2000" i="1" kern="0" dirty="0" smtClean="0">
                <a:ea typeface="Geneva" pitchFamily="-65" charset="-128"/>
                <a:cs typeface="Times New Roman" pitchFamily="18" charset="0"/>
              </a:rPr>
              <a:t>OOI Concept Map Builder</a:t>
            </a:r>
            <a:r>
              <a:rPr lang="en-US" sz="2000" kern="0" dirty="0" smtClean="0">
                <a:ea typeface="Geneva" pitchFamily="-65" charset="-128"/>
                <a:cs typeface="Times New Roman" pitchFamily="18" charset="0"/>
              </a:rPr>
              <a:t>.</a:t>
            </a:r>
            <a:endParaRPr lang="en-US" sz="2000" kern="0" dirty="0">
              <a:ea typeface="MS PGothic" pitchFamily="34" charset="-128"/>
              <a:cs typeface="Times New Roman" pitchFamily="18" charset="0"/>
            </a:endParaRPr>
          </a:p>
        </p:txBody>
      </p:sp>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833486" y="9647182"/>
            <a:ext cx="8696418" cy="6645734"/>
          </a:xfrm>
          <a:prstGeom prst="rect">
            <a:avLst/>
          </a:prstGeom>
          <a:effectLst>
            <a:outerShdw blurRad="50800" dist="76200" dir="2700000" algn="tl" rotWithShape="0">
              <a:prstClr val="black">
                <a:alpha val="40000"/>
              </a:prstClr>
            </a:outerShdw>
          </a:effectLst>
        </p:spPr>
      </p:pic>
      <p:pic>
        <p:nvPicPr>
          <p:cNvPr id="42" name="Picture 4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937177" y="9244144"/>
            <a:ext cx="6510766" cy="5693367"/>
          </a:xfrm>
          <a:prstGeom prst="rect">
            <a:avLst/>
          </a:prstGeom>
        </p:spPr>
      </p:pic>
      <p:pic>
        <p:nvPicPr>
          <p:cNvPr id="43" name="Picture 4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306360" y="16356988"/>
            <a:ext cx="7772400" cy="9398612"/>
          </a:xfrm>
          <a:prstGeom prst="rect">
            <a:avLst/>
          </a:prstGeom>
        </p:spPr>
      </p:pic>
      <p:sp>
        <p:nvSpPr>
          <p:cNvPr id="44" name="Rectangle 5"/>
          <p:cNvSpPr txBox="1">
            <a:spLocks noChangeArrowheads="1"/>
          </p:cNvSpPr>
          <p:nvPr/>
        </p:nvSpPr>
        <p:spPr bwMode="auto">
          <a:xfrm>
            <a:off x="30849160" y="14951224"/>
            <a:ext cx="8686800" cy="1341691"/>
          </a:xfrm>
          <a:prstGeom prst="rect">
            <a:avLst/>
          </a:prstGeom>
          <a:noFill/>
          <a:ln>
            <a:noFill/>
          </a:ln>
          <a:effectLst/>
          <a:extLst>
            <a:ext uri="{909E8E84-426E-40dd-AFC4-6F175D3DCCD1}"/>
            <a:ext uri="{91240B29-F687-4f45-9708-019B960494DF}"/>
            <a:ext uri="{AF507438-7753-43e0-B8FC-AC1667EBCBE1}"/>
          </a:extLst>
        </p:spPr>
        <p:txBody>
          <a:bodyPr/>
          <a:lstStyle/>
          <a:p>
            <a:pPr marL="120650" indent="-20638" algn="ctr">
              <a:spcBef>
                <a:spcPts val="0"/>
              </a:spcBef>
              <a:defRPr/>
            </a:pPr>
            <a:r>
              <a:rPr lang="en-US" sz="2000" kern="0" dirty="0" smtClean="0">
                <a:ea typeface="Geneva" pitchFamily="-65" charset="-128"/>
                <a:cs typeface="Times New Roman" pitchFamily="18" charset="0"/>
              </a:rPr>
              <a:t>An example “student view” from an investigation showing several pieces of evidence that must be explored as part of an overall challenge question. Each piece of evidence can also include additional </a:t>
            </a:r>
            <a:r>
              <a:rPr lang="en-US" sz="2000" kern="0" dirty="0" smtClean="0">
                <a:ea typeface="Geneva" pitchFamily="-65" charset="-128"/>
                <a:cs typeface="Times New Roman" pitchFamily="18" charset="0"/>
              </a:rPr>
              <a:t>questions and background information </a:t>
            </a:r>
            <a:r>
              <a:rPr lang="en-US" sz="2000" kern="0" dirty="0" smtClean="0">
                <a:ea typeface="Geneva" pitchFamily="-65" charset="-128"/>
                <a:cs typeface="Times New Roman" pitchFamily="18" charset="0"/>
              </a:rPr>
              <a:t>to direct student thinking towards </a:t>
            </a:r>
            <a:r>
              <a:rPr lang="en-US" sz="2000" kern="0" dirty="0" smtClean="0">
                <a:ea typeface="Geneva" pitchFamily="-65" charset="-128"/>
                <a:cs typeface="Times New Roman" pitchFamily="18" charset="0"/>
              </a:rPr>
              <a:t>a larger goal or question.</a:t>
            </a:r>
            <a:endParaRPr lang="en-US" sz="2000" kern="0" dirty="0">
              <a:ea typeface="MS PGothic" pitchFamily="34" charset="-128"/>
              <a:cs typeface="Times New Roman" pitchFamily="18" charset="0"/>
            </a:endParaRPr>
          </a:p>
        </p:txBody>
      </p:sp>
      <p:sp>
        <p:nvSpPr>
          <p:cNvPr id="45" name="Rectangle 5"/>
          <p:cNvSpPr txBox="1">
            <a:spLocks noChangeArrowheads="1"/>
          </p:cNvSpPr>
          <p:nvPr/>
        </p:nvSpPr>
        <p:spPr bwMode="auto">
          <a:xfrm>
            <a:off x="30805918" y="25679399"/>
            <a:ext cx="8970482" cy="1093707"/>
          </a:xfrm>
          <a:prstGeom prst="rect">
            <a:avLst/>
          </a:prstGeom>
          <a:noFill/>
          <a:ln>
            <a:noFill/>
          </a:ln>
          <a:effectLst/>
          <a:extLst>
            <a:ext uri="{909E8E84-426E-40dd-AFC4-6F175D3DCCD1}"/>
            <a:ext uri="{91240B29-F687-4f45-9708-019B960494DF}"/>
            <a:ext uri="{AF507438-7753-43e0-B8FC-AC1667EBCBE1}"/>
          </a:extLst>
        </p:spPr>
        <p:txBody>
          <a:bodyPr/>
          <a:lstStyle/>
          <a:p>
            <a:pPr marL="120650" indent="-20638" algn="ctr">
              <a:spcBef>
                <a:spcPts val="0"/>
              </a:spcBef>
              <a:defRPr/>
            </a:pPr>
            <a:r>
              <a:rPr lang="en-US" sz="2000" kern="0" dirty="0" smtClean="0">
                <a:ea typeface="Geneva" pitchFamily="-65" charset="-128"/>
                <a:cs typeface="Times New Roman" pitchFamily="18" charset="0"/>
              </a:rPr>
              <a:t>An example of the “wizard” interface that assists users in creating online investigations.  Note how </a:t>
            </a:r>
            <a:r>
              <a:rPr lang="en-US" sz="2000" kern="0" dirty="0" smtClean="0">
                <a:ea typeface="Geneva" pitchFamily="-65" charset="-128"/>
                <a:cs typeface="Times New Roman" pitchFamily="18" charset="0"/>
              </a:rPr>
              <a:t>the blue tabs </a:t>
            </a:r>
            <a:r>
              <a:rPr lang="en-US" sz="2000" kern="0" dirty="0" smtClean="0">
                <a:ea typeface="Geneva" pitchFamily="-65" charset="-128"/>
                <a:cs typeface="Times New Roman" pitchFamily="18" charset="0"/>
              </a:rPr>
              <a:t>follow the same </a:t>
            </a:r>
            <a:r>
              <a:rPr lang="en-US" sz="2000" kern="0" dirty="0" smtClean="0">
                <a:ea typeface="Geneva" pitchFamily="-65" charset="-128"/>
                <a:cs typeface="Times New Roman" pitchFamily="18" charset="0"/>
              </a:rPr>
              <a:t>order as </a:t>
            </a:r>
            <a:r>
              <a:rPr lang="en-US" sz="2000" kern="0" dirty="0" smtClean="0">
                <a:ea typeface="Geneva" pitchFamily="-65" charset="-128"/>
                <a:cs typeface="Times New Roman" pitchFamily="18" charset="0"/>
              </a:rPr>
              <a:t>the student view while additional guidance on instructional pedagogy is provided at the bottom.</a:t>
            </a:r>
            <a:endParaRPr lang="en-US" sz="2000" kern="0" dirty="0">
              <a:ea typeface="MS PGothic" pitchFamily="34" charset="-128"/>
              <a:cs typeface="Times New Roman" pitchFamily="18" charset="0"/>
            </a:endParaRPr>
          </a:p>
        </p:txBody>
      </p:sp>
      <p:sp>
        <p:nvSpPr>
          <p:cNvPr id="46" name="TextBox 45"/>
          <p:cNvSpPr txBox="1"/>
          <p:nvPr/>
        </p:nvSpPr>
        <p:spPr>
          <a:xfrm>
            <a:off x="30479998" y="30099000"/>
            <a:ext cx="7543801" cy="1785104"/>
          </a:xfrm>
          <a:prstGeom prst="rect">
            <a:avLst/>
          </a:prstGeom>
          <a:noFill/>
        </p:spPr>
        <p:txBody>
          <a:bodyPr wrap="square" rtlCol="0">
            <a:spAutoFit/>
          </a:bodyPr>
          <a:lstStyle/>
          <a:p>
            <a:r>
              <a:rPr lang="en-US" sz="2200" b="1" dirty="0" smtClean="0"/>
              <a:t>Acknowledgments</a:t>
            </a:r>
            <a:r>
              <a:rPr lang="en-US" sz="2200" dirty="0" smtClean="0"/>
              <a:t>: The </a:t>
            </a:r>
            <a:r>
              <a:rPr lang="en-US" sz="2200" dirty="0"/>
              <a:t>OOI is funded by the National Science foundation and managed by the Consortium for Ocean Leadership. </a:t>
            </a:r>
            <a:r>
              <a:rPr lang="en-US" sz="2200" dirty="0" smtClean="0"/>
              <a:t>We would </a:t>
            </a:r>
            <a:r>
              <a:rPr lang="en-US" sz="2200" dirty="0"/>
              <a:t>like to thank NSF for its years of dedication </a:t>
            </a:r>
            <a:r>
              <a:rPr lang="en-US" sz="2200" dirty="0" smtClean="0"/>
              <a:t>and support to </a:t>
            </a:r>
            <a:r>
              <a:rPr lang="en-US" sz="2200" dirty="0"/>
              <a:t>the COSEE program as well as the </a:t>
            </a:r>
            <a:r>
              <a:rPr lang="en-US" sz="2200" dirty="0" smtClean="0"/>
              <a:t>OOI project which have made this work possible.</a:t>
            </a:r>
            <a:endParaRPr lang="en-US" sz="2200" dirty="0"/>
          </a:p>
        </p:txBody>
      </p:sp>
      <p:sp>
        <p:nvSpPr>
          <p:cNvPr id="33" name="TextBox 32"/>
          <p:cNvSpPr txBox="1"/>
          <p:nvPr/>
        </p:nvSpPr>
        <p:spPr>
          <a:xfrm>
            <a:off x="30480000" y="2971800"/>
            <a:ext cx="9601200" cy="6247864"/>
          </a:xfrm>
          <a:prstGeom prst="rect">
            <a:avLst/>
          </a:prstGeom>
          <a:noFill/>
        </p:spPr>
        <p:txBody>
          <a:bodyPr wrap="square" rtlCol="0">
            <a:spAutoFit/>
          </a:bodyPr>
          <a:lstStyle/>
          <a:p>
            <a:r>
              <a:rPr lang="en-US" sz="3600" b="1" dirty="0" smtClean="0"/>
              <a:t>3) Data Investigation Builder</a:t>
            </a:r>
            <a:endParaRPr lang="en-US" sz="3600" dirty="0"/>
          </a:p>
          <a:p>
            <a:r>
              <a:rPr lang="en-US" sz="2600" dirty="0"/>
              <a:t>The </a:t>
            </a:r>
            <a:r>
              <a:rPr lang="en-US" sz="2600" dirty="0" smtClean="0"/>
              <a:t>Ocean </a:t>
            </a:r>
            <a:r>
              <a:rPr lang="en-US" sz="2600" dirty="0"/>
              <a:t>Education Portal provides a platform for educational users, including students and teachers, to </a:t>
            </a:r>
            <a:r>
              <a:rPr lang="en-US" sz="2600" dirty="0" smtClean="0"/>
              <a:t>create online investigations to explore </a:t>
            </a:r>
            <a:r>
              <a:rPr lang="en-US" sz="2600" dirty="0"/>
              <a:t>oceanographic datasets from the OOI and other </a:t>
            </a:r>
            <a:r>
              <a:rPr lang="en-US" sz="2600" dirty="0" smtClean="0"/>
              <a:t>observatories.  The investigations help put oceanographic datasets and science into appropriate educational contexts.</a:t>
            </a:r>
          </a:p>
          <a:p>
            <a:endParaRPr lang="en-US" sz="2600" dirty="0"/>
          </a:p>
          <a:p>
            <a:r>
              <a:rPr lang="en-US" sz="2600" b="1" dirty="0" smtClean="0"/>
              <a:t>Capabilities</a:t>
            </a:r>
            <a:endParaRPr lang="en-US" sz="2600" b="1" dirty="0"/>
          </a:p>
          <a:p>
            <a:pPr marL="457200" indent="-457200">
              <a:buFont typeface="Arial" charset="0"/>
              <a:buChar char="•"/>
            </a:pPr>
            <a:r>
              <a:rPr lang="en-US" sz="2600" dirty="0" smtClean="0"/>
              <a:t>The builder provides a wizard to assist in the creation of online </a:t>
            </a:r>
            <a:r>
              <a:rPr lang="en-US" sz="2600" dirty="0"/>
              <a:t>educational </a:t>
            </a:r>
            <a:r>
              <a:rPr lang="en-US" sz="2600" dirty="0" smtClean="0"/>
              <a:t>units using an Engage, Explore, Explain approach</a:t>
            </a:r>
          </a:p>
          <a:p>
            <a:pPr marL="457200" indent="-457200">
              <a:buFont typeface="Arial" charset="0"/>
              <a:buChar char="•"/>
            </a:pPr>
            <a:r>
              <a:rPr lang="en-US" sz="2600" dirty="0" smtClean="0"/>
              <a:t>Customized visualization tools, concept maps, images, and movies can all be embedded within </a:t>
            </a:r>
            <a:r>
              <a:rPr lang="en-US" sz="2600" dirty="0" smtClean="0"/>
              <a:t>an online investigation</a:t>
            </a:r>
            <a:endParaRPr lang="en-US" sz="2600" dirty="0" smtClean="0"/>
          </a:p>
          <a:p>
            <a:pPr marL="457200" indent="-457200">
              <a:buFont typeface="Arial" charset="0"/>
              <a:buChar char="•"/>
            </a:pPr>
            <a:r>
              <a:rPr lang="en-US" sz="2600" dirty="0" smtClean="0"/>
              <a:t>Units can be shared with students directly, to peer faculty, or to the community at large through the searchable library</a:t>
            </a:r>
          </a:p>
          <a:p>
            <a:pPr marL="457200" indent="-457200">
              <a:buFont typeface="Arial" charset="0"/>
              <a:buChar char="•"/>
            </a:pPr>
            <a:r>
              <a:rPr lang="en-US" sz="2600" dirty="0" smtClean="0"/>
              <a:t>Units can be copied and customized </a:t>
            </a:r>
            <a:r>
              <a:rPr lang="en-US" sz="2600" dirty="0"/>
              <a:t>to meet </a:t>
            </a:r>
            <a:r>
              <a:rPr lang="en-US" sz="2600" dirty="0" smtClean="0"/>
              <a:t>specific </a:t>
            </a:r>
            <a:r>
              <a:rPr lang="en-US" sz="2600" dirty="0"/>
              <a:t>learning </a:t>
            </a:r>
            <a:r>
              <a:rPr lang="en-US" sz="2600" dirty="0" smtClean="0"/>
              <a:t>goals</a:t>
            </a:r>
            <a:endParaRPr lang="en-US" sz="2600" dirty="0"/>
          </a:p>
        </p:txBody>
      </p:sp>
    </p:spTree>
    <p:extLst>
      <p:ext uri="{BB962C8B-B14F-4D97-AF65-F5344CB8AC3E}">
        <p14:creationId xmlns:p14="http://schemas.microsoft.com/office/powerpoint/2010/main" val="32446282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2015</TotalTime>
  <Words>1172</Words>
  <Application>Microsoft Macintosh PowerPoint</Application>
  <PresentationFormat>Custom</PresentationFormat>
  <Paragraphs>139</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Calibri</vt:lpstr>
      <vt:lpstr>Geneva</vt:lpstr>
      <vt:lpstr>Helvetica</vt:lpstr>
      <vt:lpstr>MS PGothic</vt:lpstr>
      <vt:lpstr>ＭＳ Ｐゴシック</vt:lpstr>
      <vt:lpstr>Tahoma</vt:lpstr>
      <vt:lpstr>Times New Roman</vt:lpstr>
      <vt:lpstr>Arial</vt:lpstr>
      <vt:lpstr>Office Theme</vt:lpstr>
      <vt:lpstr>PowerPoint Presentation</vt:lpstr>
    </vt:vector>
  </TitlesOfParts>
  <Company>Rutgers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Sage Lichtenwalner</dc:creator>
  <cp:lastModifiedBy>Microsoft Office User</cp:lastModifiedBy>
  <cp:revision>105</cp:revision>
  <cp:lastPrinted>2016-02-17T19:22:53Z</cp:lastPrinted>
  <dcterms:created xsi:type="dcterms:W3CDTF">2014-02-12T17:16:34Z</dcterms:created>
  <dcterms:modified xsi:type="dcterms:W3CDTF">2016-02-17T19:27:56Z</dcterms:modified>
</cp:coreProperties>
</file>