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85" r:id="rId2"/>
    <p:sldId id="287" r:id="rId3"/>
    <p:sldId id="326" r:id="rId4"/>
    <p:sldId id="278" r:id="rId5"/>
    <p:sldId id="288" r:id="rId6"/>
    <p:sldId id="289" r:id="rId7"/>
    <p:sldId id="292" r:id="rId8"/>
    <p:sldId id="257" r:id="rId9"/>
    <p:sldId id="320" r:id="rId10"/>
    <p:sldId id="286" r:id="rId11"/>
    <p:sldId id="259" r:id="rId12"/>
    <p:sldId id="291" r:id="rId13"/>
    <p:sldId id="284" r:id="rId14"/>
    <p:sldId id="277" r:id="rId15"/>
    <p:sldId id="265" r:id="rId16"/>
    <p:sldId id="261" r:id="rId17"/>
    <p:sldId id="295" r:id="rId18"/>
    <p:sldId id="296" r:id="rId19"/>
    <p:sldId id="297" r:id="rId20"/>
    <p:sldId id="298" r:id="rId21"/>
    <p:sldId id="299" r:id="rId22"/>
    <p:sldId id="300" r:id="rId23"/>
    <p:sldId id="293" r:id="rId24"/>
    <p:sldId id="321" r:id="rId25"/>
    <p:sldId id="322" r:id="rId26"/>
    <p:sldId id="323" r:id="rId27"/>
    <p:sldId id="324" r:id="rId28"/>
    <p:sldId id="325" r:id="rId29"/>
    <p:sldId id="317" r:id="rId30"/>
    <p:sldId id="318" r:id="rId31"/>
    <p:sldId id="319"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309" autoAdjust="0"/>
  </p:normalViewPr>
  <p:slideViewPr>
    <p:cSldViewPr snapToGrid="0" snapToObjects="1">
      <p:cViewPr varScale="1">
        <p:scale>
          <a:sx n="72" d="100"/>
          <a:sy n="72" d="100"/>
        </p:scale>
        <p:origin x="-175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CD90E9-2B68-0943-B379-9E725332E680}" type="datetimeFigureOut">
              <a:rPr lang="en-US" smtClean="0"/>
              <a:pPr/>
              <a:t>2/24/16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23860A-4609-AD43-BBCC-097A165A43B6}" type="slidenum">
              <a:rPr lang="en-US" smtClean="0"/>
              <a:pPr/>
              <a:t>‹#›</a:t>
            </a:fld>
            <a:endParaRPr lang="en-US"/>
          </a:p>
        </p:txBody>
      </p:sp>
    </p:spTree>
    <p:extLst>
      <p:ext uri="{BB962C8B-B14F-4D97-AF65-F5344CB8AC3E}">
        <p14:creationId xmlns:p14="http://schemas.microsoft.com/office/powerpoint/2010/main" val="12295512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program designed to connect scientists, educators, and students using data and research from the Arctic</a:t>
            </a:r>
            <a:r>
              <a:rPr lang="en-US" baseline="0" dirty="0" smtClean="0"/>
              <a:t> and Antarctica regions.</a:t>
            </a:r>
            <a:endParaRPr lang="en-US" dirty="0"/>
          </a:p>
        </p:txBody>
      </p:sp>
      <p:sp>
        <p:nvSpPr>
          <p:cNvPr id="4" name="Slide Number Placeholder 3"/>
          <p:cNvSpPr>
            <a:spLocks noGrp="1"/>
          </p:cNvSpPr>
          <p:nvPr>
            <p:ph type="sldNum" sz="quarter" idx="10"/>
          </p:nvPr>
        </p:nvSpPr>
        <p:spPr/>
        <p:txBody>
          <a:bodyPr/>
          <a:lstStyle/>
          <a:p>
            <a:fld id="{5D23860A-4609-AD43-BBCC-097A165A43B6}" type="slidenum">
              <a:rPr lang="en-US" smtClean="0"/>
              <a:pPr/>
              <a:t>2</a:t>
            </a:fld>
            <a:endParaRPr lang="en-US"/>
          </a:p>
        </p:txBody>
      </p:sp>
    </p:spTree>
    <p:extLst>
      <p:ext uri="{BB962C8B-B14F-4D97-AF65-F5344CB8AC3E}">
        <p14:creationId xmlns:p14="http://schemas.microsoft.com/office/powerpoint/2010/main" val="4134091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Mention log in and videos</a:t>
            </a:r>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591" eaLnBrk="0" hangingPunct="0">
              <a:defRPr sz="2300">
                <a:solidFill>
                  <a:schemeClr val="tx1"/>
                </a:solidFill>
                <a:latin typeface="Arial" charset="0"/>
                <a:ea typeface="ＭＳ Ｐゴシック" charset="0"/>
                <a:cs typeface="ＭＳ Ｐゴシック" charset="0"/>
              </a:defRPr>
            </a:lvl1pPr>
            <a:lvl2pPr marL="720587" indent="-277149" defTabSz="914591" eaLnBrk="0" hangingPunct="0">
              <a:defRPr sz="2300">
                <a:solidFill>
                  <a:schemeClr val="tx1"/>
                </a:solidFill>
                <a:latin typeface="Arial" charset="0"/>
                <a:ea typeface="ＭＳ Ｐゴシック" charset="0"/>
              </a:defRPr>
            </a:lvl2pPr>
            <a:lvl3pPr marL="1108596" indent="-221719" defTabSz="914591" eaLnBrk="0" hangingPunct="0">
              <a:defRPr sz="2300">
                <a:solidFill>
                  <a:schemeClr val="tx1"/>
                </a:solidFill>
                <a:latin typeface="Arial" charset="0"/>
                <a:ea typeface="ＭＳ Ｐゴシック" charset="0"/>
              </a:defRPr>
            </a:lvl3pPr>
            <a:lvl4pPr marL="1552034" indent="-221719" defTabSz="914591" eaLnBrk="0" hangingPunct="0">
              <a:defRPr sz="2300">
                <a:solidFill>
                  <a:schemeClr val="tx1"/>
                </a:solidFill>
                <a:latin typeface="Arial" charset="0"/>
                <a:ea typeface="ＭＳ Ｐゴシック" charset="0"/>
              </a:defRPr>
            </a:lvl4pPr>
            <a:lvl5pPr marL="1995472" indent="-221719" defTabSz="914591" eaLnBrk="0" hangingPunct="0">
              <a:defRPr sz="2300">
                <a:solidFill>
                  <a:schemeClr val="tx1"/>
                </a:solidFill>
                <a:latin typeface="Arial" charset="0"/>
                <a:ea typeface="ＭＳ Ｐゴシック" charset="0"/>
              </a:defRPr>
            </a:lvl5pPr>
            <a:lvl6pPr marL="2438911" indent="-221719" defTabSz="914591" eaLnBrk="0" fontAlgn="base" hangingPunct="0">
              <a:spcBef>
                <a:spcPct val="0"/>
              </a:spcBef>
              <a:spcAft>
                <a:spcPct val="0"/>
              </a:spcAft>
              <a:defRPr sz="2300">
                <a:solidFill>
                  <a:schemeClr val="tx1"/>
                </a:solidFill>
                <a:latin typeface="Arial" charset="0"/>
                <a:ea typeface="ＭＳ Ｐゴシック" charset="0"/>
              </a:defRPr>
            </a:lvl6pPr>
            <a:lvl7pPr marL="2882349" indent="-221719" defTabSz="914591" eaLnBrk="0" fontAlgn="base" hangingPunct="0">
              <a:spcBef>
                <a:spcPct val="0"/>
              </a:spcBef>
              <a:spcAft>
                <a:spcPct val="0"/>
              </a:spcAft>
              <a:defRPr sz="2300">
                <a:solidFill>
                  <a:schemeClr val="tx1"/>
                </a:solidFill>
                <a:latin typeface="Arial" charset="0"/>
                <a:ea typeface="ＭＳ Ｐゴシック" charset="0"/>
              </a:defRPr>
            </a:lvl7pPr>
            <a:lvl8pPr marL="3325787" indent="-221719" defTabSz="914591" eaLnBrk="0" fontAlgn="base" hangingPunct="0">
              <a:spcBef>
                <a:spcPct val="0"/>
              </a:spcBef>
              <a:spcAft>
                <a:spcPct val="0"/>
              </a:spcAft>
              <a:defRPr sz="2300">
                <a:solidFill>
                  <a:schemeClr val="tx1"/>
                </a:solidFill>
                <a:latin typeface="Arial" charset="0"/>
                <a:ea typeface="ＭＳ Ｐゴシック" charset="0"/>
              </a:defRPr>
            </a:lvl8pPr>
            <a:lvl9pPr marL="3769225" indent="-221719" defTabSz="914591"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EDF8C7F0-88B4-304D-A46E-06E224B791FA}" type="slidenum">
              <a:rPr lang="en-US" sz="1200"/>
              <a:pPr eaLnBrk="1" hangingPunct="1"/>
              <a:t>19</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a:ln/>
        </p:spPr>
      </p:sp>
      <p:sp>
        <p:nvSpPr>
          <p:cNvPr id="70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Mention log in and videos</a:t>
            </a:r>
          </a:p>
        </p:txBody>
      </p:sp>
      <p:sp>
        <p:nvSpPr>
          <p:cNvPr id="706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591" eaLnBrk="0" hangingPunct="0">
              <a:defRPr sz="2300">
                <a:solidFill>
                  <a:schemeClr val="tx1"/>
                </a:solidFill>
                <a:latin typeface="Arial" charset="0"/>
                <a:ea typeface="ＭＳ Ｐゴシック" charset="0"/>
                <a:cs typeface="ＭＳ Ｐゴシック" charset="0"/>
              </a:defRPr>
            </a:lvl1pPr>
            <a:lvl2pPr marL="720587" indent="-277149" defTabSz="914591" eaLnBrk="0" hangingPunct="0">
              <a:defRPr sz="2300">
                <a:solidFill>
                  <a:schemeClr val="tx1"/>
                </a:solidFill>
                <a:latin typeface="Arial" charset="0"/>
                <a:ea typeface="ＭＳ Ｐゴシック" charset="0"/>
              </a:defRPr>
            </a:lvl2pPr>
            <a:lvl3pPr marL="1108596" indent="-221719" defTabSz="914591" eaLnBrk="0" hangingPunct="0">
              <a:defRPr sz="2300">
                <a:solidFill>
                  <a:schemeClr val="tx1"/>
                </a:solidFill>
                <a:latin typeface="Arial" charset="0"/>
                <a:ea typeface="ＭＳ Ｐゴシック" charset="0"/>
              </a:defRPr>
            </a:lvl3pPr>
            <a:lvl4pPr marL="1552034" indent="-221719" defTabSz="914591" eaLnBrk="0" hangingPunct="0">
              <a:defRPr sz="2300">
                <a:solidFill>
                  <a:schemeClr val="tx1"/>
                </a:solidFill>
                <a:latin typeface="Arial" charset="0"/>
                <a:ea typeface="ＭＳ Ｐゴシック" charset="0"/>
              </a:defRPr>
            </a:lvl4pPr>
            <a:lvl5pPr marL="1995472" indent="-221719" defTabSz="914591" eaLnBrk="0" hangingPunct="0">
              <a:defRPr sz="2300">
                <a:solidFill>
                  <a:schemeClr val="tx1"/>
                </a:solidFill>
                <a:latin typeface="Arial" charset="0"/>
                <a:ea typeface="ＭＳ Ｐゴシック" charset="0"/>
              </a:defRPr>
            </a:lvl5pPr>
            <a:lvl6pPr marL="2438911" indent="-221719" defTabSz="914591" eaLnBrk="0" fontAlgn="base" hangingPunct="0">
              <a:spcBef>
                <a:spcPct val="0"/>
              </a:spcBef>
              <a:spcAft>
                <a:spcPct val="0"/>
              </a:spcAft>
              <a:defRPr sz="2300">
                <a:solidFill>
                  <a:schemeClr val="tx1"/>
                </a:solidFill>
                <a:latin typeface="Arial" charset="0"/>
                <a:ea typeface="ＭＳ Ｐゴシック" charset="0"/>
              </a:defRPr>
            </a:lvl6pPr>
            <a:lvl7pPr marL="2882349" indent="-221719" defTabSz="914591" eaLnBrk="0" fontAlgn="base" hangingPunct="0">
              <a:spcBef>
                <a:spcPct val="0"/>
              </a:spcBef>
              <a:spcAft>
                <a:spcPct val="0"/>
              </a:spcAft>
              <a:defRPr sz="2300">
                <a:solidFill>
                  <a:schemeClr val="tx1"/>
                </a:solidFill>
                <a:latin typeface="Arial" charset="0"/>
                <a:ea typeface="ＭＳ Ｐゴシック" charset="0"/>
              </a:defRPr>
            </a:lvl7pPr>
            <a:lvl8pPr marL="3325787" indent="-221719" defTabSz="914591" eaLnBrk="0" fontAlgn="base" hangingPunct="0">
              <a:spcBef>
                <a:spcPct val="0"/>
              </a:spcBef>
              <a:spcAft>
                <a:spcPct val="0"/>
              </a:spcAft>
              <a:defRPr sz="2300">
                <a:solidFill>
                  <a:schemeClr val="tx1"/>
                </a:solidFill>
                <a:latin typeface="Arial" charset="0"/>
                <a:ea typeface="ＭＳ Ｐゴシック" charset="0"/>
              </a:defRPr>
            </a:lvl8pPr>
            <a:lvl9pPr marL="3769225" indent="-221719" defTabSz="914591"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A1AF1CD7-1E6A-9F4A-915F-D5D0EC2AEF06}" type="slidenum">
              <a:rPr lang="en-US" sz="1200"/>
              <a:pPr eaLnBrk="1" hangingPunct="1"/>
              <a:t>20</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a:ln/>
        </p:spPr>
      </p:sp>
      <p:sp>
        <p:nvSpPr>
          <p:cNvPr id="727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Mention log in and videos</a:t>
            </a:r>
          </a:p>
        </p:txBody>
      </p:sp>
      <p:sp>
        <p:nvSpPr>
          <p:cNvPr id="727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591" eaLnBrk="0" hangingPunct="0">
              <a:defRPr sz="2300">
                <a:solidFill>
                  <a:schemeClr val="tx1"/>
                </a:solidFill>
                <a:latin typeface="Arial" charset="0"/>
                <a:ea typeface="ＭＳ Ｐゴシック" charset="0"/>
                <a:cs typeface="ＭＳ Ｐゴシック" charset="0"/>
              </a:defRPr>
            </a:lvl1pPr>
            <a:lvl2pPr marL="720587" indent="-277149" defTabSz="914591" eaLnBrk="0" hangingPunct="0">
              <a:defRPr sz="2300">
                <a:solidFill>
                  <a:schemeClr val="tx1"/>
                </a:solidFill>
                <a:latin typeface="Arial" charset="0"/>
                <a:ea typeface="ＭＳ Ｐゴシック" charset="0"/>
              </a:defRPr>
            </a:lvl2pPr>
            <a:lvl3pPr marL="1108596" indent="-221719" defTabSz="914591" eaLnBrk="0" hangingPunct="0">
              <a:defRPr sz="2300">
                <a:solidFill>
                  <a:schemeClr val="tx1"/>
                </a:solidFill>
                <a:latin typeface="Arial" charset="0"/>
                <a:ea typeface="ＭＳ Ｐゴシック" charset="0"/>
              </a:defRPr>
            </a:lvl3pPr>
            <a:lvl4pPr marL="1552034" indent="-221719" defTabSz="914591" eaLnBrk="0" hangingPunct="0">
              <a:defRPr sz="2300">
                <a:solidFill>
                  <a:schemeClr val="tx1"/>
                </a:solidFill>
                <a:latin typeface="Arial" charset="0"/>
                <a:ea typeface="ＭＳ Ｐゴシック" charset="0"/>
              </a:defRPr>
            </a:lvl4pPr>
            <a:lvl5pPr marL="1995472" indent="-221719" defTabSz="914591" eaLnBrk="0" hangingPunct="0">
              <a:defRPr sz="2300">
                <a:solidFill>
                  <a:schemeClr val="tx1"/>
                </a:solidFill>
                <a:latin typeface="Arial" charset="0"/>
                <a:ea typeface="ＭＳ Ｐゴシック" charset="0"/>
              </a:defRPr>
            </a:lvl5pPr>
            <a:lvl6pPr marL="2438911" indent="-221719" defTabSz="914591" eaLnBrk="0" fontAlgn="base" hangingPunct="0">
              <a:spcBef>
                <a:spcPct val="0"/>
              </a:spcBef>
              <a:spcAft>
                <a:spcPct val="0"/>
              </a:spcAft>
              <a:defRPr sz="2300">
                <a:solidFill>
                  <a:schemeClr val="tx1"/>
                </a:solidFill>
                <a:latin typeface="Arial" charset="0"/>
                <a:ea typeface="ＭＳ Ｐゴシック" charset="0"/>
              </a:defRPr>
            </a:lvl6pPr>
            <a:lvl7pPr marL="2882349" indent="-221719" defTabSz="914591" eaLnBrk="0" fontAlgn="base" hangingPunct="0">
              <a:spcBef>
                <a:spcPct val="0"/>
              </a:spcBef>
              <a:spcAft>
                <a:spcPct val="0"/>
              </a:spcAft>
              <a:defRPr sz="2300">
                <a:solidFill>
                  <a:schemeClr val="tx1"/>
                </a:solidFill>
                <a:latin typeface="Arial" charset="0"/>
                <a:ea typeface="ＭＳ Ｐゴシック" charset="0"/>
              </a:defRPr>
            </a:lvl7pPr>
            <a:lvl8pPr marL="3325787" indent="-221719" defTabSz="914591" eaLnBrk="0" fontAlgn="base" hangingPunct="0">
              <a:spcBef>
                <a:spcPct val="0"/>
              </a:spcBef>
              <a:spcAft>
                <a:spcPct val="0"/>
              </a:spcAft>
              <a:defRPr sz="2300">
                <a:solidFill>
                  <a:schemeClr val="tx1"/>
                </a:solidFill>
                <a:latin typeface="Arial" charset="0"/>
                <a:ea typeface="ＭＳ Ｐゴシック" charset="0"/>
              </a:defRPr>
            </a:lvl8pPr>
            <a:lvl9pPr marL="3769225" indent="-221719" defTabSz="914591"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83122916-C280-6A4D-8CD1-07C85099DF36}" type="slidenum">
              <a:rPr lang="en-US" sz="1200"/>
              <a:pPr eaLnBrk="1" hangingPunct="1"/>
              <a:t>21</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ln/>
        </p:spPr>
      </p:sp>
      <p:sp>
        <p:nvSpPr>
          <p:cNvPr id="747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BI Wizard walks the user through five steps (list them) and from the information inputed intp by the user forthese steps, provides them with a summary report to help plan and draft their proposed broader impact project and/or share this information with a potential partner</a:t>
            </a:r>
          </a:p>
        </p:txBody>
      </p:sp>
      <p:sp>
        <p:nvSpPr>
          <p:cNvPr id="747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591" eaLnBrk="0" hangingPunct="0">
              <a:defRPr sz="2300">
                <a:solidFill>
                  <a:schemeClr val="tx1"/>
                </a:solidFill>
                <a:latin typeface="Arial" charset="0"/>
                <a:ea typeface="ＭＳ Ｐゴシック" charset="0"/>
                <a:cs typeface="ＭＳ Ｐゴシック" charset="0"/>
              </a:defRPr>
            </a:lvl1pPr>
            <a:lvl2pPr marL="720587" indent="-277149" defTabSz="914591" eaLnBrk="0" hangingPunct="0">
              <a:defRPr sz="2300">
                <a:solidFill>
                  <a:schemeClr val="tx1"/>
                </a:solidFill>
                <a:latin typeface="Arial" charset="0"/>
                <a:ea typeface="ＭＳ Ｐゴシック" charset="0"/>
              </a:defRPr>
            </a:lvl2pPr>
            <a:lvl3pPr marL="1108596" indent="-221719" defTabSz="914591" eaLnBrk="0" hangingPunct="0">
              <a:defRPr sz="2300">
                <a:solidFill>
                  <a:schemeClr val="tx1"/>
                </a:solidFill>
                <a:latin typeface="Arial" charset="0"/>
                <a:ea typeface="ＭＳ Ｐゴシック" charset="0"/>
              </a:defRPr>
            </a:lvl3pPr>
            <a:lvl4pPr marL="1552034" indent="-221719" defTabSz="914591" eaLnBrk="0" hangingPunct="0">
              <a:defRPr sz="2300">
                <a:solidFill>
                  <a:schemeClr val="tx1"/>
                </a:solidFill>
                <a:latin typeface="Arial" charset="0"/>
                <a:ea typeface="ＭＳ Ｐゴシック" charset="0"/>
              </a:defRPr>
            </a:lvl4pPr>
            <a:lvl5pPr marL="1995472" indent="-221719" defTabSz="914591" eaLnBrk="0" hangingPunct="0">
              <a:defRPr sz="2300">
                <a:solidFill>
                  <a:schemeClr val="tx1"/>
                </a:solidFill>
                <a:latin typeface="Arial" charset="0"/>
                <a:ea typeface="ＭＳ Ｐゴシック" charset="0"/>
              </a:defRPr>
            </a:lvl5pPr>
            <a:lvl6pPr marL="2438911" indent="-221719" defTabSz="914591" eaLnBrk="0" fontAlgn="base" hangingPunct="0">
              <a:spcBef>
                <a:spcPct val="0"/>
              </a:spcBef>
              <a:spcAft>
                <a:spcPct val="0"/>
              </a:spcAft>
              <a:defRPr sz="2300">
                <a:solidFill>
                  <a:schemeClr val="tx1"/>
                </a:solidFill>
                <a:latin typeface="Arial" charset="0"/>
                <a:ea typeface="ＭＳ Ｐゴシック" charset="0"/>
              </a:defRPr>
            </a:lvl6pPr>
            <a:lvl7pPr marL="2882349" indent="-221719" defTabSz="914591" eaLnBrk="0" fontAlgn="base" hangingPunct="0">
              <a:spcBef>
                <a:spcPct val="0"/>
              </a:spcBef>
              <a:spcAft>
                <a:spcPct val="0"/>
              </a:spcAft>
              <a:defRPr sz="2300">
                <a:solidFill>
                  <a:schemeClr val="tx1"/>
                </a:solidFill>
                <a:latin typeface="Arial" charset="0"/>
                <a:ea typeface="ＭＳ Ｐゴシック" charset="0"/>
              </a:defRPr>
            </a:lvl7pPr>
            <a:lvl8pPr marL="3325787" indent="-221719" defTabSz="914591" eaLnBrk="0" fontAlgn="base" hangingPunct="0">
              <a:spcBef>
                <a:spcPct val="0"/>
              </a:spcBef>
              <a:spcAft>
                <a:spcPct val="0"/>
              </a:spcAft>
              <a:defRPr sz="2300">
                <a:solidFill>
                  <a:schemeClr val="tx1"/>
                </a:solidFill>
                <a:latin typeface="Arial" charset="0"/>
                <a:ea typeface="ＭＳ Ｐゴシック" charset="0"/>
              </a:defRPr>
            </a:lvl8pPr>
            <a:lvl9pPr marL="3769225" indent="-221719" defTabSz="914591"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8608D7A3-01F7-E14B-82BD-6B9302F75B45}" type="slidenum">
              <a:rPr lang="en-US" sz="1200"/>
              <a:pPr eaLnBrk="1" hangingPunct="1"/>
              <a:t>22</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763AD2-E829-CA41-8596-BA2D6027C17F}" type="slidenum">
              <a:rPr lang="en-US" sz="1200"/>
              <a:pPr/>
              <a:t>23</a:t>
            </a:fld>
            <a:endParaRPr lang="en-US" sz="1200"/>
          </a:p>
        </p:txBody>
      </p:sp>
      <p:sp>
        <p:nvSpPr>
          <p:cNvPr id="788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763AD2-E829-CA41-8596-BA2D6027C17F}" type="slidenum">
              <a:rPr lang="en-US" sz="1200"/>
              <a:pPr/>
              <a:t>24</a:t>
            </a:fld>
            <a:endParaRPr lang="en-US" sz="1200"/>
          </a:p>
        </p:txBody>
      </p:sp>
      <p:sp>
        <p:nvSpPr>
          <p:cNvPr id="788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dirty="0" smtClean="0"/>
              <a:t>After selecting an audience and venue, we ask the scientist to think about how much money they will be dedicating to their BI efforts.  As most of you probably know, a successful BI project will have an realistic budget. Therefore, the budget will be a major factor in determining what activities they can do with their audience. Users can enter their total research budget and then use the slider to determine what percentage of this total budget that they would like to dedicate to their BI activities.</a:t>
            </a:r>
          </a:p>
          <a:p>
            <a:endParaRPr lang="en-US" dirty="0" smtClean="0"/>
          </a:p>
          <a:p>
            <a:r>
              <a:rPr lang="en-US" dirty="0" smtClean="0"/>
              <a:t> As a reference point, we have also included a note explaining that based upon our experience, we have found that a typical BI budget is about 10% of the total research budget. </a:t>
            </a:r>
          </a:p>
          <a:p>
            <a:pPr eaLnBrk="1" hangingPunct="1"/>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763AD2-E829-CA41-8596-BA2D6027C17F}" type="slidenum">
              <a:rPr lang="en-US" sz="1200"/>
              <a:pPr/>
              <a:t>25</a:t>
            </a:fld>
            <a:endParaRPr lang="en-US" sz="1200"/>
          </a:p>
        </p:txBody>
      </p:sp>
      <p:sp>
        <p:nvSpPr>
          <p:cNvPr id="788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Based upon the audience and budget that the user selected in the previous steps, the wizard then outputs suggested BI activities for them to consider when working with this audience. Included with the information for each activity are rough estimates of the costs Both time and material) that are  associated with each activity. Options that are beyond the specified budget from the previous are grayed out and cannot be selected by the user. This helps to ensure that the user has allotted an appropriate budget for their desired activity. If the user would like to select one of the grayed out activities, they must go back and adjust their budget accordingly. Of course, values listed are typical costs and depending on the specifics of the activity, these values may vary. Which leads me to another important function on this page, the partner section. </a:t>
            </a:r>
          </a:p>
          <a:p>
            <a:pPr eaLnBrk="1" hangingPunct="1"/>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763AD2-E829-CA41-8596-BA2D6027C17F}" type="slidenum">
              <a:rPr lang="en-US" sz="1200"/>
              <a:pPr/>
              <a:t>26</a:t>
            </a:fld>
            <a:endParaRPr lang="en-US" sz="1200"/>
          </a:p>
        </p:txBody>
      </p:sp>
      <p:sp>
        <p:nvSpPr>
          <p:cNvPr id="788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Based upon the audience and budget that the user selected in the previous steps, the wizard then outputs suggested BI activities for them to consider when working with this audience. Included with the information for each activity are rough estimates of the costs Both time and material) that are  associated with each activity. Options that are beyond the specified budget from the previous are grayed out and cannot be selected by the user. This helps to ensure that the user has allotted an appropriate budget for their desired activity. If the user would like to select one of the grayed out activities, they must go back and adjust their budget accordingly. Of course, values listed are typical costs and depending on the specifics of the activity, these values may vary. Which leads me to another important function on this page, the partner section. </a:t>
            </a:r>
          </a:p>
          <a:p>
            <a:pPr eaLnBrk="1" hangingPunct="1"/>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get a true sense of what the activity is, including how much it will cost, we highly recommend to the user that they find an education and outreach partner. In the wizard, we explain that not only can their E&amp;O partner help find the best way to translate and present the science, but they can also help with the implementation of the project. As you can see, currently, we have an e-mail account set up such that those without partners can e-mail us for help finding one, but eventually we would like to have a list of potential partners included within the software. If you are interested in this, please contact me or anyone from COSEE NOW. For those of you who have done BI I projects, did you partner with someone to do these activities (raise your hand)? What were the benefits and challenges to those partnerships? Do you feel that the BI activities were improved by these partnerships? Will anyone share how? Has anyone had any negative experiences working in a partnership?</a:t>
            </a:r>
          </a:p>
          <a:p>
            <a:pPr eaLnBrk="1" hangingPunct="1"/>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763AD2-E829-CA41-8596-BA2D6027C17F}" type="slidenum">
              <a:rPr lang="en-US" sz="1200"/>
              <a:pPr/>
              <a:t>27</a:t>
            </a:fld>
            <a:endParaRPr lang="en-US" sz="1200"/>
          </a:p>
        </p:txBody>
      </p:sp>
      <p:sp>
        <p:nvSpPr>
          <p:cNvPr id="788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763AD2-E829-CA41-8596-BA2D6027C17F}" type="slidenum">
              <a:rPr lang="en-US" sz="1200"/>
              <a:pPr/>
              <a:t>28</a:t>
            </a:fld>
            <a:endParaRPr lang="en-US" sz="1200"/>
          </a:p>
        </p:txBody>
      </p:sp>
      <p:sp>
        <p:nvSpPr>
          <p:cNvPr id="7885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last step in the process is the evaluation step. Explain evaluation. For this step, we provide a video and text describing the basics of evaluation and the types of evaluation that may be involved in their project. As with the partner page, we also encourage them to consult an expert evaluator to guide them through the process. In this step, we also ask them to consider which forms of evaluation that they might need and to check these off for inclusion into the summary report at the end. </a:t>
            </a:r>
          </a:p>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E3175B-244E-8A4E-B4B4-44848267C6D9}" type="slidenum">
              <a:rPr lang="en-US"/>
              <a:pPr/>
              <a:t>4</a:t>
            </a:fld>
            <a:endParaRPr lang="en-US"/>
          </a:p>
        </p:txBody>
      </p:sp>
      <p:sp>
        <p:nvSpPr>
          <p:cNvPr id="876546" name="Rectangle 2"/>
          <p:cNvSpPr>
            <a:spLocks noGrp="1" noRot="1" noChangeAspect="1" noChangeArrowheads="1" noTextEdit="1"/>
          </p:cNvSpPr>
          <p:nvPr>
            <p:ph type="sldImg"/>
          </p:nvPr>
        </p:nvSpPr>
        <p:spPr>
          <a:ln/>
        </p:spPr>
      </p:sp>
      <p:sp>
        <p:nvSpPr>
          <p:cNvPr id="876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a:ln/>
        </p:spPr>
      </p:sp>
      <p:sp>
        <p:nvSpPr>
          <p:cNvPr id="1085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As I mentioned previously, after they go through the steps, the user is provided with a summary report. This report is intended to help the user plan and draft their proposed broader impact project can also be shared with a potential partner to help with planning. Due to the size, I had put it on two slides. Here is the first part. All of the information that the user entered is included in this report along with some additional information that they may find helpful, including an annotated bibliography with references dealing with their specific audience and venue. </a:t>
            </a:r>
          </a:p>
        </p:txBody>
      </p:sp>
      <p:sp>
        <p:nvSpPr>
          <p:cNvPr id="1085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591" eaLnBrk="0" hangingPunct="0">
              <a:defRPr sz="2300">
                <a:solidFill>
                  <a:schemeClr val="tx1"/>
                </a:solidFill>
                <a:latin typeface="Arial" charset="0"/>
                <a:ea typeface="ＭＳ Ｐゴシック" charset="0"/>
                <a:cs typeface="ＭＳ Ｐゴシック" charset="0"/>
              </a:defRPr>
            </a:lvl1pPr>
            <a:lvl2pPr marL="720587" indent="-277149" defTabSz="914591" eaLnBrk="0" hangingPunct="0">
              <a:defRPr sz="2300">
                <a:solidFill>
                  <a:schemeClr val="tx1"/>
                </a:solidFill>
                <a:latin typeface="Arial" charset="0"/>
                <a:ea typeface="ＭＳ Ｐゴシック" charset="0"/>
              </a:defRPr>
            </a:lvl2pPr>
            <a:lvl3pPr marL="1108596" indent="-221719" defTabSz="914591" eaLnBrk="0" hangingPunct="0">
              <a:defRPr sz="2300">
                <a:solidFill>
                  <a:schemeClr val="tx1"/>
                </a:solidFill>
                <a:latin typeface="Arial" charset="0"/>
                <a:ea typeface="ＭＳ Ｐゴシック" charset="0"/>
              </a:defRPr>
            </a:lvl3pPr>
            <a:lvl4pPr marL="1552034" indent="-221719" defTabSz="914591" eaLnBrk="0" hangingPunct="0">
              <a:defRPr sz="2300">
                <a:solidFill>
                  <a:schemeClr val="tx1"/>
                </a:solidFill>
                <a:latin typeface="Arial" charset="0"/>
                <a:ea typeface="ＭＳ Ｐゴシック" charset="0"/>
              </a:defRPr>
            </a:lvl4pPr>
            <a:lvl5pPr marL="1995472" indent="-221719" defTabSz="914591" eaLnBrk="0" hangingPunct="0">
              <a:defRPr sz="2300">
                <a:solidFill>
                  <a:schemeClr val="tx1"/>
                </a:solidFill>
                <a:latin typeface="Arial" charset="0"/>
                <a:ea typeface="ＭＳ Ｐゴシック" charset="0"/>
              </a:defRPr>
            </a:lvl5pPr>
            <a:lvl6pPr marL="2438911" indent="-221719" defTabSz="914591" eaLnBrk="0" fontAlgn="base" hangingPunct="0">
              <a:spcBef>
                <a:spcPct val="0"/>
              </a:spcBef>
              <a:spcAft>
                <a:spcPct val="0"/>
              </a:spcAft>
              <a:defRPr sz="2300">
                <a:solidFill>
                  <a:schemeClr val="tx1"/>
                </a:solidFill>
                <a:latin typeface="Arial" charset="0"/>
                <a:ea typeface="ＭＳ Ｐゴシック" charset="0"/>
              </a:defRPr>
            </a:lvl6pPr>
            <a:lvl7pPr marL="2882349" indent="-221719" defTabSz="914591" eaLnBrk="0" fontAlgn="base" hangingPunct="0">
              <a:spcBef>
                <a:spcPct val="0"/>
              </a:spcBef>
              <a:spcAft>
                <a:spcPct val="0"/>
              </a:spcAft>
              <a:defRPr sz="2300">
                <a:solidFill>
                  <a:schemeClr val="tx1"/>
                </a:solidFill>
                <a:latin typeface="Arial" charset="0"/>
                <a:ea typeface="ＭＳ Ｐゴシック" charset="0"/>
              </a:defRPr>
            </a:lvl7pPr>
            <a:lvl8pPr marL="3325787" indent="-221719" defTabSz="914591" eaLnBrk="0" fontAlgn="base" hangingPunct="0">
              <a:spcBef>
                <a:spcPct val="0"/>
              </a:spcBef>
              <a:spcAft>
                <a:spcPct val="0"/>
              </a:spcAft>
              <a:defRPr sz="2300">
                <a:solidFill>
                  <a:schemeClr val="tx1"/>
                </a:solidFill>
                <a:latin typeface="Arial" charset="0"/>
                <a:ea typeface="ＭＳ Ｐゴシック" charset="0"/>
              </a:defRPr>
            </a:lvl8pPr>
            <a:lvl9pPr marL="3769225" indent="-221719" defTabSz="914591"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DA213036-406E-E04D-9C6F-326672DDABB6}" type="slidenum">
              <a:rPr lang="en-US" sz="1200"/>
              <a:pPr eaLnBrk="1" hangingPunct="1"/>
              <a:t>29</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a:ln/>
        </p:spPr>
      </p:sp>
      <p:sp>
        <p:nvSpPr>
          <p:cNvPr id="1105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And this is the second section. Note that along with the information that they entered, we have also reminded them of the 5 questions included in all NSF solicitations regarding broader impacts.</a:t>
            </a:r>
          </a:p>
        </p:txBody>
      </p:sp>
      <p:sp>
        <p:nvSpPr>
          <p:cNvPr id="1105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591" eaLnBrk="0" hangingPunct="0">
              <a:defRPr sz="2300">
                <a:solidFill>
                  <a:schemeClr val="tx1"/>
                </a:solidFill>
                <a:latin typeface="Arial" charset="0"/>
                <a:ea typeface="ＭＳ Ｐゴシック" charset="0"/>
                <a:cs typeface="ＭＳ Ｐゴシック" charset="0"/>
              </a:defRPr>
            </a:lvl1pPr>
            <a:lvl2pPr marL="720587" indent="-277149" defTabSz="914591" eaLnBrk="0" hangingPunct="0">
              <a:defRPr sz="2300">
                <a:solidFill>
                  <a:schemeClr val="tx1"/>
                </a:solidFill>
                <a:latin typeface="Arial" charset="0"/>
                <a:ea typeface="ＭＳ Ｐゴシック" charset="0"/>
              </a:defRPr>
            </a:lvl2pPr>
            <a:lvl3pPr marL="1108596" indent="-221719" defTabSz="914591" eaLnBrk="0" hangingPunct="0">
              <a:defRPr sz="2300">
                <a:solidFill>
                  <a:schemeClr val="tx1"/>
                </a:solidFill>
                <a:latin typeface="Arial" charset="0"/>
                <a:ea typeface="ＭＳ Ｐゴシック" charset="0"/>
              </a:defRPr>
            </a:lvl3pPr>
            <a:lvl4pPr marL="1552034" indent="-221719" defTabSz="914591" eaLnBrk="0" hangingPunct="0">
              <a:defRPr sz="2300">
                <a:solidFill>
                  <a:schemeClr val="tx1"/>
                </a:solidFill>
                <a:latin typeface="Arial" charset="0"/>
                <a:ea typeface="ＭＳ Ｐゴシック" charset="0"/>
              </a:defRPr>
            </a:lvl4pPr>
            <a:lvl5pPr marL="1995472" indent="-221719" defTabSz="914591" eaLnBrk="0" hangingPunct="0">
              <a:defRPr sz="2300">
                <a:solidFill>
                  <a:schemeClr val="tx1"/>
                </a:solidFill>
                <a:latin typeface="Arial" charset="0"/>
                <a:ea typeface="ＭＳ Ｐゴシック" charset="0"/>
              </a:defRPr>
            </a:lvl5pPr>
            <a:lvl6pPr marL="2438911" indent="-221719" defTabSz="914591" eaLnBrk="0" fontAlgn="base" hangingPunct="0">
              <a:spcBef>
                <a:spcPct val="0"/>
              </a:spcBef>
              <a:spcAft>
                <a:spcPct val="0"/>
              </a:spcAft>
              <a:defRPr sz="2300">
                <a:solidFill>
                  <a:schemeClr val="tx1"/>
                </a:solidFill>
                <a:latin typeface="Arial" charset="0"/>
                <a:ea typeface="ＭＳ Ｐゴシック" charset="0"/>
              </a:defRPr>
            </a:lvl6pPr>
            <a:lvl7pPr marL="2882349" indent="-221719" defTabSz="914591" eaLnBrk="0" fontAlgn="base" hangingPunct="0">
              <a:spcBef>
                <a:spcPct val="0"/>
              </a:spcBef>
              <a:spcAft>
                <a:spcPct val="0"/>
              </a:spcAft>
              <a:defRPr sz="2300">
                <a:solidFill>
                  <a:schemeClr val="tx1"/>
                </a:solidFill>
                <a:latin typeface="Arial" charset="0"/>
                <a:ea typeface="ＭＳ Ｐゴシック" charset="0"/>
              </a:defRPr>
            </a:lvl7pPr>
            <a:lvl8pPr marL="3325787" indent="-221719" defTabSz="914591" eaLnBrk="0" fontAlgn="base" hangingPunct="0">
              <a:spcBef>
                <a:spcPct val="0"/>
              </a:spcBef>
              <a:spcAft>
                <a:spcPct val="0"/>
              </a:spcAft>
              <a:defRPr sz="2300">
                <a:solidFill>
                  <a:schemeClr val="tx1"/>
                </a:solidFill>
                <a:latin typeface="Arial" charset="0"/>
                <a:ea typeface="ＭＳ Ｐゴシック" charset="0"/>
              </a:defRPr>
            </a:lvl8pPr>
            <a:lvl9pPr marL="3769225" indent="-221719" defTabSz="914591"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B8633C43-DA68-9243-AAB7-7F2297D371DC}" type="slidenum">
              <a:rPr lang="en-US" sz="1200"/>
              <a:pPr eaLnBrk="1" hangingPunct="1"/>
              <a:t>30</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target</a:t>
            </a:r>
            <a:r>
              <a:rPr lang="en-US" baseline="0" dirty="0" smtClean="0"/>
              <a:t> audience is undergraduate or graduate students, the activities should be in addition to traditional undergraduate coursework- go beyond normal faculty responsibilities. </a:t>
            </a:r>
            <a:endParaRPr lang="en-US" dirty="0"/>
          </a:p>
        </p:txBody>
      </p:sp>
      <p:sp>
        <p:nvSpPr>
          <p:cNvPr id="4" name="Slide Number Placeholder 3"/>
          <p:cNvSpPr>
            <a:spLocks noGrp="1"/>
          </p:cNvSpPr>
          <p:nvPr>
            <p:ph type="sldNum" sz="quarter" idx="10"/>
          </p:nvPr>
        </p:nvSpPr>
        <p:spPr/>
        <p:txBody>
          <a:bodyPr/>
          <a:lstStyle/>
          <a:p>
            <a:fld id="{5D23860A-4609-AD43-BBCC-097A165A43B6}" type="slidenum">
              <a:rPr lang="en-US" smtClean="0"/>
              <a:pPr/>
              <a:t>5</a:t>
            </a:fld>
            <a:endParaRPr lang="en-US"/>
          </a:p>
        </p:txBody>
      </p:sp>
    </p:spTree>
    <p:extLst>
      <p:ext uri="{BB962C8B-B14F-4D97-AF65-F5344CB8AC3E}">
        <p14:creationId xmlns:p14="http://schemas.microsoft.com/office/powerpoint/2010/main" val="285992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t>How well does the activity advance discovery and understanding while promoting teaching, training and learning?</a:t>
            </a:r>
          </a:p>
          <a:p>
            <a:pPr>
              <a:buNone/>
            </a:pPr>
            <a:r>
              <a:rPr lang="en-US" dirty="0" smtClean="0"/>
              <a:t>• How well does the proposed activity broaden the participation of underrepresented groups (e.g., gender, ethnicity, disability, geographic, etc.)?</a:t>
            </a:r>
          </a:p>
          <a:p>
            <a:pPr>
              <a:buNone/>
            </a:pPr>
            <a:r>
              <a:rPr lang="en-US" dirty="0" smtClean="0"/>
              <a:t>• To what extent will it enhance the infrastructure for research and education, such as facilities, instrumentation, networks and partnerships?</a:t>
            </a:r>
            <a:endParaRPr lang="en-US" b="1" dirty="0" smtClean="0"/>
          </a:p>
          <a:p>
            <a:pPr>
              <a:buNone/>
            </a:pPr>
            <a:r>
              <a:rPr lang="en-US" dirty="0" smtClean="0"/>
              <a:t>• Will the results be disseminated broadly to enhance scientific and technological understanding?</a:t>
            </a:r>
          </a:p>
          <a:p>
            <a:pPr>
              <a:buNone/>
            </a:pPr>
            <a:r>
              <a:rPr lang="en-US" dirty="0" smtClean="0"/>
              <a:t>• What may be the benefits of the proposed activity to society? National security?</a:t>
            </a:r>
          </a:p>
          <a:p>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senator's report cited this half-million-dollar research grant. But that money actually went to a lot of different research that he and his colleagues did on this economically important seafood species</a:t>
            </a:r>
            <a:r>
              <a:rPr lang="en-US" sz="1200" kern="1200" baseline="0" dirty="0" smtClean="0">
                <a:solidFill>
                  <a:schemeClr val="tx1"/>
                </a:solidFill>
                <a:effectLst/>
                <a:latin typeface="+mn-lt"/>
                <a:ea typeface="+mn-ea"/>
                <a:cs typeface="+mn-cs"/>
              </a:rPr>
              <a:t> and the </a:t>
            </a:r>
            <a:r>
              <a:rPr lang="en-US" sz="1200" kern="1200" dirty="0" smtClean="0">
                <a:solidFill>
                  <a:schemeClr val="tx1"/>
                </a:solidFill>
                <a:effectLst/>
                <a:latin typeface="+mn-lt"/>
                <a:ea typeface="+mn-ea"/>
                <a:cs typeface="+mn-cs"/>
              </a:rPr>
              <a:t>treadmills were just a small part of it, a way to measure how shrimp respond to changes in water quality.</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Republican aides were looking for anything that Representative Lamar Smith (R–TX), their boss as chair of the House Committee on Science, Space, and Technology, could use to support his ongoing campaign to demonstrate how the $7 billion research agency is “wasting” taxpayer dollars on frivolous or low-priority projects, particularly in the social sciences.</a:t>
            </a:r>
          </a:p>
          <a:p>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a:t>
            </a:r>
            <a:r>
              <a:rPr lang="en-US" baseline="0" dirty="0" smtClean="0"/>
              <a:t> I will be focusing on a new application that we are adding to this suite of online tools. The Broader Impact Wizard… is smart software which support users in the construction and implementation of successful broader impact statements.</a:t>
            </a:r>
            <a:endParaRPr lang="en-US" dirty="0"/>
          </a:p>
        </p:txBody>
      </p:sp>
      <p:sp>
        <p:nvSpPr>
          <p:cNvPr id="4" name="Slide Number Placeholder 3"/>
          <p:cNvSpPr>
            <a:spLocks noGrp="1"/>
          </p:cNvSpPr>
          <p:nvPr>
            <p:ph type="sldNum" sz="quarter" idx="10"/>
          </p:nvPr>
        </p:nvSpPr>
        <p:spPr/>
        <p:txBody>
          <a:bodyPr/>
          <a:lstStyle/>
          <a:p>
            <a:fld id="{1F2C26F5-8E38-064E-BF98-873639F25A46}" type="slidenum">
              <a:rPr lang="en-US" smtClean="0"/>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Mention  this was prototyped for ocean scientists – can/should be expanded to other disciplines.</a:t>
            </a:r>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591" eaLnBrk="0" hangingPunct="0">
              <a:defRPr sz="2300">
                <a:solidFill>
                  <a:schemeClr val="tx1"/>
                </a:solidFill>
                <a:latin typeface="Arial" charset="0"/>
                <a:ea typeface="ＭＳ Ｐゴシック" charset="0"/>
                <a:cs typeface="ＭＳ Ｐゴシック" charset="0"/>
              </a:defRPr>
            </a:lvl1pPr>
            <a:lvl2pPr marL="720587" indent="-277149" defTabSz="914591" eaLnBrk="0" hangingPunct="0">
              <a:defRPr sz="2300">
                <a:solidFill>
                  <a:schemeClr val="tx1"/>
                </a:solidFill>
                <a:latin typeface="Arial" charset="0"/>
                <a:ea typeface="ＭＳ Ｐゴシック" charset="0"/>
              </a:defRPr>
            </a:lvl2pPr>
            <a:lvl3pPr marL="1108596" indent="-221719" defTabSz="914591" eaLnBrk="0" hangingPunct="0">
              <a:defRPr sz="2300">
                <a:solidFill>
                  <a:schemeClr val="tx1"/>
                </a:solidFill>
                <a:latin typeface="Arial" charset="0"/>
                <a:ea typeface="ＭＳ Ｐゴシック" charset="0"/>
              </a:defRPr>
            </a:lvl3pPr>
            <a:lvl4pPr marL="1552034" indent="-221719" defTabSz="914591" eaLnBrk="0" hangingPunct="0">
              <a:defRPr sz="2300">
                <a:solidFill>
                  <a:schemeClr val="tx1"/>
                </a:solidFill>
                <a:latin typeface="Arial" charset="0"/>
                <a:ea typeface="ＭＳ Ｐゴシック" charset="0"/>
              </a:defRPr>
            </a:lvl4pPr>
            <a:lvl5pPr marL="1995472" indent="-221719" defTabSz="914591" eaLnBrk="0" hangingPunct="0">
              <a:defRPr sz="2300">
                <a:solidFill>
                  <a:schemeClr val="tx1"/>
                </a:solidFill>
                <a:latin typeface="Arial" charset="0"/>
                <a:ea typeface="ＭＳ Ｐゴシック" charset="0"/>
              </a:defRPr>
            </a:lvl5pPr>
            <a:lvl6pPr marL="2438911" indent="-221719" defTabSz="914591" eaLnBrk="0" fontAlgn="base" hangingPunct="0">
              <a:spcBef>
                <a:spcPct val="0"/>
              </a:spcBef>
              <a:spcAft>
                <a:spcPct val="0"/>
              </a:spcAft>
              <a:defRPr sz="2300">
                <a:solidFill>
                  <a:schemeClr val="tx1"/>
                </a:solidFill>
                <a:latin typeface="Arial" charset="0"/>
                <a:ea typeface="ＭＳ Ｐゴシック" charset="0"/>
              </a:defRPr>
            </a:lvl6pPr>
            <a:lvl7pPr marL="2882349" indent="-221719" defTabSz="914591" eaLnBrk="0" fontAlgn="base" hangingPunct="0">
              <a:spcBef>
                <a:spcPct val="0"/>
              </a:spcBef>
              <a:spcAft>
                <a:spcPct val="0"/>
              </a:spcAft>
              <a:defRPr sz="2300">
                <a:solidFill>
                  <a:schemeClr val="tx1"/>
                </a:solidFill>
                <a:latin typeface="Arial" charset="0"/>
                <a:ea typeface="ＭＳ Ｐゴシック" charset="0"/>
              </a:defRPr>
            </a:lvl7pPr>
            <a:lvl8pPr marL="3325787" indent="-221719" defTabSz="914591" eaLnBrk="0" fontAlgn="base" hangingPunct="0">
              <a:spcBef>
                <a:spcPct val="0"/>
              </a:spcBef>
              <a:spcAft>
                <a:spcPct val="0"/>
              </a:spcAft>
              <a:defRPr sz="2300">
                <a:solidFill>
                  <a:schemeClr val="tx1"/>
                </a:solidFill>
                <a:latin typeface="Arial" charset="0"/>
                <a:ea typeface="ＭＳ Ｐゴシック" charset="0"/>
              </a:defRPr>
            </a:lvl8pPr>
            <a:lvl9pPr marL="3769225" indent="-221719" defTabSz="914591"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BA6BACBA-6A58-0541-B46E-55216B7CF68B}" type="slidenum">
              <a:rPr lang="en-US" sz="1200"/>
              <a:pPr eaLnBrk="1" hangingPunct="1"/>
              <a:t>17</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Mention log in and videos</a:t>
            </a:r>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591" eaLnBrk="0" hangingPunct="0">
              <a:defRPr sz="2300">
                <a:solidFill>
                  <a:schemeClr val="tx1"/>
                </a:solidFill>
                <a:latin typeface="Arial" charset="0"/>
                <a:ea typeface="ＭＳ Ｐゴシック" charset="0"/>
                <a:cs typeface="ＭＳ Ｐゴシック" charset="0"/>
              </a:defRPr>
            </a:lvl1pPr>
            <a:lvl2pPr marL="720587" indent="-277149" defTabSz="914591" eaLnBrk="0" hangingPunct="0">
              <a:defRPr sz="2300">
                <a:solidFill>
                  <a:schemeClr val="tx1"/>
                </a:solidFill>
                <a:latin typeface="Arial" charset="0"/>
                <a:ea typeface="ＭＳ Ｐゴシック" charset="0"/>
              </a:defRPr>
            </a:lvl2pPr>
            <a:lvl3pPr marL="1108596" indent="-221719" defTabSz="914591" eaLnBrk="0" hangingPunct="0">
              <a:defRPr sz="2300">
                <a:solidFill>
                  <a:schemeClr val="tx1"/>
                </a:solidFill>
                <a:latin typeface="Arial" charset="0"/>
                <a:ea typeface="ＭＳ Ｐゴシック" charset="0"/>
              </a:defRPr>
            </a:lvl3pPr>
            <a:lvl4pPr marL="1552034" indent="-221719" defTabSz="914591" eaLnBrk="0" hangingPunct="0">
              <a:defRPr sz="2300">
                <a:solidFill>
                  <a:schemeClr val="tx1"/>
                </a:solidFill>
                <a:latin typeface="Arial" charset="0"/>
                <a:ea typeface="ＭＳ Ｐゴシック" charset="0"/>
              </a:defRPr>
            </a:lvl4pPr>
            <a:lvl5pPr marL="1995472" indent="-221719" defTabSz="914591" eaLnBrk="0" hangingPunct="0">
              <a:defRPr sz="2300">
                <a:solidFill>
                  <a:schemeClr val="tx1"/>
                </a:solidFill>
                <a:latin typeface="Arial" charset="0"/>
                <a:ea typeface="ＭＳ Ｐゴシック" charset="0"/>
              </a:defRPr>
            </a:lvl5pPr>
            <a:lvl6pPr marL="2438911" indent="-221719" defTabSz="914591" eaLnBrk="0" fontAlgn="base" hangingPunct="0">
              <a:spcBef>
                <a:spcPct val="0"/>
              </a:spcBef>
              <a:spcAft>
                <a:spcPct val="0"/>
              </a:spcAft>
              <a:defRPr sz="2300">
                <a:solidFill>
                  <a:schemeClr val="tx1"/>
                </a:solidFill>
                <a:latin typeface="Arial" charset="0"/>
                <a:ea typeface="ＭＳ Ｐゴシック" charset="0"/>
              </a:defRPr>
            </a:lvl6pPr>
            <a:lvl7pPr marL="2882349" indent="-221719" defTabSz="914591" eaLnBrk="0" fontAlgn="base" hangingPunct="0">
              <a:spcBef>
                <a:spcPct val="0"/>
              </a:spcBef>
              <a:spcAft>
                <a:spcPct val="0"/>
              </a:spcAft>
              <a:defRPr sz="2300">
                <a:solidFill>
                  <a:schemeClr val="tx1"/>
                </a:solidFill>
                <a:latin typeface="Arial" charset="0"/>
                <a:ea typeface="ＭＳ Ｐゴシック" charset="0"/>
              </a:defRPr>
            </a:lvl7pPr>
            <a:lvl8pPr marL="3325787" indent="-221719" defTabSz="914591" eaLnBrk="0" fontAlgn="base" hangingPunct="0">
              <a:spcBef>
                <a:spcPct val="0"/>
              </a:spcBef>
              <a:spcAft>
                <a:spcPct val="0"/>
              </a:spcAft>
              <a:defRPr sz="2300">
                <a:solidFill>
                  <a:schemeClr val="tx1"/>
                </a:solidFill>
                <a:latin typeface="Arial" charset="0"/>
                <a:ea typeface="ＭＳ Ｐゴシック" charset="0"/>
              </a:defRPr>
            </a:lvl8pPr>
            <a:lvl9pPr marL="3769225" indent="-221719" defTabSz="914591"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BAFA2EC6-6C73-0C45-93D0-38029F9720D6}" type="slidenum">
              <a:rPr lang="en-US" sz="1200"/>
              <a:pPr eaLnBrk="1" hangingPunct="1"/>
              <a:t>18</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806B9A-2FF2-9C4B-A948-DB719C9935C0}" type="datetimeFigureOut">
              <a:rPr lang="en-US" smtClean="0"/>
              <a:pPr/>
              <a:t>2/24/16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C3A81-87C5-9F4C-85E7-DD7BF70A89D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806B9A-2FF2-9C4B-A948-DB719C9935C0}" type="datetimeFigureOut">
              <a:rPr lang="en-US" smtClean="0"/>
              <a:pPr/>
              <a:t>2/24/16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C3A81-87C5-9F4C-85E7-DD7BF70A89D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806B9A-2FF2-9C4B-A948-DB719C9935C0}" type="datetimeFigureOut">
              <a:rPr lang="en-US" smtClean="0"/>
              <a:pPr/>
              <a:t>2/24/16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C3A81-87C5-9F4C-85E7-DD7BF70A89D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806B9A-2FF2-9C4B-A948-DB719C9935C0}" type="datetimeFigureOut">
              <a:rPr lang="en-US" smtClean="0"/>
              <a:pPr/>
              <a:t>2/24/16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C3A81-87C5-9F4C-85E7-DD7BF70A89D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806B9A-2FF2-9C4B-A948-DB719C9935C0}" type="datetimeFigureOut">
              <a:rPr lang="en-US" smtClean="0"/>
              <a:pPr/>
              <a:t>2/24/16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CC3A81-87C5-9F4C-85E7-DD7BF70A89D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806B9A-2FF2-9C4B-A948-DB719C9935C0}" type="datetimeFigureOut">
              <a:rPr lang="en-US" smtClean="0"/>
              <a:pPr/>
              <a:t>2/24/16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CC3A81-87C5-9F4C-85E7-DD7BF70A89D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806B9A-2FF2-9C4B-A948-DB719C9935C0}" type="datetimeFigureOut">
              <a:rPr lang="en-US" smtClean="0"/>
              <a:pPr/>
              <a:t>2/24/16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CC3A81-87C5-9F4C-85E7-DD7BF70A89D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806B9A-2FF2-9C4B-A948-DB719C9935C0}" type="datetimeFigureOut">
              <a:rPr lang="en-US" smtClean="0"/>
              <a:pPr/>
              <a:t>2/24/16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CC3A81-87C5-9F4C-85E7-DD7BF70A89D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06B9A-2FF2-9C4B-A948-DB719C9935C0}" type="datetimeFigureOut">
              <a:rPr lang="en-US" smtClean="0"/>
              <a:pPr/>
              <a:t>2/24/16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CC3A81-87C5-9F4C-85E7-DD7BF70A89D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806B9A-2FF2-9C4B-A948-DB719C9935C0}" type="datetimeFigureOut">
              <a:rPr lang="en-US" smtClean="0"/>
              <a:pPr/>
              <a:t>2/24/16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CC3A81-87C5-9F4C-85E7-DD7BF70A89D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806B9A-2FF2-9C4B-A948-DB719C9935C0}" type="datetimeFigureOut">
              <a:rPr lang="en-US" smtClean="0"/>
              <a:pPr/>
              <a:t>2/24/16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CC3A81-87C5-9F4C-85E7-DD7BF70A89D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06B9A-2FF2-9C4B-A948-DB719C9935C0}" type="datetimeFigureOut">
              <a:rPr lang="en-US" smtClean="0"/>
              <a:pPr/>
              <a:t>2/24/16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CC3A81-87C5-9F4C-85E7-DD7BF70A89D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4.png"/><Relationship Id="rId6" Type="http://schemas.openxmlformats.org/officeDocument/2006/relationships/image" Target="../media/image15.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hyperlink" Target="http://coseenow.net/wizard/" TargetMode="External"/><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hyperlink" Target="http://coseenow.net/wizard/" TargetMode="External"/><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0.jpe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9" Type="http://schemas.openxmlformats.org/officeDocument/2006/relationships/image" Target="../media/image20.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nner_16.jpg"/>
          <p:cNvPicPr>
            <a:picLocks noChangeAspect="1"/>
          </p:cNvPicPr>
          <p:nvPr/>
        </p:nvPicPr>
        <p:blipFill rotWithShape="1">
          <a:blip r:embed="rId2">
            <a:extLst>
              <a:ext uri="{28A0092B-C50C-407E-A947-70E740481C1C}">
                <a14:useLocalDpi xmlns:a14="http://schemas.microsoft.com/office/drawing/2010/main" val="0"/>
              </a:ext>
            </a:extLst>
          </a:blip>
          <a:srcRect l="249" r="-1" b="24682"/>
          <a:stretch/>
        </p:blipFill>
        <p:spPr>
          <a:xfrm>
            <a:off x="-14271" y="2697942"/>
            <a:ext cx="9168863" cy="4160405"/>
          </a:xfrm>
          <a:prstGeom prst="rect">
            <a:avLst/>
          </a:prstGeom>
          <a:noFill/>
          <a:ln>
            <a:noFill/>
          </a:ln>
        </p:spPr>
      </p:pic>
      <p:pic>
        <p:nvPicPr>
          <p:cNvPr id="6" name="Picture 5" descr="banner_16.jpg"/>
          <p:cNvPicPr>
            <a:picLocks noChangeAspect="1"/>
          </p:cNvPicPr>
          <p:nvPr/>
        </p:nvPicPr>
        <p:blipFill rotWithShape="1">
          <a:blip r:embed="rId2">
            <a:extLst>
              <a:ext uri="{28A0092B-C50C-407E-A947-70E740481C1C}">
                <a14:useLocalDpi xmlns:a14="http://schemas.microsoft.com/office/drawing/2010/main" val="0"/>
              </a:ext>
            </a:extLst>
          </a:blip>
          <a:srcRect l="249" r="-1" b="82176"/>
          <a:stretch/>
        </p:blipFill>
        <p:spPr>
          <a:xfrm>
            <a:off x="-24863" y="-1"/>
            <a:ext cx="9168863" cy="3638576"/>
          </a:xfrm>
          <a:prstGeom prst="rect">
            <a:avLst/>
          </a:prstGeom>
          <a:noFill/>
          <a:ln>
            <a:noFill/>
          </a:ln>
        </p:spPr>
      </p:pic>
      <p:sp>
        <p:nvSpPr>
          <p:cNvPr id="5" name="TextBox 4"/>
          <p:cNvSpPr txBox="1"/>
          <p:nvPr/>
        </p:nvSpPr>
        <p:spPr>
          <a:xfrm>
            <a:off x="698990" y="1294061"/>
            <a:ext cx="7709735" cy="1938992"/>
          </a:xfrm>
          <a:prstGeom prst="rect">
            <a:avLst/>
          </a:prstGeom>
          <a:noFill/>
        </p:spPr>
        <p:txBody>
          <a:bodyPr wrap="square" rtlCol="0">
            <a:spAutoFit/>
          </a:bodyPr>
          <a:lstStyle/>
          <a:p>
            <a:pPr algn="ctr"/>
            <a:r>
              <a:rPr lang="en-US" sz="4000" b="1" spc="50" dirty="0" smtClean="0">
                <a:ln w="13500">
                  <a:solidFill>
                    <a:schemeClr val="accent1">
                      <a:shade val="2500"/>
                      <a:alpha val="6500"/>
                    </a:schemeClr>
                  </a:solidFill>
                  <a:prstDash val="solid"/>
                </a:ln>
                <a:solidFill>
                  <a:schemeClr val="accent1">
                    <a:tint val="3000"/>
                    <a:alpha val="95000"/>
                  </a:schemeClr>
                </a:solidFill>
                <a:effectLst>
                  <a:outerShdw blurRad="50800" dist="38100" dir="2700000" algn="tl" rotWithShape="0">
                    <a:prstClr val="black">
                      <a:alpha val="40000"/>
                    </a:prstClr>
                  </a:outerShdw>
                </a:effectLst>
              </a:rPr>
              <a:t>Win-Win Partnerships: Broader Impacts that Make a Difference</a:t>
            </a:r>
          </a:p>
          <a:p>
            <a:pPr algn="ctr"/>
            <a:r>
              <a:rPr lang="en-US" sz="4000" b="1" spc="50" dirty="0" smtClean="0">
                <a:ln w="13500">
                  <a:solidFill>
                    <a:schemeClr val="accent1">
                      <a:shade val="2500"/>
                      <a:alpha val="6500"/>
                    </a:schemeClr>
                  </a:solidFill>
                  <a:prstDash val="solid"/>
                </a:ln>
                <a:solidFill>
                  <a:schemeClr val="accent1">
                    <a:tint val="3000"/>
                    <a:alpha val="95000"/>
                  </a:schemeClr>
                </a:solidFill>
                <a:effectLst>
                  <a:outerShdw blurRad="50800" dist="38100" dir="2700000" algn="tl" rotWithShape="0">
                    <a:prstClr val="black">
                      <a:alpha val="40000"/>
                    </a:prstClr>
                  </a:outerShdw>
                </a:effectLst>
              </a:rPr>
              <a:t>  </a:t>
            </a:r>
            <a:endParaRPr lang="en-US" sz="4000" b="1" spc="50" dirty="0">
              <a:ln w="13500">
                <a:solidFill>
                  <a:schemeClr val="accent1">
                    <a:shade val="2500"/>
                    <a:alpha val="6500"/>
                  </a:schemeClr>
                </a:solidFill>
                <a:prstDash val="solid"/>
              </a:ln>
              <a:solidFill>
                <a:schemeClr val="accent1">
                  <a:tint val="3000"/>
                  <a:alpha val="95000"/>
                </a:schemeClr>
              </a:solidFill>
              <a:effectLst>
                <a:outerShdw blurRad="50800" dist="38100" dir="2700000" algn="tl" rotWithShape="0">
                  <a:prstClr val="black">
                    <a:alpha val="40000"/>
                  </a:prstClr>
                </a:outerShdw>
              </a:effectLst>
            </a:endParaRPr>
          </a:p>
        </p:txBody>
      </p:sp>
      <p:sp>
        <p:nvSpPr>
          <p:cNvPr id="7" name="Rectangle 6"/>
          <p:cNvSpPr/>
          <p:nvPr/>
        </p:nvSpPr>
        <p:spPr>
          <a:xfrm>
            <a:off x="2167961" y="2971443"/>
            <a:ext cx="4572000" cy="523220"/>
          </a:xfrm>
          <a:prstGeom prst="rect">
            <a:avLst/>
          </a:prstGeom>
        </p:spPr>
        <p:txBody>
          <a:bodyPr>
            <a:spAutoFit/>
          </a:bodyPr>
          <a:lstStyle/>
          <a:p>
            <a:pPr algn="ctr"/>
            <a:r>
              <a:rPr lang="en-US" sz="2800" i="1" dirty="0" smtClean="0">
                <a:solidFill>
                  <a:srgbClr val="FFFFFF"/>
                </a:solidFill>
              </a:rPr>
              <a:t>February 25, 2016</a:t>
            </a:r>
          </a:p>
        </p:txBody>
      </p:sp>
      <p:pic>
        <p:nvPicPr>
          <p:cNvPr id="9" name="Picture 8" descr="blu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5308" y="136539"/>
            <a:ext cx="2051091" cy="1157522"/>
          </a:xfrm>
          <a:prstGeom prst="rect">
            <a:avLst/>
          </a:prstGeom>
        </p:spPr>
      </p:pic>
    </p:spTree>
    <p:extLst>
      <p:ext uri="{BB962C8B-B14F-4D97-AF65-F5344CB8AC3E}">
        <p14:creationId xmlns:p14="http://schemas.microsoft.com/office/powerpoint/2010/main" val="30651214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364" y="23761"/>
            <a:ext cx="8229600" cy="1143000"/>
          </a:xfrm>
        </p:spPr>
        <p:txBody>
          <a:bodyPr>
            <a:normAutofit fontScale="90000"/>
          </a:bodyPr>
          <a:lstStyle/>
          <a:p>
            <a:r>
              <a:rPr lang="en-US" b="1" dirty="0" smtClean="0">
                <a:solidFill>
                  <a:srgbClr val="1F497D"/>
                </a:solidFill>
              </a:rPr>
              <a:t>House Committee on Science, Space &amp; Technology</a:t>
            </a:r>
            <a:endParaRPr lang="en-US" b="1" dirty="0">
              <a:solidFill>
                <a:srgbClr val="1F497D"/>
              </a:solidFill>
            </a:endParaRPr>
          </a:p>
        </p:txBody>
      </p:sp>
      <p:sp>
        <p:nvSpPr>
          <p:cNvPr id="3" name="Content Placeholder 2"/>
          <p:cNvSpPr>
            <a:spLocks noGrp="1"/>
          </p:cNvSpPr>
          <p:nvPr>
            <p:ph idx="1"/>
          </p:nvPr>
        </p:nvSpPr>
        <p:spPr>
          <a:xfrm>
            <a:off x="136671" y="1295400"/>
            <a:ext cx="4828521" cy="1624451"/>
          </a:xfrm>
        </p:spPr>
        <p:txBody>
          <a:bodyPr>
            <a:noAutofit/>
          </a:bodyPr>
          <a:lstStyle/>
          <a:p>
            <a:pPr>
              <a:buNone/>
            </a:pPr>
            <a:endParaRPr lang="en-US" sz="2800" dirty="0" smtClean="0"/>
          </a:p>
          <a:p>
            <a:pPr>
              <a:spcAft>
                <a:spcPts val="3600"/>
              </a:spcAft>
              <a:buNone/>
            </a:pPr>
            <a:endParaRPr lang="en-US" sz="2800" dirty="0" smtClean="0"/>
          </a:p>
        </p:txBody>
      </p:sp>
      <p:pic>
        <p:nvPicPr>
          <p:cNvPr id="4" name="Shrimp on a Treadmil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36270" y="1488938"/>
            <a:ext cx="4699000" cy="3251200"/>
          </a:xfrm>
          <a:prstGeom prst="rect">
            <a:avLst/>
          </a:prstGeom>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375" y="1488938"/>
            <a:ext cx="2511606" cy="172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74364" y="3459022"/>
            <a:ext cx="3258974" cy="677108"/>
          </a:xfrm>
          <a:prstGeom prst="rect">
            <a:avLst/>
          </a:prstGeom>
          <a:noFill/>
        </p:spPr>
        <p:txBody>
          <a:bodyPr wrap="square" rtlCol="0">
            <a:spAutoFit/>
          </a:bodyPr>
          <a:lstStyle/>
          <a:p>
            <a:pPr defTabSz="457200"/>
            <a:r>
              <a:rPr lang="en-US" sz="2000" b="1" i="1" dirty="0">
                <a:solidFill>
                  <a:prstClr val="black"/>
                </a:solidFill>
              </a:rPr>
              <a:t> --Lamar Smith, Chairman</a:t>
            </a:r>
          </a:p>
          <a:p>
            <a:pPr defTabSz="457200"/>
            <a:endParaRPr lang="en-US" dirty="0">
              <a:solidFill>
                <a:prstClr val="black"/>
              </a:solidFill>
            </a:endParaRPr>
          </a:p>
        </p:txBody>
      </p:sp>
    </p:spTree>
    <p:extLst>
      <p:ext uri="{BB962C8B-B14F-4D97-AF65-F5344CB8AC3E}">
        <p14:creationId xmlns:p14="http://schemas.microsoft.com/office/powerpoint/2010/main" val="297409129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392" y="218326"/>
            <a:ext cx="8229600" cy="1143000"/>
          </a:xfrm>
        </p:spPr>
        <p:txBody>
          <a:bodyPr>
            <a:normAutofit fontScale="90000"/>
          </a:bodyPr>
          <a:lstStyle/>
          <a:p>
            <a:r>
              <a:rPr lang="en-US" b="1" dirty="0" smtClean="0">
                <a:solidFill>
                  <a:srgbClr val="1F497D"/>
                </a:solidFill>
              </a:rPr>
              <a:t>All in all… Broader Impacts are important!  </a:t>
            </a:r>
            <a:endParaRPr lang="en-US" b="1" dirty="0">
              <a:solidFill>
                <a:srgbClr val="1F497D"/>
              </a:solidFill>
            </a:endParaRPr>
          </a:p>
        </p:txBody>
      </p:sp>
      <p:sp>
        <p:nvSpPr>
          <p:cNvPr id="3" name="Content Placeholder 2"/>
          <p:cNvSpPr>
            <a:spLocks noGrp="1"/>
          </p:cNvSpPr>
          <p:nvPr>
            <p:ph idx="1"/>
          </p:nvPr>
        </p:nvSpPr>
        <p:spPr>
          <a:xfrm>
            <a:off x="136671" y="1295400"/>
            <a:ext cx="4828521" cy="1624451"/>
          </a:xfrm>
        </p:spPr>
        <p:txBody>
          <a:bodyPr>
            <a:noAutofit/>
          </a:bodyPr>
          <a:lstStyle/>
          <a:p>
            <a:pPr>
              <a:buNone/>
            </a:pPr>
            <a:endParaRPr lang="en-US" sz="2800" dirty="0" smtClean="0"/>
          </a:p>
          <a:p>
            <a:pPr>
              <a:spcAft>
                <a:spcPts val="3600"/>
              </a:spcAft>
              <a:buNone/>
            </a:pPr>
            <a:endParaRPr lang="en-US" sz="2800" dirty="0" smtClean="0"/>
          </a:p>
        </p:txBody>
      </p:sp>
      <p:sp>
        <p:nvSpPr>
          <p:cNvPr id="5" name="Content Placeholder 2"/>
          <p:cNvSpPr txBox="1">
            <a:spLocks/>
          </p:cNvSpPr>
          <p:nvPr/>
        </p:nvSpPr>
        <p:spPr bwMode="auto">
          <a:xfrm>
            <a:off x="136671" y="1565276"/>
            <a:ext cx="4187734" cy="21224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en-US" sz="2800" kern="0" dirty="0" smtClean="0">
              <a:ea typeface="ＭＳ Ｐゴシック" charset="-128"/>
              <a:cs typeface="ＭＳ Ｐゴシック" charset="-128"/>
            </a:endParaRPr>
          </a:p>
          <a:p>
            <a:pPr marL="342900" marR="0" lvl="0" indent="-342900" algn="l" defTabSz="914400" rtl="0" eaLnBrk="1" fontAlgn="base" latinLnBrk="0" hangingPunct="1">
              <a:lnSpc>
                <a:spcPct val="100000"/>
              </a:lnSpc>
              <a:spcBef>
                <a:spcPct val="20000"/>
              </a:spcBef>
              <a:spcAft>
                <a:spcPts val="1800"/>
              </a:spcAft>
              <a:buClrTx/>
              <a:buSzTx/>
              <a:buFont typeface="Arial" pitchFamily="34" charset="0"/>
              <a:buChar char="•"/>
              <a:tabLst/>
              <a:defRPr/>
            </a:pPr>
            <a:r>
              <a:rPr kumimoji="0" lang="en-US" sz="2800" b="0" i="0" u="none" strike="noStrike" kern="0" cap="none" spc="0" normalizeH="0" noProof="0" dirty="0" smtClean="0">
                <a:ln>
                  <a:noFill/>
                </a:ln>
                <a:effectLst/>
                <a:uLnTx/>
                <a:uFillTx/>
                <a:ea typeface="ＭＳ Ｐゴシック" charset="-128"/>
                <a:cs typeface="ＭＳ Ｐゴシック" charset="-128"/>
              </a:rPr>
              <a:t>Criterion II is required</a:t>
            </a:r>
          </a:p>
          <a:p>
            <a:pPr marL="342900" marR="0" lvl="0" indent="-342900" algn="l" defTabSz="914400" rtl="0" eaLnBrk="1" fontAlgn="base" latinLnBrk="0" hangingPunct="1">
              <a:lnSpc>
                <a:spcPct val="100000"/>
              </a:lnSpc>
              <a:spcBef>
                <a:spcPct val="20000"/>
              </a:spcBef>
              <a:spcAft>
                <a:spcPts val="1800"/>
              </a:spcAft>
              <a:buClrTx/>
              <a:buSzTx/>
              <a:buFont typeface="Arial" pitchFamily="34" charset="0"/>
              <a:buChar char="•"/>
              <a:tabLst/>
              <a:defRPr/>
            </a:pPr>
            <a:r>
              <a:rPr lang="en-US" sz="2800" kern="0" baseline="0" dirty="0" smtClean="0">
                <a:ea typeface="ＭＳ Ｐゴシック" charset="-128"/>
                <a:cs typeface="ＭＳ Ｐゴシック" charset="-128"/>
              </a:rPr>
              <a:t>Some evidence that an</a:t>
            </a:r>
            <a:r>
              <a:rPr lang="en-US" sz="2800" kern="0" dirty="0" smtClean="0">
                <a:ea typeface="ＭＳ Ｐゴシック" charset="-128"/>
                <a:cs typeface="ＭＳ Ｐゴシック" charset="-128"/>
              </a:rPr>
              <a:t> outstanding BI will give you an “edge” and improve funding potential</a:t>
            </a:r>
            <a:endParaRPr kumimoji="0" lang="en-US" sz="2800" b="0" i="0" u="none" strike="noStrike" kern="0" cap="none" spc="0" normalizeH="0" baseline="0" noProof="0" dirty="0" smtClean="0">
              <a:ln>
                <a:noFill/>
              </a:ln>
              <a:effectLst/>
              <a:uLnTx/>
              <a:uFillTx/>
              <a:ea typeface="ＭＳ Ｐゴシック" charset="-128"/>
              <a:cs typeface="ＭＳ Ｐゴシック" charset="-128"/>
            </a:endParaRPr>
          </a:p>
          <a:p>
            <a:pPr marL="457200" indent="-457200" defTabSz="914400" fontAlgn="base">
              <a:spcBef>
                <a:spcPct val="20000"/>
              </a:spcBef>
              <a:spcAft>
                <a:spcPct val="0"/>
              </a:spcAft>
              <a:buFont typeface="Arial"/>
              <a:buChar char="•"/>
            </a:pPr>
            <a:r>
              <a:rPr lang="en-US" sz="2800" dirty="0" smtClean="0"/>
              <a:t>Relevant to national interests	</a:t>
            </a:r>
          </a:p>
        </p:txBody>
      </p:sp>
      <p:pic>
        <p:nvPicPr>
          <p:cNvPr id="124936" name="Picture 8" descr="http://upload.wikimedia.org/wikipedia/commons/0/03/NSF_Logo.jpg"/>
          <p:cNvPicPr>
            <a:picLocks noChangeAspect="1" noChangeArrowheads="1"/>
          </p:cNvPicPr>
          <p:nvPr/>
        </p:nvPicPr>
        <p:blipFill>
          <a:blip r:embed="rId3"/>
          <a:srcRect/>
          <a:stretch>
            <a:fillRect/>
          </a:stretch>
        </p:blipFill>
        <p:spPr bwMode="auto">
          <a:xfrm>
            <a:off x="136671" y="64767"/>
            <a:ext cx="1022368" cy="1022369"/>
          </a:xfrm>
          <a:prstGeom prst="rect">
            <a:avLst/>
          </a:prstGeom>
          <a:noFill/>
        </p:spPr>
      </p:pic>
      <p:pic>
        <p:nvPicPr>
          <p:cNvPr id="7" name="Picture 6"/>
          <p:cNvPicPr>
            <a:picLocks noChangeAspect="1"/>
          </p:cNvPicPr>
          <p:nvPr/>
        </p:nvPicPr>
        <p:blipFill>
          <a:blip r:embed="rId4"/>
          <a:stretch>
            <a:fillRect/>
          </a:stretch>
        </p:blipFill>
        <p:spPr>
          <a:xfrm>
            <a:off x="4324405" y="2311262"/>
            <a:ext cx="4615208" cy="307830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705077"/>
            <a:ext cx="9144000" cy="5152923"/>
          </a:xfrm>
          <a:prstGeom prst="rect">
            <a:avLst/>
          </a:prstGeom>
        </p:spPr>
      </p:pic>
      <p:sp>
        <p:nvSpPr>
          <p:cNvPr id="4" name="Rectangle 3"/>
          <p:cNvSpPr/>
          <p:nvPr/>
        </p:nvSpPr>
        <p:spPr>
          <a:xfrm>
            <a:off x="217869" y="258284"/>
            <a:ext cx="8758453" cy="769441"/>
          </a:xfrm>
          <a:prstGeom prst="rect">
            <a:avLst/>
          </a:prstGeom>
        </p:spPr>
        <p:txBody>
          <a:bodyPr wrap="none">
            <a:spAutoFit/>
          </a:bodyPr>
          <a:lstStyle/>
          <a:p>
            <a:r>
              <a:rPr lang="en-US" sz="4400" dirty="0">
                <a:solidFill>
                  <a:srgbClr val="1F497D"/>
                </a:solidFill>
              </a:rPr>
              <a:t>National Alliance for Broader Impacts</a:t>
            </a:r>
            <a:endParaRPr lang="en-US" sz="4400" dirty="0"/>
          </a:p>
        </p:txBody>
      </p:sp>
    </p:spTree>
    <p:extLst>
      <p:ext uri="{BB962C8B-B14F-4D97-AF65-F5344CB8AC3E}">
        <p14:creationId xmlns:p14="http://schemas.microsoft.com/office/powerpoint/2010/main" val="8906772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697347"/>
            <a:ext cx="8229600" cy="4012842"/>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800" b="0" i="0" u="none" strike="noStrike" kern="1200" cap="none" spc="0" normalizeH="0" baseline="0" noProof="0" dirty="0" smtClean="0">
                <a:ln>
                  <a:noFill/>
                </a:ln>
                <a:solidFill>
                  <a:schemeClr val="tx1"/>
                </a:solidFill>
                <a:effectLst/>
                <a:uLnTx/>
                <a:uFillTx/>
                <a:latin typeface="+mj-lt"/>
                <a:ea typeface="+mj-ea"/>
                <a:cs typeface="+mj-cs"/>
              </a:rPr>
              <a:t>Broader</a:t>
            </a:r>
            <a:r>
              <a:rPr kumimoji="0" lang="en-US" sz="5800" b="0" i="0" u="none" strike="noStrike" kern="1200" cap="none" spc="0" normalizeH="0" noProof="0" dirty="0" smtClean="0">
                <a:ln>
                  <a:noFill/>
                </a:ln>
                <a:solidFill>
                  <a:schemeClr val="tx1"/>
                </a:solidFill>
                <a:effectLst/>
                <a:uLnTx/>
                <a:uFillTx/>
                <a:latin typeface="+mj-lt"/>
                <a:ea typeface="+mj-ea"/>
                <a:cs typeface="+mj-cs"/>
              </a:rPr>
              <a:t> Impact Project Discussion</a:t>
            </a:r>
          </a:p>
          <a:p>
            <a:pPr lvl="0" algn="ctr">
              <a:spcBef>
                <a:spcPct val="0"/>
              </a:spcBef>
              <a:defRPr/>
            </a:pPr>
            <a:r>
              <a:rPr lang="en-US" sz="6000" dirty="0"/>
              <a:t>Stephanie Schroeder </a:t>
            </a:r>
            <a:endParaRPr lang="en-US" sz="5800" dirty="0" smtClean="0">
              <a:latin typeface="+mj-lt"/>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5800" dirty="0">
              <a:latin typeface="+mj-lt"/>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5800" baseline="0" dirty="0">
              <a:latin typeface="+mj-lt"/>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6815227"/>
          </a:xfrm>
          <a:prstGeom prst="rect">
            <a:avLst/>
          </a:prstGeom>
        </p:spPr>
      </p:pic>
      <p:pic>
        <p:nvPicPr>
          <p:cNvPr id="5" name="Picture 4" descr="wizard_ban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90625"/>
          </a:xfrm>
          <a:prstGeom prst="rect">
            <a:avLst/>
          </a:prstGeom>
        </p:spPr>
      </p:pic>
      <p:sp>
        <p:nvSpPr>
          <p:cNvPr id="7" name="TextBox 6"/>
          <p:cNvSpPr txBox="1"/>
          <p:nvPr/>
        </p:nvSpPr>
        <p:spPr>
          <a:xfrm>
            <a:off x="1045463" y="2837094"/>
            <a:ext cx="7053074" cy="1015663"/>
          </a:xfrm>
          <a:prstGeom prst="rect">
            <a:avLst/>
          </a:prstGeom>
          <a:solidFill>
            <a:schemeClr val="bg1"/>
          </a:solidFill>
        </p:spPr>
        <p:txBody>
          <a:bodyPr wrap="square" rtlCol="0">
            <a:spAutoFit/>
          </a:bodyPr>
          <a:lstStyle/>
          <a:p>
            <a:pPr algn="ctr"/>
            <a:r>
              <a:rPr lang="en-US" sz="6000" dirty="0" smtClean="0"/>
              <a:t>http://</a:t>
            </a:r>
            <a:r>
              <a:rPr lang="en-US" sz="6000" dirty="0" err="1" smtClean="0"/>
              <a:t>coseenow.net</a:t>
            </a:r>
            <a:endParaRPr lang="en-US" sz="6000"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t="10374" b="6887"/>
          <a:stretch>
            <a:fillRect/>
          </a:stretch>
        </p:blipFill>
        <p:spPr>
          <a:xfrm>
            <a:off x="1403331" y="1229408"/>
            <a:ext cx="6337338" cy="4466600"/>
          </a:xfrm>
          <a:prstGeom prst="rect">
            <a:avLst/>
          </a:prstGeom>
        </p:spPr>
      </p:pic>
      <p:sp>
        <p:nvSpPr>
          <p:cNvPr id="4" name="Title 1"/>
          <p:cNvSpPr txBox="1">
            <a:spLocks/>
          </p:cNvSpPr>
          <p:nvPr/>
        </p:nvSpPr>
        <p:spPr>
          <a:xfrm>
            <a:off x="457200" y="-88900"/>
            <a:ext cx="8229600" cy="808038"/>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Let’s explore this tool…</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808038"/>
          </a:xfrm>
        </p:spPr>
        <p:txBody>
          <a:bodyPr/>
          <a:lstStyle/>
          <a:p>
            <a:pPr algn="ctr"/>
            <a:r>
              <a:rPr lang="en-US" dirty="0" smtClean="0"/>
              <a:t>Broader Impact Wizard</a:t>
            </a:r>
            <a:endParaRPr lang="en-US" dirty="0"/>
          </a:p>
        </p:txBody>
      </p:sp>
      <p:pic>
        <p:nvPicPr>
          <p:cNvPr id="3" name="Picture 2"/>
          <p:cNvPicPr>
            <a:picLocks noChangeAspect="1"/>
          </p:cNvPicPr>
          <p:nvPr/>
        </p:nvPicPr>
        <p:blipFill>
          <a:blip r:embed="rId3"/>
          <a:stretch>
            <a:fillRect/>
          </a:stretch>
        </p:blipFill>
        <p:spPr>
          <a:xfrm>
            <a:off x="1854200" y="1419654"/>
            <a:ext cx="5334000" cy="4646797"/>
          </a:xfrm>
          <a:prstGeom prst="rect">
            <a:avLst/>
          </a:prstGeom>
        </p:spPr>
      </p:pic>
      <p:sp>
        <p:nvSpPr>
          <p:cNvPr id="8" name="Multiply 7"/>
          <p:cNvSpPr/>
          <p:nvPr/>
        </p:nvSpPr>
        <p:spPr>
          <a:xfrm>
            <a:off x="1822315" y="719138"/>
            <a:ext cx="5792747" cy="5914617"/>
          </a:xfrm>
          <a:prstGeom prst="mathMultiply">
            <a:avLst>
              <a:gd name="adj1" fmla="val 7163"/>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8"/>
          <p:cNvGrpSpPr/>
          <p:nvPr/>
        </p:nvGrpSpPr>
        <p:grpSpPr>
          <a:xfrm>
            <a:off x="1412956" y="1136105"/>
            <a:ext cx="6422944" cy="4930346"/>
            <a:chOff x="4324513" y="2260600"/>
            <a:chExt cx="4362287" cy="2719159"/>
          </a:xfrm>
        </p:grpSpPr>
        <p:pic>
          <p:nvPicPr>
            <p:cNvPr id="4" name="Picture 7"/>
            <p:cNvPicPr>
              <a:picLocks noChangeAspect="1"/>
            </p:cNvPicPr>
            <p:nvPr/>
          </p:nvPicPr>
          <p:blipFill>
            <a:blip r:embed="rId4"/>
            <a:srcRect/>
            <a:stretch>
              <a:fillRect/>
            </a:stretch>
          </p:blipFill>
          <p:spPr bwMode="auto">
            <a:xfrm>
              <a:off x="4324513" y="2260600"/>
              <a:ext cx="4362287" cy="2719159"/>
            </a:xfrm>
            <a:prstGeom prst="rect">
              <a:avLst/>
            </a:prstGeom>
            <a:noFill/>
            <a:ln w="9525">
              <a:noFill/>
              <a:miter lim="800000"/>
              <a:headEnd/>
              <a:tailEnd/>
            </a:ln>
          </p:spPr>
        </p:pic>
        <p:grpSp>
          <p:nvGrpSpPr>
            <p:cNvPr id="9" name="Group 12"/>
            <p:cNvGrpSpPr>
              <a:grpSpLocks/>
            </p:cNvGrpSpPr>
            <p:nvPr/>
          </p:nvGrpSpPr>
          <p:grpSpPr bwMode="auto">
            <a:xfrm>
              <a:off x="5207000" y="2491616"/>
              <a:ext cx="2057400" cy="1232522"/>
              <a:chOff x="130313" y="75662"/>
              <a:chExt cx="8912087" cy="6697392"/>
            </a:xfrm>
          </p:grpSpPr>
          <p:pic>
            <p:nvPicPr>
              <p:cNvPr id="6" name="Picture 13"/>
              <p:cNvPicPr>
                <a:picLocks noChangeAspect="1"/>
              </p:cNvPicPr>
              <p:nvPr/>
            </p:nvPicPr>
            <p:blipFill>
              <a:blip r:embed="rId5"/>
              <a:srcRect l="2077" r="3200"/>
              <a:stretch>
                <a:fillRect/>
              </a:stretch>
            </p:blipFill>
            <p:spPr bwMode="auto">
              <a:xfrm>
                <a:off x="130313" y="75662"/>
                <a:ext cx="8912087" cy="6697392"/>
              </a:xfrm>
              <a:prstGeom prst="rect">
                <a:avLst/>
              </a:prstGeom>
              <a:noFill/>
              <a:ln w="9525">
                <a:noFill/>
                <a:miter lim="800000"/>
                <a:headEnd/>
                <a:tailEnd/>
              </a:ln>
            </p:spPr>
          </p:pic>
          <p:pic>
            <p:nvPicPr>
              <p:cNvPr id="7" name="Picture 14"/>
              <p:cNvPicPr>
                <a:picLocks noChangeAspect="1"/>
              </p:cNvPicPr>
              <p:nvPr/>
            </p:nvPicPr>
            <p:blipFill>
              <a:blip r:embed="rId6"/>
              <a:srcRect/>
              <a:stretch>
                <a:fillRect/>
              </a:stretch>
            </p:blipFill>
            <p:spPr bwMode="auto">
              <a:xfrm>
                <a:off x="2406650" y="2070100"/>
                <a:ext cx="4868056" cy="2743200"/>
              </a:xfrm>
              <a:prstGeom prst="rect">
                <a:avLst/>
              </a:prstGeom>
              <a:noFill/>
              <a:ln w="9525">
                <a:noFill/>
                <a:miter lim="800000"/>
                <a:headEnd/>
                <a:tailEnd/>
              </a:ln>
            </p:spPr>
          </p:pic>
        </p:gr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9">
            <a:hlinkClick r:id="rId3"/>
          </p:cNvPr>
          <p:cNvPicPr>
            <a:picLocks noChangeAspect="1"/>
          </p:cNvPicPr>
          <p:nvPr/>
        </p:nvPicPr>
        <p:blipFill>
          <a:blip r:embed="rId4">
            <a:extLst>
              <a:ext uri="{28A0092B-C50C-407E-A947-70E740481C1C}">
                <a14:useLocalDpi xmlns:a14="http://schemas.microsoft.com/office/drawing/2010/main" val="0"/>
              </a:ext>
            </a:extLst>
          </a:blip>
          <a:srcRect r="3683"/>
          <a:stretch>
            <a:fillRect/>
          </a:stretch>
        </p:blipFill>
        <p:spPr bwMode="auto">
          <a:xfrm>
            <a:off x="144463" y="457200"/>
            <a:ext cx="899953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283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9">
            <a:hlinkClick r:id="rId3"/>
          </p:cNvPr>
          <p:cNvPicPr>
            <a:picLocks noChangeAspect="1"/>
          </p:cNvPicPr>
          <p:nvPr/>
        </p:nvPicPr>
        <p:blipFill>
          <a:blip r:embed="rId4">
            <a:extLst>
              <a:ext uri="{28A0092B-C50C-407E-A947-70E740481C1C}">
                <a14:useLocalDpi xmlns:a14="http://schemas.microsoft.com/office/drawing/2010/main" val="0"/>
              </a:ext>
            </a:extLst>
          </a:blip>
          <a:srcRect r="3683"/>
          <a:stretch>
            <a:fillRect/>
          </a:stretch>
        </p:blipFill>
        <p:spPr bwMode="auto">
          <a:xfrm>
            <a:off x="0" y="45720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nut 2"/>
          <p:cNvSpPr/>
          <p:nvPr/>
        </p:nvSpPr>
        <p:spPr>
          <a:xfrm>
            <a:off x="55563" y="862013"/>
            <a:ext cx="6769100" cy="4814887"/>
          </a:xfrm>
          <a:prstGeom prst="donut">
            <a:avLst>
              <a:gd name="adj" fmla="val 2450"/>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65539" name="TextBox 3"/>
          <p:cNvSpPr txBox="1">
            <a:spLocks noChangeArrowheads="1"/>
          </p:cNvSpPr>
          <p:nvPr/>
        </p:nvSpPr>
        <p:spPr bwMode="auto">
          <a:xfrm>
            <a:off x="5511800" y="5861050"/>
            <a:ext cx="3452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http://coseenow.net/wizard</a:t>
            </a:r>
          </a:p>
        </p:txBody>
      </p:sp>
    </p:spTree>
    <p:extLst>
      <p:ext uri="{BB962C8B-B14F-4D97-AF65-F5344CB8AC3E}">
        <p14:creationId xmlns:p14="http://schemas.microsoft.com/office/powerpoint/2010/main" val="1942451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9"/>
          <p:cNvPicPr>
            <a:picLocks noChangeAspect="1"/>
          </p:cNvPicPr>
          <p:nvPr/>
        </p:nvPicPr>
        <p:blipFill>
          <a:blip r:embed="rId3">
            <a:extLst>
              <a:ext uri="{28A0092B-C50C-407E-A947-70E740481C1C}">
                <a14:useLocalDpi xmlns:a14="http://schemas.microsoft.com/office/drawing/2010/main" val="0"/>
              </a:ext>
            </a:extLst>
          </a:blip>
          <a:srcRect r="3683"/>
          <a:stretch>
            <a:fillRect/>
          </a:stretch>
        </p:blipFill>
        <p:spPr bwMode="auto">
          <a:xfrm>
            <a:off x="55563" y="430213"/>
            <a:ext cx="8997950" cy="620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Up Arrow 7"/>
          <p:cNvSpPr/>
          <p:nvPr/>
        </p:nvSpPr>
        <p:spPr>
          <a:xfrm rot="2316289">
            <a:off x="6805613" y="5002213"/>
            <a:ext cx="425450" cy="1042987"/>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25693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3039"/>
          <a:stretch/>
        </p:blipFill>
        <p:spPr>
          <a:xfrm>
            <a:off x="0" y="-241125"/>
            <a:ext cx="9144000" cy="7276250"/>
          </a:xfrm>
          <a:prstGeom prst="rect">
            <a:avLst/>
          </a:prstGeom>
        </p:spPr>
      </p:pic>
      <p:sp>
        <p:nvSpPr>
          <p:cNvPr id="5" name="TextBox 4"/>
          <p:cNvSpPr txBox="1"/>
          <p:nvPr/>
        </p:nvSpPr>
        <p:spPr>
          <a:xfrm>
            <a:off x="916410" y="1414601"/>
            <a:ext cx="7218736" cy="707886"/>
          </a:xfrm>
          <a:prstGeom prst="rect">
            <a:avLst/>
          </a:prstGeom>
          <a:noFill/>
        </p:spPr>
        <p:txBody>
          <a:bodyPr wrap="square" rtlCol="0">
            <a:spAutoFit/>
          </a:bodyPr>
          <a:lstStyle/>
          <a:p>
            <a:pPr algn="ctr"/>
            <a:r>
              <a:rPr lang="en-US" sz="4000" b="1" dirty="0" smtClean="0">
                <a:solidFill>
                  <a:schemeClr val="bg1"/>
                </a:solidFill>
              </a:rPr>
              <a:t>Visit us at polar-</a:t>
            </a:r>
            <a:r>
              <a:rPr lang="en-US" sz="4000" b="1" dirty="0" err="1" smtClean="0">
                <a:solidFill>
                  <a:schemeClr val="bg1"/>
                </a:solidFill>
              </a:rPr>
              <a:t>ice.org</a:t>
            </a:r>
            <a:endParaRPr lang="en-US" sz="4000" b="1" dirty="0">
              <a:solidFill>
                <a:schemeClr val="bg1"/>
              </a:solidFill>
            </a:endParaRPr>
          </a:p>
        </p:txBody>
      </p:sp>
    </p:spTree>
    <p:extLst>
      <p:ext uri="{BB962C8B-B14F-4D97-AF65-F5344CB8AC3E}">
        <p14:creationId xmlns:p14="http://schemas.microsoft.com/office/powerpoint/2010/main" val="2577929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9"/>
          <p:cNvPicPr>
            <a:picLocks noChangeAspect="1"/>
          </p:cNvPicPr>
          <p:nvPr/>
        </p:nvPicPr>
        <p:blipFill>
          <a:blip r:embed="rId3">
            <a:extLst>
              <a:ext uri="{28A0092B-C50C-407E-A947-70E740481C1C}">
                <a14:useLocalDpi xmlns:a14="http://schemas.microsoft.com/office/drawing/2010/main" val="0"/>
              </a:ext>
            </a:extLst>
          </a:blip>
          <a:srcRect r="3683"/>
          <a:stretch>
            <a:fillRect/>
          </a:stretch>
        </p:blipFill>
        <p:spPr bwMode="auto">
          <a:xfrm>
            <a:off x="55563" y="555625"/>
            <a:ext cx="899795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Up Arrow 10"/>
          <p:cNvSpPr/>
          <p:nvPr/>
        </p:nvSpPr>
        <p:spPr>
          <a:xfrm rot="2316289">
            <a:off x="7656513" y="798513"/>
            <a:ext cx="427037" cy="1042987"/>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16355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p:cNvPicPr>
            <a:picLocks noChangeAspect="1"/>
          </p:cNvPicPr>
          <p:nvPr/>
        </p:nvPicPr>
        <p:blipFill>
          <a:blip r:embed="rId3">
            <a:extLst>
              <a:ext uri="{28A0092B-C50C-407E-A947-70E740481C1C}">
                <a14:useLocalDpi xmlns:a14="http://schemas.microsoft.com/office/drawing/2010/main" val="0"/>
              </a:ext>
            </a:extLst>
          </a:blip>
          <a:srcRect l="7425" t="12006" r="6013"/>
          <a:stretch>
            <a:fillRect/>
          </a:stretch>
        </p:blipFill>
        <p:spPr bwMode="auto">
          <a:xfrm>
            <a:off x="544513" y="1925638"/>
            <a:ext cx="8240712"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1" descr="wizard_bann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23888"/>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802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un 17"/>
          <p:cNvSpPr>
            <a:spLocks noChangeArrowheads="1"/>
          </p:cNvSpPr>
          <p:nvPr/>
        </p:nvSpPr>
        <p:spPr bwMode="auto">
          <a:xfrm>
            <a:off x="3195638" y="2335213"/>
            <a:ext cx="3124200" cy="2895600"/>
          </a:xfrm>
          <a:prstGeom prst="sun">
            <a:avLst>
              <a:gd name="adj" fmla="val 25000"/>
            </a:avLst>
          </a:prstGeom>
          <a:solidFill>
            <a:srgbClr val="800000">
              <a:alpha val="6392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0482" name="Title 1"/>
          <p:cNvSpPr>
            <a:spLocks noGrp="1"/>
          </p:cNvSpPr>
          <p:nvPr>
            <p:ph type="title"/>
          </p:nvPr>
        </p:nvSpPr>
        <p:spPr>
          <a:xfrm>
            <a:off x="2281238" y="3402013"/>
            <a:ext cx="4800600" cy="652462"/>
          </a:xfrm>
        </p:spPr>
        <p:txBody>
          <a:bodyPr>
            <a:normAutofit fontScale="90000"/>
          </a:bodyPr>
          <a:lstStyle/>
          <a:p>
            <a:pPr algn="ctr">
              <a:defRPr/>
            </a:pPr>
            <a:r>
              <a:rPr lang="en-US" sz="4000" dirty="0" smtClean="0">
                <a:solidFill>
                  <a:srgbClr val="000000"/>
                </a:solidFill>
                <a:cs typeface="ＭＳ Ｐゴシック" charset="-128"/>
              </a:rPr>
              <a:t> </a:t>
            </a:r>
            <a:r>
              <a:rPr lang="en-US" sz="4000" dirty="0">
                <a:solidFill>
                  <a:srgbClr val="000000"/>
                </a:solidFill>
                <a:cs typeface="ＭＳ Ｐゴシック" charset="-128"/>
              </a:rPr>
              <a:t>Steps to Broader Impact Success</a:t>
            </a:r>
          </a:p>
        </p:txBody>
      </p:sp>
      <p:sp>
        <p:nvSpPr>
          <p:cNvPr id="73731" name="TextBox 10"/>
          <p:cNvSpPr txBox="1">
            <a:spLocks noChangeArrowheads="1"/>
          </p:cNvSpPr>
          <p:nvPr/>
        </p:nvSpPr>
        <p:spPr bwMode="auto">
          <a:xfrm>
            <a:off x="757238" y="1573213"/>
            <a:ext cx="1765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00"/>
                </a:solidFill>
              </a:rPr>
              <a:t>1: Audience</a:t>
            </a:r>
          </a:p>
        </p:txBody>
      </p:sp>
      <p:sp>
        <p:nvSpPr>
          <p:cNvPr id="73732" name="TextBox 12"/>
          <p:cNvSpPr txBox="1">
            <a:spLocks noChangeArrowheads="1"/>
          </p:cNvSpPr>
          <p:nvPr/>
        </p:nvSpPr>
        <p:spPr bwMode="auto">
          <a:xfrm>
            <a:off x="6015038" y="1573213"/>
            <a:ext cx="1511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00"/>
                </a:solidFill>
              </a:rPr>
              <a:t>2: Budget</a:t>
            </a:r>
          </a:p>
        </p:txBody>
      </p:sp>
      <p:sp>
        <p:nvSpPr>
          <p:cNvPr id="73733" name="TextBox 13"/>
          <p:cNvSpPr txBox="1">
            <a:spLocks noChangeArrowheads="1"/>
          </p:cNvSpPr>
          <p:nvPr/>
        </p:nvSpPr>
        <p:spPr bwMode="auto">
          <a:xfrm>
            <a:off x="7081838" y="3630613"/>
            <a:ext cx="1565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00"/>
                </a:solidFill>
              </a:rPr>
              <a:t>3: Activity</a:t>
            </a:r>
          </a:p>
        </p:txBody>
      </p:sp>
      <p:sp>
        <p:nvSpPr>
          <p:cNvPr id="73734" name="TextBox 14"/>
          <p:cNvSpPr txBox="1">
            <a:spLocks noChangeArrowheads="1"/>
          </p:cNvSpPr>
          <p:nvPr/>
        </p:nvSpPr>
        <p:spPr bwMode="auto">
          <a:xfrm>
            <a:off x="2482850" y="5946775"/>
            <a:ext cx="1924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00"/>
                </a:solidFill>
              </a:rPr>
              <a:t>4: BI Project Description</a:t>
            </a:r>
          </a:p>
        </p:txBody>
      </p:sp>
      <p:sp>
        <p:nvSpPr>
          <p:cNvPr id="73735" name="TextBox 15"/>
          <p:cNvSpPr txBox="1">
            <a:spLocks noChangeArrowheads="1"/>
          </p:cNvSpPr>
          <p:nvPr/>
        </p:nvSpPr>
        <p:spPr bwMode="auto">
          <a:xfrm>
            <a:off x="452438" y="3859213"/>
            <a:ext cx="192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00"/>
                </a:solidFill>
              </a:rPr>
              <a:t>5: Evaluation</a:t>
            </a:r>
          </a:p>
        </p:txBody>
      </p:sp>
      <p:sp>
        <p:nvSpPr>
          <p:cNvPr id="73736" name="Sun 16"/>
          <p:cNvSpPr>
            <a:spLocks noChangeArrowheads="1"/>
          </p:cNvSpPr>
          <p:nvPr/>
        </p:nvSpPr>
        <p:spPr bwMode="auto">
          <a:xfrm>
            <a:off x="4308475" y="3905250"/>
            <a:ext cx="822325" cy="822325"/>
          </a:xfrm>
          <a:prstGeom prst="sun">
            <a:avLst>
              <a:gd name="adj" fmla="val 25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3737" name="Sun 4"/>
          <p:cNvSpPr>
            <a:spLocks noChangeArrowheads="1"/>
          </p:cNvSpPr>
          <p:nvPr/>
        </p:nvSpPr>
        <p:spPr bwMode="auto">
          <a:xfrm>
            <a:off x="2128838" y="2411413"/>
            <a:ext cx="4191000" cy="2895600"/>
          </a:xfrm>
          <a:prstGeom prst="sun">
            <a:avLst>
              <a:gd name="adj" fmla="val 25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pic>
        <p:nvPicPr>
          <p:cNvPr id="73738" name="Picture 18"/>
          <p:cNvPicPr>
            <a:picLocks noChangeAspect="1"/>
          </p:cNvPicPr>
          <p:nvPr/>
        </p:nvPicPr>
        <p:blipFill>
          <a:blip r:embed="rId3">
            <a:extLst>
              <a:ext uri="{28A0092B-C50C-407E-A947-70E740481C1C}">
                <a14:useLocalDpi xmlns:a14="http://schemas.microsoft.com/office/drawing/2010/main" val="0"/>
              </a:ext>
            </a:extLst>
          </a:blip>
          <a:srcRect l="10205" t="20047" r="13448" b="27612"/>
          <a:stretch>
            <a:fillRect/>
          </a:stretch>
        </p:blipFill>
        <p:spPr bwMode="auto">
          <a:xfrm>
            <a:off x="528638" y="2106613"/>
            <a:ext cx="2159000"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9" name="TextBox 19"/>
          <p:cNvSpPr txBox="1">
            <a:spLocks noChangeArrowheads="1"/>
          </p:cNvSpPr>
          <p:nvPr/>
        </p:nvSpPr>
        <p:spPr bwMode="auto">
          <a:xfrm>
            <a:off x="909638" y="2411413"/>
            <a:ext cx="1406525" cy="400050"/>
          </a:xfrm>
          <a:prstGeom prst="rect">
            <a:avLst/>
          </a:prstGeom>
          <a:solidFill>
            <a:srgbClr val="00826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000000"/>
                </a:solidFill>
              </a:rPr>
              <a:t>Audience</a:t>
            </a:r>
          </a:p>
        </p:txBody>
      </p:sp>
      <p:pic>
        <p:nvPicPr>
          <p:cNvPr id="7374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9838" y="2030413"/>
            <a:ext cx="16287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Picture 20" descr="Summer Science 2010 Thursday 03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96038" y="4316413"/>
            <a:ext cx="26162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2" name="Picture 9" descr="goalsetting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59300" y="0"/>
            <a:ext cx="1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3" name="Picture 23" descr="goalsettin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62450" y="5103813"/>
            <a:ext cx="14890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Picture 24" descr="computer_OceanDay2010.jpg"/>
          <p:cNvPicPr>
            <a:picLocks noChangeAspect="1"/>
          </p:cNvPicPr>
          <p:nvPr/>
        </p:nvPicPr>
        <p:blipFill>
          <a:blip r:embed="rId8">
            <a:extLst>
              <a:ext uri="{28A0092B-C50C-407E-A947-70E740481C1C}">
                <a14:useLocalDpi xmlns:a14="http://schemas.microsoft.com/office/drawing/2010/main" val="0"/>
              </a:ext>
            </a:extLst>
          </a:blip>
          <a:srcRect l="2" r="22379"/>
          <a:stretch>
            <a:fillRect/>
          </a:stretch>
        </p:blipFill>
        <p:spPr bwMode="auto">
          <a:xfrm>
            <a:off x="373063" y="4362450"/>
            <a:ext cx="21288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6" name="Picture 18" descr="wizard_banner.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442913"/>
            <a:ext cx="924242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040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76200"/>
            <a:ext cx="8229600" cy="1143000"/>
          </a:xfrm>
        </p:spPr>
        <p:txBody>
          <a:bodyPr/>
          <a:lstStyle/>
          <a:p>
            <a:pPr algn="l" eaLnBrk="1" hangingPunct="1">
              <a:defRPr/>
            </a:pPr>
            <a:r>
              <a:rPr lang="en-US" dirty="0" smtClean="0">
                <a:latin typeface="Arial" charset="0"/>
              </a:rPr>
              <a:t>Audience</a:t>
            </a:r>
          </a:p>
        </p:txBody>
      </p:sp>
      <p:sp>
        <p:nvSpPr>
          <p:cNvPr id="77838" name="Text Box 14"/>
          <p:cNvSpPr txBox="1">
            <a:spLocks noChangeArrowheads="1"/>
          </p:cNvSpPr>
          <p:nvPr/>
        </p:nvSpPr>
        <p:spPr bwMode="auto">
          <a:xfrm>
            <a:off x="457200" y="1066800"/>
            <a:ext cx="4800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457200" indent="-457200">
              <a:buFont typeface="Arial"/>
              <a:buChar char="•"/>
              <a:defRPr/>
            </a:pPr>
            <a:r>
              <a:rPr lang="en-US" sz="2800" dirty="0" smtClean="0">
                <a:solidFill>
                  <a:srgbClr val="1F497D"/>
                </a:solidFill>
              </a:rPr>
              <a:t>Size of Audience</a:t>
            </a:r>
          </a:p>
          <a:p>
            <a:pPr marL="457200" indent="-457200">
              <a:buFont typeface="Arial"/>
              <a:buChar char="•"/>
              <a:defRPr/>
            </a:pPr>
            <a:r>
              <a:rPr lang="en-US" sz="2800" dirty="0" smtClean="0">
                <a:solidFill>
                  <a:srgbClr val="1F497D"/>
                </a:solidFill>
              </a:rPr>
              <a:t>Depth of Engagement</a:t>
            </a:r>
          </a:p>
        </p:txBody>
      </p:sp>
      <p:sp>
        <p:nvSpPr>
          <p:cNvPr id="77839" name="Text Box 15"/>
          <p:cNvSpPr txBox="1">
            <a:spLocks noChangeArrowheads="1"/>
          </p:cNvSpPr>
          <p:nvPr/>
        </p:nvSpPr>
        <p:spPr bwMode="auto">
          <a:xfrm>
            <a:off x="457200" y="5240437"/>
            <a:ext cx="8153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b="1" dirty="0" smtClean="0">
                <a:solidFill>
                  <a:srgbClr val="1F497D"/>
                </a:solidFill>
              </a:rPr>
              <a:t>Reviewer Question: </a:t>
            </a:r>
            <a:r>
              <a:rPr lang="en-US" sz="2800" i="1" dirty="0" smtClean="0">
                <a:solidFill>
                  <a:srgbClr val="1F497D"/>
                </a:solidFill>
              </a:rPr>
              <a:t>What is the potential for the proposed activity to benefit society and contribute to achievement of specific desired societal outcomes?</a:t>
            </a:r>
            <a:endParaRPr lang="en-US" sz="2800" i="1" dirty="0">
              <a:solidFill>
                <a:srgbClr val="1F497D"/>
              </a:solidFill>
            </a:endParaRPr>
          </a:p>
        </p:txBody>
      </p:sp>
      <p:sp>
        <p:nvSpPr>
          <p:cNvPr id="20485" name="Rectangle 19"/>
          <p:cNvSpPr>
            <a:spLocks noChangeArrowheads="1"/>
          </p:cNvSpPr>
          <p:nvPr/>
        </p:nvSpPr>
        <p:spPr bwMode="auto">
          <a:xfrm>
            <a:off x="6625145" y="120650"/>
            <a:ext cx="2019496" cy="1569660"/>
          </a:xfrm>
          <a:prstGeom prst="rect">
            <a:avLst/>
          </a:prstGeom>
          <a:solidFill>
            <a:srgbClr val="CCFFCC"/>
          </a:solidFill>
          <a:ln w="12700">
            <a:solidFill>
              <a:schemeClr val="tx1"/>
            </a:solidFill>
            <a:miter lim="800000"/>
            <a:headEnd/>
            <a:tailEnd/>
          </a:ln>
        </p:spPr>
        <p:txBody>
          <a:bodyPr wrap="square">
            <a:spAutoFit/>
          </a:bodyPr>
          <a:lstStyle/>
          <a:p>
            <a:pPr algn="ctr"/>
            <a:r>
              <a:rPr lang="en-US" sz="1600" b="1" dirty="0" smtClean="0">
                <a:solidFill>
                  <a:srgbClr val="DE2D2D"/>
                </a:solidFill>
              </a:rPr>
              <a:t>Audience</a:t>
            </a:r>
            <a:endParaRPr lang="en-US" sz="1600" dirty="0"/>
          </a:p>
          <a:p>
            <a:pPr algn="ctr"/>
            <a:r>
              <a:rPr lang="en-US" sz="1600" dirty="0" smtClean="0"/>
              <a:t>Budget</a:t>
            </a:r>
            <a:endParaRPr lang="en-US" sz="1600" dirty="0"/>
          </a:p>
          <a:p>
            <a:pPr algn="ctr"/>
            <a:r>
              <a:rPr lang="en-US" sz="1600" dirty="0" smtClean="0"/>
              <a:t>Activity</a:t>
            </a:r>
          </a:p>
          <a:p>
            <a:pPr algn="ctr"/>
            <a:r>
              <a:rPr lang="en-US" sz="1600" dirty="0" smtClean="0"/>
              <a:t>Bi Project Description</a:t>
            </a:r>
          </a:p>
          <a:p>
            <a:pPr algn="ctr"/>
            <a:r>
              <a:rPr lang="en-US" sz="1600" dirty="0" smtClean="0"/>
              <a:t>Evaluation</a:t>
            </a:r>
            <a:endParaRPr lang="en-US" sz="1600" dirty="0"/>
          </a:p>
          <a:p>
            <a:pPr algn="ctr"/>
            <a:endParaRPr lang="en-US" sz="1600" dirty="0"/>
          </a:p>
        </p:txBody>
      </p:sp>
      <p:pic>
        <p:nvPicPr>
          <p:cNvPr id="7" name="Picture 8"/>
          <p:cNvPicPr>
            <a:picLocks noChangeAspect="1"/>
          </p:cNvPicPr>
          <p:nvPr/>
        </p:nvPicPr>
        <p:blipFill rotWithShape="1">
          <a:blip r:embed="rId3">
            <a:extLst>
              <a:ext uri="{28A0092B-C50C-407E-A947-70E740481C1C}">
                <a14:useLocalDpi xmlns:a14="http://schemas.microsoft.com/office/drawing/2010/main" val="0"/>
              </a:ext>
            </a:extLst>
          </a:blip>
          <a:srcRect l="25868" t="8960" r="14423" b="41388"/>
          <a:stretch/>
        </p:blipFill>
        <p:spPr bwMode="auto">
          <a:xfrm>
            <a:off x="1377051" y="2105413"/>
            <a:ext cx="4957383" cy="291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8237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8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783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7839">
                                            <p:txEl>
                                              <p:pRg st="0" end="0"/>
                                            </p:txEl>
                                          </p:spTgt>
                                        </p:tgtEl>
                                        <p:attrNameLst>
                                          <p:attrName>style.visibility</p:attrName>
                                        </p:attrNameLst>
                                      </p:cBhvr>
                                      <p:to>
                                        <p:strVal val="visible"/>
                                      </p:to>
                                    </p:set>
                                    <p:animEffect transition="in" filter="dissolve">
                                      <p:cBhvr>
                                        <p:cTn id="15" dur="500"/>
                                        <p:tgtEl>
                                          <p:spTgt spid="778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8" grpId="0" uiExpand="1" build="p" autoUpdateAnimBg="0"/>
      <p:bldP spid="77839"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81000" y="85291"/>
            <a:ext cx="8229600" cy="1143000"/>
          </a:xfrm>
        </p:spPr>
        <p:txBody>
          <a:bodyPr/>
          <a:lstStyle/>
          <a:p>
            <a:pPr algn="l" eaLnBrk="1" hangingPunct="1">
              <a:defRPr/>
            </a:pPr>
            <a:r>
              <a:rPr lang="en-US" dirty="0" smtClean="0">
                <a:latin typeface="Arial" charset="0"/>
              </a:rPr>
              <a:t>Budget</a:t>
            </a:r>
          </a:p>
        </p:txBody>
      </p:sp>
      <p:sp>
        <p:nvSpPr>
          <p:cNvPr id="77839" name="Text Box 15"/>
          <p:cNvSpPr txBox="1">
            <a:spLocks noChangeArrowheads="1"/>
          </p:cNvSpPr>
          <p:nvPr/>
        </p:nvSpPr>
        <p:spPr bwMode="auto">
          <a:xfrm>
            <a:off x="258292" y="4503297"/>
            <a:ext cx="81534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b="1" dirty="0" smtClean="0">
                <a:solidFill>
                  <a:srgbClr val="1F497D"/>
                </a:solidFill>
              </a:rPr>
              <a:t>Reviewer Question: </a:t>
            </a:r>
            <a:r>
              <a:rPr lang="en-US" sz="2800" i="1" dirty="0" smtClean="0">
                <a:solidFill>
                  <a:srgbClr val="1F497D"/>
                </a:solidFill>
              </a:rPr>
              <a:t>Are there adequate resources available to the PI (either at the home institution or through collaborations) to carry out the proposed activities?  Is the budget allocated for BI activities sufficient to successfully implement them?</a:t>
            </a:r>
            <a:endParaRPr lang="en-US" sz="2800" i="1" dirty="0">
              <a:solidFill>
                <a:srgbClr val="1F497D"/>
              </a:solidFill>
            </a:endParaRPr>
          </a:p>
        </p:txBody>
      </p:sp>
      <p:sp>
        <p:nvSpPr>
          <p:cNvPr id="20485" name="Rectangle 19"/>
          <p:cNvSpPr>
            <a:spLocks noChangeArrowheads="1"/>
          </p:cNvSpPr>
          <p:nvPr/>
        </p:nvSpPr>
        <p:spPr bwMode="auto">
          <a:xfrm>
            <a:off x="6625145" y="120650"/>
            <a:ext cx="2019496" cy="1569660"/>
          </a:xfrm>
          <a:prstGeom prst="rect">
            <a:avLst/>
          </a:prstGeom>
          <a:solidFill>
            <a:srgbClr val="CCFFCC"/>
          </a:solidFill>
          <a:ln w="12700">
            <a:solidFill>
              <a:schemeClr val="tx1"/>
            </a:solidFill>
            <a:miter lim="800000"/>
            <a:headEnd/>
            <a:tailEnd/>
          </a:ln>
        </p:spPr>
        <p:txBody>
          <a:bodyPr wrap="square">
            <a:spAutoFit/>
          </a:bodyPr>
          <a:lstStyle/>
          <a:p>
            <a:pPr algn="ctr"/>
            <a:r>
              <a:rPr lang="en-US" sz="1600" b="1" dirty="0" smtClean="0"/>
              <a:t>Audience</a:t>
            </a:r>
            <a:endParaRPr lang="en-US" sz="1600" dirty="0"/>
          </a:p>
          <a:p>
            <a:pPr algn="ctr"/>
            <a:r>
              <a:rPr lang="en-US" sz="1600" dirty="0" smtClean="0">
                <a:solidFill>
                  <a:srgbClr val="FF0000"/>
                </a:solidFill>
              </a:rPr>
              <a:t>Budget</a:t>
            </a:r>
            <a:endParaRPr lang="en-US" sz="1600" dirty="0">
              <a:solidFill>
                <a:srgbClr val="FF0000"/>
              </a:solidFill>
            </a:endParaRPr>
          </a:p>
          <a:p>
            <a:pPr algn="ctr"/>
            <a:r>
              <a:rPr lang="en-US" sz="1600" dirty="0" smtClean="0"/>
              <a:t>Activity</a:t>
            </a:r>
          </a:p>
          <a:p>
            <a:pPr algn="ctr"/>
            <a:r>
              <a:rPr lang="en-US" sz="1600" dirty="0" smtClean="0"/>
              <a:t>Bi Project Description</a:t>
            </a:r>
          </a:p>
          <a:p>
            <a:pPr algn="ctr"/>
            <a:r>
              <a:rPr lang="en-US" sz="1600" dirty="0" smtClean="0"/>
              <a:t>Evaluation</a:t>
            </a:r>
            <a:endParaRPr lang="en-US" sz="1600" dirty="0"/>
          </a:p>
          <a:p>
            <a:pPr algn="ctr"/>
            <a:endParaRPr lang="en-US" sz="1600" dirty="0"/>
          </a:p>
        </p:txBody>
      </p:sp>
      <p:pic>
        <p:nvPicPr>
          <p:cNvPr id="2" name="Picture 1"/>
          <p:cNvPicPr>
            <a:picLocks noChangeAspect="1"/>
          </p:cNvPicPr>
          <p:nvPr/>
        </p:nvPicPr>
        <p:blipFill>
          <a:blip r:embed="rId3">
            <a:alphaModFix amt="74000"/>
          </a:blip>
          <a:stretch>
            <a:fillRect/>
          </a:stretch>
        </p:blipFill>
        <p:spPr>
          <a:xfrm>
            <a:off x="381000" y="1891414"/>
            <a:ext cx="5956692" cy="2611883"/>
          </a:xfrm>
          <a:prstGeom prst="rect">
            <a:avLst/>
          </a:prstGeom>
          <a:ln w="12700" cmpd="sng">
            <a:solidFill>
              <a:srgbClr val="000090">
                <a:alpha val="8000"/>
              </a:srgbClr>
            </a:solidFill>
          </a:ln>
          <a:effectLst>
            <a:softEdge rad="112500"/>
          </a:effectLst>
        </p:spPr>
      </p:pic>
      <p:sp>
        <p:nvSpPr>
          <p:cNvPr id="8" name="Up Arrow 7"/>
          <p:cNvSpPr/>
          <p:nvPr/>
        </p:nvSpPr>
        <p:spPr>
          <a:xfrm rot="19024142">
            <a:off x="3113541" y="3488884"/>
            <a:ext cx="425450" cy="790623"/>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TextBox 2"/>
          <p:cNvSpPr txBox="1"/>
          <p:nvPr/>
        </p:nvSpPr>
        <p:spPr>
          <a:xfrm>
            <a:off x="381000" y="1060417"/>
            <a:ext cx="5507811" cy="830997"/>
          </a:xfrm>
          <a:prstGeom prst="rect">
            <a:avLst/>
          </a:prstGeom>
          <a:noFill/>
        </p:spPr>
        <p:txBody>
          <a:bodyPr wrap="square" rtlCol="0">
            <a:spAutoFit/>
          </a:bodyPr>
          <a:lstStyle/>
          <a:p>
            <a:pPr marL="342900" indent="-342900">
              <a:buFont typeface="Arial"/>
              <a:buChar char="•"/>
            </a:pPr>
            <a:r>
              <a:rPr lang="en-US" sz="2400" dirty="0" smtClean="0"/>
              <a:t>Institutional Infrastructure</a:t>
            </a:r>
          </a:p>
          <a:p>
            <a:pPr marL="342900" indent="-342900">
              <a:buFont typeface="Arial"/>
              <a:buChar char="•"/>
            </a:pPr>
            <a:r>
              <a:rPr lang="en-US" sz="2400" dirty="0" smtClean="0"/>
              <a:t>At least 10% of total budget</a:t>
            </a:r>
            <a:endParaRPr lang="en-US" sz="2400" dirty="0"/>
          </a:p>
        </p:txBody>
      </p:sp>
      <p:sp>
        <p:nvSpPr>
          <p:cNvPr id="4" name="Rectangle 3"/>
          <p:cNvSpPr/>
          <p:nvPr/>
        </p:nvSpPr>
        <p:spPr>
          <a:xfrm>
            <a:off x="381000" y="1891414"/>
            <a:ext cx="6244145" cy="261188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5426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39">
                                            <p:txEl>
                                              <p:pRg st="0" end="0"/>
                                            </p:txEl>
                                          </p:spTgt>
                                        </p:tgtEl>
                                        <p:attrNameLst>
                                          <p:attrName>style.visibility</p:attrName>
                                        </p:attrNameLst>
                                      </p:cBhvr>
                                      <p:to>
                                        <p:strVal val="visible"/>
                                      </p:to>
                                    </p:set>
                                    <p:animEffect transition="in" filter="dissolve">
                                      <p:cBhvr>
                                        <p:cTn id="7" dur="500"/>
                                        <p:tgtEl>
                                          <p:spTgt spid="778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9"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81000" y="-218154"/>
            <a:ext cx="8229600" cy="1143000"/>
          </a:xfrm>
        </p:spPr>
        <p:txBody>
          <a:bodyPr/>
          <a:lstStyle/>
          <a:p>
            <a:pPr algn="l" eaLnBrk="1" hangingPunct="1">
              <a:defRPr/>
            </a:pPr>
            <a:r>
              <a:rPr lang="en-US" dirty="0" smtClean="0">
                <a:latin typeface="Arial" charset="0"/>
              </a:rPr>
              <a:t>Activity Selection</a:t>
            </a:r>
          </a:p>
        </p:txBody>
      </p:sp>
      <p:sp>
        <p:nvSpPr>
          <p:cNvPr id="77839" name="Text Box 15"/>
          <p:cNvSpPr txBox="1">
            <a:spLocks noChangeArrowheads="1"/>
          </p:cNvSpPr>
          <p:nvPr/>
        </p:nvSpPr>
        <p:spPr bwMode="auto">
          <a:xfrm>
            <a:off x="381000" y="5269639"/>
            <a:ext cx="8153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b="1" dirty="0" smtClean="0">
                <a:solidFill>
                  <a:srgbClr val="1F497D"/>
                </a:solidFill>
              </a:rPr>
              <a:t>Reviewer Question: </a:t>
            </a:r>
            <a:r>
              <a:rPr lang="en-US" sz="2800" i="1" dirty="0" smtClean="0">
                <a:solidFill>
                  <a:srgbClr val="1F497D"/>
                </a:solidFill>
              </a:rPr>
              <a:t>Is the plan for carrying out the proposed activity well-reasoned, well organized, and based on a sound rationale?  </a:t>
            </a:r>
            <a:endParaRPr lang="en-US" sz="2800" i="1" dirty="0">
              <a:solidFill>
                <a:srgbClr val="1F497D"/>
              </a:solidFill>
            </a:endParaRPr>
          </a:p>
        </p:txBody>
      </p:sp>
      <p:sp>
        <p:nvSpPr>
          <p:cNvPr id="20485" name="Rectangle 19"/>
          <p:cNvSpPr>
            <a:spLocks noChangeArrowheads="1"/>
          </p:cNvSpPr>
          <p:nvPr/>
        </p:nvSpPr>
        <p:spPr bwMode="auto">
          <a:xfrm>
            <a:off x="6625145" y="120650"/>
            <a:ext cx="2019496" cy="1569660"/>
          </a:xfrm>
          <a:prstGeom prst="rect">
            <a:avLst/>
          </a:prstGeom>
          <a:solidFill>
            <a:srgbClr val="CCFFCC"/>
          </a:solidFill>
          <a:ln w="12700">
            <a:solidFill>
              <a:schemeClr val="tx1"/>
            </a:solidFill>
            <a:miter lim="800000"/>
            <a:headEnd/>
            <a:tailEnd/>
          </a:ln>
        </p:spPr>
        <p:txBody>
          <a:bodyPr wrap="square">
            <a:spAutoFit/>
          </a:bodyPr>
          <a:lstStyle/>
          <a:p>
            <a:pPr algn="ctr"/>
            <a:r>
              <a:rPr lang="en-US" sz="1600" b="1" dirty="0" smtClean="0"/>
              <a:t>Audience</a:t>
            </a:r>
            <a:endParaRPr lang="en-US" sz="1600" dirty="0"/>
          </a:p>
          <a:p>
            <a:pPr algn="ctr"/>
            <a:r>
              <a:rPr lang="en-US" sz="1600" dirty="0" smtClean="0"/>
              <a:t>Budget</a:t>
            </a:r>
            <a:endParaRPr lang="en-US" sz="1600" dirty="0"/>
          </a:p>
          <a:p>
            <a:pPr algn="ctr"/>
            <a:r>
              <a:rPr lang="en-US" sz="1600" dirty="0" smtClean="0">
                <a:solidFill>
                  <a:srgbClr val="FF0000"/>
                </a:solidFill>
              </a:rPr>
              <a:t>Activity</a:t>
            </a:r>
          </a:p>
          <a:p>
            <a:pPr algn="ctr"/>
            <a:r>
              <a:rPr lang="en-US" sz="1600" dirty="0" smtClean="0"/>
              <a:t>Bi Project Description</a:t>
            </a:r>
          </a:p>
          <a:p>
            <a:pPr algn="ctr"/>
            <a:r>
              <a:rPr lang="en-US" sz="1600" dirty="0" smtClean="0"/>
              <a:t>Evaluation</a:t>
            </a:r>
            <a:endParaRPr lang="en-US" sz="1600" dirty="0"/>
          </a:p>
          <a:p>
            <a:pPr algn="ctr"/>
            <a:endParaRPr lang="en-US" sz="1600" dirty="0"/>
          </a:p>
        </p:txBody>
      </p:sp>
      <p:pic>
        <p:nvPicPr>
          <p:cNvPr id="7" name="Picture 4"/>
          <p:cNvPicPr>
            <a:picLocks noChangeAspect="1"/>
          </p:cNvPicPr>
          <p:nvPr/>
        </p:nvPicPr>
        <p:blipFill rotWithShape="1">
          <a:blip r:embed="rId3">
            <a:extLst>
              <a:ext uri="{28A0092B-C50C-407E-A947-70E740481C1C}">
                <a14:useLocalDpi xmlns:a14="http://schemas.microsoft.com/office/drawing/2010/main" val="0"/>
              </a:ext>
            </a:extLst>
          </a:blip>
          <a:srcRect b="36227"/>
          <a:stretch/>
        </p:blipFill>
        <p:spPr bwMode="auto">
          <a:xfrm>
            <a:off x="381000" y="2259560"/>
            <a:ext cx="6308111" cy="302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81000" y="2259560"/>
            <a:ext cx="6421340" cy="289324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81000" y="730963"/>
            <a:ext cx="5909422" cy="1569660"/>
          </a:xfrm>
          <a:prstGeom prst="rect">
            <a:avLst/>
          </a:prstGeom>
          <a:noFill/>
        </p:spPr>
        <p:txBody>
          <a:bodyPr wrap="square" rtlCol="0">
            <a:spAutoFit/>
          </a:bodyPr>
          <a:lstStyle/>
          <a:p>
            <a:pPr marL="342900" indent="-342900">
              <a:buFont typeface="Arial"/>
              <a:buChar char="•"/>
            </a:pPr>
            <a:r>
              <a:rPr lang="en-US" sz="2400" dirty="0" smtClean="0"/>
              <a:t>Effective practices</a:t>
            </a:r>
          </a:p>
          <a:p>
            <a:pPr marL="342900" indent="-342900">
              <a:buFont typeface="Arial"/>
              <a:buChar char="•"/>
            </a:pPr>
            <a:r>
              <a:rPr lang="en-US" sz="2400" dirty="0" smtClean="0"/>
              <a:t>Citing </a:t>
            </a:r>
            <a:r>
              <a:rPr lang="en-US" sz="2400" dirty="0"/>
              <a:t>e</a:t>
            </a:r>
            <a:r>
              <a:rPr lang="en-US" sz="2400" dirty="0" smtClean="0"/>
              <a:t>ducational literature to situate your project in what has already been </a:t>
            </a:r>
            <a:r>
              <a:rPr lang="en-US" sz="2400" dirty="0" smtClean="0"/>
              <a:t>done</a:t>
            </a:r>
          </a:p>
          <a:p>
            <a:pPr marL="342900" indent="-342900">
              <a:buFont typeface="Arial"/>
              <a:buChar char="•"/>
            </a:pPr>
            <a:r>
              <a:rPr lang="en-US" sz="2400" dirty="0" smtClean="0"/>
              <a:t>Correlated to your budget</a:t>
            </a:r>
            <a:endParaRPr lang="en-US" sz="2400" dirty="0"/>
          </a:p>
        </p:txBody>
      </p:sp>
    </p:spTree>
    <p:extLst>
      <p:ext uri="{BB962C8B-B14F-4D97-AF65-F5344CB8AC3E}">
        <p14:creationId xmlns:p14="http://schemas.microsoft.com/office/powerpoint/2010/main" val="23821326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39">
                                            <p:txEl>
                                              <p:pRg st="0" end="0"/>
                                            </p:txEl>
                                          </p:spTgt>
                                        </p:tgtEl>
                                        <p:attrNameLst>
                                          <p:attrName>style.visibility</p:attrName>
                                        </p:attrNameLst>
                                      </p:cBhvr>
                                      <p:to>
                                        <p:strVal val="visible"/>
                                      </p:to>
                                    </p:set>
                                    <p:animEffect transition="in" filter="dissolve">
                                      <p:cBhvr>
                                        <p:cTn id="7" dur="500"/>
                                        <p:tgtEl>
                                          <p:spTgt spid="778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81000" y="85291"/>
            <a:ext cx="8229600" cy="1143000"/>
          </a:xfrm>
        </p:spPr>
        <p:txBody>
          <a:bodyPr/>
          <a:lstStyle/>
          <a:p>
            <a:pPr algn="l" eaLnBrk="1" hangingPunct="1">
              <a:defRPr/>
            </a:pPr>
            <a:r>
              <a:rPr lang="en-US" dirty="0" smtClean="0">
                <a:latin typeface="Arial" charset="0"/>
              </a:rPr>
              <a:t>Partners</a:t>
            </a:r>
          </a:p>
        </p:txBody>
      </p:sp>
      <p:sp>
        <p:nvSpPr>
          <p:cNvPr id="77839" name="Text Box 15"/>
          <p:cNvSpPr txBox="1">
            <a:spLocks noChangeArrowheads="1"/>
          </p:cNvSpPr>
          <p:nvPr/>
        </p:nvSpPr>
        <p:spPr bwMode="auto">
          <a:xfrm>
            <a:off x="144740" y="5326224"/>
            <a:ext cx="8153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b="1" dirty="0" smtClean="0">
                <a:solidFill>
                  <a:srgbClr val="1F497D"/>
                </a:solidFill>
              </a:rPr>
              <a:t>Reviewer Question: </a:t>
            </a:r>
            <a:r>
              <a:rPr lang="en-US" sz="2800" i="1" dirty="0" smtClean="0">
                <a:solidFill>
                  <a:srgbClr val="1F497D"/>
                </a:solidFill>
              </a:rPr>
              <a:t>How well qualified is the individual, team, or Institution to conduct the proposed activities?</a:t>
            </a:r>
            <a:endParaRPr lang="en-US" sz="2800" i="1" dirty="0">
              <a:solidFill>
                <a:srgbClr val="1F497D"/>
              </a:solidFill>
            </a:endParaRPr>
          </a:p>
        </p:txBody>
      </p:sp>
      <p:sp>
        <p:nvSpPr>
          <p:cNvPr id="20485" name="Rectangle 19"/>
          <p:cNvSpPr>
            <a:spLocks noChangeArrowheads="1"/>
          </p:cNvSpPr>
          <p:nvPr/>
        </p:nvSpPr>
        <p:spPr bwMode="auto">
          <a:xfrm>
            <a:off x="6625145" y="120650"/>
            <a:ext cx="2019496" cy="1569660"/>
          </a:xfrm>
          <a:prstGeom prst="rect">
            <a:avLst/>
          </a:prstGeom>
          <a:solidFill>
            <a:srgbClr val="CCFFCC"/>
          </a:solidFill>
          <a:ln w="12700">
            <a:solidFill>
              <a:schemeClr val="tx1"/>
            </a:solidFill>
            <a:miter lim="800000"/>
            <a:headEnd/>
            <a:tailEnd/>
          </a:ln>
        </p:spPr>
        <p:txBody>
          <a:bodyPr wrap="square">
            <a:spAutoFit/>
          </a:bodyPr>
          <a:lstStyle/>
          <a:p>
            <a:pPr algn="ctr"/>
            <a:r>
              <a:rPr lang="en-US" sz="1600" b="1" dirty="0" smtClean="0"/>
              <a:t>Audience</a:t>
            </a:r>
            <a:endParaRPr lang="en-US" sz="1600" dirty="0"/>
          </a:p>
          <a:p>
            <a:pPr algn="ctr"/>
            <a:r>
              <a:rPr lang="en-US" sz="1600" dirty="0" smtClean="0"/>
              <a:t>Budget</a:t>
            </a:r>
            <a:endParaRPr lang="en-US" sz="1600" dirty="0"/>
          </a:p>
          <a:p>
            <a:pPr algn="ctr"/>
            <a:r>
              <a:rPr lang="en-US" sz="1600" dirty="0" smtClean="0">
                <a:solidFill>
                  <a:srgbClr val="FF0000"/>
                </a:solidFill>
              </a:rPr>
              <a:t>Activity</a:t>
            </a:r>
          </a:p>
          <a:p>
            <a:pPr algn="ctr"/>
            <a:r>
              <a:rPr lang="en-US" sz="1600" dirty="0" smtClean="0"/>
              <a:t>Bi Project Description</a:t>
            </a:r>
          </a:p>
          <a:p>
            <a:pPr algn="ctr"/>
            <a:r>
              <a:rPr lang="en-US" sz="1600" dirty="0" smtClean="0"/>
              <a:t>Evaluation</a:t>
            </a:r>
            <a:endParaRPr lang="en-US" sz="1600" dirty="0"/>
          </a:p>
          <a:p>
            <a:pPr algn="ctr"/>
            <a:endParaRPr lang="en-US"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54961"/>
            <a:ext cx="6547489" cy="287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1000" y="2454961"/>
            <a:ext cx="6547489" cy="287126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02052" y="1228291"/>
            <a:ext cx="5876968" cy="830997"/>
          </a:xfrm>
          <a:prstGeom prst="rect">
            <a:avLst/>
          </a:prstGeom>
          <a:noFill/>
        </p:spPr>
        <p:txBody>
          <a:bodyPr wrap="square" rtlCol="0">
            <a:spAutoFit/>
          </a:bodyPr>
          <a:lstStyle/>
          <a:p>
            <a:pPr marL="342900" indent="-342900">
              <a:buFont typeface="Arial"/>
              <a:buChar char="•"/>
            </a:pPr>
            <a:r>
              <a:rPr lang="en-US" sz="2400" dirty="0" smtClean="0"/>
              <a:t>Comprehensive team to successfully execute the proposed BI plan</a:t>
            </a:r>
            <a:endParaRPr lang="en-US" sz="2400" dirty="0"/>
          </a:p>
        </p:txBody>
      </p:sp>
    </p:spTree>
    <p:extLst>
      <p:ext uri="{BB962C8B-B14F-4D97-AF65-F5344CB8AC3E}">
        <p14:creationId xmlns:p14="http://schemas.microsoft.com/office/powerpoint/2010/main" val="6923345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39">
                                            <p:txEl>
                                              <p:pRg st="0" end="0"/>
                                            </p:txEl>
                                          </p:spTgt>
                                        </p:tgtEl>
                                        <p:attrNameLst>
                                          <p:attrName>style.visibility</p:attrName>
                                        </p:attrNameLst>
                                      </p:cBhvr>
                                      <p:to>
                                        <p:strVal val="visible"/>
                                      </p:to>
                                    </p:set>
                                    <p:animEffect transition="in" filter="dissolve">
                                      <p:cBhvr>
                                        <p:cTn id="7" dur="500"/>
                                        <p:tgtEl>
                                          <p:spTgt spid="778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81000" y="85291"/>
            <a:ext cx="8229600" cy="1143000"/>
          </a:xfrm>
        </p:spPr>
        <p:txBody>
          <a:bodyPr>
            <a:normAutofit fontScale="90000"/>
          </a:bodyPr>
          <a:lstStyle/>
          <a:p>
            <a:pPr algn="l" eaLnBrk="1" hangingPunct="1">
              <a:defRPr/>
            </a:pPr>
            <a:r>
              <a:rPr lang="en-US" dirty="0" smtClean="0">
                <a:latin typeface="Arial" charset="0"/>
              </a:rPr>
              <a:t>Broader Impact Project</a:t>
            </a:r>
            <a:br>
              <a:rPr lang="en-US" dirty="0" smtClean="0">
                <a:latin typeface="Arial" charset="0"/>
              </a:rPr>
            </a:br>
            <a:r>
              <a:rPr lang="en-US" dirty="0" smtClean="0">
                <a:latin typeface="Arial" charset="0"/>
              </a:rPr>
              <a:t>Description</a:t>
            </a:r>
          </a:p>
        </p:txBody>
      </p:sp>
      <p:sp>
        <p:nvSpPr>
          <p:cNvPr id="77839" name="Text Box 15"/>
          <p:cNvSpPr txBox="1">
            <a:spLocks noChangeArrowheads="1"/>
          </p:cNvSpPr>
          <p:nvPr/>
        </p:nvSpPr>
        <p:spPr bwMode="auto">
          <a:xfrm>
            <a:off x="248104" y="5326224"/>
            <a:ext cx="8153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b="1" dirty="0" smtClean="0">
                <a:solidFill>
                  <a:srgbClr val="1F497D"/>
                </a:solidFill>
              </a:rPr>
              <a:t>Reviewer Question: </a:t>
            </a:r>
            <a:r>
              <a:rPr lang="en-US" sz="2800" i="1" dirty="0" smtClean="0">
                <a:solidFill>
                  <a:srgbClr val="1F497D"/>
                </a:solidFill>
              </a:rPr>
              <a:t>To what extent do the proposed activities suggest and explore creative, original, or potentially transformative concepts?</a:t>
            </a:r>
            <a:endParaRPr lang="en-US" sz="2800" i="1" dirty="0">
              <a:solidFill>
                <a:srgbClr val="1F497D"/>
              </a:solidFill>
            </a:endParaRPr>
          </a:p>
        </p:txBody>
      </p:sp>
      <p:sp>
        <p:nvSpPr>
          <p:cNvPr id="20485" name="Rectangle 19"/>
          <p:cNvSpPr>
            <a:spLocks noChangeArrowheads="1"/>
          </p:cNvSpPr>
          <p:nvPr/>
        </p:nvSpPr>
        <p:spPr bwMode="auto">
          <a:xfrm>
            <a:off x="6625145" y="120650"/>
            <a:ext cx="2019496" cy="1569660"/>
          </a:xfrm>
          <a:prstGeom prst="rect">
            <a:avLst/>
          </a:prstGeom>
          <a:solidFill>
            <a:srgbClr val="CCFFCC"/>
          </a:solidFill>
          <a:ln w="12700">
            <a:solidFill>
              <a:schemeClr val="tx1"/>
            </a:solidFill>
            <a:miter lim="800000"/>
            <a:headEnd/>
            <a:tailEnd/>
          </a:ln>
        </p:spPr>
        <p:txBody>
          <a:bodyPr wrap="square">
            <a:spAutoFit/>
          </a:bodyPr>
          <a:lstStyle/>
          <a:p>
            <a:pPr algn="ctr"/>
            <a:r>
              <a:rPr lang="en-US" sz="1600" b="1" dirty="0" smtClean="0"/>
              <a:t>Audience</a:t>
            </a:r>
            <a:endParaRPr lang="en-US" sz="1600" dirty="0"/>
          </a:p>
          <a:p>
            <a:pPr algn="ctr"/>
            <a:r>
              <a:rPr lang="en-US" sz="1600" dirty="0" smtClean="0"/>
              <a:t>Budget</a:t>
            </a:r>
            <a:endParaRPr lang="en-US" sz="1600" dirty="0"/>
          </a:p>
          <a:p>
            <a:pPr algn="ctr"/>
            <a:r>
              <a:rPr lang="en-US" sz="1600" dirty="0" smtClean="0"/>
              <a:t>Activity</a:t>
            </a:r>
          </a:p>
          <a:p>
            <a:pPr algn="ctr"/>
            <a:r>
              <a:rPr lang="en-US" sz="1600" dirty="0" smtClean="0">
                <a:solidFill>
                  <a:srgbClr val="FF0000"/>
                </a:solidFill>
              </a:rPr>
              <a:t>Bi Project Description</a:t>
            </a:r>
          </a:p>
          <a:p>
            <a:pPr algn="ctr"/>
            <a:r>
              <a:rPr lang="en-US" sz="1600" dirty="0" smtClean="0"/>
              <a:t>Evaluation</a:t>
            </a:r>
            <a:endParaRPr lang="en-US" sz="1600" dirty="0"/>
          </a:p>
          <a:p>
            <a:pPr algn="ctr"/>
            <a:endParaRPr lang="en-US" sz="1600" dirty="0"/>
          </a:p>
        </p:txBody>
      </p:sp>
      <p:pic>
        <p:nvPicPr>
          <p:cNvPr id="7" name="Picture 6"/>
          <p:cNvPicPr>
            <a:picLocks noChangeAspect="1"/>
          </p:cNvPicPr>
          <p:nvPr/>
        </p:nvPicPr>
        <p:blipFill>
          <a:blip r:embed="rId3"/>
          <a:stretch>
            <a:fillRect/>
          </a:stretch>
        </p:blipFill>
        <p:spPr>
          <a:xfrm>
            <a:off x="573959" y="1926906"/>
            <a:ext cx="5849360" cy="3399318"/>
          </a:xfrm>
          <a:prstGeom prst="rect">
            <a:avLst/>
          </a:prstGeom>
          <a:solidFill>
            <a:srgbClr val="FFFFFF">
              <a:shade val="85000"/>
            </a:srgbClr>
          </a:solidFill>
          <a:ln w="88900" cap="sq">
            <a:solidFill>
              <a:srgbClr val="000A1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381000" y="1274811"/>
            <a:ext cx="5552110" cy="461665"/>
          </a:xfrm>
          <a:prstGeom prst="rect">
            <a:avLst/>
          </a:prstGeom>
          <a:noFill/>
        </p:spPr>
        <p:txBody>
          <a:bodyPr wrap="square" rtlCol="0">
            <a:spAutoFit/>
          </a:bodyPr>
          <a:lstStyle/>
          <a:p>
            <a:pPr marL="342900" indent="-342900">
              <a:buFont typeface="Arial"/>
              <a:buChar char="•"/>
            </a:pPr>
            <a:r>
              <a:rPr lang="en-US" sz="2400" dirty="0" smtClean="0"/>
              <a:t>SMART objectives </a:t>
            </a:r>
          </a:p>
        </p:txBody>
      </p:sp>
    </p:spTree>
    <p:extLst>
      <p:ext uri="{BB962C8B-B14F-4D97-AF65-F5344CB8AC3E}">
        <p14:creationId xmlns:p14="http://schemas.microsoft.com/office/powerpoint/2010/main" val="569667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39">
                                            <p:txEl>
                                              <p:pRg st="0" end="0"/>
                                            </p:txEl>
                                          </p:spTgt>
                                        </p:tgtEl>
                                        <p:attrNameLst>
                                          <p:attrName>style.visibility</p:attrName>
                                        </p:attrNameLst>
                                      </p:cBhvr>
                                      <p:to>
                                        <p:strVal val="visible"/>
                                      </p:to>
                                    </p:set>
                                    <p:animEffect transition="in" filter="dissolve">
                                      <p:cBhvr>
                                        <p:cTn id="7" dur="500"/>
                                        <p:tgtEl>
                                          <p:spTgt spid="778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9"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81000" y="85291"/>
            <a:ext cx="8229600" cy="1143000"/>
          </a:xfrm>
        </p:spPr>
        <p:txBody>
          <a:bodyPr/>
          <a:lstStyle/>
          <a:p>
            <a:pPr algn="l" eaLnBrk="1" hangingPunct="1">
              <a:defRPr/>
            </a:pPr>
            <a:r>
              <a:rPr lang="en-US" dirty="0" smtClean="0">
                <a:latin typeface="Arial" charset="0"/>
              </a:rPr>
              <a:t>Evaluation</a:t>
            </a:r>
          </a:p>
        </p:txBody>
      </p:sp>
      <p:sp>
        <p:nvSpPr>
          <p:cNvPr id="77839" name="Text Box 15"/>
          <p:cNvSpPr txBox="1">
            <a:spLocks noChangeArrowheads="1"/>
          </p:cNvSpPr>
          <p:nvPr/>
        </p:nvSpPr>
        <p:spPr bwMode="auto">
          <a:xfrm>
            <a:off x="174273" y="5697040"/>
            <a:ext cx="8153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b="1" dirty="0" smtClean="0">
                <a:solidFill>
                  <a:srgbClr val="1F497D"/>
                </a:solidFill>
              </a:rPr>
              <a:t>Reviewer Question: </a:t>
            </a:r>
            <a:r>
              <a:rPr lang="en-US" sz="2800" i="1" dirty="0">
                <a:solidFill>
                  <a:srgbClr val="1F497D"/>
                </a:solidFill>
              </a:rPr>
              <a:t>Does the plan incorporate a mechanism to access success</a:t>
            </a:r>
            <a:r>
              <a:rPr lang="en-US" sz="2800" i="1" dirty="0" smtClean="0">
                <a:solidFill>
                  <a:srgbClr val="1F497D"/>
                </a:solidFill>
              </a:rPr>
              <a:t>?</a:t>
            </a:r>
            <a:endParaRPr lang="en-US" sz="2800" i="1" dirty="0">
              <a:solidFill>
                <a:srgbClr val="1F497D"/>
              </a:solidFill>
            </a:endParaRPr>
          </a:p>
        </p:txBody>
      </p:sp>
      <p:sp>
        <p:nvSpPr>
          <p:cNvPr id="20485" name="Rectangle 19"/>
          <p:cNvSpPr>
            <a:spLocks noChangeArrowheads="1"/>
          </p:cNvSpPr>
          <p:nvPr/>
        </p:nvSpPr>
        <p:spPr bwMode="auto">
          <a:xfrm>
            <a:off x="6625145" y="120650"/>
            <a:ext cx="2019496" cy="1569660"/>
          </a:xfrm>
          <a:prstGeom prst="rect">
            <a:avLst/>
          </a:prstGeom>
          <a:solidFill>
            <a:srgbClr val="CCFFCC"/>
          </a:solidFill>
          <a:ln w="12700">
            <a:solidFill>
              <a:schemeClr val="tx1"/>
            </a:solidFill>
            <a:miter lim="800000"/>
            <a:headEnd/>
            <a:tailEnd/>
          </a:ln>
        </p:spPr>
        <p:txBody>
          <a:bodyPr wrap="square">
            <a:spAutoFit/>
          </a:bodyPr>
          <a:lstStyle/>
          <a:p>
            <a:pPr algn="ctr"/>
            <a:r>
              <a:rPr lang="en-US" sz="1600" b="1" dirty="0" smtClean="0"/>
              <a:t>Audience</a:t>
            </a:r>
            <a:endParaRPr lang="en-US" sz="1600" dirty="0"/>
          </a:p>
          <a:p>
            <a:pPr algn="ctr"/>
            <a:r>
              <a:rPr lang="en-US" sz="1600" dirty="0" smtClean="0"/>
              <a:t>Budget</a:t>
            </a:r>
            <a:endParaRPr lang="en-US" sz="1600" dirty="0"/>
          </a:p>
          <a:p>
            <a:pPr algn="ctr"/>
            <a:r>
              <a:rPr lang="en-US" sz="1600" dirty="0" smtClean="0"/>
              <a:t>Activity</a:t>
            </a:r>
          </a:p>
          <a:p>
            <a:pPr algn="ctr"/>
            <a:r>
              <a:rPr lang="en-US" sz="1600" dirty="0" smtClean="0"/>
              <a:t>Bi Project Description</a:t>
            </a:r>
          </a:p>
          <a:p>
            <a:pPr algn="ctr"/>
            <a:r>
              <a:rPr lang="en-US" sz="1600" dirty="0" smtClean="0">
                <a:solidFill>
                  <a:srgbClr val="FF0000"/>
                </a:solidFill>
              </a:rPr>
              <a:t>Evaluation</a:t>
            </a:r>
            <a:endParaRPr lang="en-US" sz="1600" dirty="0">
              <a:solidFill>
                <a:srgbClr val="FF0000"/>
              </a:solidFill>
            </a:endParaRPr>
          </a:p>
          <a:p>
            <a:pPr algn="ctr"/>
            <a:endParaRPr lang="en-US" sz="1600" dirty="0"/>
          </a:p>
        </p:txBody>
      </p:sp>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95719"/>
            <a:ext cx="6098568" cy="289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1000" y="2495719"/>
            <a:ext cx="6098568" cy="289682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81000" y="1107492"/>
            <a:ext cx="5947983" cy="1477327"/>
          </a:xfrm>
          <a:prstGeom prst="rect">
            <a:avLst/>
          </a:prstGeom>
          <a:noFill/>
        </p:spPr>
        <p:txBody>
          <a:bodyPr wrap="square" rtlCol="0">
            <a:spAutoFit/>
          </a:bodyPr>
          <a:lstStyle/>
          <a:p>
            <a:pPr marL="342900" indent="-342900">
              <a:buFont typeface="Arial"/>
              <a:buChar char="•"/>
            </a:pPr>
            <a:r>
              <a:rPr lang="en-US" sz="2400" dirty="0"/>
              <a:t>Measurable </a:t>
            </a:r>
            <a:r>
              <a:rPr lang="en-US" sz="2400" dirty="0" smtClean="0"/>
              <a:t>outcomes</a:t>
            </a:r>
          </a:p>
          <a:p>
            <a:pPr marL="342900" indent="-342900">
              <a:buFont typeface="Arial"/>
              <a:buChar char="•"/>
            </a:pPr>
            <a:r>
              <a:rPr lang="en-US" sz="2400" dirty="0" smtClean="0"/>
              <a:t>Methods for assessing impact are articulated</a:t>
            </a:r>
            <a:endParaRPr lang="en-US" sz="2400" dirty="0"/>
          </a:p>
          <a:p>
            <a:endParaRPr lang="en-US" dirty="0"/>
          </a:p>
        </p:txBody>
      </p:sp>
    </p:spTree>
    <p:extLst>
      <p:ext uri="{BB962C8B-B14F-4D97-AF65-F5344CB8AC3E}">
        <p14:creationId xmlns:p14="http://schemas.microsoft.com/office/powerpoint/2010/main" val="569667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39">
                                            <p:txEl>
                                              <p:pRg st="0" end="0"/>
                                            </p:txEl>
                                          </p:spTgt>
                                        </p:tgtEl>
                                        <p:attrNameLst>
                                          <p:attrName>style.visibility</p:attrName>
                                        </p:attrNameLst>
                                      </p:cBhvr>
                                      <p:to>
                                        <p:strVal val="visible"/>
                                      </p:to>
                                    </p:set>
                                    <p:animEffect transition="in" filter="dissolve">
                                      <p:cBhvr>
                                        <p:cTn id="7" dur="500"/>
                                        <p:tgtEl>
                                          <p:spTgt spid="778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9"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Left Arrow 3"/>
          <p:cNvSpPr>
            <a:spLocks noChangeArrowheads="1"/>
          </p:cNvSpPr>
          <p:nvPr/>
        </p:nvSpPr>
        <p:spPr bwMode="auto">
          <a:xfrm>
            <a:off x="7196138" y="4303713"/>
            <a:ext cx="823912" cy="822325"/>
          </a:xfrm>
          <a:prstGeom prst="leftArrow">
            <a:avLst>
              <a:gd name="adj1" fmla="val 50000"/>
              <a:gd name="adj2" fmla="val 5009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107522" name="Picture 12"/>
          <p:cNvPicPr>
            <a:picLocks noChangeAspect="1"/>
          </p:cNvPicPr>
          <p:nvPr/>
        </p:nvPicPr>
        <p:blipFill>
          <a:blip r:embed="rId3">
            <a:extLst>
              <a:ext uri="{28A0092B-C50C-407E-A947-70E740481C1C}">
                <a14:useLocalDpi xmlns:a14="http://schemas.microsoft.com/office/drawing/2010/main" val="0"/>
              </a:ext>
            </a:extLst>
          </a:blip>
          <a:srcRect l="23618"/>
          <a:stretch>
            <a:fillRect/>
          </a:stretch>
        </p:blipFill>
        <p:spPr bwMode="auto">
          <a:xfrm>
            <a:off x="50800" y="468313"/>
            <a:ext cx="6811963" cy="611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Left Arrow 1"/>
          <p:cNvSpPr>
            <a:spLocks noChangeArrowheads="1"/>
          </p:cNvSpPr>
          <p:nvPr/>
        </p:nvSpPr>
        <p:spPr bwMode="auto">
          <a:xfrm>
            <a:off x="6853238" y="4405313"/>
            <a:ext cx="501650" cy="484187"/>
          </a:xfrm>
          <a:prstGeom prst="leftArrow">
            <a:avLst>
              <a:gd name="adj1" fmla="val 50000"/>
              <a:gd name="adj2" fmla="val 49976"/>
            </a:avLst>
          </a:prstGeom>
          <a:solidFill>
            <a:srgbClr val="72BF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24" name="Left Arrow 4"/>
          <p:cNvSpPr>
            <a:spLocks noChangeArrowheads="1"/>
          </p:cNvSpPr>
          <p:nvPr/>
        </p:nvSpPr>
        <p:spPr bwMode="auto">
          <a:xfrm>
            <a:off x="6845300" y="1725613"/>
            <a:ext cx="409575" cy="484187"/>
          </a:xfrm>
          <a:prstGeom prst="leftArrow">
            <a:avLst>
              <a:gd name="adj1" fmla="val 50000"/>
              <a:gd name="adj2" fmla="val 50023"/>
            </a:avLst>
          </a:prstGeom>
          <a:solidFill>
            <a:srgbClr val="72BF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25" name="TextBox 5"/>
          <p:cNvSpPr txBox="1">
            <a:spLocks noChangeArrowheads="1"/>
          </p:cNvSpPr>
          <p:nvPr/>
        </p:nvSpPr>
        <p:spPr bwMode="auto">
          <a:xfrm>
            <a:off x="7264400" y="1679575"/>
            <a:ext cx="20066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00"/>
                </a:solidFill>
              </a:rPr>
              <a:t>Scientists input/data</a:t>
            </a:r>
          </a:p>
          <a:p>
            <a:pPr eaLnBrk="1" hangingPunct="1"/>
            <a:endParaRPr lang="en-US" sz="1800">
              <a:solidFill>
                <a:srgbClr val="000000"/>
              </a:solidFill>
            </a:endParaRPr>
          </a:p>
          <a:p>
            <a:pPr eaLnBrk="1" hangingPunct="1"/>
            <a:endParaRPr lang="en-US" sz="1800">
              <a:solidFill>
                <a:srgbClr val="000000"/>
              </a:solidFill>
            </a:endParaRPr>
          </a:p>
          <a:p>
            <a:pPr eaLnBrk="1" hangingPunct="1"/>
            <a:r>
              <a:rPr lang="en-US" sz="1800">
                <a:solidFill>
                  <a:srgbClr val="000000"/>
                </a:solidFill>
              </a:rPr>
              <a:t>Helpful info</a:t>
            </a:r>
          </a:p>
          <a:p>
            <a:pPr eaLnBrk="1" hangingPunct="1"/>
            <a:r>
              <a:rPr lang="en-US" sz="1800">
                <a:solidFill>
                  <a:srgbClr val="000000"/>
                </a:solidFill>
              </a:rPr>
              <a:t>on audience</a:t>
            </a:r>
          </a:p>
          <a:p>
            <a:pPr eaLnBrk="1" hangingPunct="1"/>
            <a:endParaRPr lang="en-US" sz="1800">
              <a:solidFill>
                <a:srgbClr val="000000"/>
              </a:solidFill>
            </a:endParaRPr>
          </a:p>
          <a:p>
            <a:pPr eaLnBrk="1" hangingPunct="1"/>
            <a:endParaRPr lang="en-US" sz="1800">
              <a:solidFill>
                <a:srgbClr val="000000"/>
              </a:solidFill>
            </a:endParaRPr>
          </a:p>
          <a:p>
            <a:pPr eaLnBrk="1" hangingPunct="1"/>
            <a:endParaRPr lang="en-US" sz="1800">
              <a:solidFill>
                <a:srgbClr val="000000"/>
              </a:solidFill>
            </a:endParaRPr>
          </a:p>
          <a:p>
            <a:pPr eaLnBrk="1" hangingPunct="1"/>
            <a:endParaRPr lang="en-US" sz="1800">
              <a:solidFill>
                <a:srgbClr val="000000"/>
              </a:solidFill>
            </a:endParaRPr>
          </a:p>
          <a:p>
            <a:pPr eaLnBrk="1" hangingPunct="1"/>
            <a:r>
              <a:rPr lang="en-US" sz="1800">
                <a:solidFill>
                  <a:srgbClr val="000000"/>
                </a:solidFill>
              </a:rPr>
              <a:t>Activity notes</a:t>
            </a:r>
          </a:p>
          <a:p>
            <a:pPr eaLnBrk="1" hangingPunct="1"/>
            <a:endParaRPr lang="en-US" sz="1800">
              <a:solidFill>
                <a:srgbClr val="000000"/>
              </a:solidFill>
            </a:endParaRPr>
          </a:p>
          <a:p>
            <a:pPr eaLnBrk="1" hangingPunct="1"/>
            <a:endParaRPr lang="en-US" sz="1800">
              <a:solidFill>
                <a:srgbClr val="000000"/>
              </a:solidFill>
            </a:endParaRPr>
          </a:p>
          <a:p>
            <a:pPr eaLnBrk="1" hangingPunct="1"/>
            <a:endParaRPr lang="en-US" sz="1800">
              <a:solidFill>
                <a:srgbClr val="000000"/>
              </a:solidFill>
            </a:endParaRPr>
          </a:p>
          <a:p>
            <a:pPr eaLnBrk="1" hangingPunct="1"/>
            <a:endParaRPr lang="en-US" sz="1800">
              <a:solidFill>
                <a:srgbClr val="000000"/>
              </a:solidFill>
            </a:endParaRPr>
          </a:p>
          <a:p>
            <a:pPr eaLnBrk="1" hangingPunct="1"/>
            <a:endParaRPr lang="en-US" sz="1800">
              <a:solidFill>
                <a:srgbClr val="000000"/>
              </a:solidFill>
            </a:endParaRPr>
          </a:p>
          <a:p>
            <a:pPr eaLnBrk="1" hangingPunct="1"/>
            <a:r>
              <a:rPr lang="en-US" sz="1800">
                <a:solidFill>
                  <a:srgbClr val="000000"/>
                </a:solidFill>
              </a:rPr>
              <a:t>Objectives</a:t>
            </a:r>
          </a:p>
          <a:p>
            <a:pPr eaLnBrk="1" hangingPunct="1"/>
            <a:r>
              <a:rPr lang="en-US" sz="1800">
                <a:solidFill>
                  <a:srgbClr val="000000"/>
                </a:solidFill>
              </a:rPr>
              <a:t>Drafted in Wiz</a:t>
            </a:r>
            <a:r>
              <a:rPr lang="en-US" sz="1800">
                <a:solidFill>
                  <a:schemeClr val="bg1"/>
                </a:solidFill>
              </a:rPr>
              <a:t>ard</a:t>
            </a:r>
          </a:p>
        </p:txBody>
      </p:sp>
      <p:sp>
        <p:nvSpPr>
          <p:cNvPr id="107526" name="Left Arrow 1"/>
          <p:cNvSpPr>
            <a:spLocks noChangeArrowheads="1"/>
          </p:cNvSpPr>
          <p:nvPr/>
        </p:nvSpPr>
        <p:spPr bwMode="auto">
          <a:xfrm>
            <a:off x="6338888" y="6181725"/>
            <a:ext cx="977900" cy="484188"/>
          </a:xfrm>
          <a:prstGeom prst="leftArrow">
            <a:avLst>
              <a:gd name="adj1" fmla="val 50000"/>
              <a:gd name="adj2" fmla="val 50024"/>
            </a:avLst>
          </a:prstGeom>
          <a:solidFill>
            <a:srgbClr val="72BF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527" name="Left Arrow 4"/>
          <p:cNvSpPr>
            <a:spLocks noChangeArrowheads="1"/>
          </p:cNvSpPr>
          <p:nvPr/>
        </p:nvSpPr>
        <p:spPr bwMode="auto">
          <a:xfrm>
            <a:off x="5141913" y="2868613"/>
            <a:ext cx="2122487" cy="484187"/>
          </a:xfrm>
          <a:prstGeom prst="leftArrow">
            <a:avLst>
              <a:gd name="adj1" fmla="val 50000"/>
              <a:gd name="adj2" fmla="val 50046"/>
            </a:avLst>
          </a:prstGeom>
          <a:solidFill>
            <a:srgbClr val="72BF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extLst>
      <p:ext uri="{BB962C8B-B14F-4D97-AF65-F5344CB8AC3E}">
        <p14:creationId xmlns:p14="http://schemas.microsoft.com/office/powerpoint/2010/main" val="4277807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ientistspat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200" y="0"/>
            <a:ext cx="6190133" cy="6858000"/>
          </a:xfrm>
          <a:prstGeom prst="rect">
            <a:avLst/>
          </a:prstGeom>
        </p:spPr>
      </p:pic>
    </p:spTree>
    <p:extLst>
      <p:ext uri="{BB962C8B-B14F-4D97-AF65-F5344CB8AC3E}">
        <p14:creationId xmlns:p14="http://schemas.microsoft.com/office/powerpoint/2010/main" val="38695444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23900"/>
            <a:ext cx="7023100" cy="59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Left Arrow 2"/>
          <p:cNvSpPr>
            <a:spLocks noChangeArrowheads="1"/>
          </p:cNvSpPr>
          <p:nvPr/>
        </p:nvSpPr>
        <p:spPr bwMode="auto">
          <a:xfrm>
            <a:off x="6375400" y="787400"/>
            <a:ext cx="977900" cy="484188"/>
          </a:xfrm>
          <a:prstGeom prst="leftArrow">
            <a:avLst>
              <a:gd name="adj1" fmla="val 50000"/>
              <a:gd name="adj2" fmla="val 50024"/>
            </a:avLst>
          </a:prstGeom>
          <a:solidFill>
            <a:srgbClr val="72BF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chemeClr val="bg1"/>
              </a:solidFill>
            </a:endParaRPr>
          </a:p>
        </p:txBody>
      </p:sp>
      <p:sp>
        <p:nvSpPr>
          <p:cNvPr id="109571" name="Left Arrow 3"/>
          <p:cNvSpPr>
            <a:spLocks noChangeArrowheads="1"/>
          </p:cNvSpPr>
          <p:nvPr/>
        </p:nvSpPr>
        <p:spPr bwMode="auto">
          <a:xfrm>
            <a:off x="6462713" y="3114675"/>
            <a:ext cx="977900" cy="484188"/>
          </a:xfrm>
          <a:prstGeom prst="leftArrow">
            <a:avLst>
              <a:gd name="adj1" fmla="val 50000"/>
              <a:gd name="adj2" fmla="val 50024"/>
            </a:avLst>
          </a:prstGeom>
          <a:solidFill>
            <a:srgbClr val="72BF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chemeClr val="bg1"/>
              </a:solidFill>
            </a:endParaRPr>
          </a:p>
        </p:txBody>
      </p:sp>
      <p:sp>
        <p:nvSpPr>
          <p:cNvPr id="109572" name="Left Arrow 4"/>
          <p:cNvSpPr>
            <a:spLocks noChangeArrowheads="1"/>
          </p:cNvSpPr>
          <p:nvPr/>
        </p:nvSpPr>
        <p:spPr bwMode="auto">
          <a:xfrm>
            <a:off x="6826250" y="5084763"/>
            <a:ext cx="977900" cy="484187"/>
          </a:xfrm>
          <a:prstGeom prst="leftArrow">
            <a:avLst>
              <a:gd name="adj1" fmla="val 50000"/>
              <a:gd name="adj2" fmla="val 50024"/>
            </a:avLst>
          </a:prstGeom>
          <a:solidFill>
            <a:srgbClr val="72BF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chemeClr val="bg1"/>
              </a:solidFill>
            </a:endParaRPr>
          </a:p>
        </p:txBody>
      </p:sp>
      <p:sp>
        <p:nvSpPr>
          <p:cNvPr id="109573" name="TextBox 1"/>
          <p:cNvSpPr txBox="1">
            <a:spLocks noChangeArrowheads="1"/>
          </p:cNvSpPr>
          <p:nvPr/>
        </p:nvSpPr>
        <p:spPr bwMode="auto">
          <a:xfrm>
            <a:off x="7391400" y="746125"/>
            <a:ext cx="17526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Evaluation</a:t>
            </a:r>
          </a:p>
          <a:p>
            <a:pPr eaLnBrk="1" hangingPunct="1"/>
            <a:r>
              <a:rPr lang="en-US" sz="1800"/>
              <a:t>Plan</a:t>
            </a:r>
          </a:p>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r>
              <a:rPr lang="en-US" sz="1800"/>
              <a:t>Reminder about NSF criterion II</a:t>
            </a:r>
          </a:p>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endParaRPr lang="en-US" sz="1800"/>
          </a:p>
          <a:p>
            <a:pPr eaLnBrk="1" hangingPunct="1"/>
            <a:r>
              <a:rPr lang="en-US" sz="1800"/>
              <a:t>Literature</a:t>
            </a:r>
          </a:p>
          <a:p>
            <a:pPr eaLnBrk="1" hangingPunct="1"/>
            <a:r>
              <a:rPr lang="en-US" sz="1800"/>
              <a:t>review</a:t>
            </a:r>
          </a:p>
          <a:p>
            <a:pPr eaLnBrk="1" hangingPunct="1"/>
            <a:endParaRPr lang="en-US" sz="1800"/>
          </a:p>
          <a:p>
            <a:pPr eaLnBrk="1" hangingPunct="1"/>
            <a:endParaRPr lang="en-US" sz="1800"/>
          </a:p>
          <a:p>
            <a:pPr eaLnBrk="1" hangingPunct="1"/>
            <a:endParaRPr lang="en-US" sz="1800"/>
          </a:p>
        </p:txBody>
      </p:sp>
    </p:spTree>
    <p:extLst>
      <p:ext uri="{BB962C8B-B14F-4D97-AF65-F5344CB8AC3E}">
        <p14:creationId xmlns:p14="http://schemas.microsoft.com/office/powerpoint/2010/main" val="3914003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7013" y="1968500"/>
            <a:ext cx="4038600" cy="4525963"/>
          </a:xfrm>
        </p:spPr>
        <p:txBody>
          <a:bodyPr>
            <a:normAutofit fontScale="92500" lnSpcReduction="10000"/>
          </a:bodyPr>
          <a:lstStyle/>
          <a:p>
            <a:pPr>
              <a:buFontTx/>
              <a:buNone/>
              <a:defRPr/>
            </a:pPr>
            <a:r>
              <a:rPr lang="en-US" b="1" i="1" dirty="0" smtClean="0">
                <a:solidFill>
                  <a:srgbClr val="4F81BD"/>
                </a:solidFill>
              </a:rPr>
              <a:t>Pre-Award Materials</a:t>
            </a:r>
          </a:p>
          <a:p>
            <a:pPr>
              <a:defRPr/>
            </a:pPr>
            <a:r>
              <a:rPr lang="en-US" dirty="0" smtClean="0"/>
              <a:t>EPO Guide</a:t>
            </a:r>
          </a:p>
          <a:p>
            <a:pPr>
              <a:defRPr/>
            </a:pPr>
            <a:r>
              <a:rPr lang="en-US" dirty="0" smtClean="0"/>
              <a:t>NSF’s Representative Activities</a:t>
            </a:r>
          </a:p>
          <a:p>
            <a:pPr>
              <a:defRPr/>
            </a:pPr>
            <a:r>
              <a:rPr lang="en-US" dirty="0" smtClean="0"/>
              <a:t>References</a:t>
            </a:r>
          </a:p>
          <a:p>
            <a:pPr>
              <a:defRPr/>
            </a:pPr>
            <a:r>
              <a:rPr lang="en-US" dirty="0" smtClean="0"/>
              <a:t>Evaluation Manuals</a:t>
            </a:r>
          </a:p>
          <a:p>
            <a:pPr marL="0" indent="0">
              <a:buFontTx/>
              <a:buNone/>
              <a:defRPr/>
            </a:pPr>
            <a:endParaRPr lang="en-US" dirty="0" smtClean="0"/>
          </a:p>
          <a:p>
            <a:pPr marL="0" indent="0">
              <a:buFontTx/>
              <a:buNone/>
              <a:defRPr/>
            </a:pPr>
            <a:endParaRPr lang="en-US" dirty="0"/>
          </a:p>
          <a:p>
            <a:pPr marL="0" indent="0">
              <a:buFontTx/>
              <a:buNone/>
              <a:defRPr/>
            </a:pPr>
            <a:r>
              <a:rPr lang="en-US" b="1" i="1" dirty="0" smtClean="0">
                <a:solidFill>
                  <a:srgbClr val="4F81BD"/>
                </a:solidFill>
              </a:rPr>
              <a:t>Additional Guidance on Partnerships</a:t>
            </a:r>
            <a:endParaRPr lang="en-US" b="1" i="1" dirty="0">
              <a:solidFill>
                <a:srgbClr val="4F81BD"/>
              </a:solidFill>
            </a:endParaRPr>
          </a:p>
        </p:txBody>
      </p:sp>
      <p:sp>
        <p:nvSpPr>
          <p:cNvPr id="4" name="Content Placeholder 3"/>
          <p:cNvSpPr>
            <a:spLocks noGrp="1"/>
          </p:cNvSpPr>
          <p:nvPr>
            <p:ph sz="half" idx="2"/>
          </p:nvPr>
        </p:nvSpPr>
        <p:spPr>
          <a:xfrm>
            <a:off x="4856163" y="1957388"/>
            <a:ext cx="4038600" cy="4525962"/>
          </a:xfrm>
        </p:spPr>
        <p:txBody>
          <a:bodyPr>
            <a:normAutofit fontScale="92500" lnSpcReduction="10000"/>
          </a:bodyPr>
          <a:lstStyle/>
          <a:p>
            <a:pPr>
              <a:buFontTx/>
              <a:buNone/>
              <a:defRPr/>
            </a:pPr>
            <a:r>
              <a:rPr lang="en-US" b="1" i="1" dirty="0" smtClean="0">
                <a:solidFill>
                  <a:srgbClr val="4F81BD"/>
                </a:solidFill>
              </a:rPr>
              <a:t>Post Award Materials</a:t>
            </a:r>
          </a:p>
          <a:p>
            <a:pPr>
              <a:defRPr/>
            </a:pPr>
            <a:r>
              <a:rPr lang="en-US" dirty="0" smtClean="0"/>
              <a:t>Case studies</a:t>
            </a:r>
          </a:p>
          <a:p>
            <a:pPr>
              <a:defRPr/>
            </a:pPr>
            <a:r>
              <a:rPr lang="en-US" dirty="0" smtClean="0"/>
              <a:t>Next Steps</a:t>
            </a:r>
          </a:p>
          <a:p>
            <a:pPr>
              <a:defRPr/>
            </a:pPr>
            <a:r>
              <a:rPr lang="en-US" dirty="0" smtClean="0"/>
              <a:t>Additional funding for E&amp;O activities</a:t>
            </a:r>
          </a:p>
          <a:p>
            <a:pPr>
              <a:defRPr/>
            </a:pPr>
            <a:r>
              <a:rPr lang="en-US" dirty="0" smtClean="0"/>
              <a:t>Journals to publish the results of your work</a:t>
            </a:r>
          </a:p>
          <a:p>
            <a:pPr marL="0" indent="0">
              <a:buFontTx/>
              <a:buNone/>
              <a:defRPr/>
            </a:pPr>
            <a:endParaRPr lang="en-US" b="1" dirty="0" smtClean="0">
              <a:solidFill>
                <a:srgbClr val="4F81BD"/>
              </a:solidFill>
            </a:endParaRPr>
          </a:p>
          <a:p>
            <a:pPr marL="0" indent="0">
              <a:buFontTx/>
              <a:buNone/>
              <a:defRPr/>
            </a:pPr>
            <a:r>
              <a:rPr lang="en-US" b="1" dirty="0" smtClean="0">
                <a:solidFill>
                  <a:srgbClr val="4F81BD"/>
                </a:solidFill>
              </a:rPr>
              <a:t>Stronger connection to learning sciences and effective practices</a:t>
            </a:r>
            <a:endParaRPr lang="en-US" b="1" dirty="0">
              <a:solidFill>
                <a:srgbClr val="4F81BD"/>
              </a:solidFill>
            </a:endParaRPr>
          </a:p>
          <a:p>
            <a:pPr>
              <a:defRPr/>
            </a:pPr>
            <a:endParaRPr lang="en-US" dirty="0" smtClean="0"/>
          </a:p>
          <a:p>
            <a:pPr>
              <a:buFontTx/>
              <a:buNone/>
              <a:defRPr/>
            </a:pPr>
            <a:endParaRPr lang="en-US" dirty="0" smtClean="0"/>
          </a:p>
          <a:p>
            <a:pPr>
              <a:defRPr/>
            </a:pPr>
            <a:endParaRPr lang="en-US" dirty="0"/>
          </a:p>
        </p:txBody>
      </p:sp>
      <p:pic>
        <p:nvPicPr>
          <p:cNvPr id="111619" name="Picture 4" descr="wizard_bann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01663"/>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3353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7" name="Rectangle 3"/>
          <p:cNvSpPr>
            <a:spLocks noGrp="1" noChangeArrowheads="1"/>
          </p:cNvSpPr>
          <p:nvPr>
            <p:ph type="body" idx="1"/>
          </p:nvPr>
        </p:nvSpPr>
        <p:spPr>
          <a:xfrm>
            <a:off x="0" y="1322092"/>
            <a:ext cx="6069114" cy="4762500"/>
          </a:xfrm>
        </p:spPr>
        <p:txBody>
          <a:bodyPr>
            <a:noAutofit/>
          </a:bodyPr>
          <a:lstStyle/>
          <a:p>
            <a:pPr>
              <a:lnSpc>
                <a:spcPct val="90000"/>
              </a:lnSpc>
              <a:spcAft>
                <a:spcPts val="4800"/>
              </a:spcAft>
            </a:pPr>
            <a:r>
              <a:rPr lang="en-US" b="1" dirty="0" smtClean="0">
                <a:solidFill>
                  <a:srgbClr val="1F497D"/>
                </a:solidFill>
              </a:rPr>
              <a:t>Overview:</a:t>
            </a:r>
            <a:r>
              <a:rPr lang="en-US" dirty="0" smtClean="0"/>
              <a:t> What do we mean by broader impacts and why is it important?</a:t>
            </a:r>
          </a:p>
          <a:p>
            <a:pPr>
              <a:lnSpc>
                <a:spcPct val="90000"/>
              </a:lnSpc>
              <a:spcAft>
                <a:spcPts val="4800"/>
              </a:spcAft>
            </a:pPr>
            <a:r>
              <a:rPr lang="en-US" b="1" dirty="0" smtClean="0">
                <a:solidFill>
                  <a:srgbClr val="1F497D"/>
                </a:solidFill>
              </a:rPr>
              <a:t>Explore: </a:t>
            </a:r>
            <a:r>
              <a:rPr lang="en-US" dirty="0" smtClean="0"/>
              <a:t>Broader Impacts Wizard</a:t>
            </a:r>
          </a:p>
          <a:p>
            <a:pPr>
              <a:lnSpc>
                <a:spcPct val="90000"/>
              </a:lnSpc>
              <a:spcAft>
                <a:spcPts val="4800"/>
              </a:spcAft>
            </a:pPr>
            <a:r>
              <a:rPr lang="en-US" b="1" dirty="0" smtClean="0">
                <a:solidFill>
                  <a:srgbClr val="1F497D"/>
                </a:solidFill>
              </a:rPr>
              <a:t>Reflection:</a:t>
            </a:r>
            <a:r>
              <a:rPr lang="en-US" dirty="0" smtClean="0"/>
              <a:t> Feedback, Comments, and Questions</a:t>
            </a:r>
          </a:p>
          <a:p>
            <a:pPr lvl="1">
              <a:lnSpc>
                <a:spcPct val="90000"/>
              </a:lnSpc>
              <a:spcAft>
                <a:spcPts val="4800"/>
              </a:spcAft>
            </a:pPr>
            <a:endParaRPr lang="en-US" sz="3200" dirty="0"/>
          </a:p>
        </p:txBody>
      </p:sp>
      <p:pic>
        <p:nvPicPr>
          <p:cNvPr id="4" name="Picture 5" descr="COSEE 008"/>
          <p:cNvPicPr>
            <a:picLocks noChangeAspect="1" noChangeArrowheads="1"/>
          </p:cNvPicPr>
          <p:nvPr/>
        </p:nvPicPr>
        <p:blipFill>
          <a:blip r:embed="rId3"/>
          <a:srcRect l="12648" t="31999" r="14558"/>
          <a:stretch>
            <a:fillRect/>
          </a:stretch>
        </p:blipFill>
        <p:spPr bwMode="auto">
          <a:xfrm>
            <a:off x="6405825" y="1294534"/>
            <a:ext cx="2606954" cy="1825746"/>
          </a:xfrm>
          <a:prstGeom prst="rect">
            <a:avLst/>
          </a:prstGeom>
          <a:noFill/>
          <a:ln w="9525">
            <a:noFill/>
            <a:miter lim="800000"/>
            <a:headEnd/>
            <a:tailEnd/>
          </a:ln>
        </p:spPr>
      </p:pic>
      <p:pic>
        <p:nvPicPr>
          <p:cNvPr id="5" name="Picture 4" descr="MARE 2003 010"/>
          <p:cNvPicPr>
            <a:picLocks noChangeAspect="1" noChangeArrowheads="1"/>
          </p:cNvPicPr>
          <p:nvPr/>
        </p:nvPicPr>
        <p:blipFill>
          <a:blip r:embed="rId4"/>
          <a:srcRect/>
          <a:stretch>
            <a:fillRect/>
          </a:stretch>
        </p:blipFill>
        <p:spPr bwMode="auto">
          <a:xfrm>
            <a:off x="6405825" y="5053819"/>
            <a:ext cx="2606040" cy="1804181"/>
          </a:xfrm>
          <a:prstGeom prst="rect">
            <a:avLst/>
          </a:prstGeom>
          <a:noFill/>
          <a:ln w="9525">
            <a:noFill/>
            <a:miter lim="800000"/>
            <a:headEnd/>
            <a:tailEnd/>
          </a:ln>
        </p:spPr>
      </p:pic>
      <p:pic>
        <p:nvPicPr>
          <p:cNvPr id="6" name="Picture 4" descr="class_bottles"/>
          <p:cNvPicPr>
            <a:picLocks noChangeAspect="1" noChangeArrowheads="1"/>
          </p:cNvPicPr>
          <p:nvPr/>
        </p:nvPicPr>
        <p:blipFill>
          <a:blip r:embed="rId5"/>
          <a:srcRect/>
          <a:stretch>
            <a:fillRect/>
          </a:stretch>
        </p:blipFill>
        <p:spPr bwMode="auto">
          <a:xfrm>
            <a:off x="6405825" y="3120280"/>
            <a:ext cx="2606040" cy="1954530"/>
          </a:xfrm>
          <a:prstGeom prst="rect">
            <a:avLst/>
          </a:prstGeom>
          <a:noFill/>
          <a:ln w="9525">
            <a:noFill/>
            <a:miter lim="800000"/>
            <a:headEnd/>
            <a:tailEnd/>
          </a:ln>
        </p:spPr>
      </p:pic>
      <p:sp>
        <p:nvSpPr>
          <p:cNvPr id="8" name="Title 1"/>
          <p:cNvSpPr>
            <a:spLocks noGrp="1"/>
          </p:cNvSpPr>
          <p:nvPr>
            <p:ph type="title"/>
          </p:nvPr>
        </p:nvSpPr>
        <p:spPr>
          <a:xfrm>
            <a:off x="24026" y="22934"/>
            <a:ext cx="8229600" cy="1143000"/>
          </a:xfrm>
        </p:spPr>
        <p:txBody>
          <a:bodyPr>
            <a:normAutofit/>
          </a:bodyPr>
          <a:lstStyle/>
          <a:p>
            <a:r>
              <a:rPr lang="en-US" dirty="0" smtClean="0">
                <a:solidFill>
                  <a:schemeClr val="tx2"/>
                </a:solidFill>
              </a:rPr>
              <a:t>Outline of Today’s Presentation</a:t>
            </a:r>
            <a:endParaRPr lang="en-US" dirty="0">
              <a:solidFill>
                <a:schemeClr val="tx2"/>
              </a:solidFill>
            </a:endParaRPr>
          </a:p>
        </p:txBody>
      </p:sp>
    </p:spTree>
    <p:extLst>
      <p:ext uri="{BB962C8B-B14F-4D97-AF65-F5344CB8AC3E}">
        <p14:creationId xmlns:p14="http://schemas.microsoft.com/office/powerpoint/2010/main" val="34231762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F497D"/>
                </a:solidFill>
              </a:rPr>
              <a:t>What is a Broader Impact Activity?</a:t>
            </a:r>
            <a:endParaRPr lang="en-US" b="1" dirty="0">
              <a:solidFill>
                <a:srgbClr val="1F497D"/>
              </a:solidFill>
            </a:endParaRPr>
          </a:p>
        </p:txBody>
      </p:sp>
      <p:sp>
        <p:nvSpPr>
          <p:cNvPr id="3" name="Content Placeholder 2"/>
          <p:cNvSpPr>
            <a:spLocks noGrp="1"/>
          </p:cNvSpPr>
          <p:nvPr>
            <p:ph idx="1"/>
          </p:nvPr>
        </p:nvSpPr>
        <p:spPr/>
        <p:txBody>
          <a:bodyPr/>
          <a:lstStyle/>
          <a:p>
            <a:pPr marL="0" indent="0">
              <a:buNone/>
            </a:pPr>
            <a:r>
              <a:rPr lang="en-US" dirty="0" smtClean="0"/>
              <a:t>…a planned experience, </a:t>
            </a:r>
            <a:r>
              <a:rPr lang="en-US" b="1" dirty="0" smtClean="0">
                <a:solidFill>
                  <a:srgbClr val="1F497D"/>
                </a:solidFill>
              </a:rPr>
              <a:t>engagement</a:t>
            </a:r>
            <a:r>
              <a:rPr lang="en-US" dirty="0" smtClean="0"/>
              <a:t>, action, function, etc. that is conducted over a finite period of time for a specific purpose and with a target audience.</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r="11214"/>
          <a:stretch/>
        </p:blipFill>
        <p:spPr bwMode="auto">
          <a:xfrm>
            <a:off x="3585252" y="3191226"/>
            <a:ext cx="4933716" cy="35542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27787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F497D"/>
                </a:solidFill>
              </a:rPr>
              <a:t>Engagement..</a:t>
            </a:r>
            <a:endParaRPr lang="en-US" b="1" dirty="0">
              <a:solidFill>
                <a:srgbClr val="1F497D"/>
              </a:solidFill>
            </a:endParaRPr>
          </a:p>
        </p:txBody>
      </p:sp>
      <p:sp>
        <p:nvSpPr>
          <p:cNvPr id="3" name="Content Placeholder 2"/>
          <p:cNvSpPr>
            <a:spLocks noGrp="1"/>
          </p:cNvSpPr>
          <p:nvPr>
            <p:ph idx="1"/>
          </p:nvPr>
        </p:nvSpPr>
        <p:spPr>
          <a:xfrm>
            <a:off x="147792" y="1600200"/>
            <a:ext cx="3713870" cy="4525963"/>
          </a:xfrm>
        </p:spPr>
        <p:txBody>
          <a:bodyPr/>
          <a:lstStyle/>
          <a:p>
            <a:pPr marL="0" indent="0">
              <a:buNone/>
            </a:pPr>
            <a:r>
              <a:rPr lang="en-US" dirty="0" smtClean="0"/>
              <a:t>The PI and/or project team mutually and actively involves target audience participants in the proposed BI activity(</a:t>
            </a:r>
            <a:r>
              <a:rPr lang="en-US" dirty="0" err="1" smtClean="0"/>
              <a:t>ies</a:t>
            </a:r>
            <a:r>
              <a:rPr lang="en-US" dirty="0" smtClean="0"/>
              <a:t>).</a:t>
            </a:r>
            <a:endParaRPr lang="en-US" dirty="0"/>
          </a:p>
        </p:txBody>
      </p:sp>
      <p:pic>
        <p:nvPicPr>
          <p:cNvPr id="4" name="Picture 17" descr="IMG_04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1662" y="1712725"/>
            <a:ext cx="5282338" cy="396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1244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lstStyle/>
          <a:p>
            <a:r>
              <a:rPr lang="en-US" dirty="0" smtClean="0"/>
              <a:t>Turn and Talk</a:t>
            </a:r>
            <a:endParaRPr lang="en-US" dirty="0"/>
          </a:p>
        </p:txBody>
      </p:sp>
      <p:pic>
        <p:nvPicPr>
          <p:cNvPr id="4" name="Picture 3"/>
          <p:cNvPicPr>
            <a:picLocks noChangeAspect="1"/>
          </p:cNvPicPr>
          <p:nvPr/>
        </p:nvPicPr>
        <p:blipFill>
          <a:blip r:embed="rId2"/>
          <a:stretch>
            <a:fillRect/>
          </a:stretch>
        </p:blipFill>
        <p:spPr>
          <a:xfrm>
            <a:off x="0" y="1"/>
            <a:ext cx="6720741" cy="5040556"/>
          </a:xfrm>
          <a:prstGeom prst="rect">
            <a:avLst/>
          </a:prstGeom>
        </p:spPr>
      </p:pic>
      <p:sp>
        <p:nvSpPr>
          <p:cNvPr id="5" name="TextBox 4"/>
          <p:cNvSpPr txBox="1"/>
          <p:nvPr/>
        </p:nvSpPr>
        <p:spPr>
          <a:xfrm>
            <a:off x="229335" y="4843412"/>
            <a:ext cx="8457465" cy="1569660"/>
          </a:xfrm>
          <a:prstGeom prst="rect">
            <a:avLst/>
          </a:prstGeom>
          <a:noFill/>
        </p:spPr>
        <p:txBody>
          <a:bodyPr wrap="square" rtlCol="0">
            <a:spAutoFit/>
          </a:bodyPr>
          <a:lstStyle/>
          <a:p>
            <a:r>
              <a:rPr lang="en-US" sz="3200" b="1" i="1" dirty="0" smtClean="0"/>
              <a:t>Why are Broader Impacts of scientific research important to you</a:t>
            </a:r>
            <a:r>
              <a:rPr lang="en-US" sz="3200" b="1" i="1" dirty="0" smtClean="0"/>
              <a:t>?  What interests you about BIs?</a:t>
            </a:r>
            <a:endParaRPr lang="en-US" sz="3200" b="1" i="1" dirty="0"/>
          </a:p>
        </p:txBody>
      </p:sp>
    </p:spTree>
    <p:extLst>
      <p:ext uri="{BB962C8B-B14F-4D97-AF65-F5344CB8AC3E}">
        <p14:creationId xmlns:p14="http://schemas.microsoft.com/office/powerpoint/2010/main" val="38062198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4511"/>
            <a:ext cx="9144000" cy="1143000"/>
          </a:xfrm>
        </p:spPr>
        <p:txBody>
          <a:bodyPr>
            <a:noAutofit/>
          </a:bodyPr>
          <a:lstStyle/>
          <a:p>
            <a:pPr algn="ctr"/>
            <a:r>
              <a:rPr lang="en-US" b="1" dirty="0" smtClean="0">
                <a:solidFill>
                  <a:schemeClr val="tx2"/>
                </a:solidFill>
              </a:rPr>
              <a:t>NSF’s Merit Review Criteria in GPG</a:t>
            </a:r>
          </a:p>
        </p:txBody>
      </p:sp>
      <p:sp>
        <p:nvSpPr>
          <p:cNvPr id="3" name="Content Placeholder 2"/>
          <p:cNvSpPr>
            <a:spLocks noGrp="1"/>
          </p:cNvSpPr>
          <p:nvPr>
            <p:ph idx="1"/>
          </p:nvPr>
        </p:nvSpPr>
        <p:spPr>
          <a:xfrm>
            <a:off x="457199" y="1179576"/>
            <a:ext cx="8095957" cy="1858600"/>
          </a:xfrm>
        </p:spPr>
        <p:txBody>
          <a:bodyPr>
            <a:noAutofit/>
          </a:bodyPr>
          <a:lstStyle/>
          <a:p>
            <a:pPr>
              <a:buNone/>
            </a:pPr>
            <a:r>
              <a:rPr lang="en-US" sz="2400" dirty="0" smtClean="0"/>
              <a:t>Following BI goals might be considered:</a:t>
            </a:r>
          </a:p>
          <a:p>
            <a:r>
              <a:rPr lang="en-US" sz="2400" dirty="0" smtClean="0"/>
              <a:t>Full participation of women, persons with disabilities, and underrepresented minorities in STEM</a:t>
            </a:r>
            <a:endParaRPr lang="en-US" sz="2800" dirty="0"/>
          </a:p>
        </p:txBody>
      </p:sp>
      <p:sp>
        <p:nvSpPr>
          <p:cNvPr id="4" name="TextBox 3"/>
          <p:cNvSpPr txBox="1"/>
          <p:nvPr/>
        </p:nvSpPr>
        <p:spPr>
          <a:xfrm>
            <a:off x="457199" y="2510152"/>
            <a:ext cx="8231610" cy="830997"/>
          </a:xfrm>
          <a:prstGeom prst="rect">
            <a:avLst/>
          </a:prstGeom>
          <a:noFill/>
        </p:spPr>
        <p:txBody>
          <a:bodyPr wrap="square" rtlCol="0">
            <a:spAutoFit/>
          </a:bodyPr>
          <a:lstStyle/>
          <a:p>
            <a:pPr marL="285750" indent="-285750">
              <a:buFont typeface="Arial"/>
              <a:buChar char="•"/>
            </a:pPr>
            <a:r>
              <a:rPr lang="en-US" sz="2400" dirty="0" smtClean="0"/>
              <a:t>Improved STEM education and educator development at any level</a:t>
            </a:r>
            <a:endParaRPr lang="en-US" sz="2400" dirty="0"/>
          </a:p>
        </p:txBody>
      </p:sp>
      <p:sp>
        <p:nvSpPr>
          <p:cNvPr id="8" name="TextBox 7"/>
          <p:cNvSpPr txBox="1"/>
          <p:nvPr/>
        </p:nvSpPr>
        <p:spPr>
          <a:xfrm>
            <a:off x="457199" y="3357223"/>
            <a:ext cx="7903030" cy="830997"/>
          </a:xfrm>
          <a:prstGeom prst="rect">
            <a:avLst/>
          </a:prstGeom>
          <a:noFill/>
        </p:spPr>
        <p:txBody>
          <a:bodyPr wrap="square" rtlCol="0">
            <a:spAutoFit/>
          </a:bodyPr>
          <a:lstStyle/>
          <a:p>
            <a:pPr marL="285750" indent="-285750">
              <a:buFont typeface="Arial"/>
              <a:buChar char="•"/>
            </a:pPr>
            <a:r>
              <a:rPr lang="en-US" sz="2400" dirty="0" smtClean="0"/>
              <a:t>Increased public scientific literacy and public engagement in STEM </a:t>
            </a:r>
            <a:endParaRPr lang="en-US" sz="2400" dirty="0"/>
          </a:p>
        </p:txBody>
      </p:sp>
      <p:sp>
        <p:nvSpPr>
          <p:cNvPr id="9" name="TextBox 8"/>
          <p:cNvSpPr txBox="1"/>
          <p:nvPr/>
        </p:nvSpPr>
        <p:spPr>
          <a:xfrm>
            <a:off x="457199" y="4420627"/>
            <a:ext cx="8231610" cy="830997"/>
          </a:xfrm>
          <a:prstGeom prst="rect">
            <a:avLst/>
          </a:prstGeom>
          <a:noFill/>
        </p:spPr>
        <p:txBody>
          <a:bodyPr wrap="square" rtlCol="0">
            <a:spAutoFit/>
          </a:bodyPr>
          <a:lstStyle/>
          <a:p>
            <a:pPr marL="342900" indent="-342900">
              <a:buFont typeface="Arial"/>
              <a:buChar char="•"/>
            </a:pPr>
            <a:r>
              <a:rPr lang="en-US" sz="2400" dirty="0" smtClean="0"/>
              <a:t>Development of a diverse, globally competitive STEM workforce</a:t>
            </a:r>
            <a:endParaRPr lang="en-US" sz="2400" dirty="0"/>
          </a:p>
        </p:txBody>
      </p:sp>
      <p:sp>
        <p:nvSpPr>
          <p:cNvPr id="10" name="TextBox 9"/>
          <p:cNvSpPr txBox="1"/>
          <p:nvPr/>
        </p:nvSpPr>
        <p:spPr>
          <a:xfrm>
            <a:off x="457199" y="5283775"/>
            <a:ext cx="7508128" cy="461665"/>
          </a:xfrm>
          <a:prstGeom prst="rect">
            <a:avLst/>
          </a:prstGeom>
          <a:noFill/>
        </p:spPr>
        <p:txBody>
          <a:bodyPr wrap="square" rtlCol="0">
            <a:spAutoFit/>
          </a:bodyPr>
          <a:lstStyle/>
          <a:p>
            <a:pPr marL="342900" indent="-342900">
              <a:buFont typeface="Arial"/>
              <a:buChar char="•"/>
            </a:pPr>
            <a:r>
              <a:rPr lang="en-US" sz="2400" dirty="0" smtClean="0"/>
              <a:t>Increased partnership between academia, industry</a:t>
            </a:r>
            <a:endParaRPr lang="en-US" sz="2400" dirty="0"/>
          </a:p>
        </p:txBody>
      </p:sp>
      <p:sp>
        <p:nvSpPr>
          <p:cNvPr id="11" name="TextBox 10"/>
          <p:cNvSpPr txBox="1"/>
          <p:nvPr/>
        </p:nvSpPr>
        <p:spPr>
          <a:xfrm>
            <a:off x="457199" y="5925895"/>
            <a:ext cx="8095957" cy="461665"/>
          </a:xfrm>
          <a:prstGeom prst="rect">
            <a:avLst/>
          </a:prstGeom>
          <a:noFill/>
        </p:spPr>
        <p:txBody>
          <a:bodyPr wrap="square" rtlCol="0">
            <a:spAutoFit/>
          </a:bodyPr>
          <a:lstStyle/>
          <a:p>
            <a:pPr marL="342900" indent="-342900">
              <a:buFont typeface="Arial"/>
              <a:buChar char="•"/>
            </a:pPr>
            <a:r>
              <a:rPr lang="en-US" sz="2400" dirty="0" smtClean="0"/>
              <a:t>Enhanced infrastructure for research and education </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S-Capitol-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833" y="3245081"/>
            <a:ext cx="3230073" cy="2872611"/>
          </a:xfrm>
          <a:prstGeom prst="rect">
            <a:avLst/>
          </a:prstGeom>
        </p:spPr>
      </p:pic>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398" y="311599"/>
            <a:ext cx="2316454" cy="2933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5979231" y="3430782"/>
            <a:ext cx="2771621" cy="1692771"/>
          </a:xfrm>
          <a:prstGeom prst="rect">
            <a:avLst/>
          </a:prstGeom>
          <a:noFill/>
        </p:spPr>
        <p:txBody>
          <a:bodyPr wrap="square" rtlCol="0">
            <a:spAutoFit/>
          </a:bodyPr>
          <a:lstStyle/>
          <a:p>
            <a:pPr defTabSz="457200"/>
            <a:r>
              <a:rPr lang="en-US" sz="2600" b="1" i="1" dirty="0">
                <a:solidFill>
                  <a:prstClr val="black"/>
                </a:solidFill>
              </a:rPr>
              <a:t>“Each grant application [must be] </a:t>
            </a:r>
            <a:r>
              <a:rPr lang="en-US" sz="2600" b="1" i="1" dirty="0">
                <a:solidFill>
                  <a:srgbClr val="FF0000"/>
                </a:solidFill>
              </a:rPr>
              <a:t>relevant</a:t>
            </a:r>
            <a:r>
              <a:rPr lang="en-US" sz="2600" b="1" i="1" dirty="0">
                <a:solidFill>
                  <a:prstClr val="black"/>
                </a:solidFill>
              </a:rPr>
              <a:t> to the national interest.”</a:t>
            </a:r>
          </a:p>
        </p:txBody>
      </p:sp>
      <p:sp>
        <p:nvSpPr>
          <p:cNvPr id="20" name="TextBox 19"/>
          <p:cNvSpPr txBox="1"/>
          <p:nvPr/>
        </p:nvSpPr>
        <p:spPr>
          <a:xfrm>
            <a:off x="744982" y="198895"/>
            <a:ext cx="5234249" cy="2923877"/>
          </a:xfrm>
          <a:prstGeom prst="rect">
            <a:avLst/>
          </a:prstGeom>
          <a:noFill/>
        </p:spPr>
        <p:txBody>
          <a:bodyPr wrap="square" rtlCol="0">
            <a:spAutoFit/>
          </a:bodyPr>
          <a:lstStyle/>
          <a:p>
            <a:pPr defTabSz="457200"/>
            <a:r>
              <a:rPr lang="en-US" sz="2400" dirty="0">
                <a:solidFill>
                  <a:prstClr val="black"/>
                </a:solidFill>
              </a:rPr>
              <a:t>“As a federal agency, we need to stay </a:t>
            </a:r>
            <a:r>
              <a:rPr lang="en-US" sz="2400" b="1" dirty="0">
                <a:solidFill>
                  <a:srgbClr val="FF0000"/>
                </a:solidFill>
              </a:rPr>
              <a:t>relevant</a:t>
            </a:r>
            <a:r>
              <a:rPr lang="en-US" sz="2400" dirty="0">
                <a:solidFill>
                  <a:prstClr val="black"/>
                </a:solidFill>
              </a:rPr>
              <a:t> with those who entrust us with taxpayer funds.  We need to reach out to Congress and other stakeholders and be proactive in explaining…why we are vital to our nation’s future.” </a:t>
            </a:r>
          </a:p>
          <a:p>
            <a:pPr algn="r" defTabSz="457200"/>
            <a:r>
              <a:rPr lang="en-US" sz="2000" b="1" i="1" dirty="0">
                <a:solidFill>
                  <a:prstClr val="black"/>
                </a:solidFill>
              </a:rPr>
              <a:t>--France </a:t>
            </a:r>
            <a:r>
              <a:rPr lang="en-US" sz="2000" b="1" i="1" dirty="0" err="1">
                <a:solidFill>
                  <a:prstClr val="black"/>
                </a:solidFill>
              </a:rPr>
              <a:t>Córdova</a:t>
            </a:r>
            <a:r>
              <a:rPr lang="en-US" sz="2000" b="1" i="1" dirty="0">
                <a:solidFill>
                  <a:prstClr val="black"/>
                </a:solidFill>
              </a:rPr>
              <a:t>, Director</a:t>
            </a:r>
          </a:p>
          <a:p>
            <a:pPr algn="r" defTabSz="457200"/>
            <a:r>
              <a:rPr lang="en-US" sz="2000" b="1" i="1" dirty="0">
                <a:solidFill>
                  <a:prstClr val="black"/>
                </a:solidFill>
              </a:rPr>
              <a:t>		National Science Foundation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6120" y="4517492"/>
            <a:ext cx="1872399" cy="1600200"/>
          </a:xfrm>
          <a:prstGeom prst="rect">
            <a:avLst/>
          </a:prstGeom>
        </p:spPr>
      </p:pic>
    </p:spTree>
    <p:extLst>
      <p:ext uri="{BB962C8B-B14F-4D97-AF65-F5344CB8AC3E}">
        <p14:creationId xmlns:p14="http://schemas.microsoft.com/office/powerpoint/2010/main" val="260453342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2091</TotalTime>
  <Words>2008</Words>
  <Application>Microsoft Macintosh PowerPoint</Application>
  <PresentationFormat>On-screen Show (4:3)</PresentationFormat>
  <Paragraphs>197</Paragraphs>
  <Slides>31</Slides>
  <Notes>21</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Outline of Today’s Presentation</vt:lpstr>
      <vt:lpstr>What is a Broader Impact Activity?</vt:lpstr>
      <vt:lpstr>Engagement..</vt:lpstr>
      <vt:lpstr>Turn and Talk</vt:lpstr>
      <vt:lpstr>NSF’s Merit Review Criteria in GPG</vt:lpstr>
      <vt:lpstr>PowerPoint Presentation</vt:lpstr>
      <vt:lpstr>House Committee on Science, Space &amp; Technology</vt:lpstr>
      <vt:lpstr>All in all… Broader Impacts are important!  </vt:lpstr>
      <vt:lpstr>PowerPoint Presentation</vt:lpstr>
      <vt:lpstr>PowerPoint Presentation</vt:lpstr>
      <vt:lpstr>PowerPoint Presentation</vt:lpstr>
      <vt:lpstr>PowerPoint Presentation</vt:lpstr>
      <vt:lpstr>Broader Impact Wizard</vt:lpstr>
      <vt:lpstr>PowerPoint Presentation</vt:lpstr>
      <vt:lpstr>PowerPoint Presentation</vt:lpstr>
      <vt:lpstr>PowerPoint Presentation</vt:lpstr>
      <vt:lpstr>PowerPoint Presentation</vt:lpstr>
      <vt:lpstr>PowerPoint Presentation</vt:lpstr>
      <vt:lpstr> Steps to Broader Impact Success</vt:lpstr>
      <vt:lpstr>Audience</vt:lpstr>
      <vt:lpstr>Budget</vt:lpstr>
      <vt:lpstr>Activity Selection</vt:lpstr>
      <vt:lpstr>Partners</vt:lpstr>
      <vt:lpstr>Broader Impact Project Description</vt:lpstr>
      <vt:lpstr>Evaluation</vt:lpstr>
      <vt:lpstr>PowerPoint Presentation</vt:lpstr>
      <vt:lpstr>PowerPoint Presentation</vt:lpstr>
      <vt:lpstr>PowerPoint Presentation</vt:lpstr>
    </vt:vector>
  </TitlesOfParts>
  <Company>Rutgers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Carrie Ferraro</dc:creator>
  <cp:lastModifiedBy>Janice McDonnell</cp:lastModifiedBy>
  <cp:revision>37</cp:revision>
  <dcterms:created xsi:type="dcterms:W3CDTF">2014-02-27T18:55:26Z</dcterms:created>
  <dcterms:modified xsi:type="dcterms:W3CDTF">2016-02-25T14:52:51Z</dcterms:modified>
</cp:coreProperties>
</file>