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tif" ContentType="image/tif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</p:sldMasterIdLst>
  <p:notesMasterIdLst>
    <p:notesMasterId r:id="rId48"/>
  </p:notesMasterIdLst>
  <p:sldIdLst>
    <p:sldId id="973" r:id="rId4"/>
    <p:sldId id="908" r:id="rId5"/>
    <p:sldId id="905" r:id="rId6"/>
    <p:sldId id="909" r:id="rId7"/>
    <p:sldId id="906" r:id="rId8"/>
    <p:sldId id="884" r:id="rId9"/>
    <p:sldId id="885" r:id="rId10"/>
    <p:sldId id="922" r:id="rId11"/>
    <p:sldId id="950" r:id="rId12"/>
    <p:sldId id="951" r:id="rId13"/>
    <p:sldId id="952" r:id="rId14"/>
    <p:sldId id="972" r:id="rId15"/>
    <p:sldId id="980" r:id="rId16"/>
    <p:sldId id="918" r:id="rId17"/>
    <p:sldId id="919" r:id="rId18"/>
    <p:sldId id="967" r:id="rId19"/>
    <p:sldId id="961" r:id="rId20"/>
    <p:sldId id="966" r:id="rId21"/>
    <p:sldId id="960" r:id="rId22"/>
    <p:sldId id="955" r:id="rId23"/>
    <p:sldId id="956" r:id="rId24"/>
    <p:sldId id="920" r:id="rId25"/>
    <p:sldId id="957" r:id="rId26"/>
    <p:sldId id="974" r:id="rId27"/>
    <p:sldId id="975" r:id="rId28"/>
    <p:sldId id="976" r:id="rId29"/>
    <p:sldId id="978" r:id="rId30"/>
    <p:sldId id="941" r:id="rId31"/>
    <p:sldId id="959" r:id="rId32"/>
    <p:sldId id="925" r:id="rId33"/>
    <p:sldId id="949" r:id="rId34"/>
    <p:sldId id="948" r:id="rId35"/>
    <p:sldId id="947" r:id="rId36"/>
    <p:sldId id="926" r:id="rId37"/>
    <p:sldId id="977" r:id="rId38"/>
    <p:sldId id="971" r:id="rId39"/>
    <p:sldId id="970" r:id="rId40"/>
    <p:sldId id="969" r:id="rId41"/>
    <p:sldId id="927" r:id="rId42"/>
    <p:sldId id="928" r:id="rId43"/>
    <p:sldId id="946" r:id="rId44"/>
    <p:sldId id="921" r:id="rId45"/>
    <p:sldId id="982" r:id="rId46"/>
    <p:sldId id="981" r:id="rId4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cott Glenn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E9FF"/>
    <a:srgbClr val="01A8D5"/>
    <a:srgbClr val="44A4FF"/>
    <a:srgbClr val="C500C5"/>
    <a:srgbClr val="FF0000"/>
    <a:srgbClr val="000066"/>
    <a:srgbClr val="00FF99"/>
    <a:srgbClr val="66FF33"/>
    <a:srgbClr val="66FF6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44" autoAdjust="0"/>
    <p:restoredTop sz="94660"/>
  </p:normalViewPr>
  <p:slideViewPr>
    <p:cSldViewPr snapToGrid="0">
      <p:cViewPr>
        <p:scale>
          <a:sx n="100" d="100"/>
          <a:sy n="100" d="100"/>
        </p:scale>
        <p:origin x="-824" y="-2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50" Type="http://schemas.openxmlformats.org/officeDocument/2006/relationships/commentAuthors" Target="commentAuthors.xml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notesMaster" Target="notesMasters/notes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Geneva" charset="0"/>
                <a:cs typeface="Geneva" charset="0"/>
              </a:defRPr>
            </a:lvl1pPr>
          </a:lstStyle>
          <a:p>
            <a:fld id="{45018390-19C9-164D-906B-1E144A31350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1371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Geneva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 anchor="b"/>
          <a:lstStyle>
            <a:lvl1pPr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/>
            <a:fld id="{345E6C78-BE92-D24C-811C-0E8BA2E94712}" type="slidenum">
              <a:rPr lang="en-US" sz="1200">
                <a:solidFill>
                  <a:prstClr val="black"/>
                </a:solidFill>
                <a:latin typeface="Calibri" charset="0"/>
              </a:rPr>
              <a:pPr algn="r" eaLnBrk="0" hangingPunct="0"/>
              <a:t>1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28165" indent="-280064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20254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68356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16458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464559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12661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360763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08865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5EB1682-1533-46F4-9A46-F28A5F4273D6}" type="slidenum">
              <a:rPr lang="en-US" altLang="en-US" sz="1200">
                <a:solidFill>
                  <a:srgbClr val="000000"/>
                </a:solidFill>
              </a:rPr>
              <a:pPr/>
              <a:t>14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2732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28165" indent="-280064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20254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68356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16458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464559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12661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360763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08865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0E5A123-1CB0-4387-B807-2DF473655101}" type="slidenum">
              <a:rPr lang="en-US" altLang="en-US" sz="1200">
                <a:solidFill>
                  <a:srgbClr val="000000"/>
                </a:solidFill>
              </a:rPr>
              <a:pPr/>
              <a:t>22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2725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SST sensitivity is not affecting or not being affected by humidity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3B8E8-0336-9B44-840D-55CF9BE841A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910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2E8C4-0C84-0C46-AB0F-B6EBFE0923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8F18-5A63-224E-AD7E-467AEAFD65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89F5-04F0-AC44-9759-F1C3F9FE2E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FE4C-F3CA-074F-90FF-26B9C851305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1/31/16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1AE0-1215-A542-8599-7B4A793BF4A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4277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FE4C-F3CA-074F-90FF-26B9C851305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1/31/16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1AE0-1215-A542-8599-7B4A793BF4A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91011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FE4C-F3CA-074F-90FF-26B9C851305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1/31/16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1AE0-1215-A542-8599-7B4A793BF4A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70321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FE4C-F3CA-074F-90FF-26B9C851305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1/31/16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1AE0-1215-A542-8599-7B4A793BF4A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04907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FE4C-F3CA-074F-90FF-26B9C851305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1/31/16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1AE0-1215-A542-8599-7B4A793BF4A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8922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FE4C-F3CA-074F-90FF-26B9C851305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1/31/16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1AE0-1215-A542-8599-7B4A793BF4A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72002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FE4C-F3CA-074F-90FF-26B9C851305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1/31/16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1AE0-1215-A542-8599-7B4A793BF4A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73449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FE4C-F3CA-074F-90FF-26B9C851305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1/31/16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1AE0-1215-A542-8599-7B4A793BF4A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6871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E226E-BC82-AC40-8940-A3C7164B25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FE4C-F3CA-074F-90FF-26B9C851305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1/31/16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1AE0-1215-A542-8599-7B4A793BF4A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81722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FE4C-F3CA-074F-90FF-26B9C851305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1/31/16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1AE0-1215-A542-8599-7B4A793BF4A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70661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FE4C-F3CA-074F-90FF-26B9C851305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1/31/16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1AE0-1215-A542-8599-7B4A793BF4A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99937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FE4C-F3CA-074F-90FF-26B9C851305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1/31/16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1AE0-1215-A542-8599-7B4A793BF4A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67792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FE4C-F3CA-074F-90FF-26B9C851305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1/31/16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1AE0-1215-A542-8599-7B4A793BF4A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54599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FE4C-F3CA-074F-90FF-26B9C851305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1/31/16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1AE0-1215-A542-8599-7B4A793BF4A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61821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FE4C-F3CA-074F-90FF-26B9C851305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1/31/16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1AE0-1215-A542-8599-7B4A793BF4A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25971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FE4C-F3CA-074F-90FF-26B9C851305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1/31/16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1AE0-1215-A542-8599-7B4A793BF4A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37064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FE4C-F3CA-074F-90FF-26B9C851305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1/31/16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1AE0-1215-A542-8599-7B4A793BF4A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5920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FE4C-F3CA-074F-90FF-26B9C851305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1/31/16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1AE0-1215-A542-8599-7B4A793BF4A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8907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F04EC-5A88-054B-B33C-03AD3E1063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FE4C-F3CA-074F-90FF-26B9C851305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1/31/16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1AE0-1215-A542-8599-7B4A793BF4A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14727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FE4C-F3CA-074F-90FF-26B9C851305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1/31/16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1AE0-1215-A542-8599-7B4A793BF4A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38925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FE4C-F3CA-074F-90FF-26B9C851305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1/31/16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1AE0-1215-A542-8599-7B4A793BF4A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70419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FE4C-F3CA-074F-90FF-26B9C851305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1/31/16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1AE0-1215-A542-8599-7B4A793BF4A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8993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40B0F-B557-F046-96CA-45728E15BB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4ECB9-17C3-294B-B225-B29E73C27F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C1809-BEFF-894C-80A0-B6A59719E3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3AC39-1037-E846-9DB2-FFFA980FAF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D1183-992B-DD4D-8E33-0769BBEC21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B9E21-149D-0744-88A3-31B8BADB1A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3.jp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5036DC-8C7F-E74A-943A-98D39A208B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3" descr="banner_ioos_1024.jpg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6197600"/>
            <a:ext cx="91503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IOOS_white.gif"/>
          <p:cNvPicPr>
            <a:picLocks noChangeAspect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332663" y="6211888"/>
            <a:ext cx="1676400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A268FE4C-F3CA-074F-90FF-26B9C851305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1/31/16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1FAA1AE0-1215-A542-8599-7B4A793BF4A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071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A268FE4C-F3CA-074F-90FF-26B9C851305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1/31/16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1FAA1AE0-1215-A542-8599-7B4A793BF4A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4020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Relationship Id="rId3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oleObject" Target="../embeddings/oleObject1.bin"/><Relationship Id="rId6" Type="http://schemas.openxmlformats.org/officeDocument/2006/relationships/image" Target="../media/image30.wmf"/><Relationship Id="rId7" Type="http://schemas.openxmlformats.org/officeDocument/2006/relationships/image" Target="../media/image33.png"/><Relationship Id="rId8" Type="http://schemas.openxmlformats.org/officeDocument/2006/relationships/image" Target="../media/image27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gif"/><Relationship Id="rId3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7" Type="http://schemas.openxmlformats.org/officeDocument/2006/relationships/image" Target="../media/image58.png"/><Relationship Id="rId8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Relationship Id="rId3" Type="http://schemas.openxmlformats.org/officeDocument/2006/relationships/image" Target="../media/image70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Relationship Id="rId3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4" Type="http://schemas.openxmlformats.org/officeDocument/2006/relationships/image" Target="../media/image8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4" Type="http://schemas.openxmlformats.org/officeDocument/2006/relationships/image" Target="../media/image90.jpe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5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5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10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image" Target="../media/image103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0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4.png"/><Relationship Id="rId3" Type="http://schemas.openxmlformats.org/officeDocument/2006/relationships/image" Target="../media/image10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jpg"/><Relationship Id="rId5" Type="http://schemas.openxmlformats.org/officeDocument/2006/relationships/image" Target="../media/image20.t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Relationship Id="rId3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25.jpe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-47625"/>
            <a:ext cx="9144000" cy="6248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FFFFFF"/>
                </a:solidFill>
                <a:latin typeface="Arial"/>
                <a:ea typeface="ＭＳ Ｐゴシック"/>
              </a:rPr>
              <a:t>U..</a:t>
            </a:r>
          </a:p>
        </p:txBody>
      </p:sp>
      <p:pic>
        <p:nvPicPr>
          <p:cNvPr id="14338" name="Picture 2" descr="mab_vue7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3" t="6015" b="3760"/>
          <a:stretch>
            <a:fillRect/>
          </a:stretch>
        </p:blipFill>
        <p:spPr bwMode="auto">
          <a:xfrm>
            <a:off x="800100" y="-22225"/>
            <a:ext cx="8343900" cy="6223000"/>
          </a:xfrm>
          <a:prstGeom prst="rect">
            <a:avLst/>
          </a:prstGeom>
          <a:solidFill>
            <a:srgbClr val="D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7191673" y="0"/>
            <a:ext cx="9680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Cape</a:t>
            </a:r>
          </a:p>
          <a:p>
            <a:pPr algn="ctr" eaLnBrk="0" hangingPunct="0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Cod</a:t>
            </a:r>
          </a:p>
        </p:txBody>
      </p:sp>
      <p:sp>
        <p:nvSpPr>
          <p:cNvPr id="14340" name="Text Box 8"/>
          <p:cNvSpPr txBox="1">
            <a:spLocks noChangeArrowheads="1"/>
          </p:cNvSpPr>
          <p:nvPr/>
        </p:nvSpPr>
        <p:spPr bwMode="auto">
          <a:xfrm>
            <a:off x="1301852" y="5299075"/>
            <a:ext cx="109517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Cape</a:t>
            </a:r>
          </a:p>
          <a:p>
            <a:pPr algn="ctr" eaLnBrk="0" hangingPunct="0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Hatteras</a:t>
            </a:r>
          </a:p>
        </p:txBody>
      </p:sp>
      <p:sp>
        <p:nvSpPr>
          <p:cNvPr id="14351" name="Text Box 9"/>
          <p:cNvSpPr txBox="1">
            <a:spLocks noChangeArrowheads="1"/>
          </p:cNvSpPr>
          <p:nvPr/>
        </p:nvSpPr>
        <p:spPr bwMode="auto">
          <a:xfrm>
            <a:off x="2082800" y="-63500"/>
            <a:ext cx="3429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2000" b="1" dirty="0" smtClean="0">
                <a:solidFill>
                  <a:srgbClr val="FFFFFF"/>
                </a:solidFill>
                <a:latin typeface="Calibri" charset="0"/>
              </a:rPr>
              <a:t>78 Million </a:t>
            </a:r>
            <a:r>
              <a:rPr lang="en-US" sz="2000" b="1" dirty="0" smtClean="0">
                <a:solidFill>
                  <a:srgbClr val="FFFFFF"/>
                </a:solidFill>
                <a:latin typeface="Calibri" charset="0"/>
              </a:rPr>
              <a:t>People (1/4 of U.S.)</a:t>
            </a:r>
            <a:endParaRPr lang="en-US" sz="2000" b="1" dirty="0" smtClean="0">
              <a:solidFill>
                <a:srgbClr val="FFFFFF"/>
              </a:solidFill>
              <a:latin typeface="Calibri" charset="0"/>
            </a:endParaRPr>
          </a:p>
          <a:p>
            <a:pPr eaLnBrk="0" hangingPunct="0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1000 km Cape to Cape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0"/>
            <a:ext cx="2405063" cy="3046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M</a:t>
            </a:r>
            <a:r>
              <a:rPr lang="en-US" sz="2400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iddle </a:t>
            </a:r>
            <a:r>
              <a:rPr lang="en-US" sz="2400" b="1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A</a:t>
            </a:r>
            <a:r>
              <a:rPr lang="en-US" sz="2400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tlantic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R</a:t>
            </a:r>
            <a:r>
              <a:rPr lang="en-US" sz="2400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egional </a:t>
            </a:r>
            <a:r>
              <a:rPr lang="en-US" sz="2400" b="1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A</a:t>
            </a:r>
            <a:r>
              <a:rPr lang="en-US" sz="2400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ssociation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C</a:t>
            </a:r>
            <a:r>
              <a:rPr lang="en-US" sz="2400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oastal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O</a:t>
            </a:r>
            <a:r>
              <a:rPr lang="en-US" sz="2400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cean </a:t>
            </a:r>
            <a:r>
              <a:rPr lang="en-US" sz="2400" b="1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O</a:t>
            </a:r>
            <a:r>
              <a:rPr lang="en-US" sz="2400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bserving </a:t>
            </a:r>
            <a:r>
              <a:rPr lang="en-US" sz="2400" b="1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S</a:t>
            </a:r>
            <a:r>
              <a:rPr lang="en-US" sz="2400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ystem</a:t>
            </a:r>
          </a:p>
        </p:txBody>
      </p:sp>
      <p:sp>
        <p:nvSpPr>
          <p:cNvPr id="14353" name="Text Box 3"/>
          <p:cNvSpPr txBox="1">
            <a:spLocks noChangeArrowheads="1"/>
          </p:cNvSpPr>
          <p:nvPr/>
        </p:nvSpPr>
        <p:spPr bwMode="auto">
          <a:xfrm>
            <a:off x="700088" y="3508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endParaRPr lang="en-US" b="1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4354" name="TextBox 26"/>
          <p:cNvSpPr txBox="1">
            <a:spLocks noChangeArrowheads="1"/>
          </p:cNvSpPr>
          <p:nvPr/>
        </p:nvSpPr>
        <p:spPr bwMode="auto">
          <a:xfrm>
            <a:off x="5326063" y="6545263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endParaRPr lang="en-US">
              <a:solidFill>
                <a:srgbClr val="000000"/>
              </a:solidFill>
            </a:endParaRPr>
          </a:p>
        </p:txBody>
      </p:sp>
      <p:sp>
        <p:nvSpPr>
          <p:cNvPr id="14372" name="Freeform 10"/>
          <p:cNvSpPr>
            <a:spLocks/>
          </p:cNvSpPr>
          <p:nvPr/>
        </p:nvSpPr>
        <p:spPr bwMode="auto">
          <a:xfrm>
            <a:off x="4343400" y="1752600"/>
            <a:ext cx="1236663" cy="1608138"/>
          </a:xfrm>
          <a:custGeom>
            <a:avLst/>
            <a:gdLst>
              <a:gd name="T0" fmla="*/ 0 w 1236134"/>
              <a:gd name="T1" fmla="*/ 1607610 h 1608666"/>
              <a:gd name="T2" fmla="*/ 898235 w 1236134"/>
              <a:gd name="T3" fmla="*/ 524589 h 1608666"/>
              <a:gd name="T4" fmla="*/ 1237192 w 1236134"/>
              <a:gd name="T5" fmla="*/ 0 h 160866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36134" h="1608666">
                <a:moveTo>
                  <a:pt x="0" y="1608666"/>
                </a:moveTo>
                <a:cubicBezTo>
                  <a:pt x="345722" y="1200855"/>
                  <a:pt x="691445" y="793044"/>
                  <a:pt x="897467" y="524933"/>
                </a:cubicBezTo>
                <a:cubicBezTo>
                  <a:pt x="1103489" y="256822"/>
                  <a:pt x="1236134" y="0"/>
                  <a:pt x="1236134" y="0"/>
                </a:cubicBez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4373" name="Right Arrow 12"/>
          <p:cNvSpPr>
            <a:spLocks noChangeArrowheads="1"/>
          </p:cNvSpPr>
          <p:nvPr/>
        </p:nvSpPr>
        <p:spPr bwMode="auto">
          <a:xfrm rot="-3248988">
            <a:off x="2489200" y="2852738"/>
            <a:ext cx="1968500" cy="381000"/>
          </a:xfrm>
          <a:prstGeom prst="rightArrow">
            <a:avLst>
              <a:gd name="adj1" fmla="val 50000"/>
              <a:gd name="adj2" fmla="val 50016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4374" name="Right Arrow 53"/>
          <p:cNvSpPr>
            <a:spLocks noChangeArrowheads="1"/>
          </p:cNvSpPr>
          <p:nvPr/>
        </p:nvSpPr>
        <p:spPr bwMode="auto">
          <a:xfrm rot="-8200802">
            <a:off x="4081463" y="2159000"/>
            <a:ext cx="1357312" cy="439738"/>
          </a:xfrm>
          <a:prstGeom prst="rightArrow">
            <a:avLst>
              <a:gd name="adj1" fmla="val 41546"/>
              <a:gd name="adj2" fmla="val 50101"/>
            </a:avLst>
          </a:prstGeom>
          <a:noFill/>
          <a:ln w="381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4375" name="TextBox 14"/>
          <p:cNvSpPr txBox="1">
            <a:spLocks noChangeArrowheads="1"/>
          </p:cNvSpPr>
          <p:nvPr/>
        </p:nvSpPr>
        <p:spPr bwMode="auto">
          <a:xfrm rot="-3305857">
            <a:off x="3195638" y="2998787"/>
            <a:ext cx="9080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>
                <a:solidFill>
                  <a:srgbClr val="FFFFFF"/>
                </a:solidFill>
              </a:rPr>
              <a:t>Irene</a:t>
            </a:r>
          </a:p>
        </p:txBody>
      </p:sp>
      <p:sp>
        <p:nvSpPr>
          <p:cNvPr id="14376" name="TextBox 54"/>
          <p:cNvSpPr txBox="1">
            <a:spLocks noChangeArrowheads="1"/>
          </p:cNvSpPr>
          <p:nvPr/>
        </p:nvSpPr>
        <p:spPr bwMode="auto">
          <a:xfrm rot="2539117">
            <a:off x="4056063" y="2519363"/>
            <a:ext cx="11366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>
                <a:solidFill>
                  <a:srgbClr val="FFFFFF"/>
                </a:solidFill>
              </a:rPr>
              <a:t>Sandy</a:t>
            </a:r>
          </a:p>
        </p:txBody>
      </p:sp>
      <p:cxnSp>
        <p:nvCxnSpPr>
          <p:cNvPr id="54" name="Straight Connector 53"/>
          <p:cNvCxnSpPr>
            <a:cxnSpLocks noChangeShapeType="1"/>
          </p:cNvCxnSpPr>
          <p:nvPr/>
        </p:nvCxnSpPr>
        <p:spPr bwMode="auto">
          <a:xfrm rot="5400000">
            <a:off x="-831850" y="2400300"/>
            <a:ext cx="4800600" cy="1905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" name="Straight Connector 54"/>
          <p:cNvCxnSpPr>
            <a:cxnSpLocks noChangeShapeType="1"/>
          </p:cNvCxnSpPr>
          <p:nvPr/>
        </p:nvCxnSpPr>
        <p:spPr bwMode="auto">
          <a:xfrm flipV="1">
            <a:off x="2514600" y="127001"/>
            <a:ext cx="4552950" cy="838199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6" name="TextBox 41"/>
          <p:cNvSpPr txBox="1">
            <a:spLocks noChangeArrowheads="1"/>
          </p:cNvSpPr>
          <p:nvPr/>
        </p:nvSpPr>
        <p:spPr bwMode="auto">
          <a:xfrm>
            <a:off x="5041900" y="1507064"/>
            <a:ext cx="41529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Stratified </a:t>
            </a:r>
            <a:endParaRPr lang="en-US" sz="32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Coastal </a:t>
            </a:r>
            <a:r>
              <a:rPr lang="en-US" sz="3200" b="1" dirty="0" smtClean="0">
                <a:solidFill>
                  <a:schemeClr val="bg1"/>
                </a:solidFill>
              </a:rPr>
              <a:t>Ocean Interactions with </a:t>
            </a:r>
            <a:endParaRPr lang="en-US" sz="32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Tropical </a:t>
            </a:r>
            <a:r>
              <a:rPr lang="en-US" sz="3200" b="1" dirty="0" smtClean="0">
                <a:solidFill>
                  <a:schemeClr val="bg1"/>
                </a:solidFill>
              </a:rPr>
              <a:t>Cyclones</a:t>
            </a:r>
            <a:endParaRPr lang="en-US" sz="3200" b="1" i="1" u="sng" dirty="0">
              <a:solidFill>
                <a:srgbClr val="FFFFFF"/>
              </a:solidFill>
            </a:endParaRPr>
          </a:p>
        </p:txBody>
      </p:sp>
      <p:sp>
        <p:nvSpPr>
          <p:cNvPr id="59" name="Right Arrow 12"/>
          <p:cNvSpPr>
            <a:spLocks noChangeArrowheads="1"/>
          </p:cNvSpPr>
          <p:nvPr/>
        </p:nvSpPr>
        <p:spPr bwMode="auto">
          <a:xfrm rot="18351012">
            <a:off x="3047998" y="3834871"/>
            <a:ext cx="1968500" cy="381000"/>
          </a:xfrm>
          <a:prstGeom prst="rightArrow">
            <a:avLst>
              <a:gd name="adj1" fmla="val 50000"/>
              <a:gd name="adj2" fmla="val 50016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" name="TextBox 14"/>
          <p:cNvSpPr txBox="1">
            <a:spLocks noChangeArrowheads="1"/>
          </p:cNvSpPr>
          <p:nvPr/>
        </p:nvSpPr>
        <p:spPr bwMode="auto">
          <a:xfrm rot="18294143">
            <a:off x="3654551" y="3788797"/>
            <a:ext cx="13749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Arthur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671365" y="3661834"/>
            <a:ext cx="447263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 smtClean="0">
                <a:solidFill>
                  <a:srgbClr val="FFFFFF"/>
                </a:solidFill>
              </a:rPr>
              <a:t>Scott Glenn</a:t>
            </a:r>
            <a:r>
              <a:rPr lang="en-US" sz="2400" dirty="0" smtClean="0">
                <a:solidFill>
                  <a:srgbClr val="FFFFFF"/>
                </a:solidFill>
              </a:rPr>
              <a:t>, Travis Miles, </a:t>
            </a:r>
          </a:p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Greg </a:t>
            </a:r>
            <a:r>
              <a:rPr lang="en-US" sz="2400" dirty="0" err="1" smtClean="0">
                <a:solidFill>
                  <a:srgbClr val="FFFFFF"/>
                </a:solidFill>
              </a:rPr>
              <a:t>Seroka</a:t>
            </a:r>
            <a:r>
              <a:rPr lang="en-US" sz="2400" dirty="0" smtClean="0">
                <a:solidFill>
                  <a:srgbClr val="FFFFFF"/>
                </a:solidFill>
              </a:rPr>
              <a:t>, Robert </a:t>
            </a:r>
            <a:r>
              <a:rPr lang="en-US" sz="2400" dirty="0" smtClean="0">
                <a:solidFill>
                  <a:srgbClr val="FFFFFF"/>
                </a:solidFill>
              </a:rPr>
              <a:t>Forney</a:t>
            </a:r>
            <a:r>
              <a:rPr lang="en-US" sz="2400" dirty="0" smtClean="0">
                <a:solidFill>
                  <a:srgbClr val="FFFFFF"/>
                </a:solidFill>
              </a:rPr>
              <a:t>,</a:t>
            </a:r>
            <a:endParaRPr lang="en-US" sz="2400" dirty="0" smtClean="0">
              <a:solidFill>
                <a:srgbClr val="FFFFFF"/>
              </a:solidFill>
            </a:endParaRPr>
          </a:p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Hugh </a:t>
            </a:r>
            <a:r>
              <a:rPr lang="en-US" sz="2400" dirty="0" err="1" smtClean="0">
                <a:solidFill>
                  <a:srgbClr val="FFFFFF"/>
                </a:solidFill>
              </a:rPr>
              <a:t>Roarty</a:t>
            </a:r>
            <a:r>
              <a:rPr lang="en-US" sz="2400" dirty="0" smtClean="0">
                <a:solidFill>
                  <a:srgbClr val="FFFFFF"/>
                </a:solidFill>
              </a:rPr>
              <a:t>, Oscar Schofield</a:t>
            </a:r>
            <a:r>
              <a:rPr lang="en-US" sz="2400" dirty="0">
                <a:solidFill>
                  <a:srgbClr val="FFFFFF"/>
                </a:solidFill>
              </a:rPr>
              <a:t>, Josh </a:t>
            </a:r>
            <a:r>
              <a:rPr lang="en-US" sz="2400" dirty="0" err="1" smtClean="0">
                <a:solidFill>
                  <a:srgbClr val="FFFFFF"/>
                </a:solidFill>
              </a:rPr>
              <a:t>Kohut</a:t>
            </a:r>
            <a:r>
              <a:rPr lang="en-US" sz="2400" dirty="0" smtClean="0">
                <a:solidFill>
                  <a:srgbClr val="FFFFFF"/>
                </a:solidFill>
              </a:rPr>
              <a:t> (Rutgers),</a:t>
            </a:r>
            <a:endParaRPr lang="en-US" sz="2400" dirty="0" smtClean="0">
              <a:solidFill>
                <a:srgbClr val="FFFFFF"/>
              </a:solidFill>
            </a:endParaRPr>
          </a:p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Yi </a:t>
            </a:r>
            <a:r>
              <a:rPr lang="en-US" sz="2400" dirty="0" err="1" smtClean="0">
                <a:solidFill>
                  <a:srgbClr val="FFFFFF"/>
                </a:solidFill>
              </a:rPr>
              <a:t>Xu</a:t>
            </a:r>
            <a:r>
              <a:rPr lang="en-US" sz="2400" dirty="0" smtClean="0">
                <a:solidFill>
                  <a:srgbClr val="FFFFFF"/>
                </a:solidFill>
              </a:rPr>
              <a:t> (China) &amp; </a:t>
            </a:r>
            <a:r>
              <a:rPr lang="en-US" sz="2400" dirty="0" err="1" smtClean="0">
                <a:solidFill>
                  <a:srgbClr val="FFFFFF"/>
                </a:solidFill>
              </a:rPr>
              <a:t>Fei</a:t>
            </a:r>
            <a:r>
              <a:rPr lang="en-US" sz="2400" dirty="0" smtClean="0">
                <a:solidFill>
                  <a:srgbClr val="FFFFFF"/>
                </a:solidFill>
              </a:rPr>
              <a:t> Yu (China</a:t>
            </a:r>
            <a:r>
              <a:rPr lang="en-US" sz="2400" dirty="0" smtClean="0">
                <a:solidFill>
                  <a:srgbClr val="FFFFFF"/>
                </a:solidFill>
              </a:rPr>
              <a:t>)</a:t>
            </a:r>
          </a:p>
          <a:p>
            <a:pPr algn="ctr"/>
            <a:endParaRPr lang="en-US" sz="1600" dirty="0" smtClean="0">
              <a:solidFill>
                <a:srgbClr val="FFFFFF"/>
              </a:solidFill>
            </a:endParaRPr>
          </a:p>
          <a:p>
            <a:pPr algn="ctr"/>
            <a:r>
              <a:rPr lang="en-US" sz="2400" i="1" dirty="0" smtClean="0">
                <a:solidFill>
                  <a:srgbClr val="FFFFFF"/>
                </a:solidFill>
              </a:rPr>
              <a:t>Nature Communications (2016)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2" name="Picture 1" descr="RU_LOGOTYPE_CMYK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100" y="1066801"/>
            <a:ext cx="946150" cy="25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6242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73" grpId="0" animBg="1"/>
      <p:bldP spid="14374" grpId="0" animBg="1"/>
      <p:bldP spid="14375" grpId="0"/>
      <p:bldP spid="14376" grpId="0"/>
      <p:bldP spid="59" grpId="0" animBg="1"/>
      <p:bldP spid="6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rthur 2014 07 02 Full trac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9900" y="521139"/>
            <a:ext cx="7975599" cy="56379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Hurricane Arthur Forecast Track on morning of July 2, 2014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477435" y="1104901"/>
            <a:ext cx="30072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First warnings: late June 30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Go decision: July 2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Event over: July 5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 descr="Arthur_2014_07_03a_cloud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3068235"/>
            <a:ext cx="4457700" cy="312513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673600" y="2611735"/>
            <a:ext cx="45466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Hurricane Arthur: July 3, 2014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713516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uU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41628" y="635000"/>
            <a:ext cx="7960486" cy="55164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254000" y="0"/>
            <a:ext cx="939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Dr. Louis </a:t>
            </a:r>
            <a:r>
              <a:rPr lang="en-US" sz="2000" b="1" dirty="0" err="1" smtClean="0"/>
              <a:t>Uccellini</a:t>
            </a:r>
            <a:r>
              <a:rPr lang="en-US" sz="2000" b="1" dirty="0" smtClean="0"/>
              <a:t>, Director, National Weather Service</a:t>
            </a:r>
          </a:p>
          <a:p>
            <a:pPr algn="ctr"/>
            <a:r>
              <a:rPr lang="en-US" sz="2000" b="1" dirty="0" smtClean="0"/>
              <a:t>Speaks to </a:t>
            </a:r>
            <a:r>
              <a:rPr lang="en-US" sz="2000" b="1" dirty="0"/>
              <a:t>S</a:t>
            </a:r>
            <a:r>
              <a:rPr lang="en-US" sz="2000" b="1" dirty="0" smtClean="0"/>
              <a:t>tudents at Rutgers</a:t>
            </a:r>
          </a:p>
        </p:txBody>
      </p:sp>
      <p:pic>
        <p:nvPicPr>
          <p:cNvPr id="6" name="Picture 1" descr="IMG_393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070600" y="4152900"/>
            <a:ext cx="2540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6037263" y="5295900"/>
            <a:ext cx="11588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mtClean="0">
                <a:solidFill>
                  <a:srgbClr val="000000"/>
                </a:solidFill>
              </a:rPr>
              <a:t>Greg </a:t>
            </a:r>
          </a:p>
          <a:p>
            <a:r>
              <a:rPr lang="en-US" altLang="en-US" smtClean="0">
                <a:solidFill>
                  <a:srgbClr val="000000"/>
                </a:solidFill>
              </a:rPr>
              <a:t>Seroka</a:t>
            </a:r>
          </a:p>
        </p:txBody>
      </p:sp>
      <p:graphicFrame>
        <p:nvGraphicFramePr>
          <p:cNvPr id="8" name="Objec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7926624"/>
              </p:ext>
            </p:extLst>
          </p:nvPr>
        </p:nvGraphicFramePr>
        <p:xfrm>
          <a:off x="6146800" y="4229100"/>
          <a:ext cx="9144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1" name="Drawing" r:id="rId5" imgW="2857500" imgH="1569720" progId="WPDraw30.Drawing">
                  <p:embed/>
                </p:oleObj>
              </mc:Choice>
              <mc:Fallback>
                <p:oleObj name="Drawing" r:id="rId5" imgW="2857500" imgH="1569720" progId="WPDraw30.Drawing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6800" y="4229100"/>
                        <a:ext cx="914400" cy="533400"/>
                      </a:xfrm>
                      <a:prstGeom prst="rect">
                        <a:avLst/>
                      </a:prstGeom>
                      <a:solidFill>
                        <a:srgbClr val="3E5589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 descr="Screen Shot 2015-10-31 at 3.17.03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591" y="1066800"/>
            <a:ext cx="2131444" cy="2616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5854700" y="635000"/>
            <a:ext cx="2999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“Explore our global models”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096000" y="3733800"/>
            <a:ext cx="2512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“Embed your students”</a:t>
            </a:r>
            <a:endParaRPr lang="en-US" dirty="0"/>
          </a:p>
        </p:txBody>
      </p:sp>
      <p:pic>
        <p:nvPicPr>
          <p:cNvPr id="12" name="Picture 11" descr="NOAA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48582" cy="94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200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U28_201509_BUFR_comparison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4"/>
          <a:stretch/>
        </p:blipFill>
        <p:spPr>
          <a:xfrm>
            <a:off x="76200" y="723900"/>
            <a:ext cx="8509000" cy="5486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254000" y="0"/>
            <a:ext cx="939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Dr. Louis </a:t>
            </a:r>
            <a:r>
              <a:rPr lang="en-US" sz="2000" b="1" dirty="0" err="1" smtClean="0"/>
              <a:t>Uccellini</a:t>
            </a:r>
            <a:r>
              <a:rPr lang="en-US" sz="2000" b="1" dirty="0" smtClean="0"/>
              <a:t>, Director, National Weather Service</a:t>
            </a:r>
          </a:p>
          <a:p>
            <a:pPr algn="ctr"/>
            <a:r>
              <a:rPr lang="en-US" sz="2000" dirty="0" smtClean="0"/>
              <a:t>“And send us your glider data over GTS”</a:t>
            </a:r>
          </a:p>
        </p:txBody>
      </p:sp>
      <p:pic>
        <p:nvPicPr>
          <p:cNvPr id="6" name="Picture 5" descr="NOAA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48582" cy="9485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785100" y="1409700"/>
            <a:ext cx="124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Received </a:t>
            </a:r>
            <a:r>
              <a:rPr lang="en-US" dirty="0"/>
              <a:t>o</a:t>
            </a:r>
            <a:r>
              <a:rPr lang="en-US" dirty="0" smtClean="0"/>
              <a:t>n shore at Rutgers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493000" y="3873500"/>
            <a:ext cx="1651000" cy="147732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Received at NCEP for Assimilation</a:t>
            </a:r>
          </a:p>
          <a:p>
            <a:r>
              <a:rPr lang="en-US" dirty="0" smtClean="0"/>
              <a:t>In Operational Models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41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93717W5_NL_sm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150" y="789940"/>
            <a:ext cx="6521450" cy="52171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254000" y="0"/>
            <a:ext cx="939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Dr. Louis </a:t>
            </a:r>
            <a:r>
              <a:rPr lang="en-US" sz="2000" b="1" dirty="0" err="1" smtClean="0"/>
              <a:t>Uccellini</a:t>
            </a:r>
            <a:r>
              <a:rPr lang="en-US" sz="2000" b="1" dirty="0" smtClean="0"/>
              <a:t>, Director, National Weather Service</a:t>
            </a:r>
          </a:p>
          <a:p>
            <a:pPr algn="ctr"/>
            <a:r>
              <a:rPr lang="en-US" sz="2000" dirty="0" smtClean="0"/>
              <a:t>“And send us your glider data over GTS”</a:t>
            </a:r>
          </a:p>
        </p:txBody>
      </p:sp>
      <p:pic>
        <p:nvPicPr>
          <p:cNvPr id="6" name="Picture 5" descr="NOAA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48582" cy="9485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9701" y="1752600"/>
            <a:ext cx="13842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Hurricane Joaquin forecast on Oct 1,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014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1" descr="mab110826d_iren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1"/>
          <a:stretch>
            <a:fillRect/>
          </a:stretch>
        </p:blipFill>
        <p:spPr bwMode="auto">
          <a:xfrm>
            <a:off x="0" y="-6350"/>
            <a:ext cx="9144000" cy="621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-106362"/>
            <a:ext cx="3978275" cy="95408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chemeClr val="tx1">
                <a:alpha val="42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FF00"/>
                </a:solidFill>
                <a:latin typeface="Arial"/>
                <a:ea typeface="ＭＳ Ｐゴシック" charset="0"/>
                <a:cs typeface="Arial"/>
              </a:rPr>
              <a:t>Hurricane Irene Track August 26-29 2011</a:t>
            </a:r>
          </a:p>
        </p:txBody>
      </p:sp>
      <p:pic>
        <p:nvPicPr>
          <p:cNvPr id="26628" name="Picture 1" descr="1.tif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608388"/>
            <a:ext cx="3657600" cy="260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33" b="3500"/>
          <a:stretch>
            <a:fillRect/>
          </a:stretch>
        </p:blipFill>
        <p:spPr bwMode="auto">
          <a:xfrm>
            <a:off x="5524500" y="2120900"/>
            <a:ext cx="3619500" cy="14525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0" name="TextBox 1"/>
          <p:cNvSpPr txBox="1">
            <a:spLocks noChangeArrowheads="1"/>
          </p:cNvSpPr>
          <p:nvPr/>
        </p:nvSpPr>
        <p:spPr bwMode="auto">
          <a:xfrm>
            <a:off x="7213600" y="5329238"/>
            <a:ext cx="1905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mtClean="0">
                <a:solidFill>
                  <a:srgbClr val="FFFFFF"/>
                </a:solidFill>
              </a:rPr>
              <a:t>Two Gliders Deployed</a:t>
            </a:r>
          </a:p>
        </p:txBody>
      </p:sp>
    </p:spTree>
    <p:extLst>
      <p:ext uri="{BB962C8B-B14F-4D97-AF65-F5344CB8AC3E}">
        <p14:creationId xmlns:p14="http://schemas.microsoft.com/office/powerpoint/2010/main" val="551818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es_irene_temp-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" t="3519" r="7715" b="33888"/>
          <a:stretch>
            <a:fillRect/>
          </a:stretch>
        </p:blipFill>
        <p:spPr bwMode="auto">
          <a:xfrm>
            <a:off x="342900" y="3551238"/>
            <a:ext cx="4592638" cy="265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Picture 6" descr="composite20110827T07000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0" r="27216"/>
          <a:stretch>
            <a:fillRect/>
          </a:stretch>
        </p:blipFill>
        <p:spPr bwMode="auto">
          <a:xfrm>
            <a:off x="1360488" y="209550"/>
            <a:ext cx="222885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7" descr="composite20110831T070000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9" r="15691"/>
          <a:stretch>
            <a:fillRect/>
          </a:stretch>
        </p:blipFill>
        <p:spPr bwMode="auto">
          <a:xfrm>
            <a:off x="3956050" y="209550"/>
            <a:ext cx="259715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8" descr="compositestormdif20110827-2011083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1" r="18085"/>
          <a:stretch>
            <a:fillRect/>
          </a:stretch>
        </p:blipFill>
        <p:spPr bwMode="auto">
          <a:xfrm>
            <a:off x="6642100" y="209550"/>
            <a:ext cx="250190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Box 12"/>
          <p:cNvSpPr txBox="1">
            <a:spLocks noChangeArrowheads="1"/>
          </p:cNvSpPr>
          <p:nvPr/>
        </p:nvSpPr>
        <p:spPr bwMode="auto">
          <a:xfrm>
            <a:off x="-96838" y="692150"/>
            <a:ext cx="169703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b="1" u="sng" dirty="0" smtClean="0">
                <a:solidFill>
                  <a:srgbClr val="000000"/>
                </a:solidFill>
              </a:rPr>
              <a:t>WHAT?</a:t>
            </a:r>
          </a:p>
          <a:p>
            <a:pPr algn="ctr"/>
            <a:endParaRPr lang="en-US" altLang="en-US" sz="2000" dirty="0" smtClean="0">
              <a:solidFill>
                <a:srgbClr val="000000"/>
              </a:solidFill>
            </a:endParaRPr>
          </a:p>
          <a:p>
            <a:pPr algn="ctr"/>
            <a:r>
              <a:rPr lang="en-US" altLang="en-US" sz="2000" dirty="0" smtClean="0">
                <a:solidFill>
                  <a:srgbClr val="000000"/>
                </a:solidFill>
              </a:rPr>
              <a:t>Satellite</a:t>
            </a:r>
          </a:p>
          <a:p>
            <a:pPr algn="ctr"/>
            <a:r>
              <a:rPr lang="en-US" altLang="en-US" sz="2000" dirty="0" smtClean="0">
                <a:solidFill>
                  <a:srgbClr val="000000"/>
                </a:solidFill>
              </a:rPr>
              <a:t>SST</a:t>
            </a:r>
          </a:p>
        </p:txBody>
      </p:sp>
      <p:sp>
        <p:nvSpPr>
          <p:cNvPr id="28679" name="TextBox 4"/>
          <p:cNvSpPr txBox="1">
            <a:spLocks noChangeArrowheads="1"/>
          </p:cNvSpPr>
          <p:nvPr/>
        </p:nvSpPr>
        <p:spPr bwMode="auto">
          <a:xfrm>
            <a:off x="3962400" y="38100"/>
            <a:ext cx="20574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smtClean="0">
                <a:solidFill>
                  <a:srgbClr val="000000"/>
                </a:solidFill>
              </a:rPr>
              <a:t>Post-Irene</a:t>
            </a:r>
          </a:p>
        </p:txBody>
      </p:sp>
      <p:sp>
        <p:nvSpPr>
          <p:cNvPr id="28680" name="TextBox 3"/>
          <p:cNvSpPr txBox="1">
            <a:spLocks noChangeArrowheads="1"/>
          </p:cNvSpPr>
          <p:nvPr/>
        </p:nvSpPr>
        <p:spPr bwMode="auto">
          <a:xfrm>
            <a:off x="1524000" y="38100"/>
            <a:ext cx="20574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smtClean="0">
                <a:solidFill>
                  <a:srgbClr val="000000"/>
                </a:solidFill>
              </a:rPr>
              <a:t>Pre-Irene </a:t>
            </a:r>
          </a:p>
        </p:txBody>
      </p:sp>
      <p:sp>
        <p:nvSpPr>
          <p:cNvPr id="28681" name="TextBox 5"/>
          <p:cNvSpPr txBox="1">
            <a:spLocks noChangeArrowheads="1"/>
          </p:cNvSpPr>
          <p:nvPr/>
        </p:nvSpPr>
        <p:spPr bwMode="auto">
          <a:xfrm>
            <a:off x="6689725" y="19050"/>
            <a:ext cx="207327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smtClean="0">
                <a:solidFill>
                  <a:srgbClr val="000000"/>
                </a:solidFill>
              </a:rPr>
              <a:t>Difference</a:t>
            </a:r>
          </a:p>
        </p:txBody>
      </p:sp>
      <p:pic>
        <p:nvPicPr>
          <p:cNvPr id="28682" name="Picture 1" descr="mts_coda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2" t="5724" r="51262" b="51729"/>
          <a:stretch>
            <a:fillRect/>
          </a:stretch>
        </p:blipFill>
        <p:spPr bwMode="auto">
          <a:xfrm>
            <a:off x="5715000" y="3314700"/>
            <a:ext cx="3048000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3" name="TextBox 2"/>
          <p:cNvSpPr txBox="1">
            <a:spLocks noChangeArrowheads="1"/>
          </p:cNvSpPr>
          <p:nvPr/>
        </p:nvSpPr>
        <p:spPr bwMode="auto">
          <a:xfrm>
            <a:off x="5773738" y="3514725"/>
            <a:ext cx="1219200" cy="1323439"/>
          </a:xfrm>
          <a:prstGeom prst="rect">
            <a:avLst/>
          </a:prstGeom>
          <a:solidFill>
            <a:srgbClr val="D5A818">
              <a:alpha val="50000"/>
            </a:srgb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b="1" u="sng" dirty="0">
                <a:solidFill>
                  <a:srgbClr val="000000"/>
                </a:solidFill>
                <a:cs typeface="Times New Roman" charset="0"/>
              </a:rPr>
              <a:t>WHY</a:t>
            </a:r>
            <a:r>
              <a:rPr lang="en-US" sz="2000" b="1" u="sng" dirty="0" smtClean="0">
                <a:solidFill>
                  <a:srgbClr val="000000"/>
                </a:solidFill>
                <a:cs typeface="Times New Roman" charset="0"/>
              </a:rPr>
              <a:t>?</a:t>
            </a:r>
          </a:p>
          <a:p>
            <a:pPr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Times New Roman" charset="0"/>
              </a:rPr>
              <a:t>HF Radar</a:t>
            </a:r>
          </a:p>
          <a:p>
            <a:pPr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Times New Roman" charset="0"/>
              </a:rPr>
              <a:t>Currents</a:t>
            </a:r>
          </a:p>
        </p:txBody>
      </p:sp>
      <p:cxnSp>
        <p:nvCxnSpPr>
          <p:cNvPr id="28684" name="Straight Arrow Connector 8"/>
          <p:cNvCxnSpPr>
            <a:cxnSpLocks noChangeShapeType="1"/>
          </p:cNvCxnSpPr>
          <p:nvPr/>
        </p:nvCxnSpPr>
        <p:spPr bwMode="auto">
          <a:xfrm flipH="1" flipV="1">
            <a:off x="7772400" y="4457700"/>
            <a:ext cx="762000" cy="914400"/>
          </a:xfrm>
          <a:prstGeom prst="straightConnector1">
            <a:avLst/>
          </a:prstGeom>
          <a:noFill/>
          <a:ln w="762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689" name="TextBox 1"/>
          <p:cNvSpPr txBox="1">
            <a:spLocks noChangeArrowheads="1"/>
          </p:cNvSpPr>
          <p:nvPr/>
        </p:nvSpPr>
        <p:spPr bwMode="auto">
          <a:xfrm>
            <a:off x="152400" y="3238500"/>
            <a:ext cx="4724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b="1" u="sng" dirty="0" smtClean="0">
                <a:solidFill>
                  <a:srgbClr val="000000"/>
                </a:solidFill>
              </a:rPr>
              <a:t>WHEN?</a:t>
            </a:r>
            <a:r>
              <a:rPr lang="en-US" altLang="en-US" sz="2000" b="1" dirty="0" smtClean="0">
                <a:solidFill>
                  <a:srgbClr val="000000"/>
                </a:solidFill>
              </a:rPr>
              <a:t> </a:t>
            </a:r>
            <a:r>
              <a:rPr lang="en-US" altLang="en-US" sz="2000" dirty="0" smtClean="0">
                <a:solidFill>
                  <a:srgbClr val="000000"/>
                </a:solidFill>
              </a:rPr>
              <a:t> Glider Temperature</a:t>
            </a:r>
          </a:p>
          <a:p>
            <a:r>
              <a:rPr lang="en-US" altLang="en-US" sz="2000" dirty="0" smtClean="0">
                <a:solidFill>
                  <a:srgbClr val="000000"/>
                </a:solidFill>
              </a:rPr>
              <a:t>                           </a:t>
            </a:r>
            <a:endParaRPr lang="en-US" altLang="en-US" b="1" u="sng" dirty="0" smtClean="0">
              <a:solidFill>
                <a:srgbClr val="000000"/>
              </a:solidFill>
            </a:endParaRPr>
          </a:p>
        </p:txBody>
      </p:sp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 flipH="1" flipV="1">
            <a:off x="1676400" y="3956050"/>
            <a:ext cx="666750" cy="0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Arrow Connector 15"/>
          <p:cNvCxnSpPr>
            <a:cxnSpLocks noChangeShapeType="1"/>
          </p:cNvCxnSpPr>
          <p:nvPr/>
        </p:nvCxnSpPr>
        <p:spPr bwMode="auto">
          <a:xfrm flipV="1">
            <a:off x="1797050" y="4838700"/>
            <a:ext cx="666750" cy="0"/>
          </a:xfrm>
          <a:prstGeom prst="straightConnector1">
            <a:avLst/>
          </a:prstGeom>
          <a:noFill/>
          <a:ln w="28575">
            <a:solidFill>
              <a:srgbClr val="FFFF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819400" y="4221163"/>
            <a:ext cx="13938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 smtClean="0">
                <a:solidFill>
                  <a:srgbClr val="FF0000"/>
                </a:solidFill>
              </a:rPr>
              <a:t>Eye Passage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572250" y="450850"/>
            <a:ext cx="1200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600" smtClean="0">
                <a:solidFill>
                  <a:srgbClr val="000000"/>
                </a:solidFill>
              </a:rPr>
              <a:t>11C max Cooling</a:t>
            </a:r>
          </a:p>
        </p:txBody>
      </p:sp>
    </p:spTree>
    <p:extLst>
      <p:ext uri="{BB962C8B-B14F-4D97-AF65-F5344CB8AC3E}">
        <p14:creationId xmlns:p14="http://schemas.microsoft.com/office/powerpoint/2010/main" val="775014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3" grpId="0" animBg="1"/>
      <p:bldP spid="28689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13" b="19444"/>
          <a:stretch/>
        </p:blipFill>
        <p:spPr bwMode="auto">
          <a:xfrm>
            <a:off x="0" y="520700"/>
            <a:ext cx="4521200" cy="22987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1" descr="nature_fig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691" y="0"/>
            <a:ext cx="5059309" cy="7010400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9099"/>
            <a:ext cx="4051300" cy="32639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9700" y="0"/>
            <a:ext cx="38332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Coastal </a:t>
            </a:r>
            <a:r>
              <a:rPr lang="en-US" sz="2000" b="1" dirty="0" err="1" smtClean="0"/>
              <a:t>Baroclinic</a:t>
            </a:r>
            <a:r>
              <a:rPr lang="en-US" sz="2000" b="1" dirty="0" smtClean="0"/>
              <a:t> Circulation</a:t>
            </a:r>
            <a:endParaRPr lang="en-US" sz="2000" b="1" dirty="0"/>
          </a:p>
        </p:txBody>
      </p:sp>
      <p:sp>
        <p:nvSpPr>
          <p:cNvPr id="6" name="Rectangle 5"/>
          <p:cNvSpPr/>
          <p:nvPr/>
        </p:nvSpPr>
        <p:spPr>
          <a:xfrm>
            <a:off x="0" y="393700"/>
            <a:ext cx="4191000" cy="2463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2946400"/>
            <a:ext cx="4076700" cy="3263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3009900"/>
            <a:ext cx="21301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Glider Track, Model </a:t>
            </a:r>
            <a:r>
              <a:rPr lang="en-US" sz="1400" dirty="0" smtClean="0"/>
              <a:t>Grid </a:t>
            </a:r>
            <a:endParaRPr lang="en-US" sz="1400" dirty="0" smtClean="0"/>
          </a:p>
          <a:p>
            <a:pPr algn="ctr"/>
            <a:r>
              <a:rPr lang="en-US" sz="1400" dirty="0" smtClean="0"/>
              <a:t>&amp; </a:t>
            </a:r>
            <a:r>
              <a:rPr lang="en-US" sz="1400" dirty="0" smtClean="0"/>
              <a:t>Bathymetry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406401" y="635000"/>
            <a:ext cx="10541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Before Eye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2298701" y="635000"/>
            <a:ext cx="8889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After Eye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5346700" y="1117600"/>
            <a:ext cx="32831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Before Eye                 After Eye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76200" y="5803900"/>
            <a:ext cx="20663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Storm Period in Blue</a:t>
            </a:r>
            <a:endParaRPr lang="en-US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94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ure_fig3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83"/>
          <a:stretch/>
        </p:blipFill>
        <p:spPr>
          <a:xfrm>
            <a:off x="0" y="723900"/>
            <a:ext cx="9144000" cy="5461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ROMS Model Results at Glider Location</a:t>
            </a:r>
          </a:p>
          <a:p>
            <a:pPr algn="ctr"/>
            <a:r>
              <a:rPr lang="en-US" sz="2400" dirty="0" smtClean="0"/>
              <a:t>Coastal </a:t>
            </a:r>
            <a:r>
              <a:rPr lang="en-US" sz="2400" dirty="0" err="1" smtClean="0"/>
              <a:t>Baroclinic</a:t>
            </a:r>
            <a:r>
              <a:rPr lang="en-US" sz="2400" dirty="0" smtClean="0"/>
              <a:t> Circulation Enhances Mixing &amp; Cooling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87588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cintosh HD:Users:tnmiles:Desktop:Figure_S10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0900"/>
            <a:ext cx="7010400" cy="52895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ROMS Model Results at Glider Location</a:t>
            </a:r>
          </a:p>
          <a:p>
            <a:pPr algn="ctr"/>
            <a:r>
              <a:rPr lang="en-US" sz="2400" dirty="0" smtClean="0"/>
              <a:t>Temperature Diagnostic Equations – Mixing Dominates Advection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4994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ature_fig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9500"/>
            <a:ext cx="9144000" cy="457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7780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Ahead-of-</a:t>
            </a:r>
            <a:r>
              <a:rPr lang="en-US" sz="2800" b="1" dirty="0" smtClean="0"/>
              <a:t>Eye-Center </a:t>
            </a:r>
            <a:r>
              <a:rPr lang="en-US" sz="2800" b="1" dirty="0" smtClean="0"/>
              <a:t>Cooling in Irene:</a:t>
            </a:r>
          </a:p>
          <a:p>
            <a:pPr algn="ctr"/>
            <a:r>
              <a:rPr lang="en-US" sz="2800" b="1" dirty="0" err="1" smtClean="0"/>
              <a:t>Nearshore</a:t>
            </a:r>
            <a:r>
              <a:rPr lang="en-US" sz="2800" b="1" dirty="0" smtClean="0"/>
              <a:t> Buoy Observations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328857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shot 2015-10-19 09.36.5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7" t="7345" b="1523"/>
          <a:stretch/>
        </p:blipFill>
        <p:spPr>
          <a:xfrm>
            <a:off x="-1437991" y="1451960"/>
            <a:ext cx="6433088" cy="474564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 descr="Screenshot 2015-10-17 11.43.1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3" t="7183" b="1585"/>
          <a:stretch/>
        </p:blipFill>
        <p:spPr>
          <a:xfrm>
            <a:off x="3797299" y="1449297"/>
            <a:ext cx="6746607" cy="473560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676492" y="3619500"/>
            <a:ext cx="21056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Hurricane Irene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26-29 August 2011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63339" y="3619500"/>
            <a:ext cx="2580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Super-Typhoon </a:t>
            </a:r>
            <a:r>
              <a:rPr lang="en-US" dirty="0" err="1" smtClean="0">
                <a:solidFill>
                  <a:schemeClr val="bg1"/>
                </a:solidFill>
              </a:rPr>
              <a:t>Muifa</a:t>
            </a:r>
            <a:endParaRPr lang="en-US" dirty="0" smtClean="0">
              <a:solidFill>
                <a:schemeClr val="bg1"/>
              </a:solidFill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26 July - 9 August 2011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279400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Hurricane Irene &amp; Super-Typhoon </a:t>
            </a:r>
            <a:r>
              <a:rPr lang="en-US" sz="2800" b="1" dirty="0" err="1" smtClean="0"/>
              <a:t>Muifa</a:t>
            </a:r>
            <a:r>
              <a:rPr lang="en-US" sz="2800" b="1" dirty="0" smtClean="0"/>
              <a:t>:</a:t>
            </a:r>
            <a:endParaRPr lang="en-US" sz="2800" b="1" dirty="0"/>
          </a:p>
          <a:p>
            <a:pPr algn="ctr"/>
            <a:r>
              <a:rPr lang="en-US" sz="2400" dirty="0" smtClean="0"/>
              <a:t>What do these summer of 2011 storms have in common? 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89537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"/>
            <a:ext cx="3568700" cy="3138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25800"/>
            <a:ext cx="3556000" cy="2948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1351280"/>
            <a:ext cx="4973637" cy="47193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83887" y="165100"/>
            <a:ext cx="51442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SST Response during Irene’s Inertial Tail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Significant SST cooling </a:t>
            </a:r>
            <a:r>
              <a:rPr lang="en-US" b="1" u="sng" dirty="0"/>
              <a:t>n</a:t>
            </a:r>
            <a:r>
              <a:rPr lang="en-US" b="1" u="sng" dirty="0" smtClean="0"/>
              <a:t>ot</a:t>
            </a:r>
            <a:r>
              <a:rPr lang="en-US" b="1" dirty="0" smtClean="0"/>
              <a:t> observed. 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In many locations SST warming observed.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79400" y="469900"/>
            <a:ext cx="1237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August 29</a:t>
            </a:r>
          </a:p>
          <a:p>
            <a:r>
              <a:rPr lang="en-US" dirty="0" smtClean="0"/>
              <a:t>SST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54000" y="3746500"/>
            <a:ext cx="1237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August 31</a:t>
            </a:r>
          </a:p>
          <a:p>
            <a:r>
              <a:rPr lang="en-US" dirty="0" smtClean="0"/>
              <a:t>SST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379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423670"/>
            <a:ext cx="13246100" cy="46723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27200" y="114300"/>
            <a:ext cx="6553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SST: 3-Day Coldest Dark-Pixel Composite</a:t>
            </a:r>
            <a:r>
              <a:rPr lang="en-US" dirty="0" smtClean="0"/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P</a:t>
            </a:r>
            <a:r>
              <a:rPr lang="en-US" sz="2000" dirty="0" smtClean="0"/>
              <a:t>reserves the coldest ocean features from Irene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Required 3 days (August 29-31) to fill in.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71494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23"/>
          <p:cNvSpPr txBox="1"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 smtClean="0">
                <a:solidFill>
                  <a:srgbClr val="000000"/>
                </a:solidFill>
              </a:rPr>
              <a:t>Rutgers Atmospheric Forecast Sensitivity Study</a:t>
            </a:r>
          </a:p>
        </p:txBody>
      </p:sp>
      <p:sp>
        <p:nvSpPr>
          <p:cNvPr id="29699" name="TextBox 24"/>
          <p:cNvSpPr txBox="1">
            <a:spLocks noChangeArrowheads="1"/>
          </p:cNvSpPr>
          <p:nvPr/>
        </p:nvSpPr>
        <p:spPr bwMode="auto">
          <a:xfrm>
            <a:off x="2362200" y="787400"/>
            <a:ext cx="20764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mtClean="0">
                <a:solidFill>
                  <a:srgbClr val="FF0000"/>
                </a:solidFill>
              </a:rPr>
              <a:t>Warm Ocean</a:t>
            </a:r>
          </a:p>
          <a:p>
            <a:r>
              <a:rPr lang="en-US" altLang="en-US" smtClean="0">
                <a:solidFill>
                  <a:srgbClr val="FF0000"/>
                </a:solidFill>
              </a:rPr>
              <a:t>Boundary Condition</a:t>
            </a:r>
          </a:p>
        </p:txBody>
      </p:sp>
      <p:sp>
        <p:nvSpPr>
          <p:cNvPr id="30724" name="TextBox 25"/>
          <p:cNvSpPr txBox="1">
            <a:spLocks noChangeArrowheads="1"/>
          </p:cNvSpPr>
          <p:nvPr/>
        </p:nvSpPr>
        <p:spPr bwMode="auto">
          <a:xfrm>
            <a:off x="2514600" y="3530600"/>
            <a:ext cx="18208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mtClean="0">
                <a:solidFill>
                  <a:srgbClr val="0000FF"/>
                </a:solidFill>
              </a:rPr>
              <a:t>Cold Ocean</a:t>
            </a:r>
          </a:p>
          <a:p>
            <a:r>
              <a:rPr lang="en-US" altLang="en-US" smtClean="0">
                <a:solidFill>
                  <a:srgbClr val="0000FF"/>
                </a:solidFill>
              </a:rPr>
              <a:t>Boundary Condition</a:t>
            </a:r>
          </a:p>
        </p:txBody>
      </p:sp>
      <p:pic>
        <p:nvPicPr>
          <p:cNvPr id="29701" name="Picture 26" descr="composite_20110827T070000_flat_zoomout2_wtrac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9" t="3700" r="28563" b="7770"/>
          <a:stretch>
            <a:fillRect/>
          </a:stretch>
        </p:blipFill>
        <p:spPr bwMode="auto">
          <a:xfrm>
            <a:off x="238125" y="577850"/>
            <a:ext cx="2079625" cy="27495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27" descr="composite_20110831T070000_flat_zoomout2_wtrack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5" t="3394" r="20743" b="7924"/>
          <a:stretch>
            <a:fillRect/>
          </a:stretch>
        </p:blipFill>
        <p:spPr bwMode="auto">
          <a:xfrm>
            <a:off x="269875" y="3603625"/>
            <a:ext cx="2230438" cy="2554288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ight Arrow 8"/>
          <p:cNvSpPr>
            <a:spLocks noChangeArrowheads="1"/>
          </p:cNvSpPr>
          <p:nvPr/>
        </p:nvSpPr>
        <p:spPr bwMode="auto">
          <a:xfrm>
            <a:off x="3886200" y="2006600"/>
            <a:ext cx="914400" cy="6985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AFE0E4"/>
              </a:gs>
              <a:gs pos="20000">
                <a:srgbClr val="AFDEE2"/>
              </a:gs>
              <a:gs pos="100000">
                <a:srgbClr val="85AAAD"/>
              </a:gs>
            </a:gsLst>
            <a:lin ang="5400000"/>
          </a:gra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0" name="Right Arrow 9"/>
          <p:cNvSpPr>
            <a:spLocks noChangeArrowheads="1"/>
          </p:cNvSpPr>
          <p:nvPr/>
        </p:nvSpPr>
        <p:spPr bwMode="auto">
          <a:xfrm>
            <a:off x="4267200" y="4064000"/>
            <a:ext cx="1063625" cy="698500"/>
          </a:xfrm>
          <a:prstGeom prst="rightArrow">
            <a:avLst>
              <a:gd name="adj1" fmla="val 50000"/>
              <a:gd name="adj2" fmla="val 50003"/>
            </a:avLst>
          </a:prstGeom>
          <a:gradFill rotWithShape="1">
            <a:gsLst>
              <a:gs pos="0">
                <a:srgbClr val="AFE0E4"/>
              </a:gs>
              <a:gs pos="20000">
                <a:srgbClr val="AFDEE2"/>
              </a:gs>
              <a:gs pos="100000">
                <a:srgbClr val="85AAAD"/>
              </a:gs>
            </a:gsLst>
            <a:lin ang="5400000"/>
          </a:gra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pic>
        <p:nvPicPr>
          <p:cNvPr id="29705" name="Pictur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082800"/>
            <a:ext cx="93345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8800" y="3505200"/>
            <a:ext cx="93345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673600"/>
            <a:ext cx="846138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6" name="TextBox 4"/>
          <p:cNvSpPr txBox="1">
            <a:spLocks noChangeArrowheads="1"/>
          </p:cNvSpPr>
          <p:nvPr/>
        </p:nvSpPr>
        <p:spPr bwMode="auto">
          <a:xfrm>
            <a:off x="2743200" y="4826000"/>
            <a:ext cx="17541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 b="1" u="sng" smtClean="0">
                <a:solidFill>
                  <a:srgbClr val="000000"/>
                </a:solidFill>
              </a:rPr>
              <a:t>IMPACT?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743200" y="5283200"/>
            <a:ext cx="2895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mtClean="0">
                <a:solidFill>
                  <a:srgbClr val="000000"/>
                </a:solidFill>
              </a:rPr>
              <a:t>&gt;10 knots reduction in peak wind speed</a:t>
            </a:r>
          </a:p>
        </p:txBody>
      </p:sp>
      <p:pic>
        <p:nvPicPr>
          <p:cNvPr id="29710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082800"/>
            <a:ext cx="84455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figure8_v0_20110828_0900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3" t="90202" r="28439"/>
          <a:stretch>
            <a:fillRect/>
          </a:stretch>
        </p:blipFill>
        <p:spPr bwMode="auto">
          <a:xfrm>
            <a:off x="5588000" y="5915025"/>
            <a:ext cx="355600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figure8_v0_20110828_0900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0" t="13414" r="3770" b="10260"/>
          <a:stretch>
            <a:fillRect/>
          </a:stretch>
        </p:blipFill>
        <p:spPr bwMode="auto">
          <a:xfrm>
            <a:off x="6096000" y="3149600"/>
            <a:ext cx="254000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3" name="Picture 5" descr="figure8_v0_20110828_0900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08" t="13918" r="35258" b="9756"/>
          <a:stretch>
            <a:fillRect/>
          </a:stretch>
        </p:blipFill>
        <p:spPr bwMode="auto">
          <a:xfrm>
            <a:off x="6172200" y="406400"/>
            <a:ext cx="248920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648200" y="1092200"/>
            <a:ext cx="152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mtClean="0">
                <a:solidFill>
                  <a:srgbClr val="000000"/>
                </a:solidFill>
              </a:rPr>
              <a:t>Cat 1 Hurricane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4800600" y="3378200"/>
            <a:ext cx="152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mtClean="0">
                <a:solidFill>
                  <a:srgbClr val="000000"/>
                </a:solidFill>
              </a:rPr>
              <a:t>Tropical Storm</a:t>
            </a:r>
          </a:p>
        </p:txBody>
      </p:sp>
    </p:spTree>
    <p:extLst>
      <p:ext uri="{BB962C8B-B14F-4D97-AF65-F5344CB8AC3E}">
        <p14:creationId xmlns:p14="http://schemas.microsoft.com/office/powerpoint/2010/main" val="995863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7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7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/>
      <p:bldP spid="10" grpId="0" animBg="1"/>
      <p:bldP spid="30736" grpId="0"/>
      <p:bldP spid="2" grpId="0"/>
      <p:bldP spid="3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419100"/>
            <a:ext cx="5118100" cy="5753735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628650" y="3949700"/>
            <a:ext cx="432435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927600" y="3746500"/>
            <a:ext cx="684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26C</a:t>
            </a:r>
            <a:endParaRPr lang="en-US" dirty="0"/>
          </a:p>
        </p:txBody>
      </p:sp>
      <p:pic>
        <p:nvPicPr>
          <p:cNvPr id="16" name="Picture 1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9" r="50348"/>
          <a:stretch/>
        </p:blipFill>
        <p:spPr>
          <a:xfrm>
            <a:off x="5651500" y="3327400"/>
            <a:ext cx="2603500" cy="2870200"/>
          </a:xfrm>
          <a:prstGeom prst="rect">
            <a:avLst/>
          </a:prstGeom>
        </p:spPr>
      </p:pic>
      <p:pic>
        <p:nvPicPr>
          <p:cNvPr id="17" name="Picture 16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57"/>
          <a:stretch/>
        </p:blipFill>
        <p:spPr>
          <a:xfrm>
            <a:off x="5765800" y="342900"/>
            <a:ext cx="2870200" cy="28829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SST within 25 km of eye &amp; impact on air-sea heat flux</a:t>
            </a:r>
            <a:endParaRPr lang="en-US" sz="2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965200" y="736600"/>
            <a:ext cx="791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Warm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429000" y="736600"/>
            <a:ext cx="659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Cold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8026400" y="1358900"/>
            <a:ext cx="111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Northern Buoy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7975600" y="4673600"/>
            <a:ext cx="116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Central Buoy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779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3C1FC-8B68-4643-AEBF-3EC77554CDE2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2" name="Picture 1" descr="NARR_20110828_0600_neg_latenthea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504" y="2438400"/>
            <a:ext cx="7183496" cy="2394055"/>
          </a:xfrm>
          <a:prstGeom prst="rect">
            <a:avLst/>
          </a:prstGeom>
        </p:spPr>
      </p:pic>
      <p:pic>
        <p:nvPicPr>
          <p:cNvPr id="3" name="Picture 2" descr="NARR_20110828_0600_sensiblehea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4616345"/>
            <a:ext cx="7183496" cy="2394055"/>
          </a:xfrm>
          <a:prstGeom prst="rect">
            <a:avLst/>
          </a:prstGeom>
        </p:spPr>
      </p:pic>
      <p:pic>
        <p:nvPicPr>
          <p:cNvPr id="8" name="Picture 7" descr="NARR_20110828_0600_windspeed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504" y="152400"/>
            <a:ext cx="7183496" cy="23940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00400" y="-762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NARR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53000" y="-762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WARM SST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34200" y="-762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COLD SST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74800" y="1583267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Wind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1934" y="32258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Latent heat flux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1000" y="54102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Sensible heat flux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398" y="135467"/>
            <a:ext cx="2590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WRF Heat Flux Comparison to </a:t>
            </a:r>
          </a:p>
          <a:p>
            <a:r>
              <a:rPr lang="en-US" b="1" dirty="0" smtClean="0"/>
              <a:t>North American Regional Reanalysis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44321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3C1FC-8B68-4643-AEBF-3EC77554CDE2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76400" y="5334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NARR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91000" y="4572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WARM SST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05600" y="5334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COLD SST</a:t>
            </a:r>
          </a:p>
        </p:txBody>
      </p:sp>
      <p:pic>
        <p:nvPicPr>
          <p:cNvPr id="11" name="Picture 10" descr="NARR_20110828_1200_250-850windshear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564"/>
            <a:ext cx="9144000" cy="3047436"/>
          </a:xfrm>
          <a:prstGeom prst="rect">
            <a:avLst/>
          </a:prstGeom>
        </p:spPr>
      </p:pic>
      <p:pic>
        <p:nvPicPr>
          <p:cNvPr id="12" name="Picture 11" descr="NARR_20110828_0000_250-850windshea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764"/>
            <a:ext cx="9144000" cy="304743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1693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WRF 250-850 </a:t>
            </a:r>
            <a:r>
              <a:rPr lang="en-US" sz="2400" b="1" dirty="0" err="1" smtClean="0"/>
              <a:t>hPa</a:t>
            </a:r>
            <a:r>
              <a:rPr lang="en-US" sz="2400" b="1" dirty="0" smtClean="0"/>
              <a:t> Wind Shear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1735667"/>
            <a:ext cx="1237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August 28</a:t>
            </a:r>
          </a:p>
          <a:p>
            <a:pPr algn="ctr"/>
            <a:r>
              <a:rPr lang="en-US" dirty="0" smtClean="0"/>
              <a:t>00:00 Z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4720167"/>
            <a:ext cx="1237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August 28</a:t>
            </a:r>
          </a:p>
          <a:p>
            <a:pPr algn="ctr"/>
            <a:r>
              <a:rPr lang="en-US" dirty="0" smtClean="0"/>
              <a:t>12:00 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958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3C1FC-8B68-4643-AEBF-3EC77554CDE2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3" name="Picture 2" descr="NARR_20110828_0000_sh70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80" y="762000"/>
            <a:ext cx="8458200" cy="2818878"/>
          </a:xfrm>
          <a:prstGeom prst="rect">
            <a:avLst/>
          </a:prstGeom>
        </p:spPr>
      </p:pic>
      <p:pic>
        <p:nvPicPr>
          <p:cNvPr id="5" name="Picture 4" descr="NARR_20110828_1200_sh700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80" y="3812445"/>
            <a:ext cx="8458200" cy="281887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11843" y="5334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NARR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21643" y="4572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WARM SST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23917" y="5334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COLD SST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" y="-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WRF Dry air intrusion (700 </a:t>
            </a:r>
            <a:r>
              <a:rPr lang="en-US" sz="2400" b="1" dirty="0" err="1" smtClean="0"/>
              <a:t>mb</a:t>
            </a:r>
            <a:r>
              <a:rPr lang="en-US" sz="2400" b="1" dirty="0" smtClean="0"/>
              <a:t> specific humidity)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1735667"/>
            <a:ext cx="1237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August 28</a:t>
            </a:r>
          </a:p>
          <a:p>
            <a:pPr algn="ctr"/>
            <a:r>
              <a:rPr lang="en-US" dirty="0" smtClean="0"/>
              <a:t>00:00 Z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4720167"/>
            <a:ext cx="1237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August 28</a:t>
            </a:r>
          </a:p>
          <a:p>
            <a:pPr algn="ctr"/>
            <a:r>
              <a:rPr lang="en-US" dirty="0" smtClean="0"/>
              <a:t>12:00 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996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6500" y="6350"/>
            <a:ext cx="4127500" cy="6191250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5" t="9597" r="17126" b="50225"/>
          <a:stretch/>
        </p:blipFill>
        <p:spPr bwMode="auto">
          <a:xfrm>
            <a:off x="0" y="2057400"/>
            <a:ext cx="4864100" cy="31956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215900"/>
            <a:ext cx="5080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WRF Model Sensitivity Study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Over 130 model runs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Paired to compare sensitivities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Central pressure &amp; max wind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Sensitivity to SST greatest</a:t>
            </a:r>
          </a:p>
          <a:p>
            <a:pPr marL="342900" indent="-342900">
              <a:buFont typeface="Arial"/>
              <a:buChar char="•"/>
            </a:pP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5334000"/>
            <a:ext cx="5041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 smtClean="0"/>
              <a:t>Seroka</a:t>
            </a:r>
            <a:r>
              <a:rPr lang="en-US" sz="1600" i="1" dirty="0" smtClean="0"/>
              <a:t>, Miles, </a:t>
            </a:r>
            <a:r>
              <a:rPr lang="en-US" sz="1600" i="1" dirty="0" err="1" smtClean="0"/>
              <a:t>Xu</a:t>
            </a:r>
            <a:r>
              <a:rPr lang="en-US" sz="1600" i="1" dirty="0" smtClean="0"/>
              <a:t>, </a:t>
            </a:r>
            <a:r>
              <a:rPr lang="en-US" sz="1600" i="1" dirty="0" err="1" smtClean="0"/>
              <a:t>Kohut</a:t>
            </a:r>
            <a:r>
              <a:rPr lang="en-US" sz="1600" i="1" dirty="0" smtClean="0"/>
              <a:t>, Schofield &amp; Glenn,</a:t>
            </a:r>
          </a:p>
          <a:p>
            <a:r>
              <a:rPr lang="en-US" sz="1600" i="1" dirty="0" smtClean="0"/>
              <a:t>Hurricane Irene Sensitivity to Stratified Coastal Ocean Cooling, Submitted to Monthly Weather Review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42640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10-20 at 8.51.4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2400"/>
            <a:ext cx="9144000" cy="1983036"/>
          </a:xfrm>
          <a:prstGeom prst="rect">
            <a:avLst/>
          </a:prstGeom>
        </p:spPr>
      </p:pic>
      <p:pic>
        <p:nvPicPr>
          <p:cNvPr id="6" name="Picture 5" descr="RUWRFwarm98_TSK_timeseries_v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" y="1193800"/>
            <a:ext cx="3048000" cy="2286000"/>
          </a:xfrm>
          <a:prstGeom prst="rect">
            <a:avLst/>
          </a:prstGeom>
        </p:spPr>
      </p:pic>
      <p:pic>
        <p:nvPicPr>
          <p:cNvPr id="7" name="Picture 6" descr="RUWRFwarm96_TSK_timeseries_v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9" y="1181100"/>
            <a:ext cx="3048000" cy="2286000"/>
          </a:xfrm>
          <a:prstGeom prst="rect">
            <a:avLst/>
          </a:prstGeom>
        </p:spPr>
      </p:pic>
      <p:pic>
        <p:nvPicPr>
          <p:cNvPr id="8" name="Picture 7" descr="RUWRFwarm97_TSK_timeseries_v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699" y="1193800"/>
            <a:ext cx="3048000" cy="2286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1778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Modeled </a:t>
            </a:r>
            <a:r>
              <a:rPr lang="en-US" sz="2400" b="1" dirty="0" err="1" smtClean="0"/>
              <a:t>Deepwater</a:t>
            </a:r>
            <a:r>
              <a:rPr lang="en-US" sz="2400" b="1" dirty="0" smtClean="0"/>
              <a:t> Cooling </a:t>
            </a:r>
            <a:r>
              <a:rPr lang="en-US" sz="2400" b="1" dirty="0"/>
              <a:t>P</a:t>
            </a:r>
            <a:r>
              <a:rPr lang="en-US" sz="2400" b="1" dirty="0" smtClean="0"/>
              <a:t>rocesses in Hurricane Irene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914400" y="901700"/>
            <a:ext cx="1505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Air-Sea Only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000500" y="952500"/>
            <a:ext cx="1287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1-D Mixing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527800" y="927100"/>
            <a:ext cx="2361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3-D PWP (Upwelling)</a:t>
            </a: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6477000" y="4508500"/>
            <a:ext cx="977900" cy="14986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454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10-20 at 8.39.4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0900"/>
            <a:ext cx="9144000" cy="15868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Observed Cooling in Hurricane Irene</a:t>
            </a:r>
            <a:endParaRPr lang="en-US" sz="2400" b="1" dirty="0"/>
          </a:p>
        </p:txBody>
      </p:sp>
      <p:sp>
        <p:nvSpPr>
          <p:cNvPr id="5" name="Oval 4"/>
          <p:cNvSpPr/>
          <p:nvPr/>
        </p:nvSpPr>
        <p:spPr>
          <a:xfrm>
            <a:off x="7162800" y="5092700"/>
            <a:ext cx="977900" cy="12192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8900" y="431800"/>
            <a:ext cx="21463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Ahead-of-</a:t>
            </a:r>
            <a:r>
              <a:rPr lang="en-US" sz="2000" b="1" dirty="0" smtClean="0"/>
              <a:t>Eye-</a:t>
            </a:r>
          </a:p>
          <a:p>
            <a:pPr algn="ctr"/>
            <a:r>
              <a:rPr lang="en-US" sz="2000" b="1" dirty="0" smtClean="0"/>
              <a:t>Center</a:t>
            </a:r>
            <a:r>
              <a:rPr lang="en-US" sz="2000" b="1" dirty="0"/>
              <a:t> </a:t>
            </a:r>
            <a:r>
              <a:rPr lang="en-US" sz="2000" b="1" dirty="0" smtClean="0"/>
              <a:t>Cooling</a:t>
            </a:r>
            <a:r>
              <a:rPr lang="en-US" sz="2000" b="1" dirty="0" smtClean="0"/>
              <a:t>:</a:t>
            </a:r>
          </a:p>
          <a:p>
            <a:pPr algn="ctr"/>
            <a:r>
              <a:rPr lang="en-US" sz="2000" b="1" dirty="0" smtClean="0">
                <a:solidFill>
                  <a:srgbClr val="3366FF"/>
                </a:solidFill>
              </a:rPr>
              <a:t>Water Temp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</a:rPr>
              <a:t>A</a:t>
            </a:r>
            <a:r>
              <a:rPr lang="en-US" sz="2000" b="1" dirty="0" smtClean="0">
                <a:solidFill>
                  <a:srgbClr val="FF0000"/>
                </a:solidFill>
              </a:rPr>
              <a:t>ir Temp</a:t>
            </a:r>
          </a:p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Air Press</a:t>
            </a:r>
          </a:p>
          <a:p>
            <a:pPr algn="ctr"/>
            <a:r>
              <a:rPr lang="en-US" sz="2000" b="1" dirty="0" smtClean="0">
                <a:solidFill>
                  <a:srgbClr val="008000"/>
                </a:solidFill>
              </a:rPr>
              <a:t>Wind Speed</a:t>
            </a:r>
            <a:endParaRPr lang="en-US" sz="2000" b="1" dirty="0">
              <a:solidFill>
                <a:srgbClr val="008000"/>
              </a:solidFill>
            </a:endParaRPr>
          </a:p>
        </p:txBody>
      </p:sp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400" y="512762"/>
            <a:ext cx="5956300" cy="3944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724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540000"/>
            <a:ext cx="73152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Over 2 million people ordered to “flee the storm’s path”.</a:t>
            </a:r>
          </a:p>
          <a:p>
            <a:endParaRPr lang="en-US" dirty="0"/>
          </a:p>
          <a:p>
            <a:r>
              <a:rPr lang="en-US" dirty="0" smtClean="0"/>
              <a:t>President Obama: Shaping up to be a “historic hurricane” and urged residents to “be prepared for the worst”. “Don’t wait. Don’t delay.”</a:t>
            </a:r>
          </a:p>
          <a:p>
            <a:endParaRPr lang="en-US" dirty="0"/>
          </a:p>
          <a:p>
            <a:r>
              <a:rPr lang="en-US" dirty="0" smtClean="0"/>
              <a:t>New Jersey Governor Christie:  Ordered evacuation of 1 million people  - “Get the hell off the beach”. “Do not waste any more time working on your tan”.</a:t>
            </a:r>
          </a:p>
          <a:p>
            <a:endParaRPr lang="en-US" dirty="0"/>
          </a:p>
          <a:p>
            <a:r>
              <a:rPr lang="en-US" dirty="0" smtClean="0"/>
              <a:t>New York Mayor Blumberg: “Staying behind is dangerous, staying behind is foolish, and its against the law”.  “The time to leave is right now”. The </a:t>
            </a:r>
            <a:r>
              <a:rPr lang="en-US" dirty="0"/>
              <a:t>bridges, streets and subways were nearly empty ahead of a nearly unprecedented mass transit shutdown.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3301" y="-1"/>
            <a:ext cx="1790700" cy="6957697"/>
          </a:xfrm>
          <a:prstGeom prst="rect">
            <a:avLst/>
          </a:prstGeom>
        </p:spPr>
      </p:pic>
      <p:pic>
        <p:nvPicPr>
          <p:cNvPr id="7" name="Picture 6" descr="Screen Shot 2015-10-17 at 7.33.3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825" y="0"/>
            <a:ext cx="4467225" cy="25527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2101" y="368300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Pre-Irene Storm Warnings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325731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15-10-17 11.40.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9300"/>
            <a:ext cx="9144000" cy="54201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Historical Hurricanes Crossing the </a:t>
            </a:r>
            <a:endParaRPr lang="en-US" sz="2400" b="1" dirty="0" smtClean="0"/>
          </a:p>
          <a:p>
            <a:pPr algn="ctr"/>
            <a:r>
              <a:rPr lang="en-US" sz="2400" b="1" dirty="0" smtClean="0"/>
              <a:t>Middle Atlantic Bight Continental Shelf in </a:t>
            </a:r>
            <a:r>
              <a:rPr lang="en-US" sz="2400" b="1" dirty="0"/>
              <a:t>S</a:t>
            </a:r>
            <a:r>
              <a:rPr lang="en-US" sz="2400" b="1" dirty="0" smtClean="0"/>
              <a:t>tratified </a:t>
            </a:r>
            <a:r>
              <a:rPr lang="en-US" sz="2400" b="1" dirty="0"/>
              <a:t>S</a:t>
            </a:r>
            <a:r>
              <a:rPr lang="en-US" sz="2400" b="1" dirty="0" smtClean="0"/>
              <a:t>eason</a:t>
            </a:r>
            <a:endParaRPr lang="en-US" sz="2400" b="1" dirty="0"/>
          </a:p>
        </p:txBody>
      </p:sp>
      <p:sp>
        <p:nvSpPr>
          <p:cNvPr id="5" name="Oval 4"/>
          <p:cNvSpPr/>
          <p:nvPr/>
        </p:nvSpPr>
        <p:spPr>
          <a:xfrm rot="2371607">
            <a:off x="4817479" y="2143248"/>
            <a:ext cx="1256260" cy="2557435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563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ure_buoy_cool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650" y="0"/>
            <a:ext cx="7245350" cy="6210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4457700"/>
            <a:ext cx="9143999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Objective criteria: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Hurricane eye over MAB continental shelf in stratified </a:t>
            </a:r>
            <a:r>
              <a:rPr lang="en-US" dirty="0"/>
              <a:t>s</a:t>
            </a:r>
            <a:r>
              <a:rPr lang="en-US" dirty="0" smtClean="0"/>
              <a:t>ummer </a:t>
            </a:r>
            <a:r>
              <a:rPr lang="en-US" dirty="0"/>
              <a:t>s</a:t>
            </a:r>
            <a:r>
              <a:rPr lang="en-US" dirty="0" smtClean="0"/>
              <a:t>eason (June-August)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Buoy must have air pressure, wind speed, water temperature (air temperature bonus)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First vertical line is warmest temperature when wind speed exceeds 5 m/s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Center line is coolest temperature before pressure minimum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Last line is coolest temperature after pressure minimum &amp; wind </a:t>
            </a:r>
            <a:r>
              <a:rPr lang="en-US" dirty="0" smtClean="0"/>
              <a:t>speed below </a:t>
            </a:r>
            <a:r>
              <a:rPr lang="en-US" dirty="0" smtClean="0"/>
              <a:t>5 m/s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17500" y="2921000"/>
            <a:ext cx="13007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First</a:t>
            </a:r>
          </a:p>
          <a:p>
            <a:pPr algn="ctr"/>
            <a:r>
              <a:rPr lang="en-US" dirty="0" smtClean="0"/>
              <a:t>Three</a:t>
            </a:r>
          </a:p>
          <a:p>
            <a:pPr algn="ctr"/>
            <a:r>
              <a:rPr lang="en-US" dirty="0" smtClean="0"/>
              <a:t>Hurricanes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-63500" y="431800"/>
            <a:ext cx="21463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Ahead-of-</a:t>
            </a:r>
            <a:r>
              <a:rPr lang="en-US" sz="2000" b="1" dirty="0" smtClean="0"/>
              <a:t>Eye-</a:t>
            </a:r>
          </a:p>
          <a:p>
            <a:pPr algn="ctr"/>
            <a:r>
              <a:rPr lang="en-US" sz="2000" b="1" dirty="0" smtClean="0"/>
              <a:t>Center</a:t>
            </a:r>
            <a:r>
              <a:rPr lang="en-US" sz="2000" b="1" dirty="0"/>
              <a:t> </a:t>
            </a:r>
            <a:r>
              <a:rPr lang="en-US" sz="2000" b="1" dirty="0" smtClean="0"/>
              <a:t>Cooling</a:t>
            </a:r>
            <a:r>
              <a:rPr lang="en-US" sz="2000" b="1" dirty="0" smtClean="0"/>
              <a:t>:</a:t>
            </a:r>
          </a:p>
          <a:p>
            <a:pPr algn="ctr"/>
            <a:r>
              <a:rPr lang="en-US" sz="2000" b="1" dirty="0" smtClean="0">
                <a:solidFill>
                  <a:srgbClr val="3366FF"/>
                </a:solidFill>
              </a:rPr>
              <a:t>Water Temp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</a:rPr>
              <a:t>A</a:t>
            </a:r>
            <a:r>
              <a:rPr lang="en-US" sz="2000" b="1" dirty="0" smtClean="0">
                <a:solidFill>
                  <a:srgbClr val="FF0000"/>
                </a:solidFill>
              </a:rPr>
              <a:t>ir Temp</a:t>
            </a:r>
          </a:p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Air Press</a:t>
            </a:r>
          </a:p>
          <a:p>
            <a:pPr algn="ctr"/>
            <a:r>
              <a:rPr lang="en-US" sz="2000" b="1" dirty="0" smtClean="0">
                <a:solidFill>
                  <a:srgbClr val="008000"/>
                </a:solidFill>
              </a:rPr>
              <a:t>Wind Speed</a:t>
            </a:r>
            <a:endParaRPr lang="en-US" sz="20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045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ure_buoy_cool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66" y="0"/>
            <a:ext cx="7230534" cy="6197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7500" y="2921000"/>
            <a:ext cx="13007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Middle</a:t>
            </a:r>
          </a:p>
          <a:p>
            <a:pPr algn="ctr"/>
            <a:r>
              <a:rPr lang="en-US" dirty="0" smtClean="0"/>
              <a:t>Four</a:t>
            </a:r>
          </a:p>
          <a:p>
            <a:pPr algn="ctr"/>
            <a:r>
              <a:rPr lang="en-US" dirty="0" smtClean="0"/>
              <a:t>Hurricanes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63500" y="431800"/>
            <a:ext cx="21463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Ahead-of-</a:t>
            </a:r>
            <a:r>
              <a:rPr lang="en-US" sz="2000" b="1" dirty="0" smtClean="0"/>
              <a:t>Eye-</a:t>
            </a:r>
          </a:p>
          <a:p>
            <a:pPr algn="ctr"/>
            <a:r>
              <a:rPr lang="en-US" sz="2000" b="1" dirty="0" smtClean="0"/>
              <a:t>Center</a:t>
            </a:r>
            <a:r>
              <a:rPr lang="en-US" sz="2000" b="1" dirty="0"/>
              <a:t> </a:t>
            </a:r>
            <a:r>
              <a:rPr lang="en-US" sz="2000" b="1" dirty="0" smtClean="0"/>
              <a:t>Cooling</a:t>
            </a:r>
            <a:r>
              <a:rPr lang="en-US" sz="2000" b="1" dirty="0" smtClean="0"/>
              <a:t>:</a:t>
            </a:r>
          </a:p>
          <a:p>
            <a:pPr algn="ctr"/>
            <a:r>
              <a:rPr lang="en-US" sz="2000" b="1" dirty="0" smtClean="0">
                <a:solidFill>
                  <a:srgbClr val="3366FF"/>
                </a:solidFill>
              </a:rPr>
              <a:t>Water Temp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</a:rPr>
              <a:t>A</a:t>
            </a:r>
            <a:r>
              <a:rPr lang="en-US" sz="2000" b="1" dirty="0" smtClean="0">
                <a:solidFill>
                  <a:srgbClr val="FF0000"/>
                </a:solidFill>
              </a:rPr>
              <a:t>ir Temp</a:t>
            </a:r>
          </a:p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Air Press</a:t>
            </a:r>
          </a:p>
          <a:p>
            <a:pPr algn="ctr"/>
            <a:r>
              <a:rPr lang="en-US" sz="2000" b="1" dirty="0" smtClean="0">
                <a:solidFill>
                  <a:srgbClr val="008000"/>
                </a:solidFill>
              </a:rPr>
              <a:t>Wind Speed</a:t>
            </a:r>
            <a:endParaRPr lang="en-US" sz="20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045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ature_buoy_cool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284" y="0"/>
            <a:ext cx="7215716" cy="6184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7500" y="2921000"/>
            <a:ext cx="13007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Final</a:t>
            </a:r>
          </a:p>
          <a:p>
            <a:pPr algn="ctr"/>
            <a:r>
              <a:rPr lang="en-US" dirty="0" smtClean="0"/>
              <a:t>Four</a:t>
            </a:r>
          </a:p>
          <a:p>
            <a:pPr algn="ctr"/>
            <a:r>
              <a:rPr lang="en-US" dirty="0" smtClean="0"/>
              <a:t>Hurricanes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-63500" y="431800"/>
            <a:ext cx="21463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Ahead-of-</a:t>
            </a:r>
            <a:r>
              <a:rPr lang="en-US" sz="2000" b="1" dirty="0" smtClean="0"/>
              <a:t>Eye-</a:t>
            </a:r>
          </a:p>
          <a:p>
            <a:pPr algn="ctr"/>
            <a:r>
              <a:rPr lang="en-US" sz="2000" b="1" dirty="0" smtClean="0"/>
              <a:t>Center</a:t>
            </a:r>
            <a:r>
              <a:rPr lang="en-US" sz="2000" b="1" dirty="0"/>
              <a:t> </a:t>
            </a:r>
            <a:r>
              <a:rPr lang="en-US" sz="2000" b="1" dirty="0" smtClean="0"/>
              <a:t>Cooling</a:t>
            </a:r>
            <a:r>
              <a:rPr lang="en-US" sz="2000" b="1" dirty="0" smtClean="0"/>
              <a:t>:</a:t>
            </a:r>
          </a:p>
          <a:p>
            <a:pPr algn="ctr"/>
            <a:r>
              <a:rPr lang="en-US" sz="2000" b="1" dirty="0" smtClean="0">
                <a:solidFill>
                  <a:srgbClr val="3366FF"/>
                </a:solidFill>
              </a:rPr>
              <a:t>Water Temp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</a:rPr>
              <a:t>A</a:t>
            </a:r>
            <a:r>
              <a:rPr lang="en-US" sz="2000" b="1" dirty="0" smtClean="0">
                <a:solidFill>
                  <a:srgbClr val="FF0000"/>
                </a:solidFill>
              </a:rPr>
              <a:t>ir Temp</a:t>
            </a:r>
          </a:p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Air Press</a:t>
            </a:r>
          </a:p>
          <a:p>
            <a:pPr algn="ctr"/>
            <a:r>
              <a:rPr lang="en-US" sz="2000" b="1" dirty="0" smtClean="0">
                <a:solidFill>
                  <a:srgbClr val="008000"/>
                </a:solidFill>
              </a:rPr>
              <a:t>Wind Speed</a:t>
            </a:r>
            <a:endParaRPr lang="en-US" sz="20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367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10-20 at 8.34.2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7000"/>
            <a:ext cx="9144000" cy="40562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Historical Hurricanes Crossing the MAB in </a:t>
            </a:r>
            <a:r>
              <a:rPr lang="en-US" sz="2400" b="1" dirty="0"/>
              <a:t>S</a:t>
            </a:r>
            <a:r>
              <a:rPr lang="en-US" sz="2400" b="1" dirty="0" smtClean="0"/>
              <a:t>tratified Season</a:t>
            </a:r>
          </a:p>
          <a:p>
            <a:pPr algn="ctr"/>
            <a:r>
              <a:rPr lang="en-US" sz="2400" b="1" dirty="0" smtClean="0"/>
              <a:t>Observed Ahead-of-</a:t>
            </a:r>
            <a:r>
              <a:rPr lang="en-US" sz="2400" b="1" dirty="0" smtClean="0"/>
              <a:t>Eye-Center Cooling</a:t>
            </a:r>
            <a:endParaRPr lang="en-US" sz="2400" b="1" dirty="0"/>
          </a:p>
        </p:txBody>
      </p:sp>
      <p:sp>
        <p:nvSpPr>
          <p:cNvPr id="6" name="Oval 5"/>
          <p:cNvSpPr/>
          <p:nvPr/>
        </p:nvSpPr>
        <p:spPr>
          <a:xfrm>
            <a:off x="7137400" y="1739900"/>
            <a:ext cx="1104900" cy="40767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544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rthur_2014_07_03a_cloud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67" y="455444"/>
            <a:ext cx="8190633" cy="5742156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0" y="33635"/>
            <a:ext cx="9144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Hurricane Arthur: July 3, 2014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953397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800" y="1320800"/>
            <a:ext cx="3251200" cy="3945467"/>
          </a:xfrm>
          <a:prstGeom prst="rect">
            <a:avLst/>
          </a:prstGeom>
        </p:spPr>
      </p:pic>
      <p:pic>
        <p:nvPicPr>
          <p:cNvPr id="4" name="Picture 3" descr="Macintosh HD:Users:seroka:Research:tropical_cyclones:arthur:wrf:WRF_warm2_ascat_201407041500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1" t="2565" r="12606" b="2559"/>
          <a:stretch/>
        </p:blipFill>
        <p:spPr bwMode="auto">
          <a:xfrm>
            <a:off x="2947670" y="1422400"/>
            <a:ext cx="3249930" cy="366846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Macintosh HD:Users:seroka:Research:tropical_cyclones:arthur:ascat:ascat3_20140704T152918_2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5" t="2948" r="12804" b="2820"/>
          <a:stretch/>
        </p:blipFill>
        <p:spPr bwMode="auto">
          <a:xfrm>
            <a:off x="-1" y="1442534"/>
            <a:ext cx="3246329" cy="36502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0" y="33865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Hurricane Arthur</a:t>
            </a:r>
          </a:p>
          <a:p>
            <a:pPr algn="ctr"/>
            <a:r>
              <a:rPr lang="en-US" sz="2800" b="1" dirty="0" smtClean="0"/>
              <a:t>ASCAT Winds, WRF Winds, CODAR </a:t>
            </a:r>
            <a:r>
              <a:rPr lang="en-US" sz="2800" b="1" dirty="0" smtClean="0"/>
              <a:t>Currents</a:t>
            </a:r>
          </a:p>
          <a:p>
            <a:pPr algn="ctr"/>
            <a:r>
              <a:rPr lang="en-US" sz="2800" b="1" dirty="0" smtClean="0"/>
              <a:t>July 4, 2014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363607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130800" y="0"/>
            <a:ext cx="401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Hurricane Arthur </a:t>
            </a:r>
          </a:p>
          <a:p>
            <a:pPr algn="ctr"/>
            <a:r>
              <a:rPr lang="en-US" sz="2400" b="1" dirty="0" smtClean="0"/>
              <a:t>CODAR</a:t>
            </a:r>
            <a:r>
              <a:rPr lang="en-US" sz="2400" b="1" dirty="0"/>
              <a:t> </a:t>
            </a:r>
            <a:r>
              <a:rPr lang="en-US" sz="2400" b="1" dirty="0" smtClean="0"/>
              <a:t>Current Fields</a:t>
            </a:r>
            <a:endParaRPr lang="en-US" sz="2400" b="1" dirty="0"/>
          </a:p>
        </p:txBody>
      </p:sp>
      <p:pic>
        <p:nvPicPr>
          <p:cNvPr id="4" name="Picture 3" descr="Arthur_2014_07_04_C_coda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2741" y="0"/>
            <a:ext cx="5909729" cy="4143097"/>
          </a:xfrm>
          <a:prstGeom prst="rect">
            <a:avLst/>
          </a:prstGeom>
        </p:spPr>
      </p:pic>
      <p:pic>
        <p:nvPicPr>
          <p:cNvPr id="7" name="Picture 6" descr="Arthur_2014_07_04_D_CODA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064" y="1058250"/>
            <a:ext cx="6243868" cy="4377350"/>
          </a:xfrm>
          <a:prstGeom prst="rect">
            <a:avLst/>
          </a:prstGeom>
          <a:ln w="38100" cmpd="sng">
            <a:solidFill>
              <a:schemeClr val="bg1"/>
            </a:solidFill>
          </a:ln>
        </p:spPr>
      </p:pic>
      <p:pic>
        <p:nvPicPr>
          <p:cNvPr id="8" name="Picture 7" descr="Arthur_2014_07_05_A_CODA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436" y="2681249"/>
            <a:ext cx="6150963" cy="4312218"/>
          </a:xfrm>
          <a:prstGeom prst="rect">
            <a:avLst/>
          </a:prstGeom>
          <a:ln w="38100" cmpd="sng">
            <a:solidFill>
              <a:srgbClr val="FFFFFF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0" y="4064000"/>
            <a:ext cx="2370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Late July 4, </a:t>
            </a:r>
            <a:r>
              <a:rPr lang="en-US" sz="2000" b="1" dirty="0" smtClean="0"/>
              <a:t>2014</a:t>
            </a:r>
          </a:p>
          <a:p>
            <a:r>
              <a:rPr lang="en-US" sz="2000" b="1" dirty="0" smtClean="0"/>
              <a:t>(Before Eye)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01600" y="5219700"/>
            <a:ext cx="2370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/>
              <a:t>Early July 5, </a:t>
            </a:r>
            <a:r>
              <a:rPr lang="en-US" sz="2000" b="1" dirty="0" smtClean="0"/>
              <a:t>2014</a:t>
            </a:r>
          </a:p>
          <a:p>
            <a:pPr algn="r"/>
            <a:r>
              <a:rPr lang="en-US" sz="2000" b="1" dirty="0" smtClean="0"/>
              <a:t>(After Eye)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369733" y="5511800"/>
            <a:ext cx="2370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/>
              <a:t>Late July 5, </a:t>
            </a:r>
            <a:r>
              <a:rPr lang="en-US" sz="2000" b="1" dirty="0" smtClean="0"/>
              <a:t>2014</a:t>
            </a:r>
          </a:p>
          <a:p>
            <a:pPr algn="r"/>
            <a:r>
              <a:rPr lang="en-US" sz="2000" b="1" dirty="0" smtClean="0"/>
              <a:t>(After Eye)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24128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U30_arthur_glider_cros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215468" cy="694528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651000" y="520700"/>
            <a:ext cx="25400" cy="5867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2014-10-05 11.25.06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57" b="30247"/>
          <a:stretch/>
        </p:blipFill>
        <p:spPr>
          <a:xfrm>
            <a:off x="5181601" y="2997201"/>
            <a:ext cx="3657599" cy="1270000"/>
          </a:xfrm>
          <a:prstGeom prst="rect">
            <a:avLst/>
          </a:prstGeom>
        </p:spPr>
      </p:pic>
      <p:pic>
        <p:nvPicPr>
          <p:cNvPr id="16" name="Picture 15" descr="arthurzoomed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0" y="0"/>
            <a:ext cx="5723467" cy="2866205"/>
          </a:xfrm>
          <a:prstGeom prst="rect">
            <a:avLst/>
          </a:prstGeom>
        </p:spPr>
      </p:pic>
      <p:pic>
        <p:nvPicPr>
          <p:cNvPr id="19" name="Picture 18" descr="Screen Shot 2014-08-29 at 5.01.28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800" y="0"/>
            <a:ext cx="1896534" cy="1306965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 flipV="1">
            <a:off x="7010400" y="719668"/>
            <a:ext cx="719667" cy="537632"/>
          </a:xfrm>
          <a:prstGeom prst="straightConnector1">
            <a:avLst/>
          </a:prstGeom>
          <a:ln w="28575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6807200" y="1303867"/>
            <a:ext cx="186268" cy="601133"/>
          </a:xfrm>
          <a:prstGeom prst="straightConnector1">
            <a:avLst/>
          </a:prstGeom>
          <a:ln w="28575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7023100" y="1270000"/>
            <a:ext cx="444500" cy="139700"/>
          </a:xfrm>
          <a:prstGeom prst="straightConnector1">
            <a:avLst/>
          </a:prstGeom>
          <a:ln w="28575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077111" y="4555067"/>
            <a:ext cx="4066889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Hurricane Arthur </a:t>
            </a:r>
          </a:p>
          <a:p>
            <a:pPr algn="ctr"/>
            <a:r>
              <a:rPr lang="en-US" sz="2400" b="1" dirty="0" smtClean="0"/>
              <a:t>Storm Glider Deployments</a:t>
            </a:r>
          </a:p>
          <a:p>
            <a:pPr algn="ctr"/>
            <a:r>
              <a:rPr lang="en-US" sz="2400" b="1" dirty="0" smtClean="0"/>
              <a:t>July 3-6, 2014</a:t>
            </a:r>
            <a:endParaRPr lang="en-US" sz="2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342900" y="1739900"/>
            <a:ext cx="3517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Before Eye         After Eye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765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6 Typhoon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522" y="2667000"/>
            <a:ext cx="5846978" cy="3494484"/>
          </a:xfrm>
          <a:prstGeom prst="rect">
            <a:avLst/>
          </a:prstGeom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37705" y="482395"/>
            <a:ext cx="3618895" cy="21445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" name="Picture 3" descr="Screen shot 2012-05-15 at 6.21.35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3482"/>
            <a:ext cx="4521200" cy="22704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Historical Typhoons Crossing the Yellow Sea in the Stratified </a:t>
            </a:r>
            <a:r>
              <a:rPr lang="en-US" sz="2000" b="1" dirty="0"/>
              <a:t>S</a:t>
            </a:r>
            <a:r>
              <a:rPr lang="en-US" sz="2000" b="1" dirty="0" smtClean="0"/>
              <a:t>eason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2476500"/>
            <a:ext cx="2750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Ramya</a:t>
            </a:r>
            <a:r>
              <a:rPr lang="en-US" dirty="0" smtClean="0"/>
              <a:t> </a:t>
            </a:r>
            <a:r>
              <a:rPr lang="en-US" dirty="0" err="1" smtClean="0"/>
              <a:t>Ramadurai</a:t>
            </a:r>
            <a:r>
              <a:rPr lang="en-US" dirty="0" smtClean="0"/>
              <a:t>, 2009</a:t>
            </a:r>
            <a:endParaRPr lang="en-US" dirty="0"/>
          </a:p>
        </p:txBody>
      </p:sp>
      <p:pic>
        <p:nvPicPr>
          <p:cNvPr id="8" name="Picture 7" descr="Screen Shot 2015-10-31 at 5.52.56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921000"/>
            <a:ext cx="2487060" cy="2946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8600" y="5829300"/>
            <a:ext cx="2558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Chen et al., </a:t>
            </a:r>
            <a:r>
              <a:rPr lang="en-US" i="1" dirty="0" smtClean="0"/>
              <a:t>CSR,</a:t>
            </a:r>
            <a:r>
              <a:rPr lang="en-US" dirty="0" smtClean="0"/>
              <a:t> 1992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58800" y="3111500"/>
            <a:ext cx="1389723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Bottom Temp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7251700" y="3924300"/>
            <a:ext cx="17780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26 Typhoons</a:t>
            </a:r>
          </a:p>
          <a:p>
            <a:r>
              <a:rPr lang="en-US" dirty="0">
                <a:solidFill>
                  <a:schemeClr val="bg1"/>
                </a:solidFill>
              </a:rPr>
              <a:t>t</a:t>
            </a:r>
            <a:r>
              <a:rPr lang="en-US" dirty="0" smtClean="0">
                <a:solidFill>
                  <a:schemeClr val="bg1"/>
                </a:solidFill>
              </a:rPr>
              <a:t>racked </a:t>
            </a:r>
            <a:r>
              <a:rPr lang="en-US" dirty="0">
                <a:solidFill>
                  <a:schemeClr val="bg1"/>
                </a:solidFill>
              </a:rPr>
              <a:t>a</a:t>
            </a:r>
            <a:r>
              <a:rPr lang="en-US" dirty="0" smtClean="0">
                <a:solidFill>
                  <a:schemeClr val="bg1"/>
                </a:solidFill>
              </a:rPr>
              <a:t>cross northern East China Sea &amp; Yellow Sea since 1985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5300" y="1955800"/>
            <a:ext cx="3408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Summer/Winter SST Difference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867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miami_heral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8"/>
          <a:stretch>
            <a:fillRect/>
          </a:stretch>
        </p:blipFill>
        <p:spPr bwMode="auto">
          <a:xfrm>
            <a:off x="0" y="1798638"/>
            <a:ext cx="7440613" cy="43989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nytim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513" y="23813"/>
            <a:ext cx="4281487" cy="43100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0"/>
            <a:ext cx="48641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Post-Irene Analysis:</a:t>
            </a:r>
            <a:endParaRPr lang="en-US" sz="3200" b="1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Track accurately forecast </a:t>
            </a:r>
          </a:p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   days in advance.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Intensity (wind speed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), and the resulting impacts, were over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-predicted.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467600" y="4335463"/>
            <a:ext cx="1676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FF0000"/>
                </a:solidFill>
              </a:rPr>
              <a:t>C</a:t>
            </a:r>
            <a:r>
              <a:rPr lang="en-US" altLang="en-US" dirty="0" smtClean="0">
                <a:solidFill>
                  <a:srgbClr val="FF0000"/>
                </a:solidFill>
              </a:rPr>
              <a:t>lose the Intensity Science Gap!</a:t>
            </a:r>
          </a:p>
        </p:txBody>
      </p:sp>
      <p:sp>
        <p:nvSpPr>
          <p:cNvPr id="2" name="Oval 1"/>
          <p:cNvSpPr/>
          <p:nvPr/>
        </p:nvSpPr>
        <p:spPr>
          <a:xfrm>
            <a:off x="0" y="4254500"/>
            <a:ext cx="7010400" cy="6731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787900" y="1473200"/>
            <a:ext cx="4025900" cy="3937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42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shot 2015-10-17 11.43.1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3" t="7183" b="1585"/>
          <a:stretch/>
        </p:blipFill>
        <p:spPr>
          <a:xfrm>
            <a:off x="4864100" y="520700"/>
            <a:ext cx="3512329" cy="246538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</a:t>
            </a:r>
            <a:r>
              <a:rPr lang="en-US" sz="2800" dirty="0" smtClean="0"/>
              <a:t>yphoon </a:t>
            </a:r>
            <a:r>
              <a:rPr lang="en-US" sz="2800" dirty="0" err="1" smtClean="0"/>
              <a:t>Muifa</a:t>
            </a:r>
            <a:r>
              <a:rPr lang="en-US" sz="2800" dirty="0" smtClean="0"/>
              <a:t> </a:t>
            </a:r>
            <a:r>
              <a:rPr lang="en-US" sz="2800" dirty="0" smtClean="0"/>
              <a:t>- Total Cooling Observed by Satellite </a:t>
            </a:r>
          </a:p>
        </p:txBody>
      </p:sp>
      <p:pic>
        <p:nvPicPr>
          <p:cNvPr id="9" name="Picture 8" descr="Screen Shot 2015-10-20 at 9.54.5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300" y="2870200"/>
            <a:ext cx="4445000" cy="3073400"/>
          </a:xfrm>
          <a:prstGeom prst="rect">
            <a:avLst/>
          </a:prstGeom>
        </p:spPr>
      </p:pic>
      <p:pic>
        <p:nvPicPr>
          <p:cNvPr id="10" name="Picture 9" descr="Screen Shot 2015-10-20 at 9.54.39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3199384"/>
            <a:ext cx="4215711" cy="2858516"/>
          </a:xfrm>
          <a:prstGeom prst="rect">
            <a:avLst/>
          </a:prstGeom>
        </p:spPr>
      </p:pic>
      <p:pic>
        <p:nvPicPr>
          <p:cNvPr id="11" name="Picture 10" descr="Screen Shot 2015-10-20 at 9.54.26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465436"/>
            <a:ext cx="4203700" cy="279846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90600" y="1181100"/>
            <a:ext cx="8647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SST</a:t>
            </a:r>
          </a:p>
          <a:p>
            <a:pPr algn="ctr"/>
            <a:r>
              <a:rPr lang="en-US" dirty="0" smtClean="0"/>
              <a:t>Before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92200" y="3911600"/>
            <a:ext cx="6849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SST</a:t>
            </a:r>
          </a:p>
          <a:p>
            <a:pPr algn="ctr"/>
            <a:r>
              <a:rPr lang="en-US" dirty="0" smtClean="0"/>
              <a:t>After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871515" y="4051300"/>
            <a:ext cx="11161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SST</a:t>
            </a:r>
          </a:p>
          <a:p>
            <a:pPr algn="ctr"/>
            <a:r>
              <a:rPr lang="en-US" sz="1600" dirty="0" smtClean="0"/>
              <a:t>Difference</a:t>
            </a:r>
          </a:p>
          <a:p>
            <a:pPr algn="ctr"/>
            <a:r>
              <a:rPr lang="en-US" sz="1600" dirty="0" smtClean="0"/>
              <a:t>Up to 7C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58547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From: Sun, </a:t>
            </a:r>
            <a:r>
              <a:rPr lang="en-US" dirty="0" err="1" smtClean="0"/>
              <a:t>Duan</a:t>
            </a:r>
            <a:r>
              <a:rPr lang="en-US" dirty="0" smtClean="0"/>
              <a:t>, Zhu, Wu, Zhang &amp; Huang, </a:t>
            </a:r>
            <a:r>
              <a:rPr lang="en-US" i="1" dirty="0" err="1" smtClean="0"/>
              <a:t>Acta</a:t>
            </a:r>
            <a:r>
              <a:rPr lang="en-US" i="1" dirty="0" smtClean="0"/>
              <a:t> </a:t>
            </a:r>
            <a:r>
              <a:rPr lang="en-US" i="1" dirty="0" err="1" smtClean="0"/>
              <a:t>Oceanol</a:t>
            </a:r>
            <a:r>
              <a:rPr lang="en-US" i="1" dirty="0" smtClean="0"/>
              <a:t>. Sin.,</a:t>
            </a:r>
            <a:r>
              <a:rPr lang="en-US" dirty="0" smtClean="0"/>
              <a:t> 2014  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200900" y="2006600"/>
            <a:ext cx="69762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FFFFFF"/>
                </a:solidFill>
              </a:rPr>
              <a:t>Muifa</a:t>
            </a:r>
            <a:endParaRPr lang="en-US" sz="1600" dirty="0" smtClean="0">
              <a:solidFill>
                <a:srgbClr val="FFFFFF"/>
              </a:solidFill>
            </a:endParaRPr>
          </a:p>
          <a:p>
            <a:r>
              <a:rPr lang="en-US" sz="1600" dirty="0" smtClean="0">
                <a:solidFill>
                  <a:srgbClr val="FFFFFF"/>
                </a:solidFill>
              </a:rPr>
              <a:t>Track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821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10-20 at 8.57.3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4300"/>
            <a:ext cx="9144001" cy="1043609"/>
          </a:xfrm>
          <a:prstGeom prst="rect">
            <a:avLst/>
          </a:prstGeom>
        </p:spPr>
      </p:pic>
      <p:pic>
        <p:nvPicPr>
          <p:cNvPr id="6" name="Picture 5" descr="Muifa_buoy_7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4" t="24822" r="18750" b="22971"/>
          <a:stretch/>
        </p:blipFill>
        <p:spPr>
          <a:xfrm>
            <a:off x="0" y="2146300"/>
            <a:ext cx="9059332" cy="2387600"/>
          </a:xfrm>
          <a:prstGeom prst="rect">
            <a:avLst/>
          </a:prstGeom>
        </p:spPr>
      </p:pic>
      <p:pic>
        <p:nvPicPr>
          <p:cNvPr id="7" name="Picture 6" descr="Screenshot 2015-10-17 11.43.13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3" t="7183" b="1585"/>
          <a:stretch/>
        </p:blipFill>
        <p:spPr>
          <a:xfrm>
            <a:off x="5613400" y="0"/>
            <a:ext cx="3347229" cy="23495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49533" y="241300"/>
            <a:ext cx="489504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T</a:t>
            </a:r>
            <a:r>
              <a:rPr lang="en-US" sz="2800" dirty="0" smtClean="0"/>
              <a:t>yphoon </a:t>
            </a:r>
            <a:r>
              <a:rPr lang="en-US" sz="2800" dirty="0" err="1" smtClean="0"/>
              <a:t>Muifa</a:t>
            </a:r>
            <a:r>
              <a:rPr lang="en-US" sz="2800" dirty="0" smtClean="0"/>
              <a:t>: </a:t>
            </a:r>
          </a:p>
          <a:p>
            <a:pPr algn="ctr"/>
            <a:r>
              <a:rPr lang="en-US" sz="2800" dirty="0" smtClean="0"/>
              <a:t>Ahead-of-</a:t>
            </a:r>
            <a:r>
              <a:rPr lang="en-US" sz="2800" dirty="0" smtClean="0"/>
              <a:t>Eye-Center </a:t>
            </a:r>
            <a:r>
              <a:rPr lang="en-US" sz="2800" dirty="0" smtClean="0"/>
              <a:t>Cooling </a:t>
            </a:r>
          </a:p>
          <a:p>
            <a:pPr algn="ctr"/>
            <a:r>
              <a:rPr lang="en-US" sz="2800" dirty="0" smtClean="0"/>
              <a:t>observed </a:t>
            </a:r>
            <a:r>
              <a:rPr lang="en-US" sz="2800" dirty="0" smtClean="0"/>
              <a:t>by Coastal </a:t>
            </a:r>
            <a:r>
              <a:rPr lang="en-US" sz="2800" dirty="0" smtClean="0"/>
              <a:t>Buoy</a:t>
            </a:r>
          </a:p>
          <a:p>
            <a:pPr algn="ctr"/>
            <a:endParaRPr lang="en-US" sz="2800" dirty="0"/>
          </a:p>
        </p:txBody>
      </p:sp>
      <p:sp>
        <p:nvSpPr>
          <p:cNvPr id="9" name="Oval 8"/>
          <p:cNvSpPr/>
          <p:nvPr/>
        </p:nvSpPr>
        <p:spPr>
          <a:xfrm>
            <a:off x="7302500" y="5626100"/>
            <a:ext cx="749300" cy="4826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0" y="4445000"/>
            <a:ext cx="915977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From: </a:t>
            </a:r>
            <a:r>
              <a:rPr lang="en-US" sz="1600" dirty="0" err="1" smtClean="0"/>
              <a:t>Fei</a:t>
            </a:r>
            <a:r>
              <a:rPr lang="en-US" sz="1600" dirty="0" smtClean="0"/>
              <a:t> Yu, Institute of Oceanology, Chinese Academy of Sciences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Yi </a:t>
            </a:r>
            <a:r>
              <a:rPr lang="en-US" sz="1600" dirty="0" err="1" smtClean="0"/>
              <a:t>Xu</a:t>
            </a:r>
            <a:r>
              <a:rPr lang="en-US" sz="1600" dirty="0" smtClean="0"/>
              <a:t>, State Key Laboratory of Estuarine &amp; Coastal Research, East China Normal University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950200" y="1625600"/>
            <a:ext cx="69762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FFFFFF"/>
                </a:solidFill>
              </a:rPr>
              <a:t>Muifa</a:t>
            </a:r>
            <a:endParaRPr lang="en-US" sz="1600" dirty="0" smtClean="0">
              <a:solidFill>
                <a:srgbClr val="FFFFFF"/>
              </a:solidFill>
            </a:endParaRPr>
          </a:p>
          <a:p>
            <a:r>
              <a:rPr lang="en-US" sz="1600" dirty="0" smtClean="0">
                <a:solidFill>
                  <a:srgbClr val="FFFFFF"/>
                </a:solidFill>
              </a:rPr>
              <a:t>Track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876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3" descr="Macintosh HD:Users:new_user:Desktop:irenen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7"/>
            <a:ext cx="5494338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6" name="Picture 4" descr="Macintosh HD:Users:new_user:Desktop:sandy1029c_cloud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576513"/>
            <a:ext cx="5486400" cy="364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5486400" y="-14287"/>
            <a:ext cx="36576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b="1" dirty="0" smtClean="0">
                <a:solidFill>
                  <a:srgbClr val="000000"/>
                </a:solidFill>
              </a:rPr>
              <a:t>Hurricane Irene</a:t>
            </a:r>
          </a:p>
          <a:p>
            <a:pPr algn="ctr">
              <a:defRPr/>
            </a:pPr>
            <a:r>
              <a:rPr lang="en-US" dirty="0" smtClean="0">
                <a:solidFill>
                  <a:srgbClr val="000000"/>
                </a:solidFill>
              </a:rPr>
              <a:t>August 26, 2011</a:t>
            </a:r>
            <a:endParaRPr lang="en-US" sz="800" dirty="0" smtClean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Summer Storm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Strong </a:t>
            </a:r>
            <a:r>
              <a:rPr lang="en-US" dirty="0">
                <a:solidFill>
                  <a:srgbClr val="FF0000"/>
                </a:solidFill>
              </a:rPr>
              <a:t>Stratification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Coastal Response</a:t>
            </a:r>
            <a:endParaRPr lang="en-US" sz="800" dirty="0">
              <a:solidFill>
                <a:srgbClr val="FF0000"/>
              </a:solidFill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dirty="0">
                <a:solidFill>
                  <a:srgbClr val="FF0000"/>
                </a:solidFill>
              </a:rPr>
              <a:t>Mixing </a:t>
            </a:r>
            <a:r>
              <a:rPr lang="en-US" dirty="0" smtClean="0">
                <a:solidFill>
                  <a:srgbClr val="FF0000"/>
                </a:solidFill>
              </a:rPr>
              <a:t>Cooled </a:t>
            </a:r>
            <a:r>
              <a:rPr lang="en-US" dirty="0">
                <a:solidFill>
                  <a:srgbClr val="FF0000"/>
                </a:solidFill>
              </a:rPr>
              <a:t>S</a:t>
            </a:r>
            <a:r>
              <a:rPr lang="en-US" dirty="0" smtClean="0">
                <a:solidFill>
                  <a:srgbClr val="FF0000"/>
                </a:solidFill>
              </a:rPr>
              <a:t>urface</a:t>
            </a:r>
            <a:endParaRPr lang="en-US" dirty="0">
              <a:solidFill>
                <a:srgbClr val="FF0000"/>
              </a:solidFill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dirty="0">
                <a:solidFill>
                  <a:srgbClr val="FF0000"/>
                </a:solidFill>
              </a:rPr>
              <a:t>Limited </a:t>
            </a:r>
            <a:r>
              <a:rPr lang="en-US" dirty="0" smtClean="0">
                <a:solidFill>
                  <a:srgbClr val="FF0000"/>
                </a:solidFill>
              </a:rPr>
              <a:t>Intensity</a:t>
            </a:r>
          </a:p>
        </p:txBody>
      </p:sp>
      <p:sp>
        <p:nvSpPr>
          <p:cNvPr id="31748" name="TextBox 6"/>
          <p:cNvSpPr txBox="1">
            <a:spLocks noChangeArrowheads="1"/>
          </p:cNvSpPr>
          <p:nvPr/>
        </p:nvSpPr>
        <p:spPr bwMode="auto">
          <a:xfrm>
            <a:off x="0" y="3719513"/>
            <a:ext cx="3810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 dirty="0" smtClean="0">
                <a:solidFill>
                  <a:srgbClr val="000000"/>
                </a:solidFill>
              </a:rPr>
              <a:t>Hurricane Sandy</a:t>
            </a:r>
          </a:p>
          <a:p>
            <a:pPr algn="ctr"/>
            <a:r>
              <a:rPr lang="en-US" altLang="en-US" dirty="0" smtClean="0">
                <a:solidFill>
                  <a:srgbClr val="000000"/>
                </a:solidFill>
              </a:rPr>
              <a:t>October 29, 2012</a:t>
            </a:r>
          </a:p>
          <a:p>
            <a:pPr algn="ctr"/>
            <a:endParaRPr lang="en-US" altLang="en-US" sz="800" dirty="0" smtClean="0">
              <a:solidFill>
                <a:srgbClr val="000000"/>
              </a:solidFill>
            </a:endParaRPr>
          </a:p>
          <a:p>
            <a:pPr algn="ctr"/>
            <a:r>
              <a:rPr lang="en-US" altLang="en-US" dirty="0" smtClean="0">
                <a:solidFill>
                  <a:srgbClr val="FF0000"/>
                </a:solidFill>
              </a:rPr>
              <a:t>See Miles et al (2015):</a:t>
            </a:r>
            <a:endParaRPr lang="en-US" altLang="en-US" dirty="0" smtClean="0">
              <a:solidFill>
                <a:srgbClr val="FF0000"/>
              </a:solidFill>
            </a:endParaRPr>
          </a:p>
        </p:txBody>
      </p:sp>
      <p:sp>
        <p:nvSpPr>
          <p:cNvPr id="31749" name="Left Arrow 4"/>
          <p:cNvSpPr>
            <a:spLocks noChangeArrowheads="1"/>
          </p:cNvSpPr>
          <p:nvPr/>
        </p:nvSpPr>
        <p:spPr bwMode="auto">
          <a:xfrm>
            <a:off x="5486400" y="138113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1750" name="Left Arrow 9"/>
          <p:cNvSpPr>
            <a:spLocks noChangeArrowheads="1"/>
          </p:cNvSpPr>
          <p:nvPr/>
        </p:nvSpPr>
        <p:spPr bwMode="auto">
          <a:xfrm flipH="1">
            <a:off x="3200400" y="3871913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mtClean="0">
              <a:solidFill>
                <a:srgbClr val="000000"/>
              </a:solidFill>
            </a:endParaRPr>
          </a:p>
        </p:txBody>
      </p:sp>
      <p:pic>
        <p:nvPicPr>
          <p:cNvPr id="2" name="Picture 1" descr="Screen Shot 2016-01-31 at 4.44.2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4601"/>
            <a:ext cx="3674718" cy="115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316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18585" y="935880"/>
            <a:ext cx="840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Ships</a:t>
            </a:r>
            <a:endParaRPr lang="en-US" sz="24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85623" y="935880"/>
            <a:ext cx="10626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Gliders</a:t>
            </a:r>
            <a:endParaRPr lang="en-US" sz="24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0" y="935880"/>
            <a:ext cx="1122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Drifters</a:t>
            </a:r>
            <a:endParaRPr lang="en-US" sz="24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17980" y="4407647"/>
            <a:ext cx="4569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Increasing Control, Capacity &amp; Cost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 </a:t>
            </a:r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Mobile Subsurface Sampling Capabilities</a:t>
            </a:r>
            <a:endParaRPr lang="en-US" sz="2800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31514" y="5409342"/>
            <a:ext cx="51199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Decreasing Endurance &amp; Risk Tolerance</a:t>
            </a:r>
            <a:endParaRPr lang="en-US" sz="24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 descr="Screen Shot 2015-06-10 at 1.10.56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0" r="21668"/>
          <a:stretch/>
        </p:blipFill>
        <p:spPr>
          <a:xfrm>
            <a:off x="66533" y="1807091"/>
            <a:ext cx="2295136" cy="2337992"/>
          </a:xfrm>
          <a:prstGeom prst="rect">
            <a:avLst/>
          </a:prstGeom>
        </p:spPr>
      </p:pic>
      <p:pic>
        <p:nvPicPr>
          <p:cNvPr id="7" name="Picture 6" descr="Screen Shot 2015-06-10 at 1.41.21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6"/>
          <a:stretch/>
        </p:blipFill>
        <p:spPr>
          <a:xfrm>
            <a:off x="5799888" y="1807091"/>
            <a:ext cx="3181298" cy="23606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34381"/>
          <a:stretch/>
        </p:blipFill>
        <p:spPr>
          <a:xfrm>
            <a:off x="2678797" y="1807091"/>
            <a:ext cx="2889592" cy="2344965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1042005" y="4869312"/>
            <a:ext cx="7114940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6572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4468" y="4343400"/>
            <a:ext cx="697816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Glider Challenge: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High Resolution for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4D Oceanic Measurements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800" b="1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        </a:t>
            </a:r>
            <a:r>
              <a:rPr lang="en-US" sz="2800" i="1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UNESCO IOC Science Day, 17 June 2015</a:t>
            </a:r>
            <a:r>
              <a:rPr lang="en-US" sz="2800" b="1" i="1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</a:t>
            </a:r>
            <a:endParaRPr lang="en-US" sz="2800" b="1" dirty="0" smtClean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 descr="Screen Shot 2015-11-02 at 7.45.3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58" y="889000"/>
            <a:ext cx="3492948" cy="4953000"/>
          </a:xfrm>
          <a:prstGeom prst="rect">
            <a:avLst/>
          </a:prstGeom>
        </p:spPr>
      </p:pic>
      <p:pic>
        <p:nvPicPr>
          <p:cNvPr id="3" name="Picture 2" descr="Screen Shot 2015-11-02 at 7.46.1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100" y="838199"/>
            <a:ext cx="3594100" cy="50001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27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UNESCO </a:t>
            </a:r>
            <a:r>
              <a:rPr lang="en-US" sz="2400" b="1" dirty="0" smtClean="0"/>
              <a:t>Intergovernmental Oceanographi</a:t>
            </a:r>
            <a:r>
              <a:rPr lang="en-US" sz="2400" b="1" dirty="0" smtClean="0"/>
              <a:t>c Commission</a:t>
            </a:r>
            <a:r>
              <a:rPr lang="en-US" sz="2400" b="1" dirty="0" smtClean="0"/>
              <a:t> </a:t>
            </a:r>
          </a:p>
          <a:p>
            <a:pPr algn="ctr"/>
            <a:r>
              <a:rPr lang="en-US" sz="2400" b="1" dirty="0" smtClean="0"/>
              <a:t>Ocean </a:t>
            </a:r>
            <a:r>
              <a:rPr lang="en-US" sz="2400" b="1" dirty="0" smtClean="0"/>
              <a:t>Science Day: 17 June 2015, Paris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143000" y="5854700"/>
            <a:ext cx="67153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Glider Challenge: High resolution for 4D oceanic </a:t>
            </a:r>
            <a:r>
              <a:rPr lang="en-US" dirty="0" smtClean="0"/>
              <a:t>measurements</a:t>
            </a:r>
          </a:p>
          <a:p>
            <a:r>
              <a:rPr lang="en-US" dirty="0" smtClean="0"/>
              <a:t>Human Challenge: Typhoon &amp; Hurricane Readiness </a:t>
            </a:r>
          </a:p>
          <a:p>
            <a:r>
              <a:rPr lang="en-US" dirty="0" smtClean="0"/>
              <a:t>                               On a Changing Planet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804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10-17 at 7.40.2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368300"/>
            <a:ext cx="5127571" cy="572770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181600" y="2933700"/>
            <a:ext cx="39624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Post-</a:t>
            </a:r>
            <a:r>
              <a:rPr lang="en-US" sz="2400" b="1" dirty="0" err="1" smtClean="0"/>
              <a:t>Muifa</a:t>
            </a:r>
            <a:r>
              <a:rPr lang="en-US" sz="2400" b="1" dirty="0" smtClean="0"/>
              <a:t> Blog entry:</a:t>
            </a:r>
          </a:p>
          <a:p>
            <a:r>
              <a:rPr lang="en-US" dirty="0" smtClean="0"/>
              <a:t>As </a:t>
            </a:r>
            <a:r>
              <a:rPr lang="en-US" dirty="0" err="1"/>
              <a:t>Muifa</a:t>
            </a:r>
            <a:r>
              <a:rPr lang="en-US" dirty="0"/>
              <a:t> moved toward us over the week, at first it looked like we were literally going to take a direct hit from a category 4 </a:t>
            </a:r>
            <a:r>
              <a:rPr lang="en-US" dirty="0" smtClean="0"/>
              <a:t>typhoon … gradually </a:t>
            </a:r>
            <a:r>
              <a:rPr lang="en-US" dirty="0"/>
              <a:t>was downgraded to a 2, it started to seem like no big </a:t>
            </a:r>
            <a:r>
              <a:rPr lang="en-US" dirty="0" smtClean="0"/>
              <a:t>deal … </a:t>
            </a:r>
            <a:r>
              <a:rPr lang="en-US" dirty="0"/>
              <a:t>Basically we started out worried and got less and less so as it moved toward us and were mostly </a:t>
            </a:r>
            <a:r>
              <a:rPr lang="en-US" u="sng" dirty="0"/>
              <a:t>grateful for the 4-day </a:t>
            </a:r>
            <a:r>
              <a:rPr lang="en-US" u="sng" dirty="0" smtClean="0"/>
              <a:t>weekend</a:t>
            </a:r>
            <a:r>
              <a:rPr lang="en-US" dirty="0" smtClean="0"/>
              <a:t>…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232400" y="0"/>
            <a:ext cx="36703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Pre-</a:t>
            </a:r>
            <a:r>
              <a:rPr lang="en-US" sz="2400" b="1" dirty="0" err="1" smtClean="0"/>
              <a:t>Muifa</a:t>
            </a:r>
            <a:r>
              <a:rPr lang="en-US" sz="2400" b="1" dirty="0" smtClean="0"/>
              <a:t> preparation:</a:t>
            </a:r>
            <a:endParaRPr lang="en-US" sz="2400" b="1" dirty="0"/>
          </a:p>
          <a:p>
            <a:r>
              <a:rPr lang="en-US" dirty="0" smtClean="0"/>
              <a:t>SHANGHAI </a:t>
            </a:r>
            <a:r>
              <a:rPr lang="en-US" dirty="0"/>
              <a:t>Aug 6 (Reuters) - Chinese authorities evacuated more than 200,000 residents from eastern Zhejiang province and cancelled more than 200 flights, as the region braced itself for a typhoon that </a:t>
            </a:r>
            <a:r>
              <a:rPr lang="en-US" u="sng" dirty="0"/>
              <a:t>could be </a:t>
            </a:r>
            <a:r>
              <a:rPr lang="en-US" u="sng"/>
              <a:t>the </a:t>
            </a:r>
            <a:r>
              <a:rPr lang="en-US" u="sng" smtClean="0"/>
              <a:t>worst </a:t>
            </a:r>
            <a:r>
              <a:rPr lang="en-US" u="sng" dirty="0"/>
              <a:t>in the area in years</a:t>
            </a:r>
            <a:r>
              <a:rPr lang="en-US" dirty="0"/>
              <a:t>.</a:t>
            </a:r>
          </a:p>
        </p:txBody>
      </p:sp>
      <p:sp>
        <p:nvSpPr>
          <p:cNvPr id="3" name="Oval 2"/>
          <p:cNvSpPr/>
          <p:nvPr/>
        </p:nvSpPr>
        <p:spPr>
          <a:xfrm>
            <a:off x="228600" y="635000"/>
            <a:ext cx="4800600" cy="12446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780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4-02 at 11.25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476354"/>
            <a:ext cx="4071644" cy="2755132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5" name="Picture 4" descr="Screen Shot 2014-04-02 at 11.26.2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482" y="485975"/>
            <a:ext cx="4071643" cy="2760306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6" name="Picture 5" descr="Screen Shot 2014-04-02 at 11.26.4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3421587"/>
            <a:ext cx="4071644" cy="2753787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7" name="Picture 6" descr="Screen Shot 2014-04-02 at 11.27.0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357" y="3432172"/>
            <a:ext cx="4071644" cy="2757596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" y="-635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/>
                <a:cs typeface="Times New Roman"/>
              </a:rPr>
              <a:t>Mid-Atlantic Regional-Scale Observation Network</a:t>
            </a:r>
            <a:endParaRPr lang="en-US" sz="2800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96908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" y="-635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/>
                <a:cs typeface="Times New Roman"/>
              </a:rPr>
              <a:t>Mid-Atlantic Ensemble of Forecast Models Include:</a:t>
            </a:r>
          </a:p>
        </p:txBody>
      </p:sp>
      <p:pic>
        <p:nvPicPr>
          <p:cNvPr id="5" name="Picture 4" descr="Screen Shot 2014-04-02 at 11.51.2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0" y="493169"/>
            <a:ext cx="4191000" cy="2839825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6" name="Picture 5" descr="Screen Shot 2014-04-02 at 11.51.0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496978"/>
            <a:ext cx="4191000" cy="2843753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7" name="Picture 6" descr="11311385685_21a7a0201d_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7078"/>
            <a:ext cx="9144000" cy="21788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101600" y="33147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/>
                <a:cs typeface="Times New Roman"/>
              </a:rPr>
              <a:t>        Mid</a:t>
            </a:r>
            <a:r>
              <a:rPr lang="en-US" sz="2800" b="1" dirty="0" smtClean="0">
                <a:latin typeface="Times New Roman"/>
                <a:cs typeface="Times New Roman"/>
              </a:rPr>
              <a:t>-Atlantic Operations Center </a:t>
            </a:r>
            <a:r>
              <a:rPr lang="en-US" sz="2800" b="1" dirty="0" smtClean="0">
                <a:latin typeface="Times New Roman"/>
                <a:cs typeface="Times New Roman"/>
              </a:rPr>
              <a:t>@ </a:t>
            </a:r>
            <a:endParaRPr lang="en-US" sz="2800" b="1" dirty="0" smtClean="0">
              <a:latin typeface="Times New Roman"/>
              <a:cs typeface="Times New Roman"/>
            </a:endParaRPr>
          </a:p>
        </p:txBody>
      </p:sp>
      <p:pic>
        <p:nvPicPr>
          <p:cNvPr id="9" name="Picture 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690" y="3400107"/>
            <a:ext cx="2471420" cy="51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272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 descr="Macintosh HD:Users:new_user:Desktop:irenen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94338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4" descr="Macintosh HD:Users:new_user:Desktop:sandy1029c_cloud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590800"/>
            <a:ext cx="5486400" cy="364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5443538" y="0"/>
            <a:ext cx="353695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 dirty="0">
                <a:solidFill>
                  <a:srgbClr val="0000FF"/>
                </a:solidFill>
              </a:rPr>
              <a:t>Hurricane Irene</a:t>
            </a: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August </a:t>
            </a:r>
            <a:r>
              <a:rPr lang="en-US" dirty="0" smtClean="0">
                <a:solidFill>
                  <a:srgbClr val="000000"/>
                </a:solidFill>
              </a:rPr>
              <a:t>28, </a:t>
            </a:r>
            <a:r>
              <a:rPr lang="en-US" dirty="0">
                <a:solidFill>
                  <a:srgbClr val="000000"/>
                </a:solidFill>
              </a:rPr>
              <a:t>2011</a:t>
            </a:r>
          </a:p>
          <a:p>
            <a:pPr algn="ctr" eaLnBrk="0" hangingPunct="0"/>
            <a:endParaRPr lang="en-US" sz="800" dirty="0">
              <a:solidFill>
                <a:srgbClr val="000000"/>
              </a:solidFill>
            </a:endParaRP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NOAA/NHC Damage: </a:t>
            </a:r>
          </a:p>
          <a:p>
            <a:pPr algn="ctr" eaLnBrk="0" hangingPunct="0"/>
            <a:r>
              <a:rPr lang="en-US" dirty="0" smtClean="0">
                <a:solidFill>
                  <a:srgbClr val="000000"/>
                </a:solidFill>
              </a:rPr>
              <a:t>#7 </a:t>
            </a:r>
            <a:r>
              <a:rPr lang="en-US" dirty="0">
                <a:solidFill>
                  <a:srgbClr val="000000"/>
                </a:solidFill>
              </a:rPr>
              <a:t>with &gt;$</a:t>
            </a:r>
            <a:r>
              <a:rPr lang="en-US" dirty="0" smtClean="0">
                <a:solidFill>
                  <a:srgbClr val="000000"/>
                </a:solidFill>
              </a:rPr>
              <a:t>16 </a:t>
            </a:r>
            <a:r>
              <a:rPr lang="en-US" dirty="0">
                <a:solidFill>
                  <a:srgbClr val="000000"/>
                </a:solidFill>
              </a:rPr>
              <a:t>Billion.</a:t>
            </a:r>
          </a:p>
          <a:p>
            <a:pPr algn="ctr" eaLnBrk="0" hangingPunct="0"/>
            <a:endParaRPr lang="en-US" sz="800" dirty="0">
              <a:solidFill>
                <a:srgbClr val="000000"/>
              </a:solidFill>
            </a:endParaRP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Track Accurate;</a:t>
            </a: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Intensity Over-predicted.</a:t>
            </a:r>
          </a:p>
        </p:txBody>
      </p:sp>
      <p:sp>
        <p:nvSpPr>
          <p:cNvPr id="17412" name="TextBox 6"/>
          <p:cNvSpPr txBox="1">
            <a:spLocks noChangeArrowheads="1"/>
          </p:cNvSpPr>
          <p:nvPr/>
        </p:nvSpPr>
        <p:spPr bwMode="auto">
          <a:xfrm>
            <a:off x="0" y="3733800"/>
            <a:ext cx="38100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 dirty="0">
                <a:solidFill>
                  <a:srgbClr val="0000FF"/>
                </a:solidFill>
              </a:rPr>
              <a:t>Hurricane Sandy</a:t>
            </a: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October 29, 2012</a:t>
            </a:r>
          </a:p>
          <a:p>
            <a:pPr algn="ctr" eaLnBrk="0" hangingPunct="0"/>
            <a:endParaRPr lang="en-US" sz="800" dirty="0">
              <a:solidFill>
                <a:srgbClr val="000000"/>
              </a:solidFill>
            </a:endParaRP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NOAA/NHC Damage: </a:t>
            </a: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#2 with &gt;$</a:t>
            </a:r>
            <a:r>
              <a:rPr lang="en-US" dirty="0" smtClean="0">
                <a:solidFill>
                  <a:srgbClr val="000000"/>
                </a:solidFill>
              </a:rPr>
              <a:t>68 </a:t>
            </a:r>
            <a:r>
              <a:rPr lang="en-US" dirty="0">
                <a:solidFill>
                  <a:srgbClr val="000000"/>
                </a:solidFill>
              </a:rPr>
              <a:t>Billion.</a:t>
            </a:r>
          </a:p>
          <a:p>
            <a:pPr algn="ctr" eaLnBrk="0" hangingPunct="0"/>
            <a:endParaRPr lang="en-US" sz="800" dirty="0">
              <a:solidFill>
                <a:srgbClr val="000000"/>
              </a:solidFill>
            </a:endParaRP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Track Accurate;</a:t>
            </a:r>
          </a:p>
          <a:p>
            <a:pPr algn="ctr" eaLnBrk="0" hangingPunct="0"/>
            <a:r>
              <a:rPr lang="en-US" dirty="0" smtClean="0">
                <a:solidFill>
                  <a:srgbClr val="000000"/>
                </a:solidFill>
              </a:rPr>
              <a:t>Impact </a:t>
            </a:r>
            <a:r>
              <a:rPr lang="en-US" dirty="0">
                <a:solidFill>
                  <a:srgbClr val="000000"/>
                </a:solidFill>
              </a:rPr>
              <a:t>Under-predicted.</a:t>
            </a:r>
          </a:p>
        </p:txBody>
      </p:sp>
      <p:sp>
        <p:nvSpPr>
          <p:cNvPr id="17413" name="Left Arrow 4"/>
          <p:cNvSpPr>
            <a:spLocks noChangeArrowheads="1"/>
          </p:cNvSpPr>
          <p:nvPr/>
        </p:nvSpPr>
        <p:spPr bwMode="auto">
          <a:xfrm>
            <a:off x="5486400" y="1524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7414" name="Left Arrow 9"/>
          <p:cNvSpPr>
            <a:spLocks noChangeArrowheads="1"/>
          </p:cNvSpPr>
          <p:nvPr/>
        </p:nvSpPr>
        <p:spPr bwMode="auto">
          <a:xfrm flipH="1">
            <a:off x="3200400" y="38862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403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10-06 at 11.05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9058" y="-25141"/>
            <a:ext cx="11564024" cy="6239674"/>
          </a:xfrm>
          <a:prstGeom prst="rect">
            <a:avLst/>
          </a:prstGeom>
        </p:spPr>
      </p:pic>
      <p:pic>
        <p:nvPicPr>
          <p:cNvPr id="6" name="Picture 5" descr="Cinar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36" y="926514"/>
            <a:ext cx="1998133" cy="1018811"/>
          </a:xfrm>
          <a:prstGeom prst="rect">
            <a:avLst/>
          </a:prstGeom>
        </p:spPr>
      </p:pic>
      <p:pic>
        <p:nvPicPr>
          <p:cNvPr id="9" name="Picture 8" descr="2014-10-05 11.27.57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19" b="4938"/>
          <a:stretch/>
        </p:blipFill>
        <p:spPr>
          <a:xfrm>
            <a:off x="6449697" y="1320800"/>
            <a:ext cx="2668903" cy="2369469"/>
          </a:xfrm>
          <a:prstGeom prst="rect">
            <a:avLst/>
          </a:prstGeom>
        </p:spPr>
      </p:pic>
      <p:pic>
        <p:nvPicPr>
          <p:cNvPr id="10" name="Picture 9" descr="Screen Shot 2014-08-29 at 5.01.28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067" y="0"/>
            <a:ext cx="1794933" cy="12369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81203" y="1405467"/>
            <a:ext cx="248309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smtClean="0">
                <a:solidFill>
                  <a:srgbClr val="FFFF00"/>
                </a:solidFill>
              </a:rPr>
              <a:t>Storm Glider (v1)</a:t>
            </a:r>
          </a:p>
          <a:p>
            <a:r>
              <a:rPr lang="en-US" sz="2000" b="1" dirty="0" smtClean="0">
                <a:solidFill>
                  <a:srgbClr val="FFFF00"/>
                </a:solidFill>
              </a:rPr>
              <a:t>CTD, </a:t>
            </a:r>
            <a:r>
              <a:rPr lang="en-US" sz="2000" b="1" dirty="0" err="1" smtClean="0">
                <a:solidFill>
                  <a:srgbClr val="FFFF00"/>
                </a:solidFill>
              </a:rPr>
              <a:t>ECOpuck</a:t>
            </a:r>
            <a:endParaRPr lang="en-US" sz="2000" b="1" dirty="0" smtClean="0">
              <a:solidFill>
                <a:srgbClr val="FFFF00"/>
              </a:solidFill>
            </a:endParaRPr>
          </a:p>
          <a:p>
            <a:r>
              <a:rPr lang="en-US" sz="2000" b="1" dirty="0" err="1" smtClean="0">
                <a:solidFill>
                  <a:srgbClr val="FFFF00"/>
                </a:solidFill>
              </a:rPr>
              <a:t>Optode</a:t>
            </a:r>
            <a:r>
              <a:rPr lang="en-US" sz="2000" b="1" dirty="0" smtClean="0">
                <a:solidFill>
                  <a:srgbClr val="FFFF00"/>
                </a:solidFill>
              </a:rPr>
              <a:t>, </a:t>
            </a:r>
            <a:r>
              <a:rPr lang="en-US" sz="2000" b="1" dirty="0" err="1" smtClean="0">
                <a:solidFill>
                  <a:srgbClr val="FFFF00"/>
                </a:solidFill>
              </a:rPr>
              <a:t>Aquadopp</a:t>
            </a:r>
            <a:endParaRPr lang="en-US" sz="2000" b="1" dirty="0" smtClean="0">
              <a:solidFill>
                <a:srgbClr val="FFFF00"/>
              </a:solidFill>
            </a:endParaRPr>
          </a:p>
          <a:p>
            <a:r>
              <a:rPr lang="en-US" sz="2000" b="1" dirty="0" smtClean="0">
                <a:solidFill>
                  <a:srgbClr val="FFFF00"/>
                </a:solidFill>
              </a:rPr>
              <a:t>Accelerometer, </a:t>
            </a:r>
          </a:p>
          <a:p>
            <a:r>
              <a:rPr lang="en-US" sz="2000" b="1" dirty="0" smtClean="0">
                <a:solidFill>
                  <a:srgbClr val="FFFF00"/>
                </a:solidFill>
              </a:rPr>
              <a:t>Power Bay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64000" y="541867"/>
            <a:ext cx="980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UMaine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18933" y="982134"/>
            <a:ext cx="787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GMRI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11767" y="3340100"/>
            <a:ext cx="1300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U</a:t>
            </a:r>
            <a:r>
              <a:rPr lang="en-US" dirty="0" err="1" smtClean="0">
                <a:solidFill>
                  <a:schemeClr val="bg1"/>
                </a:solidFill>
              </a:rPr>
              <a:t>Maryland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73200" y="2489201"/>
            <a:ext cx="992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Rutgers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27867" y="2150533"/>
            <a:ext cx="812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WHOI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6" name="Picture 15" descr="NOAA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351" y="0"/>
            <a:ext cx="948582" cy="9485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89100" y="3708401"/>
            <a:ext cx="7454900" cy="249299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3 Layers of Rapid-Response Observations: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Rapid-profiling ALAMO floats – Deep ocean density structure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Storm Gliders (4) – Shelf density structure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Near-shore buoys (8) – </a:t>
            </a:r>
            <a:r>
              <a:rPr lang="en-US" dirty="0" err="1" smtClean="0">
                <a:solidFill>
                  <a:schemeClr val="bg1"/>
                </a:solidFill>
              </a:rPr>
              <a:t>Nearshore</a:t>
            </a:r>
            <a:r>
              <a:rPr lang="en-US" dirty="0" smtClean="0">
                <a:solidFill>
                  <a:schemeClr val="bg1"/>
                </a:solidFill>
              </a:rPr>
              <a:t> surge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3 Layers of Nested Models: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Basin-scale ROMS – Unbiased initial </a:t>
            </a:r>
            <a:r>
              <a:rPr lang="en-US" dirty="0">
                <a:solidFill>
                  <a:schemeClr val="bg1"/>
                </a:solidFill>
              </a:rPr>
              <a:t>c</a:t>
            </a:r>
            <a:r>
              <a:rPr lang="en-US" dirty="0" smtClean="0">
                <a:solidFill>
                  <a:schemeClr val="bg1"/>
                </a:solidFill>
              </a:rPr>
              <a:t>ondition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Regional ROMS – Forecast of SST evolution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Local FVCOM – 3-D storm </a:t>
            </a:r>
            <a:r>
              <a:rPr lang="en-US" dirty="0">
                <a:solidFill>
                  <a:schemeClr val="bg1"/>
                </a:solidFill>
              </a:rPr>
              <a:t>s</a:t>
            </a:r>
            <a:r>
              <a:rPr lang="en-US" dirty="0" smtClean="0">
                <a:solidFill>
                  <a:schemeClr val="bg1"/>
                </a:solidFill>
              </a:rPr>
              <a:t>urge forecast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324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21756</TotalTime>
  <Words>1546</Words>
  <Application>Microsoft Macintosh PowerPoint</Application>
  <PresentationFormat>On-screen Show (4:3)</PresentationFormat>
  <Paragraphs>311</Paragraphs>
  <Slides>44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8" baseType="lpstr">
      <vt:lpstr>Office Theme</vt:lpstr>
      <vt:lpstr>1_Office Theme</vt:lpstr>
      <vt:lpstr>2_Office Theme</vt:lpstr>
      <vt:lpstr>Drawing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Rutgers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hroarty</dc:creator>
  <cp:lastModifiedBy>Scott Glenn</cp:lastModifiedBy>
  <cp:revision>582</cp:revision>
  <dcterms:created xsi:type="dcterms:W3CDTF">2011-10-07T14:39:24Z</dcterms:created>
  <dcterms:modified xsi:type="dcterms:W3CDTF">2016-02-02T00:10:32Z</dcterms:modified>
</cp:coreProperties>
</file>