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1" r:id="rId5"/>
    <p:sldId id="263" r:id="rId6"/>
    <p:sldId id="264" r:id="rId7"/>
    <p:sldId id="265" r:id="rId8"/>
    <p:sldId id="266" r:id="rId9"/>
    <p:sldId id="267" r:id="rId10"/>
    <p:sldId id="269" r:id="rId11"/>
    <p:sldId id="270" r:id="rId12"/>
    <p:sldId id="271" r:id="rId13"/>
    <p:sldId id="273" r:id="rId14"/>
    <p:sldId id="274" r:id="rId15"/>
    <p:sldId id="282" r:id="rId16"/>
    <p:sldId id="275" r:id="rId17"/>
    <p:sldId id="276" r:id="rId18"/>
    <p:sldId id="284" r:id="rId19"/>
    <p:sldId id="280" r:id="rId20"/>
    <p:sldId id="277" r:id="rId21"/>
    <p:sldId id="281" r:id="rId22"/>
    <p:sldId id="278" r:id="rId23"/>
    <p:sldId id="279" r:id="rId24"/>
    <p:sldId id="28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00" d="100"/>
          <a:sy n="100" d="100"/>
        </p:scale>
        <p:origin x="-79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E9F495-6D6C-3742-BA75-0CF9C37E4CE2}" type="datetimeFigureOut">
              <a:rPr lang="en-US" smtClean="0"/>
              <a:t>6/9/16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216589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9F495-6D6C-3742-BA75-0CF9C37E4CE2}" type="datetimeFigureOut">
              <a:rPr lang="en-US" smtClean="0"/>
              <a:t>6/9/16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346143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9F495-6D6C-3742-BA75-0CF9C37E4CE2}" type="datetimeFigureOut">
              <a:rPr lang="en-US" smtClean="0"/>
              <a:t>6/9/16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412599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E9F495-6D6C-3742-BA75-0CF9C37E4CE2}" type="datetimeFigureOut">
              <a:rPr lang="en-US" smtClean="0"/>
              <a:t>6/9/16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341229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E9F495-6D6C-3742-BA75-0CF9C37E4CE2}" type="datetimeFigureOut">
              <a:rPr lang="en-US" smtClean="0"/>
              <a:t>6/9/16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289146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DE9F495-6D6C-3742-BA75-0CF9C37E4CE2}" type="datetimeFigureOut">
              <a:rPr lang="en-US" smtClean="0"/>
              <a:t>6/9/16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3354276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DE9F495-6D6C-3742-BA75-0CF9C37E4CE2}" type="datetimeFigureOut">
              <a:rPr lang="en-US" smtClean="0"/>
              <a:t>6/9/16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4015612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DE9F495-6D6C-3742-BA75-0CF9C37E4CE2}" type="datetimeFigureOut">
              <a:rPr lang="en-US" smtClean="0"/>
              <a:t>6/9/16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2818929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9F495-6D6C-3742-BA75-0CF9C37E4CE2}" type="datetimeFigureOut">
              <a:rPr lang="en-US" smtClean="0"/>
              <a:t>6/9/16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116668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9F495-6D6C-3742-BA75-0CF9C37E4CE2}" type="datetimeFigureOut">
              <a:rPr lang="en-US" smtClean="0"/>
              <a:t>6/9/16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1429050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E9F495-6D6C-3742-BA75-0CF9C37E4CE2}" type="datetimeFigureOut">
              <a:rPr lang="en-US" smtClean="0"/>
              <a:t>6/9/16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76D16-3BAB-A649-ADF2-74DBDF67506B}" type="slidenum">
              <a:rPr lang="en-US" smtClean="0"/>
              <a:t>‹#›</a:t>
            </a:fld>
            <a:endParaRPr lang="en-US"/>
          </a:p>
        </p:txBody>
      </p:sp>
    </p:spTree>
    <p:extLst>
      <p:ext uri="{BB962C8B-B14F-4D97-AF65-F5344CB8AC3E}">
        <p14:creationId xmlns:p14="http://schemas.microsoft.com/office/powerpoint/2010/main" val="319257093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9F495-6D6C-3742-BA75-0CF9C37E4CE2}" type="datetimeFigureOut">
              <a:rPr lang="en-US" smtClean="0"/>
              <a:t>6/9/16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76D16-3BAB-A649-ADF2-74DBDF67506B}" type="slidenum">
              <a:rPr lang="en-US" smtClean="0"/>
              <a:t>‹#›</a:t>
            </a:fld>
            <a:endParaRPr lang="en-US"/>
          </a:p>
        </p:txBody>
      </p:sp>
    </p:spTree>
    <p:extLst>
      <p:ext uri="{BB962C8B-B14F-4D97-AF65-F5344CB8AC3E}">
        <p14:creationId xmlns:p14="http://schemas.microsoft.com/office/powerpoint/2010/main" val="133498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 Id="rId3" Type="http://schemas.openxmlformats.org/officeDocument/2006/relationships/image" Target="../media/image6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 Id="rId3"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 Id="rId3"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586.JPG"/>
          <p:cNvPicPr>
            <a:picLocks noChangeAspect="1"/>
          </p:cNvPicPr>
          <p:nvPr/>
        </p:nvPicPr>
        <p:blipFill>
          <a:blip r:embed="rId2" cstate="screen">
            <a:alphaModFix amt="12000"/>
            <a:extLst>
              <a:ext uri="{28A0092B-C50C-407E-A947-70E740481C1C}">
                <a14:useLocalDpi xmlns:a14="http://schemas.microsoft.com/office/drawing/2010/main"/>
              </a:ext>
            </a:extLst>
          </a:blip>
          <a:stretch>
            <a:fillRect/>
          </a:stretch>
        </p:blipFill>
        <p:spPr>
          <a:xfrm>
            <a:off x="-643475" y="133528"/>
            <a:ext cx="11630261" cy="8686800"/>
          </a:xfrm>
          <a:prstGeom prst="rect">
            <a:avLst/>
          </a:prstGeom>
        </p:spPr>
      </p:pic>
      <p:sp>
        <p:nvSpPr>
          <p:cNvPr id="2" name="Content Placeholder 1"/>
          <p:cNvSpPr>
            <a:spLocks noGrp="1"/>
          </p:cNvSpPr>
          <p:nvPr>
            <p:ph idx="1"/>
          </p:nvPr>
        </p:nvSpPr>
        <p:spPr>
          <a:xfrm>
            <a:off x="457200" y="1119083"/>
            <a:ext cx="4097867" cy="2620841"/>
          </a:xfrm>
        </p:spPr>
        <p:txBody>
          <a:bodyPr>
            <a:normAutofit/>
          </a:bodyPr>
          <a:lstStyle/>
          <a:p>
            <a:pPr marL="914400" lvl="2" indent="0">
              <a:buNone/>
            </a:pPr>
            <a:endParaRPr lang="en-US" dirty="0" smtClean="0">
              <a:solidFill>
                <a:srgbClr val="000000"/>
              </a:solidFill>
            </a:endParaRPr>
          </a:p>
          <a:p>
            <a:pPr lvl="2"/>
            <a:endParaRPr lang="en-US" dirty="0" smtClean="0">
              <a:solidFill>
                <a:srgbClr val="000000"/>
              </a:solidFill>
            </a:endParaRPr>
          </a:p>
          <a:p>
            <a:pPr lvl="2"/>
            <a:endParaRPr lang="en-US" dirty="0" smtClean="0">
              <a:solidFill>
                <a:srgbClr val="000000"/>
              </a:solidFill>
            </a:endParaRPr>
          </a:p>
        </p:txBody>
      </p:sp>
      <p:sp>
        <p:nvSpPr>
          <p:cNvPr id="3" name="Title 2"/>
          <p:cNvSpPr>
            <a:spLocks noGrp="1"/>
          </p:cNvSpPr>
          <p:nvPr>
            <p:ph type="title"/>
          </p:nvPr>
        </p:nvSpPr>
        <p:spPr>
          <a:xfrm>
            <a:off x="46301" y="2971800"/>
            <a:ext cx="3429000" cy="690561"/>
          </a:xfrm>
        </p:spPr>
        <p:txBody>
          <a:bodyPr>
            <a:normAutofit fontScale="90000"/>
          </a:bodyPr>
          <a:lstStyle/>
          <a:p>
            <a:pPr algn="ctr"/>
            <a:r>
              <a:rPr lang="en-US" sz="3600" dirty="0" smtClean="0">
                <a:solidFill>
                  <a:srgbClr val="000000"/>
                </a:solidFill>
                <a:latin typeface="Arial"/>
                <a:cs typeface="Arial"/>
              </a:rPr>
              <a:t>Rutgers’s future is the Raritan River </a:t>
            </a:r>
            <a:r>
              <a:rPr lang="en-US" sz="3600" dirty="0">
                <a:solidFill>
                  <a:srgbClr val="000000"/>
                </a:solidFill>
                <a:latin typeface="Arial"/>
                <a:cs typeface="Arial"/>
              </a:rPr>
              <a:t/>
            </a:r>
            <a:br>
              <a:rPr lang="en-US" sz="3600" dirty="0">
                <a:solidFill>
                  <a:srgbClr val="000000"/>
                </a:solidFill>
                <a:latin typeface="Arial"/>
                <a:cs typeface="Arial"/>
              </a:rPr>
            </a:br>
            <a:r>
              <a:rPr lang="en-US" sz="2700" dirty="0" smtClean="0">
                <a:solidFill>
                  <a:srgbClr val="000000"/>
                </a:solidFill>
                <a:latin typeface="Arial"/>
                <a:cs typeface="Arial"/>
              </a:rPr>
              <a:t>8</a:t>
            </a:r>
            <a:r>
              <a:rPr lang="en-US" sz="2700" baseline="30000" dirty="0" smtClean="0">
                <a:solidFill>
                  <a:srgbClr val="000000"/>
                </a:solidFill>
                <a:latin typeface="Arial"/>
                <a:cs typeface="Arial"/>
              </a:rPr>
              <a:t>th</a:t>
            </a:r>
            <a:r>
              <a:rPr lang="en-US" sz="2700" dirty="0" smtClean="0">
                <a:solidFill>
                  <a:srgbClr val="000000"/>
                </a:solidFill>
                <a:latin typeface="Arial"/>
                <a:cs typeface="Arial"/>
              </a:rPr>
              <a:t> Annual Sustainable Raritan River Conference  </a:t>
            </a:r>
            <a:br>
              <a:rPr lang="en-US" sz="2700" dirty="0" smtClean="0">
                <a:solidFill>
                  <a:srgbClr val="000000"/>
                </a:solidFill>
                <a:latin typeface="Arial"/>
                <a:cs typeface="Arial"/>
              </a:rPr>
            </a:br>
            <a:r>
              <a:rPr lang="en-US" sz="2700" dirty="0" smtClean="0">
                <a:solidFill>
                  <a:srgbClr val="000000"/>
                </a:solidFill>
                <a:latin typeface="Arial"/>
                <a:cs typeface="Arial"/>
              </a:rPr>
              <a:t>June 10, 2016</a:t>
            </a:r>
            <a:br>
              <a:rPr lang="en-US" sz="2700" dirty="0" smtClean="0">
                <a:solidFill>
                  <a:srgbClr val="000000"/>
                </a:solidFill>
                <a:latin typeface="Arial"/>
                <a:cs typeface="Arial"/>
              </a:rPr>
            </a:br>
            <a:endParaRPr lang="en-US" sz="2700" dirty="0">
              <a:solidFill>
                <a:srgbClr val="000000"/>
              </a:solidFill>
              <a:latin typeface="Arial"/>
              <a:cs typeface="Arial"/>
            </a:endParaRPr>
          </a:p>
        </p:txBody>
      </p:sp>
      <p:sp>
        <p:nvSpPr>
          <p:cNvPr id="5" name="TextBox 4"/>
          <p:cNvSpPr txBox="1"/>
          <p:nvPr/>
        </p:nvSpPr>
        <p:spPr>
          <a:xfrm>
            <a:off x="46301" y="5334000"/>
            <a:ext cx="3809738" cy="861774"/>
          </a:xfrm>
          <a:prstGeom prst="rect">
            <a:avLst/>
          </a:prstGeom>
          <a:noFill/>
        </p:spPr>
        <p:txBody>
          <a:bodyPr wrap="square" rtlCol="0">
            <a:spAutoFit/>
          </a:bodyPr>
          <a:lstStyle/>
          <a:p>
            <a:r>
              <a:rPr lang="en-US" dirty="0" smtClean="0"/>
              <a:t>Oscar Schofield</a:t>
            </a:r>
            <a:endParaRPr lang="en-US" dirty="0" smtClean="0"/>
          </a:p>
          <a:p>
            <a:r>
              <a:rPr lang="en-US" sz="1600" dirty="0" smtClean="0"/>
              <a:t>Marine and Coastal Sciences</a:t>
            </a:r>
          </a:p>
          <a:p>
            <a:r>
              <a:rPr lang="en-US" sz="1600" dirty="0" smtClean="0"/>
              <a:t>Center of Ocean Observing Leadership</a:t>
            </a:r>
            <a:endParaRPr lang="en-US" sz="16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8" t="8188" r="2228" b="1754"/>
          <a:stretch/>
        </p:blipFill>
        <p:spPr bwMode="auto">
          <a:xfrm>
            <a:off x="3555674" y="133528"/>
            <a:ext cx="5579859" cy="6572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33" y="116595"/>
            <a:ext cx="300513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6764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548594" y="79778"/>
            <a:ext cx="8073544" cy="461665"/>
          </a:xfrm>
          <a:prstGeom prst="rect">
            <a:avLst/>
          </a:prstGeom>
          <a:noFill/>
        </p:spPr>
        <p:txBody>
          <a:bodyPr wrap="none" rtlCol="0">
            <a:spAutoFit/>
          </a:bodyPr>
          <a:lstStyle/>
          <a:p>
            <a:r>
              <a:rPr lang="en-US" sz="2400" dirty="0" smtClean="0">
                <a:solidFill>
                  <a:schemeClr val="bg1"/>
                </a:solidFill>
              </a:rPr>
              <a:t>Looking Forward, Dawn on New Day of Rutgers and the Raritan </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76200" y="652922"/>
            <a:ext cx="9337852" cy="6395577"/>
          </a:xfrm>
          <a:prstGeom prst="rect">
            <a:avLst/>
          </a:prstGeom>
        </p:spPr>
      </p:pic>
    </p:spTree>
    <p:extLst>
      <p:ext uri="{BB962C8B-B14F-4D97-AF65-F5344CB8AC3E}">
        <p14:creationId xmlns:p14="http://schemas.microsoft.com/office/powerpoint/2010/main" val="21657510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50194" y="67078"/>
            <a:ext cx="8055059" cy="461665"/>
          </a:xfrm>
          <a:prstGeom prst="rect">
            <a:avLst/>
          </a:prstGeom>
          <a:noFill/>
        </p:spPr>
        <p:txBody>
          <a:bodyPr wrap="none" rtlCol="0">
            <a:spAutoFit/>
          </a:bodyPr>
          <a:lstStyle/>
          <a:p>
            <a:r>
              <a:rPr lang="en-US" sz="2400" dirty="0" smtClean="0">
                <a:solidFill>
                  <a:schemeClr val="bg1"/>
                </a:solidFill>
              </a:rPr>
              <a:t>Building Faculty Excellence &amp; Transforming Student Experience</a:t>
            </a:r>
            <a:endParaRPr lang="en-US" sz="2400" dirty="0">
              <a:solidFill>
                <a:schemeClr val="bg1"/>
              </a:solidFill>
            </a:endParaRPr>
          </a:p>
        </p:txBody>
      </p:sp>
      <p:pic>
        <p:nvPicPr>
          <p:cNvPr id="2" name="Picture 1" descr="20160412_Boat_Specs_02.jpeg"/>
          <p:cNvPicPr>
            <a:picLocks noChangeAspect="1"/>
          </p:cNvPicPr>
          <p:nvPr/>
        </p:nvPicPr>
        <p:blipFill rotWithShape="1">
          <a:blip r:embed="rId2">
            <a:extLst>
              <a:ext uri="{28A0092B-C50C-407E-A947-70E740481C1C}">
                <a14:useLocalDpi xmlns:a14="http://schemas.microsoft.com/office/drawing/2010/main" val="0"/>
              </a:ext>
            </a:extLst>
          </a:blip>
          <a:srcRect l="4215" t="6906" r="7608" b="7640"/>
          <a:stretch/>
        </p:blipFill>
        <p:spPr>
          <a:xfrm>
            <a:off x="381000" y="1866900"/>
            <a:ext cx="5579532" cy="4178300"/>
          </a:xfrm>
          <a:prstGeom prst="rect">
            <a:avLst/>
          </a:prstGeom>
        </p:spPr>
      </p:pic>
      <p:pic>
        <p:nvPicPr>
          <p:cNvPr id="3" name="Picture 2" descr="IMG_7728.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932" y="1866900"/>
            <a:ext cx="2675467" cy="2006600"/>
          </a:xfrm>
          <a:prstGeom prst="rect">
            <a:avLst/>
          </a:prstGeom>
        </p:spPr>
      </p:pic>
      <p:pic>
        <p:nvPicPr>
          <p:cNvPr id="12" name="Picture 11" descr="IMG_7740.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9933" y="4038600"/>
            <a:ext cx="2743201" cy="2057400"/>
          </a:xfrm>
          <a:prstGeom prst="rect">
            <a:avLst/>
          </a:prstGeom>
        </p:spPr>
      </p:pic>
      <p:sp>
        <p:nvSpPr>
          <p:cNvPr id="13" name="TextBox 12"/>
          <p:cNvSpPr txBox="1"/>
          <p:nvPr/>
        </p:nvSpPr>
        <p:spPr>
          <a:xfrm>
            <a:off x="419100" y="736600"/>
            <a:ext cx="8153400" cy="923330"/>
          </a:xfrm>
          <a:prstGeom prst="rect">
            <a:avLst/>
          </a:prstGeom>
          <a:noFill/>
        </p:spPr>
        <p:txBody>
          <a:bodyPr wrap="square" rtlCol="0">
            <a:spAutoFit/>
          </a:bodyPr>
          <a:lstStyle/>
          <a:p>
            <a:pPr algn="ctr"/>
            <a:r>
              <a:rPr lang="en-US" dirty="0" smtClean="0"/>
              <a:t>With support from RU, a new river boat instrumented with scientific sensors and computers is being built and slated for delivery in August 2016.  The goal is to provide access to the river for research and class</a:t>
            </a:r>
            <a:endParaRPr lang="en-US" dirty="0"/>
          </a:p>
        </p:txBody>
      </p:sp>
      <p:sp>
        <p:nvSpPr>
          <p:cNvPr id="14" name="TextBox 13"/>
          <p:cNvSpPr txBox="1"/>
          <p:nvPr/>
        </p:nvSpPr>
        <p:spPr>
          <a:xfrm>
            <a:off x="6265333" y="6203434"/>
            <a:ext cx="2685351" cy="369332"/>
          </a:xfrm>
          <a:prstGeom prst="rect">
            <a:avLst/>
          </a:prstGeom>
          <a:noFill/>
        </p:spPr>
        <p:txBody>
          <a:bodyPr wrap="none" rtlCol="0">
            <a:spAutoFit/>
          </a:bodyPr>
          <a:lstStyle/>
          <a:p>
            <a:r>
              <a:rPr lang="en-US" dirty="0" smtClean="0"/>
              <a:t>Visit to ship yard last week</a:t>
            </a:r>
            <a:endParaRPr lang="en-US" dirty="0"/>
          </a:p>
        </p:txBody>
      </p:sp>
    </p:spTree>
    <p:extLst>
      <p:ext uri="{BB962C8B-B14F-4D97-AF65-F5344CB8AC3E}">
        <p14:creationId xmlns:p14="http://schemas.microsoft.com/office/powerpoint/2010/main" val="36762279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pic>
        <p:nvPicPr>
          <p:cNvPr id="12" name="Picture 11" descr="20160412_Boat_Specs_02.jpeg"/>
          <p:cNvPicPr>
            <a:picLocks noChangeAspect="1"/>
          </p:cNvPicPr>
          <p:nvPr/>
        </p:nvPicPr>
        <p:blipFill rotWithShape="1">
          <a:blip r:embed="rId2">
            <a:extLst>
              <a:ext uri="{28A0092B-C50C-407E-A947-70E740481C1C}">
                <a14:useLocalDpi xmlns:a14="http://schemas.microsoft.com/office/drawing/2010/main" val="0"/>
              </a:ext>
            </a:extLst>
          </a:blip>
          <a:srcRect l="4215" t="6906" r="7608" b="7640"/>
          <a:stretch/>
        </p:blipFill>
        <p:spPr>
          <a:xfrm>
            <a:off x="348667" y="762000"/>
            <a:ext cx="2470734" cy="1850240"/>
          </a:xfrm>
          <a:prstGeom prst="rect">
            <a:avLst/>
          </a:prstGeom>
        </p:spPr>
      </p:pic>
      <p:pic>
        <p:nvPicPr>
          <p:cNvPr id="2" name="Picture 1" descr="20160412_Boat_Specs_0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627580"/>
            <a:ext cx="2812143" cy="2173019"/>
          </a:xfrm>
          <a:prstGeom prst="rect">
            <a:avLst/>
          </a:prstGeom>
        </p:spPr>
      </p:pic>
      <p:pic>
        <p:nvPicPr>
          <p:cNvPr id="3" name="Picture 2" descr="20160412_Boat_Specs_03.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4596080"/>
            <a:ext cx="2812143" cy="2173019"/>
          </a:xfrm>
          <a:prstGeom prst="rect">
            <a:avLst/>
          </a:prstGeom>
        </p:spPr>
      </p:pic>
      <p:sp>
        <p:nvSpPr>
          <p:cNvPr id="14" name="TextBox 13"/>
          <p:cNvSpPr txBox="1"/>
          <p:nvPr/>
        </p:nvSpPr>
        <p:spPr>
          <a:xfrm>
            <a:off x="3429000" y="889000"/>
            <a:ext cx="5073053" cy="5632312"/>
          </a:xfrm>
          <a:prstGeom prst="rect">
            <a:avLst/>
          </a:prstGeom>
          <a:noFill/>
        </p:spPr>
        <p:txBody>
          <a:bodyPr wrap="square" rtlCol="0">
            <a:spAutoFit/>
          </a:bodyPr>
          <a:lstStyle/>
          <a:p>
            <a:r>
              <a:rPr lang="en-US" dirty="0" smtClean="0"/>
              <a:t>-Boat Coast Guard rated for over 20 students</a:t>
            </a:r>
          </a:p>
          <a:p>
            <a:r>
              <a:rPr lang="en-US" dirty="0" smtClean="0"/>
              <a:t>(4 classes/day  ~1hr lecture section, could 80 students/day, shooting for 50-70 ship days over next few years, 4000-5600/year)</a:t>
            </a:r>
          </a:p>
          <a:p>
            <a:endParaRPr lang="en-US" dirty="0" smtClean="0"/>
          </a:p>
          <a:p>
            <a:r>
              <a:rPr lang="en-US" dirty="0" smtClean="0"/>
              <a:t>-Basic set of instrumentation following recommendations by NJ DEP</a:t>
            </a:r>
          </a:p>
          <a:p>
            <a:endParaRPr lang="en-US" dirty="0" smtClean="0"/>
          </a:p>
          <a:p>
            <a:r>
              <a:rPr lang="en-US" dirty="0" smtClean="0"/>
              <a:t>-Protocols will meet the NJ DEP needs so student data from Raritan can be included in state databases</a:t>
            </a:r>
          </a:p>
          <a:p>
            <a:endParaRPr lang="en-US" dirty="0"/>
          </a:p>
          <a:p>
            <a:r>
              <a:rPr lang="en-US" dirty="0" smtClean="0"/>
              <a:t>-Data to flow into a accessible database</a:t>
            </a:r>
          </a:p>
          <a:p>
            <a:endParaRPr lang="en-US" dirty="0"/>
          </a:p>
          <a:p>
            <a:r>
              <a:rPr lang="en-US" dirty="0" smtClean="0"/>
              <a:t>-Web-site w/ policies for reserving space to be opened this summer</a:t>
            </a:r>
          </a:p>
          <a:p>
            <a:endParaRPr lang="en-US" dirty="0"/>
          </a:p>
          <a:p>
            <a:r>
              <a:rPr lang="en-US" dirty="0" smtClean="0"/>
              <a:t>-sufficient speed to allow researchers get to and from New York Harbor and local regions</a:t>
            </a:r>
          </a:p>
          <a:p>
            <a:endParaRPr lang="en-US" dirty="0"/>
          </a:p>
          <a:p>
            <a:r>
              <a:rPr lang="en-US" dirty="0" smtClean="0"/>
              <a:t>-Open to those in and outside Rutgers</a:t>
            </a:r>
            <a:endParaRPr lang="en-US" dirty="0"/>
          </a:p>
        </p:txBody>
      </p:sp>
    </p:spTree>
    <p:extLst>
      <p:ext uri="{BB962C8B-B14F-4D97-AF65-F5344CB8AC3E}">
        <p14:creationId xmlns:p14="http://schemas.microsoft.com/office/powerpoint/2010/main" val="12391226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sp>
        <p:nvSpPr>
          <p:cNvPr id="12" name="TextBox 11"/>
          <p:cNvSpPr txBox="1"/>
          <p:nvPr/>
        </p:nvSpPr>
        <p:spPr>
          <a:xfrm>
            <a:off x="457200" y="5488234"/>
            <a:ext cx="7496044" cy="830997"/>
          </a:xfrm>
          <a:prstGeom prst="rect">
            <a:avLst/>
          </a:prstGeom>
          <a:noFill/>
        </p:spPr>
        <p:txBody>
          <a:bodyPr wrap="square" rtlCol="0" anchor="ctr">
            <a:spAutoFit/>
          </a:bodyPr>
          <a:lstStyle/>
          <a:p>
            <a:pPr lvl="0"/>
            <a:r>
              <a:rPr lang="en-US" sz="2400" b="1" i="1" dirty="0" smtClean="0"/>
              <a:t>Installing </a:t>
            </a:r>
            <a:r>
              <a:rPr lang="en-US" sz="2400" b="1" i="1" dirty="0" smtClean="0"/>
              <a:t>sensors</a:t>
            </a:r>
          </a:p>
          <a:p>
            <a:pPr lvl="0"/>
            <a:r>
              <a:rPr lang="en-US" sz="2400" b="1" i="1" dirty="0" smtClean="0"/>
              <a:t>Long </a:t>
            </a:r>
            <a:r>
              <a:rPr lang="en-US" sz="2400" b="1" i="1" dirty="0"/>
              <a:t>term monitoring in the R</a:t>
            </a:r>
            <a:r>
              <a:rPr lang="en-US" sz="2400" b="1" i="1" dirty="0" smtClean="0"/>
              <a:t>iver</a:t>
            </a:r>
          </a:p>
        </p:txBody>
      </p:sp>
      <p:sp>
        <p:nvSpPr>
          <p:cNvPr id="13" name="Title 1"/>
          <p:cNvSpPr>
            <a:spLocks noGrp="1"/>
          </p:cNvSpPr>
          <p:nvPr>
            <p:ph type="title"/>
          </p:nvPr>
        </p:nvSpPr>
        <p:spPr>
          <a:xfrm>
            <a:off x="457200" y="775161"/>
            <a:ext cx="8229600" cy="808038"/>
          </a:xfrm>
        </p:spPr>
        <p:txBody>
          <a:bodyPr>
            <a:noAutofit/>
          </a:bodyPr>
          <a:lstStyle/>
          <a:p>
            <a:r>
              <a:rPr lang="en-US" sz="2400" dirty="0" smtClean="0"/>
              <a:t>To complement the ship spatial efforts, to set up the permanent instrumented nodes throughout the River</a:t>
            </a:r>
            <a:endParaRPr lang="en-US" sz="2400" dirty="0"/>
          </a:p>
        </p:txBody>
      </p:sp>
      <p:pic>
        <p:nvPicPr>
          <p:cNvPr id="14" name="Picture 13"/>
          <p:cNvPicPr>
            <a:picLocks noChangeAspect="1"/>
          </p:cNvPicPr>
          <p:nvPr/>
        </p:nvPicPr>
        <p:blipFill>
          <a:blip r:embed="rId2"/>
          <a:stretch>
            <a:fillRect/>
          </a:stretch>
        </p:blipFill>
        <p:spPr>
          <a:xfrm>
            <a:off x="469900" y="1999471"/>
            <a:ext cx="5782235" cy="3603063"/>
          </a:xfrm>
          <a:prstGeom prst="rect">
            <a:avLst/>
          </a:prstGeom>
        </p:spPr>
      </p:pic>
      <p:sp>
        <p:nvSpPr>
          <p:cNvPr id="7" name="TextBox 6"/>
          <p:cNvSpPr txBox="1"/>
          <p:nvPr/>
        </p:nvSpPr>
        <p:spPr>
          <a:xfrm>
            <a:off x="6905787" y="6533235"/>
            <a:ext cx="2238213" cy="338554"/>
          </a:xfrm>
          <a:prstGeom prst="rect">
            <a:avLst/>
          </a:prstGeom>
          <a:noFill/>
        </p:spPr>
        <p:txBody>
          <a:bodyPr wrap="none" rtlCol="0">
            <a:spAutoFit/>
          </a:bodyPr>
          <a:lstStyle/>
          <a:p>
            <a:r>
              <a:rPr lang="en-US" sz="1600" dirty="0" smtClean="0"/>
              <a:t>Chant and </a:t>
            </a:r>
            <a:r>
              <a:rPr lang="en-US" sz="1600" dirty="0" err="1" smtClean="0"/>
              <a:t>Kohut</a:t>
            </a:r>
            <a:r>
              <a:rPr lang="en-US" sz="1600" dirty="0" smtClean="0"/>
              <a:t> 2012</a:t>
            </a:r>
            <a:endParaRPr lang="en-US" sz="1600" dirty="0"/>
          </a:p>
        </p:txBody>
      </p:sp>
      <p:pic>
        <p:nvPicPr>
          <p:cNvPr id="8" name="Picture 7"/>
          <p:cNvPicPr>
            <a:picLocks noChangeAspect="1"/>
          </p:cNvPicPr>
          <p:nvPr/>
        </p:nvPicPr>
        <p:blipFill>
          <a:blip r:embed="rId3"/>
          <a:stretch>
            <a:fillRect/>
          </a:stretch>
        </p:blipFill>
        <p:spPr>
          <a:xfrm>
            <a:off x="5264846" y="1684799"/>
            <a:ext cx="3568700" cy="1479063"/>
          </a:xfrm>
          <a:prstGeom prst="rect">
            <a:avLst/>
          </a:prstGeom>
        </p:spPr>
      </p:pic>
      <p:sp>
        <p:nvSpPr>
          <p:cNvPr id="2" name="TextBox 1"/>
          <p:cNvSpPr txBox="1"/>
          <p:nvPr/>
        </p:nvSpPr>
        <p:spPr>
          <a:xfrm>
            <a:off x="6280932" y="3177594"/>
            <a:ext cx="2579114" cy="369332"/>
          </a:xfrm>
          <a:prstGeom prst="rect">
            <a:avLst/>
          </a:prstGeom>
          <a:noFill/>
        </p:spPr>
        <p:txBody>
          <a:bodyPr wrap="none" rtlCol="0">
            <a:spAutoFit/>
          </a:bodyPr>
          <a:lstStyle/>
          <a:p>
            <a:r>
              <a:rPr lang="en-US" i="1" dirty="0" smtClean="0"/>
              <a:t>Creation of river network</a:t>
            </a:r>
            <a:endParaRPr lang="en-US" i="1" dirty="0"/>
          </a:p>
        </p:txBody>
      </p:sp>
    </p:spTree>
    <p:extLst>
      <p:ext uri="{BB962C8B-B14F-4D97-AF65-F5344CB8AC3E}">
        <p14:creationId xmlns:p14="http://schemas.microsoft.com/office/powerpoint/2010/main" val="11319676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sp>
        <p:nvSpPr>
          <p:cNvPr id="3" name="TextBox 2"/>
          <p:cNvSpPr txBox="1"/>
          <p:nvPr/>
        </p:nvSpPr>
        <p:spPr>
          <a:xfrm>
            <a:off x="644309" y="885988"/>
            <a:ext cx="7974759" cy="707886"/>
          </a:xfrm>
          <a:prstGeom prst="rect">
            <a:avLst/>
          </a:prstGeom>
          <a:noFill/>
        </p:spPr>
        <p:txBody>
          <a:bodyPr wrap="none" rtlCol="0">
            <a:spAutoFit/>
          </a:bodyPr>
          <a:lstStyle/>
          <a:p>
            <a:pPr algn="ctr"/>
            <a:r>
              <a:rPr lang="en-US" sz="2000" dirty="0" smtClean="0"/>
              <a:t>Newly developed River network embedded with great assets Rutgers leads</a:t>
            </a:r>
          </a:p>
          <a:p>
            <a:pPr algn="ctr"/>
            <a:r>
              <a:rPr lang="en-US" sz="2000" dirty="0" smtClean="0"/>
              <a:t>Enable holistic research &amp; classes looking at the integrated system we live</a:t>
            </a:r>
            <a:endParaRPr lang="en-US" sz="2000" dirty="0"/>
          </a:p>
        </p:txBody>
      </p:sp>
      <p:pic>
        <p:nvPicPr>
          <p:cNvPr id="9"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499" y="2127274"/>
            <a:ext cx="4510939" cy="3383204"/>
          </a:xfrm>
        </p:spPr>
      </p:pic>
      <p:sp>
        <p:nvSpPr>
          <p:cNvPr id="4" name="TextBox 3"/>
          <p:cNvSpPr txBox="1"/>
          <p:nvPr/>
        </p:nvSpPr>
        <p:spPr>
          <a:xfrm>
            <a:off x="-12700" y="5180278"/>
            <a:ext cx="3301693" cy="646331"/>
          </a:xfrm>
          <a:prstGeom prst="rect">
            <a:avLst/>
          </a:prstGeom>
          <a:noFill/>
        </p:spPr>
        <p:txBody>
          <a:bodyPr wrap="none" rtlCol="0">
            <a:spAutoFit/>
          </a:bodyPr>
          <a:lstStyle/>
          <a:p>
            <a:endParaRPr lang="en-US" dirty="0" smtClean="0"/>
          </a:p>
          <a:p>
            <a:r>
              <a:rPr lang="en-US" dirty="0" smtClean="0"/>
              <a:t>Watershed data-systems (CRSSA)</a:t>
            </a:r>
            <a:endParaRPr lang="en-US" dirty="0"/>
          </a:p>
        </p:txBody>
      </p:sp>
      <p:sp>
        <p:nvSpPr>
          <p:cNvPr id="7" name="TextBox 6"/>
          <p:cNvSpPr txBox="1"/>
          <p:nvPr/>
        </p:nvSpPr>
        <p:spPr>
          <a:xfrm>
            <a:off x="1497130" y="1702880"/>
            <a:ext cx="1433631" cy="369332"/>
          </a:xfrm>
          <a:prstGeom prst="rect">
            <a:avLst/>
          </a:prstGeom>
          <a:noFill/>
        </p:spPr>
        <p:txBody>
          <a:bodyPr wrap="none" rtlCol="0">
            <a:spAutoFit/>
          </a:bodyPr>
          <a:lstStyle/>
          <a:p>
            <a:r>
              <a:rPr lang="en-US" i="1" dirty="0" smtClean="0">
                <a:solidFill>
                  <a:srgbClr val="FF0000"/>
                </a:solidFill>
              </a:rPr>
              <a:t>WATERSHED</a:t>
            </a:r>
            <a:endParaRPr lang="en-US" i="1" dirty="0">
              <a:solidFill>
                <a:srgbClr val="FF0000"/>
              </a:solidFill>
            </a:endParaRPr>
          </a:p>
        </p:txBody>
      </p:sp>
      <p:pic>
        <p:nvPicPr>
          <p:cNvPr id="10" name="Picture 9"/>
          <p:cNvPicPr>
            <a:picLocks noChangeAspect="1"/>
          </p:cNvPicPr>
          <p:nvPr/>
        </p:nvPicPr>
        <p:blipFill>
          <a:blip r:embed="rId3"/>
          <a:stretch>
            <a:fillRect/>
          </a:stretch>
        </p:blipFill>
        <p:spPr>
          <a:xfrm>
            <a:off x="4718746" y="2173691"/>
            <a:ext cx="4241800" cy="3356783"/>
          </a:xfrm>
          <a:prstGeom prst="rect">
            <a:avLst/>
          </a:prstGeom>
        </p:spPr>
      </p:pic>
      <p:sp>
        <p:nvSpPr>
          <p:cNvPr id="15" name="TextBox 14"/>
          <p:cNvSpPr txBox="1"/>
          <p:nvPr/>
        </p:nvSpPr>
        <p:spPr>
          <a:xfrm>
            <a:off x="6132630" y="1730392"/>
            <a:ext cx="1813016" cy="369332"/>
          </a:xfrm>
          <a:prstGeom prst="rect">
            <a:avLst/>
          </a:prstGeom>
          <a:noFill/>
        </p:spPr>
        <p:txBody>
          <a:bodyPr wrap="none" rtlCol="0">
            <a:spAutoFit/>
          </a:bodyPr>
          <a:lstStyle/>
          <a:p>
            <a:r>
              <a:rPr lang="en-US" i="1" dirty="0" smtClean="0">
                <a:solidFill>
                  <a:srgbClr val="FF0000"/>
                </a:solidFill>
              </a:rPr>
              <a:t>MARINE SYSTEM</a:t>
            </a:r>
            <a:endParaRPr lang="en-US" i="1" dirty="0">
              <a:solidFill>
                <a:srgbClr val="FF0000"/>
              </a:solidFill>
            </a:endParaRPr>
          </a:p>
        </p:txBody>
      </p:sp>
      <p:sp>
        <p:nvSpPr>
          <p:cNvPr id="16" name="TextBox 15"/>
          <p:cNvSpPr txBox="1"/>
          <p:nvPr/>
        </p:nvSpPr>
        <p:spPr>
          <a:xfrm>
            <a:off x="4629846" y="5162174"/>
            <a:ext cx="2937185" cy="646331"/>
          </a:xfrm>
          <a:prstGeom prst="rect">
            <a:avLst/>
          </a:prstGeom>
          <a:noFill/>
        </p:spPr>
        <p:txBody>
          <a:bodyPr wrap="none" rtlCol="0">
            <a:spAutoFit/>
          </a:bodyPr>
          <a:lstStyle/>
          <a:p>
            <a:endParaRPr lang="en-US" dirty="0" smtClean="0"/>
          </a:p>
          <a:p>
            <a:r>
              <a:rPr lang="en-US" dirty="0" smtClean="0"/>
              <a:t>New Jersey Ocean (RU COOL)</a:t>
            </a:r>
            <a:endParaRPr lang="en-US" dirty="0"/>
          </a:p>
        </p:txBody>
      </p:sp>
    </p:spTree>
    <p:extLst>
      <p:ext uri="{BB962C8B-B14F-4D97-AF65-F5344CB8AC3E}">
        <p14:creationId xmlns:p14="http://schemas.microsoft.com/office/powerpoint/2010/main" val="362616952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pic>
        <p:nvPicPr>
          <p:cNvPr id="5" name="Picture 4"/>
          <p:cNvPicPr>
            <a:picLocks noChangeAspect="1"/>
          </p:cNvPicPr>
          <p:nvPr/>
        </p:nvPicPr>
        <p:blipFill>
          <a:blip r:embed="rId2"/>
          <a:stretch>
            <a:fillRect/>
          </a:stretch>
        </p:blipFill>
        <p:spPr>
          <a:xfrm>
            <a:off x="292100" y="1028701"/>
            <a:ext cx="4241069" cy="2222500"/>
          </a:xfrm>
          <a:prstGeom prst="rect">
            <a:avLst/>
          </a:prstGeom>
        </p:spPr>
      </p:pic>
      <p:pic>
        <p:nvPicPr>
          <p:cNvPr id="8" name="Picture 7"/>
          <p:cNvPicPr>
            <a:picLocks noChangeAspect="1"/>
          </p:cNvPicPr>
          <p:nvPr/>
        </p:nvPicPr>
        <p:blipFill>
          <a:blip r:embed="rId3"/>
          <a:stretch>
            <a:fillRect/>
          </a:stretch>
        </p:blipFill>
        <p:spPr>
          <a:xfrm>
            <a:off x="292100" y="3251202"/>
            <a:ext cx="4241069" cy="1854670"/>
          </a:xfrm>
          <a:prstGeom prst="rect">
            <a:avLst/>
          </a:prstGeom>
        </p:spPr>
      </p:pic>
      <p:pic>
        <p:nvPicPr>
          <p:cNvPr id="12" name="Picture 11"/>
          <p:cNvPicPr>
            <a:picLocks noChangeAspect="1"/>
          </p:cNvPicPr>
          <p:nvPr/>
        </p:nvPicPr>
        <p:blipFill>
          <a:blip r:embed="rId4"/>
          <a:stretch>
            <a:fillRect/>
          </a:stretch>
        </p:blipFill>
        <p:spPr>
          <a:xfrm>
            <a:off x="292099" y="5105872"/>
            <a:ext cx="4241069" cy="1258032"/>
          </a:xfrm>
          <a:prstGeom prst="rect">
            <a:avLst/>
          </a:prstGeom>
        </p:spPr>
      </p:pic>
      <p:sp>
        <p:nvSpPr>
          <p:cNvPr id="13" name="TextBox 12"/>
          <p:cNvSpPr txBox="1"/>
          <p:nvPr/>
        </p:nvSpPr>
        <p:spPr>
          <a:xfrm>
            <a:off x="4686300" y="1676400"/>
            <a:ext cx="4317999" cy="4524316"/>
          </a:xfrm>
          <a:prstGeom prst="rect">
            <a:avLst/>
          </a:prstGeom>
          <a:noFill/>
        </p:spPr>
        <p:txBody>
          <a:bodyPr wrap="square" rtlCol="0">
            <a:spAutoFit/>
          </a:bodyPr>
          <a:lstStyle/>
          <a:p>
            <a:r>
              <a:rPr lang="en-US" dirty="0" smtClean="0"/>
              <a:t>Planning underway for a symposium for Spring 2017 focused on cyber-environmental tools.</a:t>
            </a:r>
          </a:p>
          <a:p>
            <a:endParaRPr lang="en-US" dirty="0"/>
          </a:p>
          <a:p>
            <a:r>
              <a:rPr lang="en-US" dirty="0" smtClean="0"/>
              <a:t>-Taking advantage Rutgers owns some of the largest environmental databases in the world.</a:t>
            </a:r>
          </a:p>
          <a:p>
            <a:endParaRPr lang="en-US" dirty="0"/>
          </a:p>
          <a:p>
            <a:r>
              <a:rPr lang="en-US" dirty="0" smtClean="0"/>
              <a:t>-Developing modes that enable Computer Science faculty and students to develop tools/algorithms that might enable synthesis and extract knowledge</a:t>
            </a:r>
          </a:p>
          <a:p>
            <a:endParaRPr lang="en-US" dirty="0"/>
          </a:p>
          <a:p>
            <a:r>
              <a:rPr lang="en-US" dirty="0" smtClean="0"/>
              <a:t>-Environmental/Computer Sciences for competitive </a:t>
            </a:r>
            <a:r>
              <a:rPr lang="en-US" dirty="0" err="1" smtClean="0"/>
              <a:t>hackathons</a:t>
            </a:r>
            <a:r>
              <a:rPr lang="en-US" dirty="0" smtClean="0"/>
              <a:t> for directed user </a:t>
            </a:r>
            <a:r>
              <a:rPr lang="en-US" dirty="0" err="1" smtClean="0"/>
              <a:t>needss</a:t>
            </a:r>
            <a:endParaRPr lang="en-US" dirty="0"/>
          </a:p>
        </p:txBody>
      </p:sp>
    </p:spTree>
    <p:extLst>
      <p:ext uri="{BB962C8B-B14F-4D97-AF65-F5344CB8AC3E}">
        <p14:creationId xmlns:p14="http://schemas.microsoft.com/office/powerpoint/2010/main" val="36756377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cxnSp>
        <p:nvCxnSpPr>
          <p:cNvPr id="8" name="Straight Arrow Connector 7"/>
          <p:cNvCxnSpPr/>
          <p:nvPr/>
        </p:nvCxnSpPr>
        <p:spPr>
          <a:xfrm flipV="1">
            <a:off x="459665" y="1310960"/>
            <a:ext cx="0" cy="42672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7265" y="929960"/>
            <a:ext cx="5573461" cy="461665"/>
          </a:xfrm>
          <a:prstGeom prst="rect">
            <a:avLst/>
          </a:prstGeom>
          <a:noFill/>
        </p:spPr>
        <p:txBody>
          <a:bodyPr wrap="none" rtlCol="0">
            <a:spAutoFit/>
          </a:bodyPr>
          <a:lstStyle/>
          <a:p>
            <a:r>
              <a:rPr lang="en-US" sz="2400" dirty="0" smtClean="0"/>
              <a:t>Seniors (trying to graduate, completion)</a:t>
            </a:r>
            <a:endParaRPr lang="en-US" sz="2400" dirty="0"/>
          </a:p>
        </p:txBody>
      </p:sp>
      <p:pic>
        <p:nvPicPr>
          <p:cNvPr id="10" name="Picture 9" descr="52014aae912ae.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5" y="5905251"/>
            <a:ext cx="1066800" cy="815909"/>
          </a:xfrm>
          <a:prstGeom prst="rect">
            <a:avLst/>
          </a:prstGeom>
        </p:spPr>
      </p:pic>
      <p:sp>
        <p:nvSpPr>
          <p:cNvPr id="15" name="TextBox 14"/>
          <p:cNvSpPr txBox="1"/>
          <p:nvPr/>
        </p:nvSpPr>
        <p:spPr>
          <a:xfrm>
            <a:off x="307265" y="5501960"/>
            <a:ext cx="3930884" cy="461665"/>
          </a:xfrm>
          <a:prstGeom prst="rect">
            <a:avLst/>
          </a:prstGeom>
          <a:noFill/>
        </p:spPr>
        <p:txBody>
          <a:bodyPr wrap="none" rtlCol="0">
            <a:spAutoFit/>
          </a:bodyPr>
          <a:lstStyle/>
          <a:p>
            <a:r>
              <a:rPr lang="en-US" sz="2400" dirty="0" smtClean="0"/>
              <a:t>Freshmen (maybe focused)</a:t>
            </a:r>
            <a:endParaRPr lang="en-US" sz="2400" dirty="0"/>
          </a:p>
        </p:txBody>
      </p:sp>
      <p:sp>
        <p:nvSpPr>
          <p:cNvPr id="16" name="Rectangle 15"/>
          <p:cNvSpPr/>
          <p:nvPr/>
        </p:nvSpPr>
        <p:spPr>
          <a:xfrm>
            <a:off x="2288465" y="4663760"/>
            <a:ext cx="396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Intro Courses, Required Course Loads</a:t>
            </a:r>
            <a:endParaRPr lang="en-US" dirty="0">
              <a:solidFill>
                <a:srgbClr val="FF0000"/>
              </a:solidFill>
            </a:endParaRPr>
          </a:p>
        </p:txBody>
      </p:sp>
      <p:sp>
        <p:nvSpPr>
          <p:cNvPr id="17" name="Rectangle 16"/>
          <p:cNvSpPr/>
          <p:nvPr/>
        </p:nvSpPr>
        <p:spPr>
          <a:xfrm>
            <a:off x="2362200" y="3292160"/>
            <a:ext cx="35814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Core Courses (Theory)</a:t>
            </a:r>
            <a:endParaRPr lang="en-US" dirty="0">
              <a:solidFill>
                <a:srgbClr val="FF0000"/>
              </a:solidFill>
            </a:endParaRPr>
          </a:p>
        </p:txBody>
      </p:sp>
      <p:sp>
        <p:nvSpPr>
          <p:cNvPr id="18" name="Rectangle 17"/>
          <p:cNvSpPr/>
          <p:nvPr/>
        </p:nvSpPr>
        <p:spPr>
          <a:xfrm>
            <a:off x="2362200" y="1920560"/>
            <a:ext cx="35814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Advanced courses</a:t>
            </a:r>
            <a:endParaRPr lang="en-US" dirty="0"/>
          </a:p>
        </p:txBody>
      </p:sp>
      <p:cxnSp>
        <p:nvCxnSpPr>
          <p:cNvPr id="19" name="Straight Arrow Connector 18"/>
          <p:cNvCxnSpPr/>
          <p:nvPr/>
        </p:nvCxnSpPr>
        <p:spPr>
          <a:xfrm flipV="1">
            <a:off x="4114800" y="4206560"/>
            <a:ext cx="0" cy="381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888665" y="2758760"/>
            <a:ext cx="0" cy="381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907465" y="4206560"/>
            <a:ext cx="1814131" cy="369332"/>
          </a:xfrm>
          <a:prstGeom prst="rect">
            <a:avLst/>
          </a:prstGeom>
          <a:noFill/>
        </p:spPr>
        <p:txBody>
          <a:bodyPr wrap="none" rtlCol="0">
            <a:spAutoFit/>
          </a:bodyPr>
          <a:lstStyle/>
          <a:p>
            <a:r>
              <a:rPr lang="en-US" dirty="0" smtClean="0"/>
              <a:t>Choose a major</a:t>
            </a:r>
            <a:endParaRPr lang="en-US" dirty="0"/>
          </a:p>
        </p:txBody>
      </p:sp>
      <p:sp>
        <p:nvSpPr>
          <p:cNvPr id="22" name="Rectangle 21"/>
          <p:cNvSpPr/>
          <p:nvPr/>
        </p:nvSpPr>
        <p:spPr>
          <a:xfrm>
            <a:off x="6019800" y="1387160"/>
            <a:ext cx="1600200" cy="198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943600" y="1387160"/>
            <a:ext cx="1678865" cy="338554"/>
          </a:xfrm>
          <a:prstGeom prst="rect">
            <a:avLst/>
          </a:prstGeom>
        </p:spPr>
        <p:txBody>
          <a:bodyPr wrap="none">
            <a:spAutoFit/>
          </a:bodyPr>
          <a:lstStyle/>
          <a:p>
            <a:pPr algn="ctr"/>
            <a:r>
              <a:rPr lang="en-US" sz="1600" dirty="0" smtClean="0">
                <a:solidFill>
                  <a:srgbClr val="FF0000"/>
                </a:solidFill>
              </a:rPr>
              <a:t>Research in Lab</a:t>
            </a:r>
            <a:endParaRPr lang="en-US" sz="1600" dirty="0"/>
          </a:p>
        </p:txBody>
      </p:sp>
      <p:pic>
        <p:nvPicPr>
          <p:cNvPr id="24" name="Picture 23"/>
          <p:cNvPicPr>
            <a:picLocks noChangeAspect="1"/>
          </p:cNvPicPr>
          <p:nvPr/>
        </p:nvPicPr>
        <p:blipFill>
          <a:blip r:embed="rId3"/>
          <a:stretch>
            <a:fillRect/>
          </a:stretch>
        </p:blipFill>
        <p:spPr>
          <a:xfrm>
            <a:off x="6070600" y="1691960"/>
            <a:ext cx="1168400" cy="862759"/>
          </a:xfrm>
          <a:prstGeom prst="rect">
            <a:avLst/>
          </a:prstGeom>
        </p:spPr>
      </p:pic>
      <p:pic>
        <p:nvPicPr>
          <p:cNvPr id="25" name="Picture 24"/>
          <p:cNvPicPr>
            <a:picLocks noChangeAspect="1"/>
          </p:cNvPicPr>
          <p:nvPr/>
        </p:nvPicPr>
        <p:blipFill>
          <a:blip r:embed="rId4"/>
          <a:stretch>
            <a:fillRect/>
          </a:stretch>
        </p:blipFill>
        <p:spPr>
          <a:xfrm>
            <a:off x="6248400" y="2453960"/>
            <a:ext cx="1295400" cy="879160"/>
          </a:xfrm>
          <a:prstGeom prst="rect">
            <a:avLst/>
          </a:prstGeom>
        </p:spPr>
      </p:pic>
      <p:cxnSp>
        <p:nvCxnSpPr>
          <p:cNvPr id="26" name="Straight Arrow Connector 25"/>
          <p:cNvCxnSpPr/>
          <p:nvPr/>
        </p:nvCxnSpPr>
        <p:spPr>
          <a:xfrm flipV="1">
            <a:off x="7470065" y="1006160"/>
            <a:ext cx="3810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774865" y="701360"/>
            <a:ext cx="1325203" cy="830997"/>
          </a:xfrm>
          <a:prstGeom prst="rect">
            <a:avLst/>
          </a:prstGeom>
          <a:noFill/>
        </p:spPr>
        <p:txBody>
          <a:bodyPr wrap="none" rtlCol="0">
            <a:spAutoFit/>
          </a:bodyPr>
          <a:lstStyle/>
          <a:p>
            <a:r>
              <a:rPr lang="en-US" sz="1600" dirty="0" smtClean="0"/>
              <a:t>Grad School</a:t>
            </a:r>
          </a:p>
          <a:p>
            <a:r>
              <a:rPr lang="en-US" sz="1600" dirty="0" smtClean="0"/>
              <a:t>(MS or PhD)</a:t>
            </a:r>
          </a:p>
          <a:p>
            <a:endParaRPr lang="en-US" sz="1600" dirty="0"/>
          </a:p>
        </p:txBody>
      </p:sp>
      <p:sp>
        <p:nvSpPr>
          <p:cNvPr id="28" name="TextBox 27"/>
          <p:cNvSpPr txBox="1"/>
          <p:nvPr/>
        </p:nvSpPr>
        <p:spPr>
          <a:xfrm>
            <a:off x="7546265" y="1996760"/>
            <a:ext cx="1524000" cy="1477328"/>
          </a:xfrm>
          <a:prstGeom prst="rect">
            <a:avLst/>
          </a:prstGeom>
          <a:noFill/>
        </p:spPr>
        <p:txBody>
          <a:bodyPr wrap="square" rtlCol="0">
            <a:spAutoFit/>
          </a:bodyPr>
          <a:lstStyle/>
          <a:p>
            <a:pPr algn="ctr"/>
            <a:r>
              <a:rPr lang="en-US" dirty="0" smtClean="0"/>
              <a:t>Typical</a:t>
            </a:r>
          </a:p>
          <a:p>
            <a:pPr algn="ctr"/>
            <a:r>
              <a:rPr lang="en-US" dirty="0" smtClean="0"/>
              <a:t>Faculty</a:t>
            </a:r>
          </a:p>
          <a:p>
            <a:pPr algn="ctr"/>
            <a:r>
              <a:rPr lang="en-US" dirty="0" smtClean="0"/>
              <a:t>2-3 students/academic year</a:t>
            </a:r>
            <a:endParaRPr lang="en-US" dirty="0"/>
          </a:p>
        </p:txBody>
      </p:sp>
      <p:sp>
        <p:nvSpPr>
          <p:cNvPr id="29" name="TextBox 28"/>
          <p:cNvSpPr txBox="1"/>
          <p:nvPr/>
        </p:nvSpPr>
        <p:spPr>
          <a:xfrm>
            <a:off x="459665" y="4739960"/>
            <a:ext cx="1752600" cy="646331"/>
          </a:xfrm>
          <a:prstGeom prst="rect">
            <a:avLst/>
          </a:prstGeom>
          <a:noFill/>
        </p:spPr>
        <p:txBody>
          <a:bodyPr wrap="square" rtlCol="0">
            <a:spAutoFit/>
          </a:bodyPr>
          <a:lstStyle/>
          <a:p>
            <a:pPr algn="ctr"/>
            <a:r>
              <a:rPr lang="en-US" sz="1200" i="1" dirty="0" smtClean="0"/>
              <a:t>English, Inorganic </a:t>
            </a:r>
            <a:r>
              <a:rPr lang="en-US" sz="1200" i="1" dirty="0" err="1" smtClean="0"/>
              <a:t>Chem</a:t>
            </a:r>
            <a:r>
              <a:rPr lang="en-US" sz="1200" i="1" dirty="0" smtClean="0"/>
              <a:t>, Calculus, Intro Oceanography ….</a:t>
            </a:r>
            <a:endParaRPr lang="en-US" sz="1200" i="1" dirty="0"/>
          </a:p>
        </p:txBody>
      </p:sp>
      <p:sp>
        <p:nvSpPr>
          <p:cNvPr id="30" name="TextBox 29"/>
          <p:cNvSpPr txBox="1"/>
          <p:nvPr/>
        </p:nvSpPr>
        <p:spPr>
          <a:xfrm>
            <a:off x="612065" y="1996760"/>
            <a:ext cx="1524000" cy="461665"/>
          </a:xfrm>
          <a:prstGeom prst="rect">
            <a:avLst/>
          </a:prstGeom>
          <a:noFill/>
        </p:spPr>
        <p:txBody>
          <a:bodyPr wrap="square" rtlCol="0">
            <a:spAutoFit/>
          </a:bodyPr>
          <a:lstStyle/>
          <a:p>
            <a:pPr algn="ctr"/>
            <a:r>
              <a:rPr lang="en-US" sz="1200" i="1" dirty="0" smtClean="0"/>
              <a:t>Earth Systems, PO, CO, BO ….</a:t>
            </a:r>
            <a:endParaRPr lang="en-US" sz="1200" i="1" dirty="0"/>
          </a:p>
        </p:txBody>
      </p:sp>
      <p:sp>
        <p:nvSpPr>
          <p:cNvPr id="31" name="TextBox 30"/>
          <p:cNvSpPr txBox="1"/>
          <p:nvPr/>
        </p:nvSpPr>
        <p:spPr>
          <a:xfrm>
            <a:off x="612065" y="3368360"/>
            <a:ext cx="1752600" cy="276999"/>
          </a:xfrm>
          <a:prstGeom prst="rect">
            <a:avLst/>
          </a:prstGeom>
          <a:noFill/>
        </p:spPr>
        <p:txBody>
          <a:bodyPr wrap="square" rtlCol="0">
            <a:spAutoFit/>
          </a:bodyPr>
          <a:lstStyle/>
          <a:p>
            <a:pPr algn="ctr"/>
            <a:r>
              <a:rPr lang="en-US" sz="1200" i="1" dirty="0" smtClean="0"/>
              <a:t>Marine Dynamics, </a:t>
            </a:r>
            <a:endParaRPr lang="en-US" sz="1200" i="1" dirty="0"/>
          </a:p>
        </p:txBody>
      </p:sp>
    </p:spTree>
    <p:extLst>
      <p:ext uri="{BB962C8B-B14F-4D97-AF65-F5344CB8AC3E}">
        <p14:creationId xmlns:p14="http://schemas.microsoft.com/office/powerpoint/2010/main" val="39150349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cxnSp>
        <p:nvCxnSpPr>
          <p:cNvPr id="8" name="Straight Arrow Connector 7"/>
          <p:cNvCxnSpPr/>
          <p:nvPr/>
        </p:nvCxnSpPr>
        <p:spPr>
          <a:xfrm flipV="1">
            <a:off x="459665" y="1310960"/>
            <a:ext cx="0" cy="426720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7265" y="929960"/>
            <a:ext cx="5573461" cy="461665"/>
          </a:xfrm>
          <a:prstGeom prst="rect">
            <a:avLst/>
          </a:prstGeom>
          <a:noFill/>
        </p:spPr>
        <p:txBody>
          <a:bodyPr wrap="none" rtlCol="0">
            <a:spAutoFit/>
          </a:bodyPr>
          <a:lstStyle/>
          <a:p>
            <a:r>
              <a:rPr lang="en-US" sz="2400" dirty="0" smtClean="0"/>
              <a:t>Seniors (trying to graduate, completion)</a:t>
            </a:r>
            <a:endParaRPr lang="en-US" sz="2400" dirty="0"/>
          </a:p>
        </p:txBody>
      </p:sp>
      <p:pic>
        <p:nvPicPr>
          <p:cNvPr id="10" name="Picture 9" descr="52014aae912ae.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65" y="5905251"/>
            <a:ext cx="1066800" cy="815909"/>
          </a:xfrm>
          <a:prstGeom prst="rect">
            <a:avLst/>
          </a:prstGeom>
        </p:spPr>
      </p:pic>
      <p:sp>
        <p:nvSpPr>
          <p:cNvPr id="15" name="TextBox 14"/>
          <p:cNvSpPr txBox="1"/>
          <p:nvPr/>
        </p:nvSpPr>
        <p:spPr>
          <a:xfrm>
            <a:off x="307265" y="5501960"/>
            <a:ext cx="3930884" cy="461665"/>
          </a:xfrm>
          <a:prstGeom prst="rect">
            <a:avLst/>
          </a:prstGeom>
          <a:noFill/>
        </p:spPr>
        <p:txBody>
          <a:bodyPr wrap="none" rtlCol="0">
            <a:spAutoFit/>
          </a:bodyPr>
          <a:lstStyle/>
          <a:p>
            <a:r>
              <a:rPr lang="en-US" sz="2400" dirty="0" smtClean="0"/>
              <a:t>Freshmen (maybe focused)</a:t>
            </a:r>
            <a:endParaRPr lang="en-US" sz="2400" dirty="0"/>
          </a:p>
        </p:txBody>
      </p:sp>
      <p:sp>
        <p:nvSpPr>
          <p:cNvPr id="16" name="Rectangle 15"/>
          <p:cNvSpPr/>
          <p:nvPr/>
        </p:nvSpPr>
        <p:spPr>
          <a:xfrm>
            <a:off x="726365" y="4549460"/>
            <a:ext cx="3962400" cy="838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Intro Courses, Required Course Loads</a:t>
            </a:r>
            <a:endParaRPr lang="en-US" dirty="0">
              <a:solidFill>
                <a:srgbClr val="FF0000"/>
              </a:solidFill>
            </a:endParaRPr>
          </a:p>
        </p:txBody>
      </p:sp>
      <p:sp>
        <p:nvSpPr>
          <p:cNvPr id="17" name="Rectangle 16"/>
          <p:cNvSpPr/>
          <p:nvPr/>
        </p:nvSpPr>
        <p:spPr>
          <a:xfrm>
            <a:off x="800100" y="3177860"/>
            <a:ext cx="35814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Core Courses (Theory)</a:t>
            </a:r>
            <a:endParaRPr lang="en-US" dirty="0">
              <a:solidFill>
                <a:srgbClr val="FF0000"/>
              </a:solidFill>
            </a:endParaRPr>
          </a:p>
        </p:txBody>
      </p:sp>
      <p:sp>
        <p:nvSpPr>
          <p:cNvPr id="18" name="Rectangle 17"/>
          <p:cNvSpPr/>
          <p:nvPr/>
        </p:nvSpPr>
        <p:spPr>
          <a:xfrm>
            <a:off x="800100" y="1806260"/>
            <a:ext cx="3581400" cy="6858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Advanced courses</a:t>
            </a:r>
            <a:endParaRPr lang="en-US" dirty="0"/>
          </a:p>
        </p:txBody>
      </p:sp>
      <p:cxnSp>
        <p:nvCxnSpPr>
          <p:cNvPr id="19" name="Straight Arrow Connector 18"/>
          <p:cNvCxnSpPr/>
          <p:nvPr/>
        </p:nvCxnSpPr>
        <p:spPr>
          <a:xfrm flipV="1">
            <a:off x="2552700" y="4092260"/>
            <a:ext cx="0" cy="381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552700" y="2644460"/>
            <a:ext cx="0" cy="381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874634" y="4082420"/>
            <a:ext cx="1814131" cy="369332"/>
          </a:xfrm>
          <a:prstGeom prst="rect">
            <a:avLst/>
          </a:prstGeom>
          <a:noFill/>
        </p:spPr>
        <p:txBody>
          <a:bodyPr wrap="none" rtlCol="0">
            <a:spAutoFit/>
          </a:bodyPr>
          <a:lstStyle/>
          <a:p>
            <a:r>
              <a:rPr lang="en-US" dirty="0" smtClean="0"/>
              <a:t>Choose a major</a:t>
            </a:r>
            <a:endParaRPr lang="en-US" dirty="0"/>
          </a:p>
        </p:txBody>
      </p:sp>
      <p:sp>
        <p:nvSpPr>
          <p:cNvPr id="22" name="Rectangle 21"/>
          <p:cNvSpPr/>
          <p:nvPr/>
        </p:nvSpPr>
        <p:spPr>
          <a:xfrm>
            <a:off x="6019800" y="1387160"/>
            <a:ext cx="1600200" cy="198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943600" y="1387160"/>
            <a:ext cx="1678865" cy="338554"/>
          </a:xfrm>
          <a:prstGeom prst="rect">
            <a:avLst/>
          </a:prstGeom>
        </p:spPr>
        <p:txBody>
          <a:bodyPr wrap="none">
            <a:spAutoFit/>
          </a:bodyPr>
          <a:lstStyle/>
          <a:p>
            <a:pPr algn="ctr"/>
            <a:r>
              <a:rPr lang="en-US" sz="1600" dirty="0" smtClean="0">
                <a:solidFill>
                  <a:srgbClr val="FF0000"/>
                </a:solidFill>
              </a:rPr>
              <a:t>Research in Lab</a:t>
            </a:r>
            <a:endParaRPr lang="en-US" sz="1600" dirty="0"/>
          </a:p>
        </p:txBody>
      </p:sp>
      <p:pic>
        <p:nvPicPr>
          <p:cNvPr id="24" name="Picture 23"/>
          <p:cNvPicPr>
            <a:picLocks noChangeAspect="1"/>
          </p:cNvPicPr>
          <p:nvPr/>
        </p:nvPicPr>
        <p:blipFill>
          <a:blip r:embed="rId3"/>
          <a:stretch>
            <a:fillRect/>
          </a:stretch>
        </p:blipFill>
        <p:spPr>
          <a:xfrm>
            <a:off x="6070600" y="1691960"/>
            <a:ext cx="1168400" cy="862759"/>
          </a:xfrm>
          <a:prstGeom prst="rect">
            <a:avLst/>
          </a:prstGeom>
        </p:spPr>
      </p:pic>
      <p:pic>
        <p:nvPicPr>
          <p:cNvPr id="25" name="Picture 24"/>
          <p:cNvPicPr>
            <a:picLocks noChangeAspect="1"/>
          </p:cNvPicPr>
          <p:nvPr/>
        </p:nvPicPr>
        <p:blipFill>
          <a:blip r:embed="rId4"/>
          <a:stretch>
            <a:fillRect/>
          </a:stretch>
        </p:blipFill>
        <p:spPr>
          <a:xfrm>
            <a:off x="6248400" y="2453960"/>
            <a:ext cx="1295400" cy="879160"/>
          </a:xfrm>
          <a:prstGeom prst="rect">
            <a:avLst/>
          </a:prstGeom>
        </p:spPr>
      </p:pic>
      <p:cxnSp>
        <p:nvCxnSpPr>
          <p:cNvPr id="26" name="Straight Arrow Connector 25"/>
          <p:cNvCxnSpPr/>
          <p:nvPr/>
        </p:nvCxnSpPr>
        <p:spPr>
          <a:xfrm flipV="1">
            <a:off x="7470065" y="1006160"/>
            <a:ext cx="3810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774865" y="701360"/>
            <a:ext cx="1325203" cy="830997"/>
          </a:xfrm>
          <a:prstGeom prst="rect">
            <a:avLst/>
          </a:prstGeom>
          <a:noFill/>
        </p:spPr>
        <p:txBody>
          <a:bodyPr wrap="none" rtlCol="0">
            <a:spAutoFit/>
          </a:bodyPr>
          <a:lstStyle/>
          <a:p>
            <a:r>
              <a:rPr lang="en-US" sz="1600" dirty="0" smtClean="0"/>
              <a:t>Grad School</a:t>
            </a:r>
          </a:p>
          <a:p>
            <a:r>
              <a:rPr lang="en-US" sz="1600" dirty="0" smtClean="0"/>
              <a:t>(MS or PhD)</a:t>
            </a:r>
          </a:p>
          <a:p>
            <a:endParaRPr lang="en-US" sz="1600" dirty="0"/>
          </a:p>
        </p:txBody>
      </p:sp>
      <p:sp>
        <p:nvSpPr>
          <p:cNvPr id="28" name="TextBox 27"/>
          <p:cNvSpPr txBox="1"/>
          <p:nvPr/>
        </p:nvSpPr>
        <p:spPr>
          <a:xfrm>
            <a:off x="7546265" y="1996760"/>
            <a:ext cx="1524000" cy="1477328"/>
          </a:xfrm>
          <a:prstGeom prst="rect">
            <a:avLst/>
          </a:prstGeom>
          <a:noFill/>
        </p:spPr>
        <p:txBody>
          <a:bodyPr wrap="square" rtlCol="0">
            <a:spAutoFit/>
          </a:bodyPr>
          <a:lstStyle/>
          <a:p>
            <a:pPr algn="ctr"/>
            <a:r>
              <a:rPr lang="en-US" dirty="0" smtClean="0"/>
              <a:t>Typical</a:t>
            </a:r>
          </a:p>
          <a:p>
            <a:pPr algn="ctr"/>
            <a:r>
              <a:rPr lang="en-US" dirty="0" smtClean="0"/>
              <a:t>Faculty</a:t>
            </a:r>
          </a:p>
          <a:p>
            <a:pPr algn="ctr"/>
            <a:r>
              <a:rPr lang="en-US" dirty="0" smtClean="0"/>
              <a:t>2-3 students/academic year</a:t>
            </a:r>
            <a:endParaRPr lang="en-US" dirty="0"/>
          </a:p>
        </p:txBody>
      </p:sp>
      <p:pic>
        <p:nvPicPr>
          <p:cNvPr id="32" name="Picture 31"/>
          <p:cNvPicPr>
            <a:picLocks noChangeAspect="1"/>
          </p:cNvPicPr>
          <p:nvPr/>
        </p:nvPicPr>
        <p:blipFill>
          <a:blip r:embed="rId5"/>
          <a:stretch>
            <a:fillRect/>
          </a:stretch>
        </p:blipFill>
        <p:spPr>
          <a:xfrm>
            <a:off x="4968979" y="3646043"/>
            <a:ext cx="3926392" cy="2526157"/>
          </a:xfrm>
          <a:prstGeom prst="rect">
            <a:avLst/>
          </a:prstGeom>
        </p:spPr>
      </p:pic>
      <p:sp>
        <p:nvSpPr>
          <p:cNvPr id="2" name="TextBox 1"/>
          <p:cNvSpPr txBox="1"/>
          <p:nvPr/>
        </p:nvSpPr>
        <p:spPr>
          <a:xfrm>
            <a:off x="5070579" y="6198632"/>
            <a:ext cx="3835943" cy="369332"/>
          </a:xfrm>
          <a:prstGeom prst="rect">
            <a:avLst/>
          </a:prstGeom>
          <a:noFill/>
        </p:spPr>
        <p:txBody>
          <a:bodyPr wrap="none" rtlCol="0">
            <a:spAutoFit/>
          </a:bodyPr>
          <a:lstStyle/>
          <a:p>
            <a:r>
              <a:rPr lang="en-US" dirty="0" smtClean="0"/>
              <a:t>(hundreds of new students in the field)</a:t>
            </a:r>
            <a:endParaRPr lang="en-US" dirty="0"/>
          </a:p>
        </p:txBody>
      </p:sp>
    </p:spTree>
    <p:extLst>
      <p:ext uri="{BB962C8B-B14F-4D97-AF65-F5344CB8AC3E}">
        <p14:creationId xmlns:p14="http://schemas.microsoft.com/office/powerpoint/2010/main" val="8131383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pic>
        <p:nvPicPr>
          <p:cNvPr id="29" name="Picture 28"/>
          <p:cNvPicPr>
            <a:picLocks noChangeAspect="1"/>
          </p:cNvPicPr>
          <p:nvPr/>
        </p:nvPicPr>
        <p:blipFill>
          <a:blip r:embed="rId2"/>
          <a:stretch>
            <a:fillRect/>
          </a:stretch>
        </p:blipFill>
        <p:spPr>
          <a:xfrm>
            <a:off x="5901618" y="1767374"/>
            <a:ext cx="3047557" cy="2002366"/>
          </a:xfrm>
          <a:prstGeom prst="rect">
            <a:avLst/>
          </a:prstGeom>
          <a:effectLst>
            <a:softEdge rad="228600"/>
          </a:effectLst>
        </p:spPr>
      </p:pic>
      <p:pic>
        <p:nvPicPr>
          <p:cNvPr id="30" name="Picture 29"/>
          <p:cNvPicPr>
            <a:picLocks noChangeAspect="1"/>
          </p:cNvPicPr>
          <p:nvPr/>
        </p:nvPicPr>
        <p:blipFill>
          <a:blip r:embed="rId3"/>
          <a:stretch>
            <a:fillRect/>
          </a:stretch>
        </p:blipFill>
        <p:spPr>
          <a:xfrm>
            <a:off x="6831219" y="4083916"/>
            <a:ext cx="2263800" cy="2904067"/>
          </a:xfrm>
          <a:prstGeom prst="rect">
            <a:avLst/>
          </a:prstGeom>
          <a:effectLst>
            <a:softEdge rad="279400"/>
          </a:effectLst>
        </p:spPr>
      </p:pic>
      <p:pic>
        <p:nvPicPr>
          <p:cNvPr id="31" name="Picture 30"/>
          <p:cNvPicPr>
            <a:picLocks noChangeAspect="1"/>
          </p:cNvPicPr>
          <p:nvPr/>
        </p:nvPicPr>
        <p:blipFill>
          <a:blip r:embed="rId4"/>
          <a:stretch>
            <a:fillRect/>
          </a:stretch>
        </p:blipFill>
        <p:spPr>
          <a:xfrm>
            <a:off x="287868" y="1695406"/>
            <a:ext cx="5027379" cy="2074334"/>
          </a:xfrm>
          <a:prstGeom prst="rect">
            <a:avLst/>
          </a:prstGeom>
          <a:effectLst>
            <a:softEdge rad="254000"/>
          </a:effectLst>
        </p:spPr>
      </p:pic>
      <p:pic>
        <p:nvPicPr>
          <p:cNvPr id="33" name="Picture 32"/>
          <p:cNvPicPr>
            <a:picLocks noChangeAspect="1"/>
          </p:cNvPicPr>
          <p:nvPr/>
        </p:nvPicPr>
        <p:blipFill>
          <a:blip r:embed="rId5"/>
          <a:stretch>
            <a:fillRect/>
          </a:stretch>
        </p:blipFill>
        <p:spPr>
          <a:xfrm>
            <a:off x="-88880" y="4189750"/>
            <a:ext cx="3683000" cy="2209800"/>
          </a:xfrm>
          <a:prstGeom prst="rect">
            <a:avLst/>
          </a:prstGeom>
          <a:effectLst>
            <a:softEdge rad="241300"/>
          </a:effectLst>
        </p:spPr>
      </p:pic>
      <p:pic>
        <p:nvPicPr>
          <p:cNvPr id="34" name="Picture 33"/>
          <p:cNvPicPr>
            <a:picLocks noChangeAspect="1"/>
          </p:cNvPicPr>
          <p:nvPr/>
        </p:nvPicPr>
        <p:blipFill>
          <a:blip r:embed="rId6"/>
          <a:stretch>
            <a:fillRect/>
          </a:stretch>
        </p:blipFill>
        <p:spPr>
          <a:xfrm>
            <a:off x="3457146" y="4320981"/>
            <a:ext cx="3492500" cy="2324100"/>
          </a:xfrm>
          <a:prstGeom prst="rect">
            <a:avLst/>
          </a:prstGeom>
          <a:effectLst>
            <a:softEdge rad="190500"/>
          </a:effectLst>
        </p:spPr>
      </p:pic>
      <p:sp>
        <p:nvSpPr>
          <p:cNvPr id="35" name="TextBox 34"/>
          <p:cNvSpPr txBox="1"/>
          <p:nvPr/>
        </p:nvSpPr>
        <p:spPr>
          <a:xfrm>
            <a:off x="292880" y="768081"/>
            <a:ext cx="8451848" cy="707886"/>
          </a:xfrm>
          <a:prstGeom prst="rect">
            <a:avLst/>
          </a:prstGeom>
          <a:noFill/>
        </p:spPr>
        <p:txBody>
          <a:bodyPr wrap="square" rtlCol="0">
            <a:spAutoFit/>
          </a:bodyPr>
          <a:lstStyle/>
          <a:p>
            <a:pPr algn="ctr"/>
            <a:r>
              <a:rPr lang="en-US" sz="2000" dirty="0" smtClean="0"/>
              <a:t>Our Universities still largely remain full of ivory tower fiefdoms with limited integration across </a:t>
            </a:r>
            <a:r>
              <a:rPr lang="en-US" sz="2000" dirty="0" smtClean="0"/>
              <a:t>majors, getting better but still long way to go</a:t>
            </a:r>
            <a:endParaRPr lang="en-US" sz="2000" dirty="0"/>
          </a:p>
        </p:txBody>
      </p:sp>
      <p:sp>
        <p:nvSpPr>
          <p:cNvPr id="36" name="TextBox 35"/>
          <p:cNvSpPr txBox="1"/>
          <p:nvPr/>
        </p:nvSpPr>
        <p:spPr>
          <a:xfrm>
            <a:off x="2563757" y="1642739"/>
            <a:ext cx="3472475" cy="646331"/>
          </a:xfrm>
          <a:prstGeom prst="rect">
            <a:avLst/>
          </a:prstGeom>
          <a:noFill/>
        </p:spPr>
        <p:txBody>
          <a:bodyPr wrap="square" rtlCol="0">
            <a:spAutoFit/>
          </a:bodyPr>
          <a:lstStyle/>
          <a:p>
            <a:pPr algn="ctr"/>
            <a:r>
              <a:rPr lang="en-US" dirty="0" smtClean="0">
                <a:solidFill>
                  <a:srgbClr val="FF6600"/>
                </a:solidFill>
              </a:rPr>
              <a:t>Physics (we have lots of potential energy)</a:t>
            </a:r>
            <a:endParaRPr lang="en-US" dirty="0">
              <a:solidFill>
                <a:srgbClr val="FF6600"/>
              </a:solidFill>
            </a:endParaRPr>
          </a:p>
        </p:txBody>
      </p:sp>
      <p:sp>
        <p:nvSpPr>
          <p:cNvPr id="37" name="TextBox 36"/>
          <p:cNvSpPr txBox="1"/>
          <p:nvPr/>
        </p:nvSpPr>
        <p:spPr>
          <a:xfrm>
            <a:off x="3541414" y="4342150"/>
            <a:ext cx="3142657" cy="369332"/>
          </a:xfrm>
          <a:prstGeom prst="rect">
            <a:avLst/>
          </a:prstGeom>
          <a:noFill/>
        </p:spPr>
        <p:txBody>
          <a:bodyPr wrap="none" rtlCol="0">
            <a:spAutoFit/>
          </a:bodyPr>
          <a:lstStyle/>
          <a:p>
            <a:r>
              <a:rPr lang="en-US" dirty="0" smtClean="0">
                <a:solidFill>
                  <a:srgbClr val="FF6600"/>
                </a:solidFill>
              </a:rPr>
              <a:t>History (we have the long view)</a:t>
            </a:r>
            <a:endParaRPr lang="en-US" dirty="0">
              <a:solidFill>
                <a:srgbClr val="FF6600"/>
              </a:solidFill>
            </a:endParaRPr>
          </a:p>
        </p:txBody>
      </p:sp>
      <p:sp>
        <p:nvSpPr>
          <p:cNvPr id="38" name="TextBox 37"/>
          <p:cNvSpPr txBox="1"/>
          <p:nvPr/>
        </p:nvSpPr>
        <p:spPr>
          <a:xfrm>
            <a:off x="7114501" y="5129554"/>
            <a:ext cx="1546104" cy="646331"/>
          </a:xfrm>
          <a:prstGeom prst="rect">
            <a:avLst/>
          </a:prstGeom>
          <a:noFill/>
        </p:spPr>
        <p:txBody>
          <a:bodyPr wrap="none" rtlCol="0">
            <a:spAutoFit/>
          </a:bodyPr>
          <a:lstStyle/>
          <a:p>
            <a:pPr algn="ctr"/>
            <a:r>
              <a:rPr lang="en-US" dirty="0" smtClean="0">
                <a:solidFill>
                  <a:srgbClr val="FF6600"/>
                </a:solidFill>
              </a:rPr>
              <a:t>Art</a:t>
            </a:r>
          </a:p>
          <a:p>
            <a:pPr algn="ctr"/>
            <a:r>
              <a:rPr lang="en-US" dirty="0" smtClean="0">
                <a:solidFill>
                  <a:srgbClr val="FF6600"/>
                </a:solidFill>
              </a:rPr>
              <a:t>(we have soul)</a:t>
            </a:r>
            <a:endParaRPr lang="en-US" dirty="0">
              <a:solidFill>
                <a:srgbClr val="FF6600"/>
              </a:solidFill>
            </a:endParaRPr>
          </a:p>
        </p:txBody>
      </p:sp>
      <p:sp>
        <p:nvSpPr>
          <p:cNvPr id="39" name="TextBox 38"/>
          <p:cNvSpPr txBox="1"/>
          <p:nvPr/>
        </p:nvSpPr>
        <p:spPr>
          <a:xfrm>
            <a:off x="6059192" y="1599078"/>
            <a:ext cx="3035828" cy="646331"/>
          </a:xfrm>
          <a:prstGeom prst="rect">
            <a:avLst/>
          </a:prstGeom>
          <a:noFill/>
        </p:spPr>
        <p:txBody>
          <a:bodyPr wrap="square" rtlCol="0">
            <a:spAutoFit/>
          </a:bodyPr>
          <a:lstStyle/>
          <a:p>
            <a:r>
              <a:rPr lang="en-US" dirty="0" smtClean="0">
                <a:solidFill>
                  <a:srgbClr val="FF6600"/>
                </a:solidFill>
              </a:rPr>
              <a:t>Engineering (we solve 			problems)</a:t>
            </a:r>
            <a:endParaRPr lang="en-US" dirty="0">
              <a:solidFill>
                <a:srgbClr val="FF6600"/>
              </a:solidFill>
            </a:endParaRPr>
          </a:p>
        </p:txBody>
      </p:sp>
      <p:sp>
        <p:nvSpPr>
          <p:cNvPr id="40" name="TextBox 39"/>
          <p:cNvSpPr txBox="1"/>
          <p:nvPr/>
        </p:nvSpPr>
        <p:spPr>
          <a:xfrm>
            <a:off x="188293" y="6399550"/>
            <a:ext cx="3122707" cy="369332"/>
          </a:xfrm>
          <a:prstGeom prst="rect">
            <a:avLst/>
          </a:prstGeom>
          <a:noFill/>
        </p:spPr>
        <p:txBody>
          <a:bodyPr wrap="none" rtlCol="0">
            <a:spAutoFit/>
          </a:bodyPr>
          <a:lstStyle/>
          <a:p>
            <a:r>
              <a:rPr lang="en-US" dirty="0" smtClean="0">
                <a:solidFill>
                  <a:srgbClr val="FF6600"/>
                </a:solidFill>
              </a:rPr>
              <a:t>Marine Science (we’re deep)</a:t>
            </a:r>
            <a:endParaRPr lang="en-US" dirty="0">
              <a:solidFill>
                <a:srgbClr val="FF6600"/>
              </a:solidFill>
            </a:endParaRPr>
          </a:p>
        </p:txBody>
      </p:sp>
    </p:spTree>
    <p:extLst>
      <p:ext uri="{BB962C8B-B14F-4D97-AF65-F5344CB8AC3E}">
        <p14:creationId xmlns:p14="http://schemas.microsoft.com/office/powerpoint/2010/main" val="3230148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sp>
        <p:nvSpPr>
          <p:cNvPr id="6" name="TextBox 5"/>
          <p:cNvSpPr txBox="1"/>
          <p:nvPr/>
        </p:nvSpPr>
        <p:spPr>
          <a:xfrm>
            <a:off x="665716" y="774700"/>
            <a:ext cx="7542675" cy="646331"/>
          </a:xfrm>
          <a:prstGeom prst="rect">
            <a:avLst/>
          </a:prstGeom>
          <a:noFill/>
        </p:spPr>
        <p:txBody>
          <a:bodyPr wrap="none" rtlCol="0">
            <a:spAutoFit/>
          </a:bodyPr>
          <a:lstStyle/>
          <a:p>
            <a:pPr algn="ctr"/>
            <a:r>
              <a:rPr lang="en-US" dirty="0" smtClean="0"/>
              <a:t>How can be better communicators?  </a:t>
            </a:r>
            <a:endParaRPr lang="en-US" dirty="0"/>
          </a:p>
          <a:p>
            <a:pPr algn="ctr"/>
            <a:r>
              <a:rPr lang="en-US" dirty="0" smtClean="0"/>
              <a:t>VERY IMPORTANT GIVEN USUAL MODE BY WHICH SCIENTISTS COMMUNICATE </a:t>
            </a:r>
            <a:endParaRPr lang="en-US" dirty="0"/>
          </a:p>
        </p:txBody>
      </p:sp>
      <p:pic>
        <p:nvPicPr>
          <p:cNvPr id="7" name="Picture 6"/>
          <p:cNvPicPr>
            <a:picLocks noChangeAspect="1"/>
          </p:cNvPicPr>
          <p:nvPr/>
        </p:nvPicPr>
        <p:blipFill>
          <a:blip r:embed="rId2"/>
          <a:stretch>
            <a:fillRect/>
          </a:stretch>
        </p:blipFill>
        <p:spPr>
          <a:xfrm>
            <a:off x="342900" y="1631487"/>
            <a:ext cx="8305800" cy="5328113"/>
          </a:xfrm>
          <a:prstGeom prst="rect">
            <a:avLst/>
          </a:prstGeom>
        </p:spPr>
      </p:pic>
    </p:spTree>
    <p:extLst>
      <p:ext uri="{BB962C8B-B14F-4D97-AF65-F5344CB8AC3E}">
        <p14:creationId xmlns:p14="http://schemas.microsoft.com/office/powerpoint/2010/main" val="40945868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579912" y="1902932"/>
            <a:ext cx="7115095" cy="4955068"/>
            <a:chOff x="505224" y="696476"/>
            <a:chExt cx="7115095" cy="4955068"/>
          </a:xfrm>
        </p:grpSpPr>
        <p:pic>
          <p:nvPicPr>
            <p:cNvPr id="5" name="Picture 4"/>
            <p:cNvPicPr>
              <a:picLocks noChangeAspect="1"/>
            </p:cNvPicPr>
            <p:nvPr/>
          </p:nvPicPr>
          <p:blipFill>
            <a:blip r:embed="rId2"/>
            <a:stretch>
              <a:fillRect/>
            </a:stretch>
          </p:blipFill>
          <p:spPr>
            <a:xfrm>
              <a:off x="505224" y="696476"/>
              <a:ext cx="7115095" cy="4743397"/>
            </a:xfrm>
            <a:prstGeom prst="rect">
              <a:avLst/>
            </a:prstGeom>
          </p:spPr>
        </p:pic>
        <p:pic>
          <p:nvPicPr>
            <p:cNvPr id="4" name="Picture 3"/>
            <p:cNvPicPr>
              <a:picLocks noChangeAspect="1"/>
            </p:cNvPicPr>
            <p:nvPr/>
          </p:nvPicPr>
          <p:blipFill rotWithShape="1">
            <a:blip r:embed="rId3"/>
            <a:srcRect r="27482"/>
            <a:stretch/>
          </p:blipFill>
          <p:spPr>
            <a:xfrm>
              <a:off x="505224" y="696476"/>
              <a:ext cx="2587832" cy="4743396"/>
            </a:xfrm>
            <a:prstGeom prst="rect">
              <a:avLst/>
            </a:prstGeom>
          </p:spPr>
        </p:pic>
        <p:pic>
          <p:nvPicPr>
            <p:cNvPr id="6" name="Picture 5"/>
            <p:cNvPicPr>
              <a:picLocks noChangeAspect="1"/>
            </p:cNvPicPr>
            <p:nvPr/>
          </p:nvPicPr>
          <p:blipFill rotWithShape="1">
            <a:blip r:embed="rId3"/>
            <a:srcRect l="72518" r="3171" b="2810"/>
            <a:stretch/>
          </p:blipFill>
          <p:spPr>
            <a:xfrm>
              <a:off x="3080844" y="696477"/>
              <a:ext cx="867563" cy="4610103"/>
            </a:xfrm>
            <a:prstGeom prst="rect">
              <a:avLst/>
            </a:prstGeom>
          </p:spPr>
        </p:pic>
        <p:sp>
          <p:nvSpPr>
            <p:cNvPr id="7" name="Freeform 6"/>
            <p:cNvSpPr/>
            <p:nvPr/>
          </p:nvSpPr>
          <p:spPr>
            <a:xfrm>
              <a:off x="3080481" y="704191"/>
              <a:ext cx="905285" cy="4728137"/>
            </a:xfrm>
            <a:custGeom>
              <a:avLst/>
              <a:gdLst>
                <a:gd name="connsiteX0" fmla="*/ 0 w 905285"/>
                <a:gd name="connsiteY0" fmla="*/ 4728137 h 4728137"/>
                <a:gd name="connsiteX1" fmla="*/ 729257 w 905285"/>
                <a:gd name="connsiteY1" fmla="*/ 3986222 h 4728137"/>
                <a:gd name="connsiteX2" fmla="*/ 792124 w 905285"/>
                <a:gd name="connsiteY2" fmla="*/ 3898198 h 4728137"/>
                <a:gd name="connsiteX3" fmla="*/ 905285 w 905285"/>
                <a:gd name="connsiteY3" fmla="*/ 0 h 4728137"/>
              </a:gdLst>
              <a:ahLst/>
              <a:cxnLst>
                <a:cxn ang="0">
                  <a:pos x="connsiteX0" y="connsiteY0"/>
                </a:cxn>
                <a:cxn ang="0">
                  <a:pos x="connsiteX1" y="connsiteY1"/>
                </a:cxn>
                <a:cxn ang="0">
                  <a:pos x="connsiteX2" y="connsiteY2"/>
                </a:cxn>
                <a:cxn ang="0">
                  <a:pos x="connsiteX3" y="connsiteY3"/>
                </a:cxn>
              </a:cxnLst>
              <a:rect l="l" t="t" r="r" b="b"/>
              <a:pathLst>
                <a:path w="905285" h="4728137">
                  <a:moveTo>
                    <a:pt x="0" y="4728137"/>
                  </a:moveTo>
                  <a:lnTo>
                    <a:pt x="729257" y="3986222"/>
                  </a:lnTo>
                  <a:lnTo>
                    <a:pt x="792124" y="3898198"/>
                  </a:lnTo>
                  <a:lnTo>
                    <a:pt x="905285" y="0"/>
                  </a:ln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 name="Freeform 8"/>
            <p:cNvSpPr/>
            <p:nvPr/>
          </p:nvSpPr>
          <p:spPr>
            <a:xfrm>
              <a:off x="3147397" y="696476"/>
              <a:ext cx="905285" cy="4728137"/>
            </a:xfrm>
            <a:custGeom>
              <a:avLst/>
              <a:gdLst>
                <a:gd name="connsiteX0" fmla="*/ 0 w 905285"/>
                <a:gd name="connsiteY0" fmla="*/ 4728137 h 4728137"/>
                <a:gd name="connsiteX1" fmla="*/ 729257 w 905285"/>
                <a:gd name="connsiteY1" fmla="*/ 3986222 h 4728137"/>
                <a:gd name="connsiteX2" fmla="*/ 792124 w 905285"/>
                <a:gd name="connsiteY2" fmla="*/ 3898198 h 4728137"/>
                <a:gd name="connsiteX3" fmla="*/ 905285 w 905285"/>
                <a:gd name="connsiteY3" fmla="*/ 0 h 4728137"/>
              </a:gdLst>
              <a:ahLst/>
              <a:cxnLst>
                <a:cxn ang="0">
                  <a:pos x="connsiteX0" y="connsiteY0"/>
                </a:cxn>
                <a:cxn ang="0">
                  <a:pos x="connsiteX1" y="connsiteY1"/>
                </a:cxn>
                <a:cxn ang="0">
                  <a:pos x="connsiteX2" y="connsiteY2"/>
                </a:cxn>
                <a:cxn ang="0">
                  <a:pos x="connsiteX3" y="connsiteY3"/>
                </a:cxn>
              </a:cxnLst>
              <a:rect l="l" t="t" r="r" b="b"/>
              <a:pathLst>
                <a:path w="905285" h="4728137">
                  <a:moveTo>
                    <a:pt x="0" y="4728137"/>
                  </a:moveTo>
                  <a:lnTo>
                    <a:pt x="729257" y="3986222"/>
                  </a:lnTo>
                  <a:lnTo>
                    <a:pt x="792124" y="3898198"/>
                  </a:lnTo>
                  <a:lnTo>
                    <a:pt x="905285" y="0"/>
                  </a:lnTo>
                </a:path>
              </a:pathLst>
            </a:custGeom>
            <a:ln w="762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0" name="Isosceles Triangle 9"/>
            <p:cNvSpPr/>
            <p:nvPr/>
          </p:nvSpPr>
          <p:spPr>
            <a:xfrm rot="7959403">
              <a:off x="3281619" y="4890619"/>
              <a:ext cx="1021198" cy="500651"/>
            </a:xfrm>
            <a:prstGeom prst="triangl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505224" y="696476"/>
              <a:ext cx="7115095" cy="4743397"/>
            </a:xfrm>
            <a:prstGeom prst="rect">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3" name="Picture 12"/>
          <p:cNvPicPr>
            <a:picLocks noChangeAspect="1"/>
          </p:cNvPicPr>
          <p:nvPr/>
        </p:nvPicPr>
        <p:blipFill>
          <a:blip r:embed="rId4"/>
          <a:stretch>
            <a:fillRect/>
          </a:stretch>
        </p:blipFill>
        <p:spPr>
          <a:xfrm>
            <a:off x="349918" y="1170437"/>
            <a:ext cx="3319805" cy="1867390"/>
          </a:xfrm>
          <a:prstGeom prst="rect">
            <a:avLst/>
          </a:prstGeom>
          <a:ln w="28575" cmpd="sng">
            <a:solidFill>
              <a:srgbClr val="000000"/>
            </a:solidFill>
          </a:ln>
        </p:spPr>
      </p:pic>
      <p:sp>
        <p:nvSpPr>
          <p:cNvPr id="14" name="TextBox 13"/>
          <p:cNvSpPr txBox="1"/>
          <p:nvPr/>
        </p:nvSpPr>
        <p:spPr>
          <a:xfrm>
            <a:off x="1036333" y="119006"/>
            <a:ext cx="7093388" cy="830997"/>
          </a:xfrm>
          <a:prstGeom prst="rect">
            <a:avLst/>
          </a:prstGeom>
          <a:noFill/>
        </p:spPr>
        <p:txBody>
          <a:bodyPr wrap="square" rtlCol="0">
            <a:spAutoFit/>
          </a:bodyPr>
          <a:lstStyle/>
          <a:p>
            <a:pPr algn="ctr"/>
            <a:r>
              <a:rPr lang="en-US" sz="2400" dirty="0" smtClean="0"/>
              <a:t>Right now, most Rutgers Students perceive the river as a barrier that makes it hard to get between campuses</a:t>
            </a:r>
            <a:endParaRPr lang="en-US" sz="2400" dirty="0"/>
          </a:p>
        </p:txBody>
      </p:sp>
      <p:sp>
        <p:nvSpPr>
          <p:cNvPr id="15" name="TextBox 14"/>
          <p:cNvSpPr txBox="1"/>
          <p:nvPr/>
        </p:nvSpPr>
        <p:spPr>
          <a:xfrm>
            <a:off x="5396987" y="1420956"/>
            <a:ext cx="3403496" cy="369332"/>
          </a:xfrm>
          <a:prstGeom prst="rect">
            <a:avLst/>
          </a:prstGeom>
          <a:noFill/>
        </p:spPr>
        <p:txBody>
          <a:bodyPr wrap="none" rtlCol="0">
            <a:spAutoFit/>
          </a:bodyPr>
          <a:lstStyle/>
          <a:p>
            <a:r>
              <a:rPr lang="en-US" i="1" dirty="0" smtClean="0"/>
              <a:t>Student’s current view of the river</a:t>
            </a:r>
            <a:endParaRPr lang="en-US" i="1" dirty="0"/>
          </a:p>
        </p:txBody>
      </p:sp>
    </p:spTree>
    <p:extLst>
      <p:ext uri="{BB962C8B-B14F-4D97-AF65-F5344CB8AC3E}">
        <p14:creationId xmlns:p14="http://schemas.microsoft.com/office/powerpoint/2010/main" val="17637984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pic>
        <p:nvPicPr>
          <p:cNvPr id="29" name="Picture 28"/>
          <p:cNvPicPr>
            <a:picLocks noChangeAspect="1"/>
          </p:cNvPicPr>
          <p:nvPr/>
        </p:nvPicPr>
        <p:blipFill rotWithShape="1">
          <a:blip r:embed="rId2"/>
          <a:srcRect b="8684"/>
          <a:stretch/>
        </p:blipFill>
        <p:spPr>
          <a:xfrm>
            <a:off x="5715000" y="2082800"/>
            <a:ext cx="3547214" cy="4876800"/>
          </a:xfrm>
          <a:prstGeom prst="rect">
            <a:avLst/>
          </a:prstGeom>
        </p:spPr>
      </p:pic>
      <p:pic>
        <p:nvPicPr>
          <p:cNvPr id="30" name="Picture 29"/>
          <p:cNvPicPr>
            <a:picLocks noChangeAspect="1"/>
          </p:cNvPicPr>
          <p:nvPr/>
        </p:nvPicPr>
        <p:blipFill>
          <a:blip r:embed="rId3"/>
          <a:stretch>
            <a:fillRect/>
          </a:stretch>
        </p:blipFill>
        <p:spPr>
          <a:xfrm>
            <a:off x="-254000" y="2082800"/>
            <a:ext cx="2472667" cy="1651000"/>
          </a:xfrm>
          <a:prstGeom prst="rect">
            <a:avLst/>
          </a:prstGeom>
        </p:spPr>
      </p:pic>
      <p:pic>
        <p:nvPicPr>
          <p:cNvPr id="31" name="Picture 30"/>
          <p:cNvPicPr>
            <a:picLocks noChangeAspect="1"/>
          </p:cNvPicPr>
          <p:nvPr/>
        </p:nvPicPr>
        <p:blipFill rotWithShape="1">
          <a:blip r:embed="rId4"/>
          <a:srcRect l="14074" t="33845" r="21898"/>
          <a:stretch/>
        </p:blipFill>
        <p:spPr>
          <a:xfrm>
            <a:off x="2209800" y="2082800"/>
            <a:ext cx="3581400" cy="2004464"/>
          </a:xfrm>
          <a:prstGeom prst="rect">
            <a:avLst/>
          </a:prstGeom>
        </p:spPr>
      </p:pic>
      <p:pic>
        <p:nvPicPr>
          <p:cNvPr id="33" name="Picture 32"/>
          <p:cNvPicPr>
            <a:picLocks noChangeAspect="1"/>
          </p:cNvPicPr>
          <p:nvPr/>
        </p:nvPicPr>
        <p:blipFill>
          <a:blip r:embed="rId5"/>
          <a:stretch>
            <a:fillRect/>
          </a:stretch>
        </p:blipFill>
        <p:spPr>
          <a:xfrm>
            <a:off x="-228600" y="3721100"/>
            <a:ext cx="6040516" cy="3162300"/>
          </a:xfrm>
          <a:prstGeom prst="rect">
            <a:avLst/>
          </a:prstGeom>
        </p:spPr>
      </p:pic>
      <p:sp>
        <p:nvSpPr>
          <p:cNvPr id="3" name="TextBox 2"/>
          <p:cNvSpPr txBox="1"/>
          <p:nvPr/>
        </p:nvSpPr>
        <p:spPr>
          <a:xfrm>
            <a:off x="152401" y="767223"/>
            <a:ext cx="8833546" cy="1200329"/>
          </a:xfrm>
          <a:prstGeom prst="rect">
            <a:avLst/>
          </a:prstGeom>
          <a:noFill/>
        </p:spPr>
        <p:txBody>
          <a:bodyPr wrap="square" rtlCol="0">
            <a:spAutoFit/>
          </a:bodyPr>
          <a:lstStyle/>
          <a:p>
            <a:pPr algn="ctr"/>
            <a:r>
              <a:rPr lang="en-US" dirty="0" smtClean="0"/>
              <a:t>Breaking down the barriers between sciences and humanities for capturing stories, images, inspiration  </a:t>
            </a:r>
          </a:p>
          <a:p>
            <a:pPr algn="ctr"/>
            <a:r>
              <a:rPr lang="en-US" dirty="0" smtClean="0"/>
              <a:t>-Mason Gross Digital Film-making</a:t>
            </a:r>
          </a:p>
          <a:p>
            <a:pPr algn="ctr"/>
            <a:r>
              <a:rPr lang="en-US" dirty="0" smtClean="0"/>
              <a:t>-Human Ecology Science Communication</a:t>
            </a:r>
            <a:endParaRPr lang="en-US" dirty="0"/>
          </a:p>
        </p:txBody>
      </p:sp>
    </p:spTree>
    <p:extLst>
      <p:ext uri="{BB962C8B-B14F-4D97-AF65-F5344CB8AC3E}">
        <p14:creationId xmlns:p14="http://schemas.microsoft.com/office/powerpoint/2010/main" val="28829237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sp>
        <p:nvSpPr>
          <p:cNvPr id="3" name="TextBox 2"/>
          <p:cNvSpPr txBox="1"/>
          <p:nvPr/>
        </p:nvSpPr>
        <p:spPr>
          <a:xfrm>
            <a:off x="368300" y="627523"/>
            <a:ext cx="8153399" cy="646331"/>
          </a:xfrm>
          <a:prstGeom prst="rect">
            <a:avLst/>
          </a:prstGeom>
          <a:noFill/>
        </p:spPr>
        <p:txBody>
          <a:bodyPr wrap="square" rtlCol="0">
            <a:spAutoFit/>
          </a:bodyPr>
          <a:lstStyle/>
          <a:p>
            <a:pPr algn="ctr"/>
            <a:r>
              <a:rPr lang="en-US" dirty="0" smtClean="0"/>
              <a:t>Developing new approaches to study the Raritan Watershed: Tapping into the unique Rutgers strengths in robotics and autonomous sampling</a:t>
            </a:r>
            <a:endParaRPr lang="en-US" dirty="0"/>
          </a:p>
        </p:txBody>
      </p:sp>
      <p:pic>
        <p:nvPicPr>
          <p:cNvPr id="4" name="Picture 3"/>
          <p:cNvPicPr>
            <a:picLocks noChangeAspect="1"/>
          </p:cNvPicPr>
          <p:nvPr/>
        </p:nvPicPr>
        <p:blipFill>
          <a:blip r:embed="rId2"/>
          <a:stretch>
            <a:fillRect/>
          </a:stretch>
        </p:blipFill>
        <p:spPr>
          <a:xfrm>
            <a:off x="4538133" y="1250715"/>
            <a:ext cx="4941711" cy="3198518"/>
          </a:xfrm>
          <a:prstGeom prst="rect">
            <a:avLst/>
          </a:prstGeom>
        </p:spPr>
      </p:pic>
      <p:pic>
        <p:nvPicPr>
          <p:cNvPr id="5" name="Picture 4"/>
          <p:cNvPicPr>
            <a:picLocks noChangeAspect="1"/>
          </p:cNvPicPr>
          <p:nvPr/>
        </p:nvPicPr>
        <p:blipFill>
          <a:blip r:embed="rId3"/>
          <a:stretch>
            <a:fillRect/>
          </a:stretch>
        </p:blipFill>
        <p:spPr>
          <a:xfrm>
            <a:off x="0" y="1250715"/>
            <a:ext cx="4957704" cy="2550819"/>
          </a:xfrm>
          <a:prstGeom prst="rect">
            <a:avLst/>
          </a:prstGeom>
        </p:spPr>
      </p:pic>
      <p:pic>
        <p:nvPicPr>
          <p:cNvPr id="7" name="Picture 6"/>
          <p:cNvPicPr>
            <a:picLocks noChangeAspect="1"/>
          </p:cNvPicPr>
          <p:nvPr/>
        </p:nvPicPr>
        <p:blipFill>
          <a:blip r:embed="rId4"/>
          <a:stretch>
            <a:fillRect/>
          </a:stretch>
        </p:blipFill>
        <p:spPr>
          <a:xfrm>
            <a:off x="-1" y="3776133"/>
            <a:ext cx="4873977" cy="3249317"/>
          </a:xfrm>
          <a:prstGeom prst="rect">
            <a:avLst/>
          </a:prstGeom>
        </p:spPr>
      </p:pic>
      <p:pic>
        <p:nvPicPr>
          <p:cNvPr id="8" name="Picture 7"/>
          <p:cNvPicPr>
            <a:picLocks noChangeAspect="1"/>
          </p:cNvPicPr>
          <p:nvPr/>
        </p:nvPicPr>
        <p:blipFill>
          <a:blip r:embed="rId5"/>
          <a:stretch>
            <a:fillRect/>
          </a:stretch>
        </p:blipFill>
        <p:spPr>
          <a:xfrm>
            <a:off x="4873976" y="3776133"/>
            <a:ext cx="4605867" cy="3454400"/>
          </a:xfrm>
          <a:prstGeom prst="rect">
            <a:avLst/>
          </a:prstGeom>
        </p:spPr>
      </p:pic>
    </p:spTree>
    <p:extLst>
      <p:ext uri="{BB962C8B-B14F-4D97-AF65-F5344CB8AC3E}">
        <p14:creationId xmlns:p14="http://schemas.microsoft.com/office/powerpoint/2010/main" val="3583903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sp>
        <p:nvSpPr>
          <p:cNvPr id="3" name="TextBox 2"/>
          <p:cNvSpPr txBox="1"/>
          <p:nvPr/>
        </p:nvSpPr>
        <p:spPr>
          <a:xfrm>
            <a:off x="132654" y="868823"/>
            <a:ext cx="8833546" cy="369332"/>
          </a:xfrm>
          <a:prstGeom prst="rect">
            <a:avLst/>
          </a:prstGeom>
          <a:noFill/>
        </p:spPr>
        <p:txBody>
          <a:bodyPr wrap="square" rtlCol="0">
            <a:spAutoFit/>
          </a:bodyPr>
          <a:lstStyle/>
          <a:p>
            <a:pPr algn="ctr"/>
            <a:r>
              <a:rPr lang="en-US" b="1" dirty="0" smtClean="0"/>
              <a:t>New courses cutting across the University to provide students unique skill sets.</a:t>
            </a:r>
          </a:p>
        </p:txBody>
      </p:sp>
      <p:pic>
        <p:nvPicPr>
          <p:cNvPr id="2" name="Picture 1"/>
          <p:cNvPicPr>
            <a:picLocks noChangeAspect="1"/>
          </p:cNvPicPr>
          <p:nvPr/>
        </p:nvPicPr>
        <p:blipFill>
          <a:blip r:embed="rId2"/>
          <a:stretch>
            <a:fillRect/>
          </a:stretch>
        </p:blipFill>
        <p:spPr>
          <a:xfrm>
            <a:off x="189108" y="3640667"/>
            <a:ext cx="3302000" cy="2201333"/>
          </a:xfrm>
          <a:prstGeom prst="rect">
            <a:avLst/>
          </a:prstGeom>
        </p:spPr>
      </p:pic>
      <p:pic>
        <p:nvPicPr>
          <p:cNvPr id="4" name="Picture 3"/>
          <p:cNvPicPr>
            <a:picLocks noChangeAspect="1"/>
          </p:cNvPicPr>
          <p:nvPr/>
        </p:nvPicPr>
        <p:blipFill>
          <a:blip r:embed="rId3"/>
          <a:stretch>
            <a:fillRect/>
          </a:stretch>
        </p:blipFill>
        <p:spPr>
          <a:xfrm>
            <a:off x="189108" y="1566333"/>
            <a:ext cx="3302000" cy="2195830"/>
          </a:xfrm>
          <a:prstGeom prst="rect">
            <a:avLst/>
          </a:prstGeom>
        </p:spPr>
      </p:pic>
      <p:sp>
        <p:nvSpPr>
          <p:cNvPr id="5" name="TextBox 4"/>
          <p:cNvSpPr txBox="1"/>
          <p:nvPr/>
        </p:nvSpPr>
        <p:spPr>
          <a:xfrm>
            <a:off x="3810000" y="1464733"/>
            <a:ext cx="4953000" cy="923330"/>
          </a:xfrm>
          <a:prstGeom prst="rect">
            <a:avLst/>
          </a:prstGeom>
          <a:noFill/>
        </p:spPr>
        <p:txBody>
          <a:bodyPr wrap="square" rtlCol="0">
            <a:spAutoFit/>
          </a:bodyPr>
          <a:lstStyle/>
          <a:p>
            <a:pPr algn="ctr"/>
            <a:r>
              <a:rPr lang="en-US" dirty="0" smtClean="0"/>
              <a:t>Developing partnerships between RU athletics and Schools of Environmental and Biological Sciences, Engineering, </a:t>
            </a:r>
            <a:r>
              <a:rPr lang="en-US" dirty="0" err="1" smtClean="0"/>
              <a:t>Bloustein</a:t>
            </a:r>
            <a:r>
              <a:rPr lang="en-US" dirty="0" smtClean="0"/>
              <a:t> and Arts &amp; Sciences </a:t>
            </a:r>
            <a:endParaRPr lang="en-US" dirty="0"/>
          </a:p>
        </p:txBody>
      </p:sp>
      <p:sp>
        <p:nvSpPr>
          <p:cNvPr id="7" name="TextBox 6"/>
          <p:cNvSpPr txBox="1"/>
          <p:nvPr/>
        </p:nvSpPr>
        <p:spPr>
          <a:xfrm>
            <a:off x="3683001" y="2801034"/>
            <a:ext cx="5283199" cy="2800766"/>
          </a:xfrm>
          <a:prstGeom prst="rect">
            <a:avLst/>
          </a:prstGeom>
          <a:noFill/>
        </p:spPr>
        <p:txBody>
          <a:bodyPr wrap="square" rtlCol="0">
            <a:spAutoFit/>
          </a:bodyPr>
          <a:lstStyle/>
          <a:p>
            <a:r>
              <a:rPr lang="en-US" sz="1600" i="1" dirty="0" smtClean="0"/>
              <a:t>-Developing </a:t>
            </a:r>
            <a:r>
              <a:rPr lang="en-US" sz="1600" i="1" dirty="0" smtClean="0"/>
              <a:t>professional certificates </a:t>
            </a:r>
            <a:r>
              <a:rPr lang="en-US" sz="1600" i="1" dirty="0" smtClean="0"/>
              <a:t>environmental sampling</a:t>
            </a:r>
          </a:p>
          <a:p>
            <a:endParaRPr lang="en-US" sz="1600" i="1" dirty="0"/>
          </a:p>
          <a:p>
            <a:r>
              <a:rPr lang="en-US" sz="1600" i="1" dirty="0" smtClean="0"/>
              <a:t>-Outfitting recreational activities kayaks with small sensors that make every trip to collect valuable data</a:t>
            </a:r>
          </a:p>
          <a:p>
            <a:endParaRPr lang="en-US" sz="1600" i="1" dirty="0"/>
          </a:p>
          <a:p>
            <a:r>
              <a:rPr lang="en-US" sz="1600" i="1" dirty="0" smtClean="0"/>
              <a:t>-Make student activities collect research and environmental stewardship by all vessels, platforms and environmental stewardship</a:t>
            </a:r>
          </a:p>
          <a:p>
            <a:endParaRPr lang="en-US" sz="1600" i="1" dirty="0"/>
          </a:p>
          <a:p>
            <a:r>
              <a:rPr lang="en-US" sz="1600" i="1" dirty="0" smtClean="0"/>
              <a:t>-Make humans data-points to better understand how humans interact with the environment</a:t>
            </a:r>
            <a:endParaRPr lang="en-US" sz="1600" i="1" dirty="0"/>
          </a:p>
        </p:txBody>
      </p:sp>
    </p:spTree>
    <p:extLst>
      <p:ext uri="{BB962C8B-B14F-4D97-AF65-F5344CB8AC3E}">
        <p14:creationId xmlns:p14="http://schemas.microsoft.com/office/powerpoint/2010/main" val="31825071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sp>
        <p:nvSpPr>
          <p:cNvPr id="3" name="TextBox 2"/>
          <p:cNvSpPr txBox="1"/>
          <p:nvPr/>
        </p:nvSpPr>
        <p:spPr>
          <a:xfrm>
            <a:off x="272354" y="1014188"/>
            <a:ext cx="8833546" cy="646331"/>
          </a:xfrm>
          <a:prstGeom prst="rect">
            <a:avLst/>
          </a:prstGeom>
          <a:noFill/>
        </p:spPr>
        <p:txBody>
          <a:bodyPr wrap="square" rtlCol="0">
            <a:spAutoFit/>
          </a:bodyPr>
          <a:lstStyle/>
          <a:p>
            <a:pPr algn="ctr"/>
            <a:r>
              <a:rPr lang="en-US" b="1" dirty="0" smtClean="0"/>
              <a:t>Entraining students to work with community groups, providing a firm message of service and learning through giving, activity for the good of society and the university</a:t>
            </a:r>
            <a:endParaRPr lang="en-US" b="1" dirty="0"/>
          </a:p>
        </p:txBody>
      </p:sp>
      <p:sp>
        <p:nvSpPr>
          <p:cNvPr id="10" name="TextBox 9"/>
          <p:cNvSpPr txBox="1"/>
          <p:nvPr/>
        </p:nvSpPr>
        <p:spPr>
          <a:xfrm>
            <a:off x="546101" y="5447786"/>
            <a:ext cx="2921000" cy="830997"/>
          </a:xfrm>
          <a:prstGeom prst="rect">
            <a:avLst/>
          </a:prstGeom>
          <a:noFill/>
        </p:spPr>
        <p:txBody>
          <a:bodyPr wrap="square" rtlCol="0">
            <a:spAutoFit/>
          </a:bodyPr>
          <a:lstStyle/>
          <a:p>
            <a:pPr algn="ctr"/>
            <a:r>
              <a:rPr lang="en-US" sz="1600" dirty="0" smtClean="0"/>
              <a:t>Volunteer with Prof. Olaf Jenson’s Shad and River Herring Tagging Project </a:t>
            </a:r>
            <a:endParaRPr lang="en-US" sz="1600" dirty="0"/>
          </a:p>
        </p:txBody>
      </p:sp>
      <p:pic>
        <p:nvPicPr>
          <p:cNvPr id="12" name="Picture 11" descr="DSC_0677.JPG"/>
          <p:cNvPicPr>
            <a:picLocks noChangeAspect="1"/>
          </p:cNvPicPr>
          <p:nvPr/>
        </p:nvPicPr>
        <p:blipFill rotWithShape="1">
          <a:blip r:embed="rId2" cstate="print">
            <a:extLst>
              <a:ext uri="{28A0092B-C50C-407E-A947-70E740481C1C}">
                <a14:useLocalDpi xmlns:a14="http://schemas.microsoft.com/office/drawing/2010/main" val="0"/>
              </a:ext>
            </a:extLst>
          </a:blip>
          <a:srcRect l="18763" t="17585" r="27565" b="18108"/>
          <a:stretch/>
        </p:blipFill>
        <p:spPr>
          <a:xfrm rot="16200000">
            <a:off x="340161" y="2337964"/>
            <a:ext cx="3425812" cy="2718658"/>
          </a:xfrm>
          <a:prstGeom prst="rect">
            <a:avLst/>
          </a:prstGeom>
        </p:spPr>
      </p:pic>
      <p:sp>
        <p:nvSpPr>
          <p:cNvPr id="13" name="TextBox 12"/>
          <p:cNvSpPr txBox="1"/>
          <p:nvPr/>
        </p:nvSpPr>
        <p:spPr>
          <a:xfrm>
            <a:off x="3771900" y="5440582"/>
            <a:ext cx="4942974" cy="830997"/>
          </a:xfrm>
          <a:prstGeom prst="rect">
            <a:avLst/>
          </a:prstGeom>
          <a:noFill/>
        </p:spPr>
        <p:txBody>
          <a:bodyPr wrap="square" rtlCol="0">
            <a:spAutoFit/>
          </a:bodyPr>
          <a:lstStyle/>
          <a:p>
            <a:pPr algn="ctr"/>
            <a:r>
              <a:rPr lang="en-US" sz="1600" dirty="0" smtClean="0"/>
              <a:t>Collect </a:t>
            </a:r>
            <a:r>
              <a:rPr lang="en-US" sz="1600" dirty="0"/>
              <a:t>S</a:t>
            </a:r>
            <a:r>
              <a:rPr lang="en-US" sz="1600" dirty="0" smtClean="0"/>
              <a:t>amples and Investigate </a:t>
            </a:r>
            <a:r>
              <a:rPr lang="en-US" sz="1600" dirty="0"/>
              <a:t>W</a:t>
            </a:r>
            <a:r>
              <a:rPr lang="en-US" sz="1600" dirty="0" smtClean="0"/>
              <a:t>ater </a:t>
            </a:r>
            <a:r>
              <a:rPr lang="en-US" sz="1600" dirty="0"/>
              <a:t>Q</a:t>
            </a:r>
            <a:r>
              <a:rPr lang="en-US" sz="1600" dirty="0" smtClean="0"/>
              <a:t>uality with the Raritan Headwater’s Association Stream Monitoring Program</a:t>
            </a:r>
            <a:endParaRPr lang="en-US" sz="1600" dirty="0"/>
          </a:p>
        </p:txBody>
      </p:sp>
      <p:pic>
        <p:nvPicPr>
          <p:cNvPr id="14" name="Picture 13" descr="DSC_059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3000" y="2010020"/>
            <a:ext cx="5133604" cy="3400179"/>
          </a:xfrm>
          <a:prstGeom prst="rect">
            <a:avLst/>
          </a:prstGeom>
        </p:spPr>
      </p:pic>
    </p:spTree>
    <p:extLst>
      <p:ext uri="{BB962C8B-B14F-4D97-AF65-F5344CB8AC3E}">
        <p14:creationId xmlns:p14="http://schemas.microsoft.com/office/powerpoint/2010/main" val="407291250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92100" y="130578"/>
            <a:ext cx="8541446" cy="400110"/>
          </a:xfrm>
          <a:prstGeom prst="rect">
            <a:avLst/>
          </a:prstGeom>
          <a:noFill/>
        </p:spPr>
        <p:txBody>
          <a:bodyPr wrap="none" rtlCol="0">
            <a:spAutoFit/>
          </a:bodyPr>
          <a:lstStyle/>
          <a:p>
            <a:r>
              <a:rPr lang="en-US" sz="2000" dirty="0" smtClean="0">
                <a:solidFill>
                  <a:schemeClr val="bg1"/>
                </a:solidFill>
              </a:rPr>
              <a:t>Looking Forward: Building Faculty Excellence &amp; Transforming Student Experience</a:t>
            </a:r>
            <a:endParaRPr lang="en-US" sz="2000" dirty="0">
              <a:solidFill>
                <a:schemeClr val="bg1"/>
              </a:solidFill>
            </a:endParaRPr>
          </a:p>
        </p:txBody>
      </p:sp>
      <p:sp>
        <p:nvSpPr>
          <p:cNvPr id="2" name="TextBox 1"/>
          <p:cNvSpPr txBox="1"/>
          <p:nvPr/>
        </p:nvSpPr>
        <p:spPr>
          <a:xfrm>
            <a:off x="0" y="799068"/>
            <a:ext cx="9251251" cy="1477328"/>
          </a:xfrm>
          <a:prstGeom prst="rect">
            <a:avLst/>
          </a:prstGeom>
          <a:noFill/>
        </p:spPr>
        <p:txBody>
          <a:bodyPr wrap="none" rtlCol="0">
            <a:spAutoFit/>
          </a:bodyPr>
          <a:lstStyle/>
          <a:p>
            <a:r>
              <a:rPr lang="en-US" b="1" dirty="0" smtClean="0"/>
              <a:t>Conclusions:</a:t>
            </a:r>
          </a:p>
          <a:p>
            <a:endParaRPr lang="en-US" dirty="0"/>
          </a:p>
          <a:p>
            <a:r>
              <a:rPr lang="en-US" dirty="0" smtClean="0"/>
              <a:t>-The Raritan will be a central tool for Rutgers research/engineering excellence</a:t>
            </a:r>
            <a:endParaRPr lang="en-US" dirty="0"/>
          </a:p>
          <a:p>
            <a:r>
              <a:rPr lang="en-US" dirty="0" smtClean="0"/>
              <a:t>-Rutgers student will learn and work in the Raritan</a:t>
            </a:r>
            <a:endParaRPr lang="en-US" dirty="0"/>
          </a:p>
          <a:p>
            <a:r>
              <a:rPr lang="en-US" dirty="0" smtClean="0"/>
              <a:t>-Raritan which was a barrier will become a magnet linking the Rutgers community across schools</a:t>
            </a:r>
            <a:endParaRPr lang="en-US" dirty="0"/>
          </a:p>
        </p:txBody>
      </p:sp>
      <p:pic>
        <p:nvPicPr>
          <p:cNvPr id="15" name="Picture 14" descr="2015-03-27 13.45.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896989"/>
            <a:ext cx="3645183" cy="2733887"/>
          </a:xfrm>
          <a:prstGeom prst="rect">
            <a:avLst/>
          </a:prstGeom>
        </p:spPr>
      </p:pic>
      <p:pic>
        <p:nvPicPr>
          <p:cNvPr id="16" name="Picture 15" descr="6081119350_ee3c6b059b_o-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54783" y="2896989"/>
            <a:ext cx="4100831" cy="2733887"/>
          </a:xfrm>
          <a:prstGeom prst="rect">
            <a:avLst/>
          </a:prstGeom>
        </p:spPr>
      </p:pic>
    </p:spTree>
    <p:extLst>
      <p:ext uri="{BB962C8B-B14F-4D97-AF65-F5344CB8AC3E}">
        <p14:creationId xmlns:p14="http://schemas.microsoft.com/office/powerpoint/2010/main" val="1747504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4745" y="906162"/>
            <a:ext cx="3770818" cy="5012176"/>
          </a:xfrm>
          <a:prstGeom prst="rect">
            <a:avLst/>
          </a:prstGeom>
          <a:ln>
            <a:solidFill>
              <a:srgbClr val="000000"/>
            </a:solidFill>
          </a:ln>
        </p:spPr>
      </p:pic>
      <p:pic>
        <p:nvPicPr>
          <p:cNvPr id="5" name="Picture 4"/>
          <p:cNvPicPr>
            <a:picLocks noChangeAspect="1"/>
          </p:cNvPicPr>
          <p:nvPr/>
        </p:nvPicPr>
        <p:blipFill>
          <a:blip r:embed="rId3"/>
          <a:stretch>
            <a:fillRect/>
          </a:stretch>
        </p:blipFill>
        <p:spPr>
          <a:xfrm>
            <a:off x="4555207" y="956461"/>
            <a:ext cx="4193569" cy="3168316"/>
          </a:xfrm>
          <a:prstGeom prst="rect">
            <a:avLst/>
          </a:prstGeom>
        </p:spPr>
      </p:pic>
      <p:pic>
        <p:nvPicPr>
          <p:cNvPr id="6"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4375" t="8251" r="25595" b="71191"/>
          <a:stretch/>
        </p:blipFill>
        <p:spPr bwMode="auto">
          <a:xfrm>
            <a:off x="4567419" y="5030639"/>
            <a:ext cx="4193569" cy="1051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55207" y="4185920"/>
            <a:ext cx="4335481" cy="830997"/>
          </a:xfrm>
          <a:prstGeom prst="rect">
            <a:avLst/>
          </a:prstGeom>
          <a:noFill/>
        </p:spPr>
        <p:txBody>
          <a:bodyPr wrap="square" rtlCol="0">
            <a:spAutoFit/>
          </a:bodyPr>
          <a:lstStyle/>
          <a:p>
            <a:pPr algn="ctr"/>
            <a:r>
              <a:rPr lang="en-US" sz="1600" dirty="0" smtClean="0"/>
              <a:t>The strategic priorities for the University will all</a:t>
            </a:r>
          </a:p>
          <a:p>
            <a:pPr algn="ctr"/>
            <a:r>
              <a:rPr lang="en-US" sz="1600" dirty="0" smtClean="0"/>
              <a:t>be met in some form by transforming the Raritan to focal point for the University</a:t>
            </a:r>
            <a:endParaRPr lang="en-US" sz="1600" dirty="0"/>
          </a:p>
        </p:txBody>
      </p:sp>
      <p:sp>
        <p:nvSpPr>
          <p:cNvPr id="8" name="TextBox 7"/>
          <p:cNvSpPr txBox="1"/>
          <p:nvPr/>
        </p:nvSpPr>
        <p:spPr>
          <a:xfrm>
            <a:off x="1499172" y="163474"/>
            <a:ext cx="6403278" cy="646331"/>
          </a:xfrm>
          <a:prstGeom prst="rect">
            <a:avLst/>
          </a:prstGeom>
          <a:noFill/>
        </p:spPr>
        <p:txBody>
          <a:bodyPr wrap="none" rtlCol="0">
            <a:spAutoFit/>
          </a:bodyPr>
          <a:lstStyle/>
          <a:p>
            <a:pPr algn="ctr"/>
            <a:r>
              <a:rPr lang="en-US" b="1" dirty="0" smtClean="0"/>
              <a:t>Rutgers self study suggests paths to improve and we believe that </a:t>
            </a:r>
          </a:p>
          <a:p>
            <a:pPr algn="ctr"/>
            <a:r>
              <a:rPr lang="en-US" b="1" dirty="0" smtClean="0"/>
              <a:t>the Raritan will be an important part of the solution </a:t>
            </a:r>
            <a:endParaRPr lang="en-US" b="1" dirty="0"/>
          </a:p>
        </p:txBody>
      </p:sp>
    </p:spTree>
    <p:extLst>
      <p:ext uri="{BB962C8B-B14F-4D97-AF65-F5344CB8AC3E}">
        <p14:creationId xmlns:p14="http://schemas.microsoft.com/office/powerpoint/2010/main" val="5601041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142194" y="41678"/>
            <a:ext cx="4091159" cy="523220"/>
          </a:xfrm>
          <a:prstGeom prst="rect">
            <a:avLst/>
          </a:prstGeom>
          <a:noFill/>
        </p:spPr>
        <p:txBody>
          <a:bodyPr wrap="none" rtlCol="0">
            <a:spAutoFit/>
          </a:bodyPr>
          <a:lstStyle/>
          <a:p>
            <a:r>
              <a:rPr lang="en-US" sz="2800" dirty="0" smtClean="0">
                <a:solidFill>
                  <a:schemeClr val="bg1"/>
                </a:solidFill>
              </a:rPr>
              <a:t>Building Faculty Excellence</a:t>
            </a:r>
            <a:endParaRPr lang="en-US" sz="2800" dirty="0">
              <a:solidFill>
                <a:schemeClr val="bg1"/>
              </a:solidFill>
            </a:endParaRPr>
          </a:p>
        </p:txBody>
      </p:sp>
      <p:sp>
        <p:nvSpPr>
          <p:cNvPr id="5" name="TextBox 4"/>
          <p:cNvSpPr txBox="1"/>
          <p:nvPr/>
        </p:nvSpPr>
        <p:spPr>
          <a:xfrm>
            <a:off x="1009472" y="1245258"/>
            <a:ext cx="7609776" cy="369332"/>
          </a:xfrm>
          <a:prstGeom prst="rect">
            <a:avLst/>
          </a:prstGeom>
          <a:noFill/>
        </p:spPr>
        <p:txBody>
          <a:bodyPr wrap="none" rtlCol="0">
            <a:spAutoFit/>
          </a:bodyPr>
          <a:lstStyle/>
          <a:p>
            <a:r>
              <a:rPr lang="en-US" dirty="0" smtClean="0"/>
              <a:t>Raritan represents a unique watershed with almost a century of urbanization</a:t>
            </a:r>
            <a:endParaRPr lang="en-US" dirty="0"/>
          </a:p>
        </p:txBody>
      </p:sp>
      <p:sp>
        <p:nvSpPr>
          <p:cNvPr id="6" name="TextBox 5"/>
          <p:cNvSpPr txBox="1"/>
          <p:nvPr/>
        </p:nvSpPr>
        <p:spPr>
          <a:xfrm>
            <a:off x="1084910" y="821318"/>
            <a:ext cx="7250665" cy="461665"/>
          </a:xfrm>
          <a:prstGeom prst="rect">
            <a:avLst/>
          </a:prstGeom>
          <a:noFill/>
        </p:spPr>
        <p:txBody>
          <a:bodyPr wrap="none" rtlCol="0">
            <a:spAutoFit/>
          </a:bodyPr>
          <a:lstStyle/>
          <a:p>
            <a:r>
              <a:rPr lang="en-US" sz="2400" b="1" i="1" dirty="0" smtClean="0"/>
              <a:t>The Raritan is a unique laboratory available to Rutgers</a:t>
            </a:r>
            <a:endParaRPr lang="en-US" sz="2400" b="1" i="1" dirty="0"/>
          </a:p>
        </p:txBody>
      </p:sp>
      <p:pic>
        <p:nvPicPr>
          <p:cNvPr id="8" name="Picture 7" descr="sewage1.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140" y="1807885"/>
            <a:ext cx="4239896" cy="4208946"/>
          </a:xfrm>
          <a:prstGeom prst="rect">
            <a:avLst/>
          </a:prstGeom>
        </p:spPr>
      </p:pic>
      <p:pic>
        <p:nvPicPr>
          <p:cNvPr id="9" name="Picture 8" descr="Sewage2.tiff"/>
          <p:cNvPicPr>
            <a:picLocks noChangeAspect="1"/>
          </p:cNvPicPr>
          <p:nvPr/>
        </p:nvPicPr>
        <p:blipFill rotWithShape="1">
          <a:blip r:embed="rId3" cstate="print">
            <a:extLst>
              <a:ext uri="{28A0092B-C50C-407E-A947-70E740481C1C}">
                <a14:useLocalDpi xmlns:a14="http://schemas.microsoft.com/office/drawing/2010/main" val="0"/>
              </a:ext>
            </a:extLst>
          </a:blip>
          <a:srcRect t="4585" r="6985"/>
          <a:stretch/>
        </p:blipFill>
        <p:spPr>
          <a:xfrm>
            <a:off x="4945519" y="1807884"/>
            <a:ext cx="3790875" cy="4208947"/>
          </a:xfrm>
          <a:prstGeom prst="rect">
            <a:avLst/>
          </a:prstGeom>
        </p:spPr>
      </p:pic>
      <p:sp>
        <p:nvSpPr>
          <p:cNvPr id="10" name="TextBox 9"/>
          <p:cNvSpPr txBox="1"/>
          <p:nvPr/>
        </p:nvSpPr>
        <p:spPr>
          <a:xfrm>
            <a:off x="403140" y="5995455"/>
            <a:ext cx="7046145" cy="400110"/>
          </a:xfrm>
          <a:prstGeom prst="rect">
            <a:avLst/>
          </a:prstGeom>
          <a:noFill/>
        </p:spPr>
        <p:txBody>
          <a:bodyPr wrap="none" rtlCol="0">
            <a:spAutoFit/>
          </a:bodyPr>
          <a:lstStyle/>
          <a:p>
            <a:r>
              <a:rPr lang="en-US" sz="2000" dirty="0" smtClean="0">
                <a:solidFill>
                  <a:srgbClr val="FF0000"/>
                </a:solidFill>
              </a:rPr>
              <a:t>(Richard J. Walsh, </a:t>
            </a:r>
            <a:r>
              <a:rPr lang="en-US" sz="2000" u="sng" dirty="0" smtClean="0">
                <a:solidFill>
                  <a:srgbClr val="FF0000"/>
                </a:solidFill>
              </a:rPr>
              <a:t>Save the Raritan, Queen of Rivers</a:t>
            </a:r>
            <a:r>
              <a:rPr lang="en-US" sz="2000" dirty="0" smtClean="0">
                <a:solidFill>
                  <a:srgbClr val="FF0000"/>
                </a:solidFill>
              </a:rPr>
              <a:t>, 1928)</a:t>
            </a:r>
          </a:p>
        </p:txBody>
      </p:sp>
      <p:sp>
        <p:nvSpPr>
          <p:cNvPr id="11" name="TextBox 10"/>
          <p:cNvSpPr txBox="1"/>
          <p:nvPr/>
        </p:nvSpPr>
        <p:spPr>
          <a:xfrm>
            <a:off x="6537598" y="6504794"/>
            <a:ext cx="2606402" cy="276999"/>
          </a:xfrm>
          <a:prstGeom prst="rect">
            <a:avLst/>
          </a:prstGeom>
          <a:noFill/>
        </p:spPr>
        <p:txBody>
          <a:bodyPr wrap="none" rtlCol="0">
            <a:spAutoFit/>
          </a:bodyPr>
          <a:lstStyle/>
          <a:p>
            <a:r>
              <a:rPr lang="en-US" sz="1200" i="1" dirty="0" smtClean="0"/>
              <a:t>Images courtesy of Dr. John </a:t>
            </a:r>
            <a:r>
              <a:rPr lang="en-US" sz="1200" i="1" dirty="0" err="1" smtClean="0"/>
              <a:t>Reinfelder</a:t>
            </a:r>
            <a:endParaRPr lang="en-US" sz="1200" i="1" dirty="0"/>
          </a:p>
        </p:txBody>
      </p:sp>
    </p:spTree>
    <p:extLst>
      <p:ext uri="{BB962C8B-B14F-4D97-AF65-F5344CB8AC3E}">
        <p14:creationId xmlns:p14="http://schemas.microsoft.com/office/powerpoint/2010/main" val="20074614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42194" y="41678"/>
            <a:ext cx="4091159" cy="523220"/>
          </a:xfrm>
          <a:prstGeom prst="rect">
            <a:avLst/>
          </a:prstGeom>
          <a:noFill/>
        </p:spPr>
        <p:txBody>
          <a:bodyPr wrap="none" rtlCol="0">
            <a:spAutoFit/>
          </a:bodyPr>
          <a:lstStyle/>
          <a:p>
            <a:r>
              <a:rPr lang="en-US" sz="2800" dirty="0" smtClean="0">
                <a:solidFill>
                  <a:schemeClr val="bg1"/>
                </a:solidFill>
              </a:rPr>
              <a:t>Building Faculty Excellence</a:t>
            </a:r>
            <a:endParaRPr lang="en-US" sz="2800" dirty="0">
              <a:solidFill>
                <a:schemeClr val="bg1"/>
              </a:solidFill>
            </a:endParaRPr>
          </a:p>
        </p:txBody>
      </p:sp>
      <p:sp>
        <p:nvSpPr>
          <p:cNvPr id="5" name="TextBox 4"/>
          <p:cNvSpPr txBox="1"/>
          <p:nvPr/>
        </p:nvSpPr>
        <p:spPr>
          <a:xfrm>
            <a:off x="66756" y="1110892"/>
            <a:ext cx="9001806" cy="1200329"/>
          </a:xfrm>
          <a:prstGeom prst="rect">
            <a:avLst/>
          </a:prstGeom>
          <a:noFill/>
        </p:spPr>
        <p:txBody>
          <a:bodyPr wrap="square" rtlCol="0">
            <a:spAutoFit/>
          </a:bodyPr>
          <a:lstStyle/>
          <a:p>
            <a:pPr algn="ctr"/>
            <a:r>
              <a:rPr lang="en-US" dirty="0" smtClean="0"/>
              <a:t>It represents a unique integrator of environmental forcing between terrestrial, aquatic (fresh and marine), and human influences.  This provides a unique environment for many interdisciplinary problems,  How has is the river changed?  Have conditions improved? How will it change in the future? </a:t>
            </a:r>
            <a:r>
              <a:rPr lang="en-US" i="1" dirty="0" smtClean="0"/>
              <a:t>How can we use the river to spawn many interdisciplinary projects?</a:t>
            </a:r>
            <a:endParaRPr lang="en-US" i="1" dirty="0"/>
          </a:p>
        </p:txBody>
      </p:sp>
      <p:sp>
        <p:nvSpPr>
          <p:cNvPr id="6" name="TextBox 5"/>
          <p:cNvSpPr txBox="1"/>
          <p:nvPr/>
        </p:nvSpPr>
        <p:spPr>
          <a:xfrm>
            <a:off x="1047191" y="657843"/>
            <a:ext cx="7250665" cy="461665"/>
          </a:xfrm>
          <a:prstGeom prst="rect">
            <a:avLst/>
          </a:prstGeom>
          <a:noFill/>
        </p:spPr>
        <p:txBody>
          <a:bodyPr wrap="none" rtlCol="0">
            <a:spAutoFit/>
          </a:bodyPr>
          <a:lstStyle/>
          <a:p>
            <a:r>
              <a:rPr lang="en-US" sz="2400" b="1" i="1" dirty="0" smtClean="0"/>
              <a:t>The Raritan is a unique laboratory available to Rutgers</a:t>
            </a:r>
            <a:endParaRPr lang="en-US" sz="2400" b="1" i="1" dirty="0"/>
          </a:p>
        </p:txBody>
      </p:sp>
      <p:pic>
        <p:nvPicPr>
          <p:cNvPr id="13" name="Picture 2"/>
          <p:cNvPicPr>
            <a:picLocks noChangeAspect="1" noChangeArrowheads="1"/>
          </p:cNvPicPr>
          <p:nvPr/>
        </p:nvPicPr>
        <p:blipFill>
          <a:blip r:embed="rId2" cstate="print"/>
          <a:srcRect l="2151" t="12245" r="14298" b="10204"/>
          <a:stretch>
            <a:fillRect/>
          </a:stretch>
        </p:blipFill>
        <p:spPr bwMode="auto">
          <a:xfrm>
            <a:off x="778643" y="4836442"/>
            <a:ext cx="6510174" cy="1838346"/>
          </a:xfrm>
          <a:prstGeom prst="rect">
            <a:avLst/>
          </a:prstGeom>
          <a:noFill/>
          <a:ln w="9525">
            <a:noFill/>
            <a:miter lim="800000"/>
            <a:headEnd/>
            <a:tailEnd/>
          </a:ln>
          <a:effectLst/>
        </p:spPr>
      </p:pic>
      <p:sp>
        <p:nvSpPr>
          <p:cNvPr id="14" name="TextBox 13"/>
          <p:cNvSpPr txBox="1"/>
          <p:nvPr/>
        </p:nvSpPr>
        <p:spPr>
          <a:xfrm>
            <a:off x="18889" y="2353101"/>
            <a:ext cx="9448892" cy="369332"/>
          </a:xfrm>
          <a:prstGeom prst="rect">
            <a:avLst/>
          </a:prstGeom>
          <a:noFill/>
        </p:spPr>
        <p:txBody>
          <a:bodyPr wrap="square" rtlCol="0">
            <a:spAutoFit/>
          </a:bodyPr>
          <a:lstStyle/>
          <a:p>
            <a:pPr algn="ctr"/>
            <a:r>
              <a:rPr lang="en-US" b="1" dirty="0" smtClean="0">
                <a:latin typeface="Verdana" pitchFamily="34" charset="0"/>
                <a:ea typeface="Verdana" pitchFamily="34" charset="0"/>
                <a:cs typeface="Verdana" pitchFamily="34" charset="0"/>
              </a:rPr>
              <a:t>Dissolved oxygen in the Raritan River </a:t>
            </a:r>
            <a:r>
              <a:rPr lang="en-US" b="1" dirty="0" smtClean="0">
                <a:latin typeface="Verdana" pitchFamily="34" charset="0"/>
                <a:ea typeface="Verdana" pitchFamily="34" charset="0"/>
                <a:cs typeface="Verdana" pitchFamily="34" charset="0"/>
              </a:rPr>
              <a:t>estuary June </a:t>
            </a:r>
            <a:r>
              <a:rPr lang="en-US" b="1" dirty="0" smtClean="0">
                <a:latin typeface="Verdana" pitchFamily="34" charset="0"/>
                <a:ea typeface="Verdana" pitchFamily="34" charset="0"/>
                <a:cs typeface="Verdana" pitchFamily="34" charset="0"/>
              </a:rPr>
              <a:t>1949</a:t>
            </a:r>
            <a:endParaRPr lang="en-US" b="1" dirty="0">
              <a:latin typeface="Verdana" pitchFamily="34" charset="0"/>
              <a:ea typeface="Verdana" pitchFamily="34" charset="0"/>
              <a:cs typeface="Verdana" pitchFamily="34" charset="0"/>
            </a:endParaRPr>
          </a:p>
        </p:txBody>
      </p:sp>
      <p:pic>
        <p:nvPicPr>
          <p:cNvPr id="15" name="Picture 2"/>
          <p:cNvPicPr>
            <a:picLocks noChangeAspect="1" noChangeArrowheads="1"/>
          </p:cNvPicPr>
          <p:nvPr/>
        </p:nvPicPr>
        <p:blipFill>
          <a:blip r:embed="rId2" cstate="print"/>
          <a:srcRect l="86029" t="13309" r="6787" b="17930"/>
          <a:stretch>
            <a:fillRect/>
          </a:stretch>
        </p:blipFill>
        <p:spPr bwMode="auto">
          <a:xfrm>
            <a:off x="7393404" y="4903155"/>
            <a:ext cx="585184" cy="1558321"/>
          </a:xfrm>
          <a:prstGeom prst="rect">
            <a:avLst/>
          </a:prstGeom>
          <a:noFill/>
          <a:ln w="9525">
            <a:noFill/>
            <a:miter lim="800000"/>
            <a:headEnd/>
            <a:tailEnd/>
          </a:ln>
          <a:effectLst/>
        </p:spPr>
      </p:pic>
      <p:sp>
        <p:nvSpPr>
          <p:cNvPr id="16" name="TextBox 15"/>
          <p:cNvSpPr txBox="1"/>
          <p:nvPr/>
        </p:nvSpPr>
        <p:spPr>
          <a:xfrm>
            <a:off x="7233403" y="4560399"/>
            <a:ext cx="1103771" cy="307777"/>
          </a:xfrm>
          <a:prstGeom prst="rect">
            <a:avLst/>
          </a:prstGeom>
          <a:solidFill>
            <a:schemeClr val="bg1"/>
          </a:solidFill>
        </p:spPr>
        <p:txBody>
          <a:bodyPr wrap="square" rtlCol="0">
            <a:spAutoFit/>
          </a:bodyPr>
          <a:lstStyle/>
          <a:p>
            <a:pPr algn="ctr"/>
            <a:r>
              <a:rPr lang="en-US" sz="1400" dirty="0" smtClean="0"/>
              <a:t>O</a:t>
            </a:r>
            <a:r>
              <a:rPr lang="en-US" sz="1400" baseline="-25000" dirty="0" smtClean="0"/>
              <a:t>2</a:t>
            </a:r>
            <a:r>
              <a:rPr lang="en-US" sz="1400" dirty="0" smtClean="0"/>
              <a:t> (mg/L)</a:t>
            </a:r>
            <a:endParaRPr lang="en-US" sz="1400" dirty="0"/>
          </a:p>
        </p:txBody>
      </p:sp>
      <p:sp>
        <p:nvSpPr>
          <p:cNvPr id="17" name="TextBox 16"/>
          <p:cNvSpPr txBox="1"/>
          <p:nvPr/>
        </p:nvSpPr>
        <p:spPr>
          <a:xfrm>
            <a:off x="3752345" y="6016639"/>
            <a:ext cx="2352439" cy="369332"/>
          </a:xfrm>
          <a:prstGeom prst="rect">
            <a:avLst/>
          </a:prstGeom>
          <a:noFill/>
        </p:spPr>
        <p:txBody>
          <a:bodyPr wrap="none" rtlCol="0">
            <a:spAutoFit/>
          </a:bodyPr>
          <a:lstStyle/>
          <a:p>
            <a:r>
              <a:rPr lang="en-US" dirty="0" smtClean="0">
                <a:solidFill>
                  <a:schemeClr val="bg1"/>
                </a:solidFill>
              </a:rPr>
              <a:t>(Chant, pers. comm.)</a:t>
            </a:r>
          </a:p>
        </p:txBody>
      </p:sp>
      <p:grpSp>
        <p:nvGrpSpPr>
          <p:cNvPr id="18" name="Group 17"/>
          <p:cNvGrpSpPr/>
          <p:nvPr/>
        </p:nvGrpSpPr>
        <p:grpSpPr>
          <a:xfrm>
            <a:off x="570937" y="2712065"/>
            <a:ext cx="7303064" cy="1790980"/>
            <a:chOff x="152400" y="762000"/>
            <a:chExt cx="8763000" cy="1752600"/>
          </a:xfrm>
        </p:grpSpPr>
        <p:pic>
          <p:nvPicPr>
            <p:cNvPr id="19" name="Picture 18" descr="Ketchum_Fig2.tiff"/>
            <p:cNvPicPr>
              <a:picLocks noChangeAspect="1"/>
            </p:cNvPicPr>
            <p:nvPr/>
          </p:nvPicPr>
          <p:blipFill>
            <a:blip r:embed="rId3" cstate="print"/>
            <a:srcRect l="3172" t="27131" r="5703" b="59990"/>
            <a:stretch>
              <a:fillRect/>
            </a:stretch>
          </p:blipFill>
          <p:spPr>
            <a:xfrm>
              <a:off x="152400" y="1066800"/>
              <a:ext cx="8756073" cy="1447800"/>
            </a:xfrm>
            <a:prstGeom prst="rect">
              <a:avLst/>
            </a:prstGeom>
          </p:spPr>
        </p:pic>
        <p:pic>
          <p:nvPicPr>
            <p:cNvPr id="20" name="Picture 19" descr="Ketchum_Fig2.tiff"/>
            <p:cNvPicPr>
              <a:picLocks noChangeAspect="1"/>
            </p:cNvPicPr>
            <p:nvPr/>
          </p:nvPicPr>
          <p:blipFill>
            <a:blip r:embed="rId3" cstate="print"/>
            <a:srcRect l="3083" t="2749" r="5907" b="93333"/>
            <a:stretch>
              <a:fillRect/>
            </a:stretch>
          </p:blipFill>
          <p:spPr>
            <a:xfrm>
              <a:off x="152400" y="762000"/>
              <a:ext cx="8763000" cy="441298"/>
            </a:xfrm>
            <a:prstGeom prst="rect">
              <a:avLst/>
            </a:prstGeom>
          </p:spPr>
        </p:pic>
      </p:grpSp>
      <p:sp>
        <p:nvSpPr>
          <p:cNvPr id="21" name="TextBox 20"/>
          <p:cNvSpPr txBox="1"/>
          <p:nvPr/>
        </p:nvSpPr>
        <p:spPr>
          <a:xfrm>
            <a:off x="4037612" y="4062649"/>
            <a:ext cx="2455683" cy="369332"/>
          </a:xfrm>
          <a:prstGeom prst="rect">
            <a:avLst/>
          </a:prstGeom>
          <a:noFill/>
        </p:spPr>
        <p:txBody>
          <a:bodyPr wrap="none" rtlCol="0">
            <a:spAutoFit/>
          </a:bodyPr>
          <a:lstStyle/>
          <a:p>
            <a:r>
              <a:rPr lang="en-US" dirty="0" smtClean="0"/>
              <a:t>(Ketchum et al., 1952)</a:t>
            </a:r>
          </a:p>
        </p:txBody>
      </p:sp>
      <p:sp>
        <p:nvSpPr>
          <p:cNvPr id="22" name="TextBox 21"/>
          <p:cNvSpPr txBox="1"/>
          <p:nvPr/>
        </p:nvSpPr>
        <p:spPr>
          <a:xfrm>
            <a:off x="2315107" y="3909131"/>
            <a:ext cx="1321966" cy="242183"/>
          </a:xfrm>
          <a:prstGeom prst="rect">
            <a:avLst/>
          </a:prstGeom>
          <a:noFill/>
        </p:spPr>
        <p:txBody>
          <a:bodyPr wrap="square" rtlCol="0">
            <a:spAutoFit/>
          </a:bodyPr>
          <a:lstStyle/>
          <a:p>
            <a:pPr algn="ctr"/>
            <a:r>
              <a:rPr lang="en-US" sz="1600" b="1" dirty="0" smtClean="0"/>
              <a:t>(x 1.36 = mg/L)</a:t>
            </a:r>
            <a:endParaRPr lang="en-US" sz="1600" b="1" dirty="0"/>
          </a:p>
        </p:txBody>
      </p:sp>
      <p:sp>
        <p:nvSpPr>
          <p:cNvPr id="11" name="TextBox 10"/>
          <p:cNvSpPr txBox="1"/>
          <p:nvPr/>
        </p:nvSpPr>
        <p:spPr>
          <a:xfrm>
            <a:off x="6587890" y="6567669"/>
            <a:ext cx="2606402" cy="276999"/>
          </a:xfrm>
          <a:prstGeom prst="rect">
            <a:avLst/>
          </a:prstGeom>
          <a:noFill/>
        </p:spPr>
        <p:txBody>
          <a:bodyPr wrap="none" rtlCol="0">
            <a:spAutoFit/>
          </a:bodyPr>
          <a:lstStyle/>
          <a:p>
            <a:r>
              <a:rPr lang="en-US" sz="1200" i="1" dirty="0" smtClean="0"/>
              <a:t>Images courtesy of Dr. John </a:t>
            </a:r>
            <a:r>
              <a:rPr lang="en-US" sz="1200" i="1" dirty="0" err="1" smtClean="0"/>
              <a:t>Reinfelder</a:t>
            </a:r>
            <a:endParaRPr lang="en-US" sz="1200" i="1" dirty="0"/>
          </a:p>
        </p:txBody>
      </p:sp>
    </p:spTree>
    <p:extLst>
      <p:ext uri="{BB962C8B-B14F-4D97-AF65-F5344CB8AC3E}">
        <p14:creationId xmlns:p14="http://schemas.microsoft.com/office/powerpoint/2010/main" val="3115471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42194" y="41678"/>
            <a:ext cx="4091159" cy="523220"/>
          </a:xfrm>
          <a:prstGeom prst="rect">
            <a:avLst/>
          </a:prstGeom>
          <a:noFill/>
        </p:spPr>
        <p:txBody>
          <a:bodyPr wrap="none" rtlCol="0">
            <a:spAutoFit/>
          </a:bodyPr>
          <a:lstStyle/>
          <a:p>
            <a:r>
              <a:rPr lang="en-US" sz="2800" dirty="0" smtClean="0">
                <a:solidFill>
                  <a:schemeClr val="bg1"/>
                </a:solidFill>
              </a:rPr>
              <a:t>Building Faculty Excellence</a:t>
            </a:r>
            <a:endParaRPr lang="en-US" sz="2800" dirty="0">
              <a:solidFill>
                <a:schemeClr val="bg1"/>
              </a:solidFill>
            </a:endParaRPr>
          </a:p>
        </p:txBody>
      </p:sp>
      <p:sp>
        <p:nvSpPr>
          <p:cNvPr id="5" name="TextBox 4"/>
          <p:cNvSpPr txBox="1"/>
          <p:nvPr/>
        </p:nvSpPr>
        <p:spPr>
          <a:xfrm>
            <a:off x="66756" y="1110892"/>
            <a:ext cx="9001806" cy="923330"/>
          </a:xfrm>
          <a:prstGeom prst="rect">
            <a:avLst/>
          </a:prstGeom>
          <a:noFill/>
        </p:spPr>
        <p:txBody>
          <a:bodyPr wrap="square" rtlCol="0">
            <a:spAutoFit/>
          </a:bodyPr>
          <a:lstStyle/>
          <a:p>
            <a:pPr algn="ctr"/>
            <a:r>
              <a:rPr lang="en-US" dirty="0" smtClean="0"/>
              <a:t>How are current policy and regulations impacting the the watershed and river?  Can we provide quantitative metrics and models that will enable development of assessment and management efficacy tools?  </a:t>
            </a:r>
            <a:r>
              <a:rPr lang="en-US" i="1" dirty="0" smtClean="0"/>
              <a:t>How will the river to spawn many interdisciplinary projects?</a:t>
            </a:r>
            <a:endParaRPr lang="en-US" i="1" dirty="0"/>
          </a:p>
        </p:txBody>
      </p:sp>
      <p:sp>
        <p:nvSpPr>
          <p:cNvPr id="6" name="TextBox 5"/>
          <p:cNvSpPr txBox="1"/>
          <p:nvPr/>
        </p:nvSpPr>
        <p:spPr>
          <a:xfrm>
            <a:off x="1047191" y="657843"/>
            <a:ext cx="7250665" cy="461665"/>
          </a:xfrm>
          <a:prstGeom prst="rect">
            <a:avLst/>
          </a:prstGeom>
          <a:noFill/>
        </p:spPr>
        <p:txBody>
          <a:bodyPr wrap="none" rtlCol="0">
            <a:spAutoFit/>
          </a:bodyPr>
          <a:lstStyle/>
          <a:p>
            <a:r>
              <a:rPr lang="en-US" sz="2400" b="1" i="1" dirty="0" smtClean="0"/>
              <a:t>The Raritan is a unique laboratory available to Rutgers</a:t>
            </a:r>
            <a:endParaRPr lang="en-US" sz="2400" b="1" i="1" dirty="0"/>
          </a:p>
        </p:txBody>
      </p:sp>
      <p:pic>
        <p:nvPicPr>
          <p:cNvPr id="23" name="Picture 22"/>
          <p:cNvPicPr>
            <a:picLocks noChangeAspect="1"/>
          </p:cNvPicPr>
          <p:nvPr/>
        </p:nvPicPr>
        <p:blipFill>
          <a:blip r:embed="rId2"/>
          <a:stretch>
            <a:fillRect/>
          </a:stretch>
        </p:blipFill>
        <p:spPr>
          <a:xfrm>
            <a:off x="2143251" y="3729173"/>
            <a:ext cx="6834152" cy="3081042"/>
          </a:xfrm>
          <a:prstGeom prst="rect">
            <a:avLst/>
          </a:prstGeom>
        </p:spPr>
      </p:pic>
      <p:pic>
        <p:nvPicPr>
          <p:cNvPr id="2" name="Picture 1"/>
          <p:cNvPicPr>
            <a:picLocks noChangeAspect="1"/>
          </p:cNvPicPr>
          <p:nvPr/>
        </p:nvPicPr>
        <p:blipFill>
          <a:blip r:embed="rId3"/>
          <a:stretch>
            <a:fillRect/>
          </a:stretch>
        </p:blipFill>
        <p:spPr>
          <a:xfrm>
            <a:off x="125730" y="2107258"/>
            <a:ext cx="3533123" cy="2074190"/>
          </a:xfrm>
          <a:prstGeom prst="rect">
            <a:avLst/>
          </a:prstGeom>
        </p:spPr>
      </p:pic>
      <p:pic>
        <p:nvPicPr>
          <p:cNvPr id="3" name="Picture 2"/>
          <p:cNvPicPr>
            <a:picLocks noChangeAspect="1"/>
          </p:cNvPicPr>
          <p:nvPr/>
        </p:nvPicPr>
        <p:blipFill>
          <a:blip r:embed="rId4"/>
          <a:stretch>
            <a:fillRect/>
          </a:stretch>
        </p:blipFill>
        <p:spPr>
          <a:xfrm>
            <a:off x="6638748" y="2107258"/>
            <a:ext cx="2338655" cy="1518760"/>
          </a:xfrm>
          <a:prstGeom prst="rect">
            <a:avLst/>
          </a:prstGeom>
        </p:spPr>
      </p:pic>
    </p:spTree>
    <p:extLst>
      <p:ext uri="{BB962C8B-B14F-4D97-AF65-F5344CB8AC3E}">
        <p14:creationId xmlns:p14="http://schemas.microsoft.com/office/powerpoint/2010/main" val="9626411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42194" y="41678"/>
            <a:ext cx="5621776" cy="523220"/>
          </a:xfrm>
          <a:prstGeom prst="rect">
            <a:avLst/>
          </a:prstGeom>
          <a:noFill/>
        </p:spPr>
        <p:txBody>
          <a:bodyPr wrap="none" rtlCol="0">
            <a:spAutoFit/>
          </a:bodyPr>
          <a:lstStyle/>
          <a:p>
            <a:r>
              <a:rPr lang="en-US" sz="2800" dirty="0" smtClean="0">
                <a:solidFill>
                  <a:schemeClr val="bg1"/>
                </a:solidFill>
              </a:rPr>
              <a:t>Transforming the Student Experience</a:t>
            </a:r>
            <a:endParaRPr lang="en-US" sz="2800" dirty="0">
              <a:solidFill>
                <a:schemeClr val="bg1"/>
              </a:solidFill>
            </a:endParaRPr>
          </a:p>
        </p:txBody>
      </p:sp>
      <p:sp>
        <p:nvSpPr>
          <p:cNvPr id="6" name="TextBox 5"/>
          <p:cNvSpPr txBox="1"/>
          <p:nvPr/>
        </p:nvSpPr>
        <p:spPr>
          <a:xfrm>
            <a:off x="372526" y="793306"/>
            <a:ext cx="8466672" cy="830997"/>
          </a:xfrm>
          <a:prstGeom prst="rect">
            <a:avLst/>
          </a:prstGeom>
          <a:noFill/>
        </p:spPr>
        <p:txBody>
          <a:bodyPr wrap="square" rtlCol="0">
            <a:spAutoFit/>
          </a:bodyPr>
          <a:lstStyle/>
          <a:p>
            <a:pPr algn="ctr"/>
            <a:r>
              <a:rPr lang="en-US" sz="2400" b="1" i="1" dirty="0" smtClean="0"/>
              <a:t>The Raritan is a unique under-utilized teaching lab that might provide hands-on, exciting and unique educational experiences</a:t>
            </a:r>
            <a:endParaRPr lang="en-US" sz="2400" b="1" i="1" dirty="0"/>
          </a:p>
        </p:txBody>
      </p:sp>
      <p:sp>
        <p:nvSpPr>
          <p:cNvPr id="10" name="Content Placeholder 2"/>
          <p:cNvSpPr>
            <a:spLocks noGrp="1"/>
          </p:cNvSpPr>
          <p:nvPr>
            <p:ph idx="1"/>
          </p:nvPr>
        </p:nvSpPr>
        <p:spPr>
          <a:xfrm>
            <a:off x="508000" y="1822919"/>
            <a:ext cx="8229600" cy="4533900"/>
          </a:xfrm>
        </p:spPr>
        <p:txBody>
          <a:bodyPr>
            <a:noAutofit/>
          </a:bodyPr>
          <a:lstStyle/>
          <a:p>
            <a:pPr marL="0" indent="0">
              <a:buNone/>
            </a:pPr>
            <a:r>
              <a:rPr lang="en-US" sz="2000" i="1" dirty="0" smtClean="0"/>
              <a:t>A limited survey faculty who use the river in undergraduate courses ( </a:t>
            </a:r>
            <a:r>
              <a:rPr lang="en-US" sz="2000" i="1" dirty="0" smtClean="0"/>
              <a:t>feedback from 17 </a:t>
            </a:r>
            <a:r>
              <a:rPr lang="en-US" sz="2000" i="1" dirty="0" smtClean="0"/>
              <a:t>Professors) </a:t>
            </a:r>
            <a:endParaRPr lang="en-US" sz="2000" i="1" dirty="0" smtClean="0"/>
          </a:p>
          <a:p>
            <a:pPr>
              <a:lnSpc>
                <a:spcPct val="120000"/>
              </a:lnSpc>
            </a:pPr>
            <a:r>
              <a:rPr lang="en-US" sz="2000" dirty="0" smtClean="0"/>
              <a:t>15 / 17 have </a:t>
            </a:r>
            <a:r>
              <a:rPr lang="en-US" sz="2000" dirty="0"/>
              <a:t>used the Raritan </a:t>
            </a:r>
            <a:r>
              <a:rPr lang="en-US" sz="2000" dirty="0" smtClean="0"/>
              <a:t>River in </a:t>
            </a:r>
            <a:r>
              <a:rPr lang="en-US" sz="2000" dirty="0"/>
              <a:t>their teaching in the past few years </a:t>
            </a:r>
          </a:p>
          <a:p>
            <a:pPr marL="0" indent="0">
              <a:lnSpc>
                <a:spcPct val="120000"/>
              </a:lnSpc>
              <a:buNone/>
            </a:pPr>
            <a:r>
              <a:rPr lang="en-US" sz="2000" dirty="0" smtClean="0"/>
              <a:t>	- 14 / 15 bring </a:t>
            </a:r>
            <a:r>
              <a:rPr lang="en-US" sz="2000" dirty="0"/>
              <a:t>their students to the </a:t>
            </a:r>
            <a:r>
              <a:rPr lang="en-US" sz="2000" dirty="0" smtClean="0"/>
              <a:t>Raritan</a:t>
            </a:r>
            <a:endParaRPr lang="en-US" sz="2000" dirty="0"/>
          </a:p>
          <a:p>
            <a:pPr>
              <a:lnSpc>
                <a:spcPct val="120000"/>
              </a:lnSpc>
            </a:pPr>
            <a:r>
              <a:rPr lang="en-US" sz="2000" dirty="0" smtClean="0"/>
              <a:t>5 mentioned </a:t>
            </a:r>
            <a:r>
              <a:rPr lang="en-US" sz="2000" dirty="0"/>
              <a:t>using </a:t>
            </a:r>
            <a:r>
              <a:rPr lang="en-US" sz="2000" dirty="0" smtClean="0"/>
              <a:t>the Raritan </a:t>
            </a:r>
            <a:r>
              <a:rPr lang="en-US" sz="2000" dirty="0"/>
              <a:t>for internship work</a:t>
            </a:r>
          </a:p>
          <a:p>
            <a:pPr>
              <a:lnSpc>
                <a:spcPct val="120000"/>
              </a:lnSpc>
            </a:pPr>
            <a:r>
              <a:rPr lang="en-US" sz="2000" dirty="0" smtClean="0"/>
              <a:t>7 taught a specialty </a:t>
            </a:r>
            <a:r>
              <a:rPr lang="en-US" sz="2000" dirty="0"/>
              <a:t>c</a:t>
            </a:r>
            <a:r>
              <a:rPr lang="en-US" sz="2000" dirty="0" smtClean="0"/>
              <a:t>ourse and used the Raritan</a:t>
            </a:r>
            <a:endParaRPr lang="en-US" sz="2000" dirty="0"/>
          </a:p>
          <a:p>
            <a:pPr>
              <a:lnSpc>
                <a:spcPct val="120000"/>
              </a:lnSpc>
            </a:pPr>
            <a:r>
              <a:rPr lang="en-US" sz="2000" dirty="0" smtClean="0"/>
              <a:t>6 </a:t>
            </a:r>
            <a:r>
              <a:rPr lang="en-US" sz="2000" dirty="0"/>
              <a:t>mentioned </a:t>
            </a:r>
            <a:r>
              <a:rPr lang="en-US" sz="2000" dirty="0" smtClean="0"/>
              <a:t>that they used the Raritan </a:t>
            </a:r>
            <a:r>
              <a:rPr lang="en-US" sz="2000" dirty="0"/>
              <a:t>in a B</a:t>
            </a:r>
            <a:r>
              <a:rPr lang="en-US" sz="2000" dirty="0" smtClean="0"/>
              <a:t>yrne seminar</a:t>
            </a:r>
          </a:p>
          <a:p>
            <a:pPr>
              <a:lnSpc>
                <a:spcPct val="120000"/>
              </a:lnSpc>
            </a:pPr>
            <a:r>
              <a:rPr lang="en-US" sz="2000" dirty="0"/>
              <a:t>6 specifically mentioned that they would benefit </a:t>
            </a:r>
            <a:r>
              <a:rPr lang="en-US" sz="2000" dirty="0" smtClean="0"/>
              <a:t>from access to a boat</a:t>
            </a:r>
          </a:p>
        </p:txBody>
      </p:sp>
      <p:sp>
        <p:nvSpPr>
          <p:cNvPr id="9" name="TextBox 8"/>
          <p:cNvSpPr txBox="1"/>
          <p:nvPr/>
        </p:nvSpPr>
        <p:spPr>
          <a:xfrm>
            <a:off x="372534" y="5417243"/>
            <a:ext cx="8483595" cy="1200328"/>
          </a:xfrm>
          <a:prstGeom prst="rect">
            <a:avLst/>
          </a:prstGeom>
          <a:noFill/>
        </p:spPr>
        <p:txBody>
          <a:bodyPr wrap="square" rtlCol="0">
            <a:spAutoFit/>
          </a:bodyPr>
          <a:lstStyle/>
          <a:p>
            <a:pPr algn="ctr"/>
            <a:r>
              <a:rPr lang="en-US" sz="2400" b="1" dirty="0" smtClean="0"/>
              <a:t>Hurdles: Lack of access, no shared community experiences, no leveraging between classes, limited integrated data on the watershed and much less for data in the river itself</a:t>
            </a:r>
            <a:endParaRPr lang="en-US" sz="2400" b="1" dirty="0"/>
          </a:p>
        </p:txBody>
      </p:sp>
    </p:spTree>
    <p:extLst>
      <p:ext uri="{BB962C8B-B14F-4D97-AF65-F5344CB8AC3E}">
        <p14:creationId xmlns:p14="http://schemas.microsoft.com/office/powerpoint/2010/main" val="920568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1625600" y="5576751"/>
            <a:ext cx="4203700" cy="1241698"/>
          </a:xfrm>
          <a:prstGeom prst="rect">
            <a:avLst/>
          </a:prstGeom>
        </p:spPr>
      </p:pic>
      <p:sp>
        <p:nvSpPr>
          <p:cNvPr id="4" name="Rectangle 3"/>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2194" y="41678"/>
            <a:ext cx="4816668" cy="523220"/>
          </a:xfrm>
          <a:prstGeom prst="rect">
            <a:avLst/>
          </a:prstGeom>
          <a:noFill/>
        </p:spPr>
        <p:txBody>
          <a:bodyPr wrap="none" rtlCol="0">
            <a:spAutoFit/>
          </a:bodyPr>
          <a:lstStyle/>
          <a:p>
            <a:r>
              <a:rPr lang="en-US" sz="2800" dirty="0" smtClean="0">
                <a:solidFill>
                  <a:schemeClr val="bg1"/>
                </a:solidFill>
              </a:rPr>
              <a:t>Enhance our public prominence </a:t>
            </a:r>
            <a:endParaRPr lang="en-US" sz="2800" dirty="0">
              <a:solidFill>
                <a:schemeClr val="bg1"/>
              </a:solidFill>
            </a:endParaRPr>
          </a:p>
        </p:txBody>
      </p:sp>
      <p:pic>
        <p:nvPicPr>
          <p:cNvPr id="9" name="Picture 8"/>
          <p:cNvPicPr>
            <a:picLocks noChangeAspect="1"/>
          </p:cNvPicPr>
          <p:nvPr/>
        </p:nvPicPr>
        <p:blipFill>
          <a:blip r:embed="rId3"/>
          <a:stretch>
            <a:fillRect/>
          </a:stretch>
        </p:blipFill>
        <p:spPr>
          <a:xfrm>
            <a:off x="237062" y="1545420"/>
            <a:ext cx="4536533" cy="1285209"/>
          </a:xfrm>
          <a:prstGeom prst="rect">
            <a:avLst/>
          </a:prstGeom>
        </p:spPr>
      </p:pic>
      <p:sp>
        <p:nvSpPr>
          <p:cNvPr id="11" name="TextBox 10"/>
          <p:cNvSpPr txBox="1"/>
          <p:nvPr/>
        </p:nvSpPr>
        <p:spPr>
          <a:xfrm>
            <a:off x="122657" y="663604"/>
            <a:ext cx="8987477" cy="830997"/>
          </a:xfrm>
          <a:prstGeom prst="rect">
            <a:avLst/>
          </a:prstGeom>
          <a:noFill/>
        </p:spPr>
        <p:txBody>
          <a:bodyPr wrap="square" rtlCol="0">
            <a:spAutoFit/>
          </a:bodyPr>
          <a:lstStyle/>
          <a:p>
            <a:pPr algn="ctr"/>
            <a:r>
              <a:rPr lang="en-US" sz="2400" dirty="0" smtClean="0"/>
              <a:t>Lack of integrated efforts from presence in the river to development of data tools is leaving an niche for other schools </a:t>
            </a:r>
            <a:endParaRPr lang="en-US" sz="2400" dirty="0"/>
          </a:p>
        </p:txBody>
      </p:sp>
      <p:pic>
        <p:nvPicPr>
          <p:cNvPr id="12" name="Picture 11"/>
          <p:cNvPicPr>
            <a:picLocks noChangeAspect="1"/>
          </p:cNvPicPr>
          <p:nvPr/>
        </p:nvPicPr>
        <p:blipFill>
          <a:blip r:embed="rId4"/>
          <a:stretch>
            <a:fillRect/>
          </a:stretch>
        </p:blipFill>
        <p:spPr>
          <a:xfrm>
            <a:off x="4932722" y="1545420"/>
            <a:ext cx="4165600" cy="1849100"/>
          </a:xfrm>
          <a:prstGeom prst="rect">
            <a:avLst/>
          </a:prstGeom>
        </p:spPr>
      </p:pic>
      <p:pic>
        <p:nvPicPr>
          <p:cNvPr id="13" name="Picture 12"/>
          <p:cNvPicPr>
            <a:picLocks noChangeAspect="1"/>
          </p:cNvPicPr>
          <p:nvPr/>
        </p:nvPicPr>
        <p:blipFill>
          <a:blip r:embed="rId5"/>
          <a:stretch>
            <a:fillRect/>
          </a:stretch>
        </p:blipFill>
        <p:spPr>
          <a:xfrm>
            <a:off x="142194" y="2963953"/>
            <a:ext cx="4250267" cy="932583"/>
          </a:xfrm>
          <a:prstGeom prst="rect">
            <a:avLst/>
          </a:prstGeom>
        </p:spPr>
      </p:pic>
      <p:pic>
        <p:nvPicPr>
          <p:cNvPr id="14" name="Picture 13"/>
          <p:cNvPicPr>
            <a:picLocks noChangeAspect="1"/>
          </p:cNvPicPr>
          <p:nvPr/>
        </p:nvPicPr>
        <p:blipFill>
          <a:blip r:embed="rId6"/>
          <a:stretch>
            <a:fillRect/>
          </a:stretch>
        </p:blipFill>
        <p:spPr>
          <a:xfrm>
            <a:off x="4638131" y="3492496"/>
            <a:ext cx="3826933" cy="850905"/>
          </a:xfrm>
          <a:prstGeom prst="rect">
            <a:avLst/>
          </a:prstGeom>
        </p:spPr>
      </p:pic>
      <p:pic>
        <p:nvPicPr>
          <p:cNvPr id="15" name="Picture 14"/>
          <p:cNvPicPr>
            <a:picLocks noChangeAspect="1"/>
          </p:cNvPicPr>
          <p:nvPr/>
        </p:nvPicPr>
        <p:blipFill>
          <a:blip r:embed="rId7"/>
          <a:stretch>
            <a:fillRect/>
          </a:stretch>
        </p:blipFill>
        <p:spPr>
          <a:xfrm>
            <a:off x="142194" y="4004734"/>
            <a:ext cx="2929467" cy="1717084"/>
          </a:xfrm>
          <a:prstGeom prst="rect">
            <a:avLst/>
          </a:prstGeom>
        </p:spPr>
      </p:pic>
      <p:pic>
        <p:nvPicPr>
          <p:cNvPr id="16" name="Picture 15"/>
          <p:cNvPicPr>
            <a:picLocks noChangeAspect="1"/>
          </p:cNvPicPr>
          <p:nvPr/>
        </p:nvPicPr>
        <p:blipFill>
          <a:blip r:embed="rId8"/>
          <a:stretch>
            <a:fillRect/>
          </a:stretch>
        </p:blipFill>
        <p:spPr>
          <a:xfrm>
            <a:off x="3173088" y="4343401"/>
            <a:ext cx="4061137" cy="423334"/>
          </a:xfrm>
          <a:prstGeom prst="rect">
            <a:avLst/>
          </a:prstGeom>
        </p:spPr>
      </p:pic>
      <p:pic>
        <p:nvPicPr>
          <p:cNvPr id="17" name="Picture 16"/>
          <p:cNvPicPr>
            <a:picLocks noChangeAspect="1"/>
          </p:cNvPicPr>
          <p:nvPr/>
        </p:nvPicPr>
        <p:blipFill>
          <a:blip r:embed="rId9"/>
          <a:stretch>
            <a:fillRect/>
          </a:stretch>
        </p:blipFill>
        <p:spPr>
          <a:xfrm>
            <a:off x="6083298" y="4614040"/>
            <a:ext cx="2830361" cy="2243960"/>
          </a:xfrm>
          <a:prstGeom prst="rect">
            <a:avLst/>
          </a:prstGeom>
        </p:spPr>
      </p:pic>
      <p:grpSp>
        <p:nvGrpSpPr>
          <p:cNvPr id="23" name="Group 22"/>
          <p:cNvGrpSpPr/>
          <p:nvPr/>
        </p:nvGrpSpPr>
        <p:grpSpPr>
          <a:xfrm>
            <a:off x="2749551" y="5048250"/>
            <a:ext cx="4978399" cy="1477328"/>
            <a:chOff x="2749551" y="5048250"/>
            <a:chExt cx="4978399" cy="1477328"/>
          </a:xfrm>
        </p:grpSpPr>
        <p:grpSp>
          <p:nvGrpSpPr>
            <p:cNvPr id="22" name="Group 21"/>
            <p:cNvGrpSpPr/>
            <p:nvPr/>
          </p:nvGrpSpPr>
          <p:grpSpPr>
            <a:xfrm>
              <a:off x="2749551" y="5048250"/>
              <a:ext cx="4978399" cy="1477328"/>
              <a:chOff x="2749551" y="5048250"/>
              <a:chExt cx="4978399" cy="1477328"/>
            </a:xfrm>
          </p:grpSpPr>
          <p:sp>
            <p:nvSpPr>
              <p:cNvPr id="18" name="TextBox 17"/>
              <p:cNvSpPr txBox="1"/>
              <p:nvPr/>
            </p:nvSpPr>
            <p:spPr>
              <a:xfrm>
                <a:off x="2749551" y="5048250"/>
                <a:ext cx="3155949" cy="1477328"/>
              </a:xfrm>
              <a:prstGeom prst="rect">
                <a:avLst/>
              </a:prstGeom>
              <a:solidFill>
                <a:schemeClr val="bg1"/>
              </a:solidFill>
              <a:ln w="28575" cmpd="sng">
                <a:solidFill>
                  <a:srgbClr val="FF0000"/>
                </a:solidFill>
              </a:ln>
            </p:spPr>
            <p:txBody>
              <a:bodyPr wrap="square" rtlCol="0">
                <a:spAutoFit/>
              </a:bodyPr>
              <a:lstStyle/>
              <a:p>
                <a:pPr algn="ctr"/>
                <a:r>
                  <a:rPr lang="en-US" dirty="0" smtClean="0"/>
                  <a:t>The </a:t>
                </a:r>
                <a:r>
                  <a:rPr lang="en-US" dirty="0" err="1" smtClean="0"/>
                  <a:t>Reik</a:t>
                </a:r>
                <a:r>
                  <a:rPr lang="en-US" dirty="0" smtClean="0"/>
                  <a:t> River Observatory</a:t>
                </a:r>
              </a:p>
              <a:p>
                <a:pPr algn="ctr"/>
                <a:r>
                  <a:rPr lang="en-US" dirty="0"/>
                  <a:t>i</a:t>
                </a:r>
                <a:r>
                  <a:rPr lang="en-US" dirty="0" smtClean="0"/>
                  <a:t>s an observatory which overlooks the River </a:t>
                </a:r>
                <a:r>
                  <a:rPr lang="en-US" dirty="0" err="1" smtClean="0"/>
                  <a:t>Reik</a:t>
                </a:r>
                <a:r>
                  <a:rPr lang="en-US" dirty="0" smtClean="0"/>
                  <a:t> and is inhabited by wizards of the Celestial College </a:t>
                </a:r>
                <a:endParaRPr lang="en-US" dirty="0"/>
              </a:p>
            </p:txBody>
          </p:sp>
          <p:sp>
            <p:nvSpPr>
              <p:cNvPr id="19" name="Rectangle 18"/>
              <p:cNvSpPr/>
              <p:nvPr/>
            </p:nvSpPr>
            <p:spPr>
              <a:xfrm>
                <a:off x="6026150" y="5721818"/>
                <a:ext cx="1701800" cy="34878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1" name="Straight Connector 20"/>
            <p:cNvCxnSpPr/>
            <p:nvPr/>
          </p:nvCxnSpPr>
          <p:spPr>
            <a:xfrm>
              <a:off x="5905500" y="5048250"/>
              <a:ext cx="120650" cy="6735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42200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28900" y="1295400"/>
            <a:ext cx="3860800" cy="5334000"/>
          </a:xfrm>
          <a:prstGeom prst="rect">
            <a:avLst/>
          </a:prstGeom>
        </p:spPr>
      </p:pic>
      <p:sp>
        <p:nvSpPr>
          <p:cNvPr id="5" name="TextBox 4"/>
          <p:cNvSpPr txBox="1"/>
          <p:nvPr/>
        </p:nvSpPr>
        <p:spPr>
          <a:xfrm>
            <a:off x="292100" y="767834"/>
            <a:ext cx="8539830" cy="369332"/>
          </a:xfrm>
          <a:prstGeom prst="rect">
            <a:avLst/>
          </a:prstGeom>
          <a:noFill/>
        </p:spPr>
        <p:txBody>
          <a:bodyPr wrap="none" rtlCol="0">
            <a:spAutoFit/>
          </a:bodyPr>
          <a:lstStyle/>
          <a:p>
            <a:r>
              <a:rPr lang="en-US" i="1" dirty="0" smtClean="0"/>
              <a:t>A night not much different then tonight, when those crazy kids dared the Raritan beast….</a:t>
            </a:r>
            <a:endParaRPr lang="en-US" i="1" dirty="0"/>
          </a:p>
        </p:txBody>
      </p:sp>
      <p:sp>
        <p:nvSpPr>
          <p:cNvPr id="6" name="Rectangle 5"/>
          <p:cNvSpPr/>
          <p:nvPr/>
        </p:nvSpPr>
        <p:spPr>
          <a:xfrm>
            <a:off x="0" y="0"/>
            <a:ext cx="9144000" cy="65292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42194" y="41678"/>
            <a:ext cx="4816668" cy="523220"/>
          </a:xfrm>
          <a:prstGeom prst="rect">
            <a:avLst/>
          </a:prstGeom>
          <a:noFill/>
        </p:spPr>
        <p:txBody>
          <a:bodyPr wrap="none" rtlCol="0">
            <a:spAutoFit/>
          </a:bodyPr>
          <a:lstStyle/>
          <a:p>
            <a:r>
              <a:rPr lang="en-US" sz="2800" dirty="0" smtClean="0">
                <a:solidFill>
                  <a:schemeClr val="bg1"/>
                </a:solidFill>
              </a:rPr>
              <a:t>Enhance our public prominence </a:t>
            </a:r>
            <a:endParaRPr lang="en-US" sz="2800" dirty="0">
              <a:solidFill>
                <a:schemeClr val="bg1"/>
              </a:solidFill>
            </a:endParaRPr>
          </a:p>
        </p:txBody>
      </p:sp>
      <p:grpSp>
        <p:nvGrpSpPr>
          <p:cNvPr id="10" name="Group 9"/>
          <p:cNvGrpSpPr/>
          <p:nvPr/>
        </p:nvGrpSpPr>
        <p:grpSpPr>
          <a:xfrm>
            <a:off x="234604" y="2033369"/>
            <a:ext cx="7783298" cy="3173631"/>
            <a:chOff x="234604" y="2033369"/>
            <a:chExt cx="7783298" cy="3173631"/>
          </a:xfrm>
        </p:grpSpPr>
        <p:pic>
          <p:nvPicPr>
            <p:cNvPr id="8" name="Picture 7"/>
            <p:cNvPicPr>
              <a:picLocks noChangeAspect="1"/>
            </p:cNvPicPr>
            <p:nvPr/>
          </p:nvPicPr>
          <p:blipFill>
            <a:blip r:embed="rId3"/>
            <a:stretch>
              <a:fillRect/>
            </a:stretch>
          </p:blipFill>
          <p:spPr>
            <a:xfrm>
              <a:off x="1320799" y="3378200"/>
              <a:ext cx="6697103" cy="1828800"/>
            </a:xfrm>
            <a:prstGeom prst="rect">
              <a:avLst/>
            </a:prstGeom>
          </p:spPr>
        </p:pic>
        <p:sp>
          <p:nvSpPr>
            <p:cNvPr id="9" name="TextBox 8"/>
            <p:cNvSpPr txBox="1"/>
            <p:nvPr/>
          </p:nvSpPr>
          <p:spPr>
            <a:xfrm>
              <a:off x="234604" y="2033369"/>
              <a:ext cx="2410924" cy="830997"/>
            </a:xfrm>
            <a:prstGeom prst="rect">
              <a:avLst/>
            </a:prstGeom>
            <a:noFill/>
          </p:spPr>
          <p:txBody>
            <a:bodyPr wrap="none" rtlCol="0">
              <a:spAutoFit/>
            </a:bodyPr>
            <a:lstStyle/>
            <a:p>
              <a:r>
                <a:rPr lang="en-US" sz="1600" b="1" i="1" dirty="0" smtClean="0"/>
                <a:t>-Alternative</a:t>
              </a:r>
            </a:p>
            <a:p>
              <a:r>
                <a:rPr lang="en-US" sz="1600" b="1" i="1" dirty="0" smtClean="0"/>
                <a:t>Funding Mechanisms</a:t>
              </a:r>
            </a:p>
            <a:p>
              <a:r>
                <a:rPr lang="en-US" sz="1600" b="1" i="1" dirty="0" smtClean="0"/>
                <a:t>-National public exposure</a:t>
              </a:r>
              <a:endParaRPr lang="en-US" sz="1600" b="1" i="1" dirty="0"/>
            </a:p>
          </p:txBody>
        </p:sp>
      </p:grpSp>
    </p:spTree>
    <p:extLst>
      <p:ext uri="{BB962C8B-B14F-4D97-AF65-F5344CB8AC3E}">
        <p14:creationId xmlns:p14="http://schemas.microsoft.com/office/powerpoint/2010/main" val="2689974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1141</TotalTime>
  <Words>1353</Words>
  <Application>Microsoft Macintosh PowerPoint</Application>
  <PresentationFormat>On-screen Show (4:3)</PresentationFormat>
  <Paragraphs>156</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Rutgers’s future is the Raritan River  8th Annual Sustainable Raritan River Conference   June 10, 2016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complement the ship spatial efforts, to set up the permanent instrumented nodes throughout the River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Rutgers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Rutgers future is the Raritan River  8th Annual Sustainable Raritan River Conference   June 10, 2016 </dc:title>
  <dc:subject/>
  <dc:creator>Oscar Schofield</dc:creator>
  <cp:keywords/>
  <dc:description/>
  <cp:lastModifiedBy>Oscar Schofield</cp:lastModifiedBy>
  <cp:revision>41</cp:revision>
  <dcterms:created xsi:type="dcterms:W3CDTF">2016-06-09T18:59:27Z</dcterms:created>
  <dcterms:modified xsi:type="dcterms:W3CDTF">2016-06-10T14:01:10Z</dcterms:modified>
  <cp:category/>
</cp:coreProperties>
</file>