
<file path=[Content_Types].xml><?xml version="1.0" encoding="utf-8"?>
<Types xmlns="http://schemas.openxmlformats.org/package/2006/content-types">
  <Default Extension="xml" ContentType="application/xml"/>
  <Default Extension="wmf" ContentType="image/x-wmf"/>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305" r:id="rId3"/>
    <p:sldId id="309" r:id="rId4"/>
    <p:sldId id="257" r:id="rId5"/>
    <p:sldId id="322" r:id="rId6"/>
    <p:sldId id="317" r:id="rId7"/>
    <p:sldId id="319" r:id="rId8"/>
    <p:sldId id="318" r:id="rId9"/>
    <p:sldId id="320" r:id="rId10"/>
    <p:sldId id="323" r:id="rId11"/>
    <p:sldId id="314" r:id="rId12"/>
    <p:sldId id="316" r:id="rId13"/>
    <p:sldId id="321" r:id="rId14"/>
    <p:sldId id="324" r:id="rId15"/>
    <p:sldId id="325" r:id="rId16"/>
    <p:sldId id="278" r:id="rId17"/>
    <p:sldId id="327" r:id="rId18"/>
    <p:sldId id="331" r:id="rId19"/>
    <p:sldId id="328" r:id="rId20"/>
    <p:sldId id="332" r:id="rId21"/>
    <p:sldId id="310" r:id="rId22"/>
    <p:sldId id="311" r:id="rId23"/>
    <p:sldId id="312" r:id="rId24"/>
    <p:sldId id="313" r:id="rId25"/>
    <p:sldId id="269" r:id="rId2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Geneva" charset="0"/>
        <a:cs typeface="+mn-cs"/>
      </a:defRPr>
    </a:lvl1pPr>
    <a:lvl2pPr marL="457200" algn="l" rtl="0" fontAlgn="base">
      <a:spcBef>
        <a:spcPct val="0"/>
      </a:spcBef>
      <a:spcAft>
        <a:spcPct val="0"/>
      </a:spcAft>
      <a:defRPr kern="1200">
        <a:solidFill>
          <a:schemeClr val="tx1"/>
        </a:solidFill>
        <a:latin typeface="Arial" charset="0"/>
        <a:ea typeface="Geneva" charset="0"/>
        <a:cs typeface="+mn-cs"/>
      </a:defRPr>
    </a:lvl2pPr>
    <a:lvl3pPr marL="914400" algn="l" rtl="0" fontAlgn="base">
      <a:spcBef>
        <a:spcPct val="0"/>
      </a:spcBef>
      <a:spcAft>
        <a:spcPct val="0"/>
      </a:spcAft>
      <a:defRPr kern="1200">
        <a:solidFill>
          <a:schemeClr val="tx1"/>
        </a:solidFill>
        <a:latin typeface="Arial" charset="0"/>
        <a:ea typeface="Geneva" charset="0"/>
        <a:cs typeface="+mn-cs"/>
      </a:defRPr>
    </a:lvl3pPr>
    <a:lvl4pPr marL="1371600" algn="l" rtl="0" fontAlgn="base">
      <a:spcBef>
        <a:spcPct val="0"/>
      </a:spcBef>
      <a:spcAft>
        <a:spcPct val="0"/>
      </a:spcAft>
      <a:defRPr kern="1200">
        <a:solidFill>
          <a:schemeClr val="tx1"/>
        </a:solidFill>
        <a:latin typeface="Arial" charset="0"/>
        <a:ea typeface="Geneva" charset="0"/>
        <a:cs typeface="+mn-cs"/>
      </a:defRPr>
    </a:lvl4pPr>
    <a:lvl5pPr marL="1828800" algn="l" rtl="0" fontAlgn="base">
      <a:spcBef>
        <a:spcPct val="0"/>
      </a:spcBef>
      <a:spcAft>
        <a:spcPct val="0"/>
      </a:spcAft>
      <a:defRPr kern="1200">
        <a:solidFill>
          <a:schemeClr val="tx1"/>
        </a:solidFill>
        <a:latin typeface="Arial" charset="0"/>
        <a:ea typeface="Geneva" charset="0"/>
        <a:cs typeface="+mn-cs"/>
      </a:defRPr>
    </a:lvl5pPr>
    <a:lvl6pPr marL="2286000" algn="l" defTabSz="914400" rtl="0" eaLnBrk="1" latinLnBrk="0" hangingPunct="1">
      <a:defRPr kern="1200">
        <a:solidFill>
          <a:schemeClr val="tx1"/>
        </a:solidFill>
        <a:latin typeface="Arial" charset="0"/>
        <a:ea typeface="Geneva" charset="0"/>
        <a:cs typeface="+mn-cs"/>
      </a:defRPr>
    </a:lvl6pPr>
    <a:lvl7pPr marL="2743200" algn="l" defTabSz="914400" rtl="0" eaLnBrk="1" latinLnBrk="0" hangingPunct="1">
      <a:defRPr kern="1200">
        <a:solidFill>
          <a:schemeClr val="tx1"/>
        </a:solidFill>
        <a:latin typeface="Arial" charset="0"/>
        <a:ea typeface="Geneva" charset="0"/>
        <a:cs typeface="+mn-cs"/>
      </a:defRPr>
    </a:lvl7pPr>
    <a:lvl8pPr marL="3200400" algn="l" defTabSz="914400" rtl="0" eaLnBrk="1" latinLnBrk="0" hangingPunct="1">
      <a:defRPr kern="1200">
        <a:solidFill>
          <a:schemeClr val="tx1"/>
        </a:solidFill>
        <a:latin typeface="Arial" charset="0"/>
        <a:ea typeface="Geneva" charset="0"/>
        <a:cs typeface="+mn-cs"/>
      </a:defRPr>
    </a:lvl8pPr>
    <a:lvl9pPr marL="3657600" algn="l" defTabSz="914400" rtl="0" eaLnBrk="1" latinLnBrk="0" hangingPunct="1">
      <a:defRPr kern="1200">
        <a:solidFill>
          <a:schemeClr val="tx1"/>
        </a:solidFill>
        <a:latin typeface="Arial" charset="0"/>
        <a:ea typeface="Geneva" charset="0"/>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11E33"/>
    <a:srgbClr val="DCD94A"/>
    <a:srgbClr val="BABC53"/>
    <a:srgbClr val="AFB629"/>
    <a:srgbClr val="4E8F00"/>
    <a:srgbClr val="FF9300"/>
    <a:srgbClr val="FF7F12"/>
    <a:srgbClr val="D12B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09"/>
    <p:restoredTop sz="94613"/>
  </p:normalViewPr>
  <p:slideViewPr>
    <p:cSldViewPr>
      <p:cViewPr>
        <p:scale>
          <a:sx n="75" d="100"/>
          <a:sy n="75" d="100"/>
        </p:scale>
        <p:origin x="-1728"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glenn:Desktop:OceanObservatoryResearchCourseChart.xlsx" TargetMode="External"/><Relationship Id="rId2"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baseline="0" dirty="0" smtClean="0"/>
              <a:t>Glider Research Course </a:t>
            </a:r>
          </a:p>
        </c:rich>
      </c:tx>
      <c:layout>
        <c:manualLayout>
          <c:xMode val="edge"/>
          <c:yMode val="edge"/>
          <c:x val="0.115713302297069"/>
          <c:y val="0.053124855427818"/>
        </c:manualLayout>
      </c:layout>
      <c:overlay val="0"/>
    </c:title>
    <c:autoTitleDeleted val="0"/>
    <c:plotArea>
      <c:layout>
        <c:manualLayout>
          <c:layoutTarget val="inner"/>
          <c:xMode val="edge"/>
          <c:yMode val="edge"/>
          <c:x val="0.13518743530051"/>
          <c:y val="0.209032258064516"/>
          <c:w val="0.823033908387864"/>
          <c:h val="0.581609347218694"/>
        </c:manualLayout>
      </c:layout>
      <c:scatterChart>
        <c:scatterStyle val="lineMarker"/>
        <c:varyColors val="0"/>
        <c:ser>
          <c:idx val="1"/>
          <c:order val="1"/>
          <c:spPr>
            <a:ln w="28575">
              <a:solidFill>
                <a:schemeClr val="bg1"/>
              </a:solidFill>
            </a:ln>
          </c:spPr>
          <c:xVal>
            <c:numRef>
              <c:f>Sheet1!$A$1:$A$12</c:f>
            </c:numRef>
          </c:xVal>
          <c:yVal>
            <c:numRef>
              <c:f>Sheet1!$B$1:$B$12</c:f>
            </c:numRef>
          </c:yVal>
          <c:smooth val="0"/>
        </c:ser>
        <c:ser>
          <c:idx val="0"/>
          <c:order val="0"/>
          <c:spPr>
            <a:ln w="28575">
              <a:solidFill>
                <a:schemeClr val="bg1"/>
              </a:solidFill>
            </a:ln>
          </c:spPr>
          <c:marker>
            <c:symbol val="circle"/>
            <c:size val="8"/>
            <c:spPr>
              <a:solidFill>
                <a:srgbClr val="FFFF00"/>
              </a:solidFill>
              <a:ln>
                <a:solidFill>
                  <a:sysClr val="windowText" lastClr="000000"/>
                </a:solidFill>
              </a:ln>
            </c:spPr>
          </c:marker>
          <c:xVal>
            <c:numRef>
              <c:f>Sheet1!$A$1:$A$12</c:f>
              <c:numCache>
                <c:formatCode>General</c:formatCode>
                <c:ptCount val="12"/>
                <c:pt idx="0">
                  <c:v>2012.25</c:v>
                </c:pt>
                <c:pt idx="1">
                  <c:v>2011.75</c:v>
                </c:pt>
                <c:pt idx="2">
                  <c:v>2011.25</c:v>
                </c:pt>
                <c:pt idx="3">
                  <c:v>2010.75</c:v>
                </c:pt>
                <c:pt idx="4">
                  <c:v>2010.25</c:v>
                </c:pt>
                <c:pt idx="5">
                  <c:v>2009.75</c:v>
                </c:pt>
                <c:pt idx="6">
                  <c:v>2009.25</c:v>
                </c:pt>
                <c:pt idx="7">
                  <c:v>2008.75</c:v>
                </c:pt>
                <c:pt idx="8">
                  <c:v>2008.25</c:v>
                </c:pt>
                <c:pt idx="9">
                  <c:v>2007.75</c:v>
                </c:pt>
                <c:pt idx="10">
                  <c:v>2007.25</c:v>
                </c:pt>
                <c:pt idx="11">
                  <c:v>2006.75</c:v>
                </c:pt>
              </c:numCache>
            </c:numRef>
          </c:xVal>
          <c:yVal>
            <c:numRef>
              <c:f>Sheet1!$B$1:$B$12</c:f>
              <c:numCache>
                <c:formatCode>General</c:formatCode>
                <c:ptCount val="12"/>
                <c:pt idx="0">
                  <c:v>70.0</c:v>
                </c:pt>
                <c:pt idx="1">
                  <c:v>46.0</c:v>
                </c:pt>
                <c:pt idx="2">
                  <c:v>32.0</c:v>
                </c:pt>
                <c:pt idx="3">
                  <c:v>36.0</c:v>
                </c:pt>
                <c:pt idx="4">
                  <c:v>26.0</c:v>
                </c:pt>
                <c:pt idx="5">
                  <c:v>18.0</c:v>
                </c:pt>
                <c:pt idx="6">
                  <c:v>22.0</c:v>
                </c:pt>
                <c:pt idx="7">
                  <c:v>12.0</c:v>
                </c:pt>
                <c:pt idx="8">
                  <c:v>10.0</c:v>
                </c:pt>
                <c:pt idx="9">
                  <c:v>7.0</c:v>
                </c:pt>
                <c:pt idx="10">
                  <c:v>1.0</c:v>
                </c:pt>
                <c:pt idx="11">
                  <c:v>1.0</c:v>
                </c:pt>
              </c:numCache>
            </c:numRef>
          </c:yVal>
          <c:smooth val="0"/>
        </c:ser>
        <c:dLbls>
          <c:showLegendKey val="0"/>
          <c:showVal val="0"/>
          <c:showCatName val="0"/>
          <c:showSerName val="0"/>
          <c:showPercent val="0"/>
          <c:showBubbleSize val="0"/>
        </c:dLbls>
        <c:axId val="2077168952"/>
        <c:axId val="2077176088"/>
      </c:scatterChart>
      <c:valAx>
        <c:axId val="2077168952"/>
        <c:scaling>
          <c:orientation val="minMax"/>
        </c:scaling>
        <c:delete val="0"/>
        <c:axPos val="b"/>
        <c:title>
          <c:tx>
            <c:rich>
              <a:bodyPr/>
              <a:lstStyle/>
              <a:p>
                <a:pPr>
                  <a:defRPr sz="1200"/>
                </a:pPr>
                <a:r>
                  <a:rPr lang="en-US" sz="1600" dirty="0"/>
                  <a:t>Years</a:t>
                </a:r>
              </a:p>
            </c:rich>
          </c:tx>
          <c:layout/>
          <c:overlay val="0"/>
        </c:title>
        <c:numFmt formatCode="General" sourceLinked="1"/>
        <c:majorTickMark val="out"/>
        <c:minorTickMark val="none"/>
        <c:tickLblPos val="nextTo"/>
        <c:txPr>
          <a:bodyPr/>
          <a:lstStyle/>
          <a:p>
            <a:pPr>
              <a:defRPr sz="1200"/>
            </a:pPr>
            <a:endParaRPr lang="en-US"/>
          </a:p>
        </c:txPr>
        <c:crossAx val="2077176088"/>
        <c:crosses val="autoZero"/>
        <c:crossBetween val="midCat"/>
      </c:valAx>
      <c:valAx>
        <c:axId val="2077176088"/>
        <c:scaling>
          <c:orientation val="minMax"/>
        </c:scaling>
        <c:delete val="0"/>
        <c:axPos val="l"/>
        <c:majorGridlines/>
        <c:title>
          <c:tx>
            <c:rich>
              <a:bodyPr/>
              <a:lstStyle/>
              <a:p>
                <a:pPr>
                  <a:defRPr sz="1600"/>
                </a:pPr>
                <a:r>
                  <a:rPr lang="en-US" sz="1600" dirty="0" smtClean="0"/>
                  <a:t># of </a:t>
                </a:r>
                <a:r>
                  <a:rPr lang="en-US" sz="1600" dirty="0"/>
                  <a:t>Students</a:t>
                </a:r>
              </a:p>
            </c:rich>
          </c:tx>
          <c:layout>
            <c:manualLayout>
              <c:xMode val="edge"/>
              <c:yMode val="edge"/>
              <c:x val="0.00317418245069245"/>
              <c:y val="0.298041658515928"/>
            </c:manualLayout>
          </c:layout>
          <c:overlay val="0"/>
        </c:title>
        <c:numFmt formatCode="General" sourceLinked="1"/>
        <c:majorTickMark val="out"/>
        <c:minorTickMark val="none"/>
        <c:tickLblPos val="nextTo"/>
        <c:txPr>
          <a:bodyPr/>
          <a:lstStyle/>
          <a:p>
            <a:pPr>
              <a:defRPr sz="1200"/>
            </a:pPr>
            <a:endParaRPr lang="en-US"/>
          </a:p>
        </c:txPr>
        <c:crossAx val="2077168952"/>
        <c:crosses val="autoZero"/>
        <c:crossBetween val="midCat"/>
      </c:valAx>
      <c:spPr>
        <a:gradFill>
          <a:gsLst>
            <a:gs pos="25000">
              <a:srgbClr val="1F497D">
                <a:lumMod val="40000"/>
                <a:lumOff val="60000"/>
              </a:srgbClr>
            </a:gs>
            <a:gs pos="100000">
              <a:schemeClr val="tx2"/>
            </a:gs>
          </a:gsLst>
          <a:lin ang="5400000" scaled="0"/>
        </a:gradFill>
        <a:ln>
          <a:solidFill>
            <a:schemeClr val="accent1"/>
          </a:solidFill>
        </a:ln>
      </c:spPr>
    </c:plotArea>
    <c:plotVisOnly val="1"/>
    <c:dispBlanksAs val="gap"/>
    <c:showDLblsOverMax val="0"/>
  </c:chart>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0.1809</cdr:x>
      <cdr:y>0.5</cdr:y>
    </cdr:from>
    <cdr:to>
      <cdr:x>0.21024</cdr:x>
      <cdr:y>0.76891</cdr:y>
    </cdr:to>
    <cdr:sp macro="" textlink="">
      <cdr:nvSpPr>
        <cdr:cNvPr id="3" name="Straight Arrow Connector 2"/>
        <cdr:cNvSpPr/>
      </cdr:nvSpPr>
      <cdr:spPr>
        <a:xfrm xmlns:a="http://schemas.openxmlformats.org/drawingml/2006/main" flipH="1">
          <a:off x="965502" y="1476375"/>
          <a:ext cx="156567" cy="794028"/>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txBody>
        <a:bodyPr xmlns:a="http://schemas.openxmlformats.org/drawingml/2006/main"/>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307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133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3342DD0-A2BA-BE4D-BF6A-4C55C0144930}" type="slidenum">
              <a:rPr lang="en-US" altLang="en-US"/>
              <a:pPr/>
              <a:t>‹#›</a:t>
            </a:fld>
            <a:endParaRPr lang="en-US" altLang="en-US"/>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Geneva" pitchFamily="-65" charset="-128"/>
        <a:cs typeface="Geneva" pitchFamily="-65" charset="-128"/>
      </a:defRPr>
    </a:lvl1pPr>
    <a:lvl2pPr marL="457200" algn="l" rtl="0" eaLnBrk="0" fontAlgn="base" hangingPunct="0">
      <a:spcBef>
        <a:spcPct val="30000"/>
      </a:spcBef>
      <a:spcAft>
        <a:spcPct val="0"/>
      </a:spcAft>
      <a:defRPr sz="1200" kern="1200">
        <a:solidFill>
          <a:schemeClr val="tx1"/>
        </a:solidFill>
        <a:latin typeface="Arial" charset="0"/>
        <a:ea typeface="Geneva"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Geneva"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Geneva"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Geneva"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Geneva" charset="0"/>
              </a:defRPr>
            </a:lvl1pPr>
            <a:lvl2pPr marL="37931725" indent="-37474525" eaLnBrk="0" hangingPunct="0">
              <a:defRPr sz="2400">
                <a:solidFill>
                  <a:schemeClr val="tx1"/>
                </a:solidFill>
                <a:latin typeface="Arial" charset="0"/>
                <a:ea typeface="Geneva" charset="0"/>
              </a:defRPr>
            </a:lvl2pPr>
            <a:lvl3pPr eaLnBrk="0" hangingPunct="0">
              <a:defRPr sz="2400">
                <a:solidFill>
                  <a:schemeClr val="tx1"/>
                </a:solidFill>
                <a:latin typeface="Arial" charset="0"/>
                <a:ea typeface="Geneva" charset="0"/>
              </a:defRPr>
            </a:lvl3pPr>
            <a:lvl4pPr eaLnBrk="0" hangingPunct="0">
              <a:defRPr sz="2400">
                <a:solidFill>
                  <a:schemeClr val="tx1"/>
                </a:solidFill>
                <a:latin typeface="Arial" charset="0"/>
                <a:ea typeface="Geneva" charset="0"/>
              </a:defRPr>
            </a:lvl4pPr>
            <a:lvl5pPr eaLnBrk="0" hangingPunct="0">
              <a:defRPr sz="2400">
                <a:solidFill>
                  <a:schemeClr val="tx1"/>
                </a:solidFill>
                <a:latin typeface="Arial" charset="0"/>
                <a:ea typeface="Geneva" charset="0"/>
              </a:defRPr>
            </a:lvl5pPr>
            <a:lvl6pPr marL="457200" eaLnBrk="0" fontAlgn="base" hangingPunct="0">
              <a:spcBef>
                <a:spcPct val="0"/>
              </a:spcBef>
              <a:spcAft>
                <a:spcPct val="0"/>
              </a:spcAft>
              <a:defRPr sz="2400">
                <a:solidFill>
                  <a:schemeClr val="tx1"/>
                </a:solidFill>
                <a:latin typeface="Arial" charset="0"/>
                <a:ea typeface="Geneva" charset="0"/>
              </a:defRPr>
            </a:lvl6pPr>
            <a:lvl7pPr marL="914400" eaLnBrk="0" fontAlgn="base" hangingPunct="0">
              <a:spcBef>
                <a:spcPct val="0"/>
              </a:spcBef>
              <a:spcAft>
                <a:spcPct val="0"/>
              </a:spcAft>
              <a:defRPr sz="2400">
                <a:solidFill>
                  <a:schemeClr val="tx1"/>
                </a:solidFill>
                <a:latin typeface="Arial" charset="0"/>
                <a:ea typeface="Geneva" charset="0"/>
              </a:defRPr>
            </a:lvl7pPr>
            <a:lvl8pPr marL="1371600" eaLnBrk="0" fontAlgn="base" hangingPunct="0">
              <a:spcBef>
                <a:spcPct val="0"/>
              </a:spcBef>
              <a:spcAft>
                <a:spcPct val="0"/>
              </a:spcAft>
              <a:defRPr sz="2400">
                <a:solidFill>
                  <a:schemeClr val="tx1"/>
                </a:solidFill>
                <a:latin typeface="Arial" charset="0"/>
                <a:ea typeface="Geneva" charset="0"/>
              </a:defRPr>
            </a:lvl8pPr>
            <a:lvl9pPr marL="1828800" eaLnBrk="0" fontAlgn="base" hangingPunct="0">
              <a:spcBef>
                <a:spcPct val="0"/>
              </a:spcBef>
              <a:spcAft>
                <a:spcPct val="0"/>
              </a:spcAft>
              <a:defRPr sz="2400">
                <a:solidFill>
                  <a:schemeClr val="tx1"/>
                </a:solidFill>
                <a:latin typeface="Arial" charset="0"/>
                <a:ea typeface="Geneva" charset="0"/>
              </a:defRPr>
            </a:lvl9pPr>
          </a:lstStyle>
          <a:p>
            <a:pPr eaLnBrk="1" hangingPunct="1"/>
            <a:fld id="{50E8226D-F2F3-F946-B078-F0AF68A50241}" type="slidenum">
              <a:rPr lang="en-US" altLang="en-US" sz="1200"/>
              <a:pPr eaLnBrk="1" hangingPunct="1"/>
              <a:t>1</a:t>
            </a:fld>
            <a:endParaRPr lang="en-US" altLang="en-US" sz="1200"/>
          </a:p>
        </p:txBody>
      </p:sp>
      <p:sp>
        <p:nvSpPr>
          <p:cNvPr id="15363" name="Rectangle 2"/>
          <p:cNvSpPr>
            <a:spLocks noGrp="1" noRot="1" noChangeAspect="1" noChangeArrowheads="1" noTextEdit="1"/>
          </p:cNvSpPr>
          <p:nvPr>
            <p:ph type="sldImg"/>
          </p:nvPr>
        </p:nvSpPr>
        <p:spPr>
          <a:ln/>
        </p:spPr>
      </p:sp>
      <p:sp>
        <p:nvSpPr>
          <p:cNvPr id="15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tLang="en-US">
              <a:ea typeface="Geneva" charset="0"/>
            </a:endParaRPr>
          </a:p>
        </p:txBody>
      </p:sp>
    </p:spTree>
    <p:extLst>
      <p:ext uri="{BB962C8B-B14F-4D97-AF65-F5344CB8AC3E}">
        <p14:creationId xmlns:p14="http://schemas.microsoft.com/office/powerpoint/2010/main" val="1941727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Letters from students to Spanish schools</a:t>
            </a:r>
          </a:p>
          <a:p>
            <a:endParaRPr lang="en-US" dirty="0" smtClean="0"/>
          </a:p>
          <a:p>
            <a:r>
              <a:rPr lang="en-US" dirty="0" smtClean="0"/>
              <a:t>Watch one, do one teach one. Borrowed best practices from COSEE, used data</a:t>
            </a:r>
            <a:r>
              <a:rPr lang="en-US" baseline="0" dirty="0" smtClean="0"/>
              <a:t> from ocean observatories. Increased students by over 400% with between 50 and 100 undergrads involved in the lab and research on a consistent basis. Reached carrying capacity.</a:t>
            </a:r>
            <a:endParaRPr lang="en-US" dirty="0"/>
          </a:p>
        </p:txBody>
      </p:sp>
      <p:sp>
        <p:nvSpPr>
          <p:cNvPr id="4" name="Slide Number Placeholder 3"/>
          <p:cNvSpPr>
            <a:spLocks noGrp="1"/>
          </p:cNvSpPr>
          <p:nvPr>
            <p:ph type="sldNum" sz="quarter" idx="10"/>
          </p:nvPr>
        </p:nvSpPr>
        <p:spPr/>
        <p:txBody>
          <a:bodyPr/>
          <a:lstStyle/>
          <a:p>
            <a:fld id="{45018390-19C9-164D-906B-1E144A313501}" type="slidenum">
              <a:rPr lang="en-US" smtClean="0"/>
              <a:pPr/>
              <a:t>21</a:t>
            </a:fld>
            <a:endParaRPr lang="en-US"/>
          </a:p>
        </p:txBody>
      </p:sp>
    </p:spTree>
    <p:extLst>
      <p:ext uri="{BB962C8B-B14F-4D97-AF65-F5344CB8AC3E}">
        <p14:creationId xmlns:p14="http://schemas.microsoft.com/office/powerpoint/2010/main" val="17942925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MTS articles with </a:t>
            </a:r>
            <a:r>
              <a:rPr lang="en-US" dirty="0" err="1" smtClean="0"/>
              <a:t>tudents</a:t>
            </a:r>
            <a:r>
              <a:rPr lang="en-US" dirty="0" smtClean="0"/>
              <a:t> as first authors – comparing gliders to models</a:t>
            </a:r>
            <a:r>
              <a:rPr lang="en-US" baseline="0" dirty="0" smtClean="0"/>
              <a:t> and </a:t>
            </a:r>
            <a:r>
              <a:rPr lang="en-US" baseline="0" dirty="0" err="1" smtClean="0"/>
              <a:t>argo</a:t>
            </a:r>
            <a:r>
              <a:rPr lang="en-US" baseline="0" dirty="0" smtClean="0"/>
              <a:t> floats</a:t>
            </a:r>
            <a:endParaRPr lang="en-US" dirty="0"/>
          </a:p>
        </p:txBody>
      </p:sp>
      <p:sp>
        <p:nvSpPr>
          <p:cNvPr id="4" name="Slide Number Placeholder 3"/>
          <p:cNvSpPr>
            <a:spLocks noGrp="1"/>
          </p:cNvSpPr>
          <p:nvPr>
            <p:ph type="sldNum" sz="quarter" idx="10"/>
          </p:nvPr>
        </p:nvSpPr>
        <p:spPr/>
        <p:txBody>
          <a:bodyPr/>
          <a:lstStyle/>
          <a:p>
            <a:fld id="{93342DD0-A2BA-BE4D-BF6A-4C55C0144930}" type="slidenum">
              <a:rPr lang="en-US" altLang="en-US" smtClean="0"/>
              <a:pPr/>
              <a:t>24</a:t>
            </a:fld>
            <a:endParaRPr lang="en-US" altLang="en-US"/>
          </a:p>
        </p:txBody>
      </p:sp>
    </p:spTree>
    <p:extLst>
      <p:ext uri="{BB962C8B-B14F-4D97-AF65-F5344CB8AC3E}">
        <p14:creationId xmlns:p14="http://schemas.microsoft.com/office/powerpoint/2010/main" val="7568985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8" name="TextBox 7"/>
          <p:cNvSpPr txBox="1"/>
          <p:nvPr userDrawn="1"/>
        </p:nvSpPr>
        <p:spPr>
          <a:xfrm>
            <a:off x="6858000" y="6247825"/>
            <a:ext cx="2286000" cy="584775"/>
          </a:xfrm>
          <a:prstGeom prst="rect">
            <a:avLst/>
          </a:prstGeom>
          <a:solidFill>
            <a:srgbClr val="D12B33"/>
          </a:solidFill>
        </p:spPr>
        <p:txBody>
          <a:bodyPr wrap="square" rtlCol="0">
            <a:spAutoFit/>
          </a:bodyPr>
          <a:lstStyle/>
          <a:p>
            <a:pPr algn="r"/>
            <a:r>
              <a:rPr lang="en-US" sz="1600" b="0" smtClean="0">
                <a:solidFill>
                  <a:schemeClr val="bg1"/>
                </a:solidFill>
                <a:latin typeface="Calibri" charset="0"/>
                <a:ea typeface="Calibri" charset="0"/>
                <a:cs typeface="Calibri" charset="0"/>
              </a:rPr>
              <a:t>Center for Ocean Observing Leadership</a:t>
            </a:r>
            <a:endParaRPr lang="en-US" sz="1600" b="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672032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F9821EB-D29A-B54B-8BA7-2ECC3352896E}" type="slidenum">
              <a:rPr lang="en-US" altLang="en-US"/>
              <a:pPr/>
              <a:t>‹#›</a:t>
            </a:fld>
            <a:endParaRPr lang="en-US" altLang="en-US"/>
          </a:p>
        </p:txBody>
      </p:sp>
    </p:spTree>
    <p:extLst>
      <p:ext uri="{BB962C8B-B14F-4D97-AF65-F5344CB8AC3E}">
        <p14:creationId xmlns:p14="http://schemas.microsoft.com/office/powerpoint/2010/main" val="524305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9038B3BA-BB87-BE4B-8066-721356A104FB}" type="slidenum">
              <a:rPr lang="en-US" altLang="en-US"/>
              <a:pPr/>
              <a:t>‹#›</a:t>
            </a:fld>
            <a:endParaRPr lang="en-US" altLang="en-US"/>
          </a:p>
        </p:txBody>
      </p:sp>
    </p:spTree>
    <p:extLst>
      <p:ext uri="{BB962C8B-B14F-4D97-AF65-F5344CB8AC3E}">
        <p14:creationId xmlns:p14="http://schemas.microsoft.com/office/powerpoint/2010/main" val="2924239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65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877B27-F0EA-004B-A6ED-8727D3ACB551}" type="datetimeFigureOut">
              <a:rPr lang="en-US" smtClean="0"/>
              <a:t>3/16/16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93BE0AC-E100-8D40-B811-7C9BC0A38D91}" type="slidenum">
              <a:rPr lang="en-US" smtClean="0"/>
              <a:t>‹#›</a:t>
            </a:fld>
            <a:endParaRPr lang="en-US"/>
          </a:p>
        </p:txBody>
      </p:sp>
    </p:spTree>
    <p:extLst>
      <p:ext uri="{BB962C8B-B14F-4D97-AF65-F5344CB8AC3E}">
        <p14:creationId xmlns:p14="http://schemas.microsoft.com/office/powerpoint/2010/main" val="1255387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4400" b="1" i="0" cap="small" spc="-150" dirty="0">
                <a:solidFill>
                  <a:schemeClr val="tx1"/>
                </a:solidFill>
                <a:latin typeface="Calibri"/>
                <a:ea typeface="ＭＳ Ｐゴシック" charset="0"/>
                <a:cs typeface="Calibri"/>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335F7E98-A1E8-FE4B-94C7-C02C179B630E}" type="slidenum">
              <a:rPr lang="en-US" altLang="en-US"/>
              <a:pPr/>
              <a:t>‹#›</a:t>
            </a:fld>
            <a:endParaRPr lang="en-US" altLang="en-US"/>
          </a:p>
        </p:txBody>
      </p:sp>
      <p:sp>
        <p:nvSpPr>
          <p:cNvPr id="7" name="TextBox 6"/>
          <p:cNvSpPr txBox="1"/>
          <p:nvPr userDrawn="1"/>
        </p:nvSpPr>
        <p:spPr>
          <a:xfrm>
            <a:off x="6858000" y="6257450"/>
            <a:ext cx="2286000" cy="584775"/>
          </a:xfrm>
          <a:prstGeom prst="rect">
            <a:avLst/>
          </a:prstGeom>
          <a:solidFill>
            <a:srgbClr val="D11E33"/>
          </a:solidFill>
        </p:spPr>
        <p:txBody>
          <a:bodyPr wrap="square" rtlCol="0">
            <a:spAutoFit/>
          </a:bodyPr>
          <a:lstStyle/>
          <a:p>
            <a:pPr algn="r"/>
            <a:r>
              <a:rPr lang="en-US" sz="1600" b="0" smtClean="0">
                <a:solidFill>
                  <a:schemeClr val="bg1"/>
                </a:solidFill>
                <a:latin typeface="Calibri" charset="0"/>
                <a:ea typeface="Calibri" charset="0"/>
                <a:cs typeface="Calibri" charset="0"/>
              </a:rPr>
              <a:t>Center for Ocean Observing Leadership</a:t>
            </a:r>
            <a:endParaRPr lang="en-US" sz="1600" b="0" dirty="0">
              <a:solidFill>
                <a:schemeClr val="bg1"/>
              </a:solidFill>
              <a:latin typeface="Calibri" charset="0"/>
              <a:ea typeface="Calibri" charset="0"/>
              <a:cs typeface="Calibri" charset="0"/>
            </a:endParaRPr>
          </a:p>
        </p:txBody>
      </p:sp>
    </p:spTree>
    <p:extLst>
      <p:ext uri="{BB962C8B-B14F-4D97-AF65-F5344CB8AC3E}">
        <p14:creationId xmlns:p14="http://schemas.microsoft.com/office/powerpoint/2010/main" val="1615935710"/>
      </p:ext>
    </p:extLst>
  </p:cSld>
  <p:clrMapOvr>
    <a:masterClrMapping/>
  </p:clrMapOvr>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B29C3FA-6E5C-3F4A-B0B6-F960C5C4E071}" type="slidenum">
              <a:rPr lang="en-US" altLang="en-US"/>
              <a:pPr/>
              <a:t>‹#›</a:t>
            </a:fld>
            <a:endParaRPr lang="en-US" altLang="en-US"/>
          </a:p>
        </p:txBody>
      </p:sp>
    </p:spTree>
    <p:extLst>
      <p:ext uri="{BB962C8B-B14F-4D97-AF65-F5344CB8AC3E}">
        <p14:creationId xmlns:p14="http://schemas.microsoft.com/office/powerpoint/2010/main" val="6398067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lang="en-US" sz="4400" b="1" i="0" cap="small" spc="-150">
                <a:solidFill>
                  <a:schemeClr val="tx1"/>
                </a:solidFill>
                <a:latin typeface="Calibri"/>
                <a:ea typeface="ＭＳ Ｐゴシック" charset="0"/>
                <a:cs typeface="Calibri"/>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8229600" cy="4800600"/>
          </a:xfrm>
        </p:spPr>
        <p:txBody>
          <a:bodyPr/>
          <a:lstStyle>
            <a:lvl1pPr>
              <a:defRPr sz="2800">
                <a:solidFill>
                  <a:schemeClr val="tx1"/>
                </a:solidFill>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38110294"/>
      </p:ext>
    </p:extLst>
  </p:cSld>
  <p:clrMapOvr>
    <a:masterClrMapping/>
  </p:clrMapOvr>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6F183170-7B60-CE4E-BB88-0B7E03816C60}" type="slidenum">
              <a:rPr lang="en-US" altLang="en-US"/>
              <a:pPr/>
              <a:t>‹#›</a:t>
            </a:fld>
            <a:endParaRPr lang="en-US" altLang="en-US"/>
          </a:p>
        </p:txBody>
      </p:sp>
    </p:spTree>
    <p:extLst>
      <p:ext uri="{BB962C8B-B14F-4D97-AF65-F5344CB8AC3E}">
        <p14:creationId xmlns:p14="http://schemas.microsoft.com/office/powerpoint/2010/main" val="406011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FDA2474D-0D81-4946-845C-2EF3D7990AB5}" type="slidenum">
              <a:rPr lang="en-US" altLang="en-US"/>
              <a:pPr/>
              <a:t>‹#›</a:t>
            </a:fld>
            <a:endParaRPr lang="en-US" altLang="en-US"/>
          </a:p>
        </p:txBody>
      </p:sp>
    </p:spTree>
    <p:extLst>
      <p:ext uri="{BB962C8B-B14F-4D97-AF65-F5344CB8AC3E}">
        <p14:creationId xmlns:p14="http://schemas.microsoft.com/office/powerpoint/2010/main" val="1269400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2331E0CC-C86B-744C-B599-24462F931FDD}" type="slidenum">
              <a:rPr lang="en-US" altLang="en-US"/>
              <a:pPr/>
              <a:t>‹#›</a:t>
            </a:fld>
            <a:endParaRPr lang="en-US" altLang="en-US"/>
          </a:p>
        </p:txBody>
      </p:sp>
    </p:spTree>
    <p:extLst>
      <p:ext uri="{BB962C8B-B14F-4D97-AF65-F5344CB8AC3E}">
        <p14:creationId xmlns:p14="http://schemas.microsoft.com/office/powerpoint/2010/main" val="114760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6348F737-FC52-5642-BAAA-05E6A5A8E0C6}" type="slidenum">
              <a:rPr lang="en-US" altLang="en-US"/>
              <a:pPr/>
              <a:t>‹#›</a:t>
            </a:fld>
            <a:endParaRPr lang="en-US" altLang="en-US"/>
          </a:p>
        </p:txBody>
      </p:sp>
    </p:spTree>
    <p:extLst>
      <p:ext uri="{BB962C8B-B14F-4D97-AF65-F5344CB8AC3E}">
        <p14:creationId xmlns:p14="http://schemas.microsoft.com/office/powerpoint/2010/main" val="217871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C5D1DAC-82CD-0848-844A-934916D6DD64}" type="slidenum">
              <a:rPr lang="en-US" altLang="en-US"/>
              <a:pPr/>
              <a:t>‹#›</a:t>
            </a:fld>
            <a:endParaRPr lang="en-US" altLang="en-US"/>
          </a:p>
        </p:txBody>
      </p:sp>
    </p:spTree>
    <p:extLst>
      <p:ext uri="{BB962C8B-B14F-4D97-AF65-F5344CB8AC3E}">
        <p14:creationId xmlns:p14="http://schemas.microsoft.com/office/powerpoint/2010/main" val="3377456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bg1"/>
                </a:solidFill>
              </a:defRPr>
            </a:lvl1pPr>
          </a:lstStyle>
          <a:p>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bg1"/>
                </a:solidFill>
              </a:defRPr>
            </a:lvl1pPr>
          </a:lstStyle>
          <a:p>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defRPr>
            </a:lvl1pPr>
          </a:lstStyle>
          <a:p>
            <a:fld id="{BE52B4EE-4490-C542-A668-A7E3110E14D6}"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bg1"/>
          </a:solidFill>
          <a:latin typeface="+mj-lt"/>
          <a:ea typeface="Geneva" pitchFamily="-65" charset="-128"/>
          <a:cs typeface="Geneva" pitchFamily="-65" charset="-128"/>
        </a:defRPr>
      </a:lvl1pPr>
      <a:lvl2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2pPr>
      <a:lvl3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3pPr>
      <a:lvl4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4pPr>
      <a:lvl5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Geneva" pitchFamily="-65" charset="-128"/>
          <a:cs typeface="Geneva" pitchFamily="-65" charset="-128"/>
        </a:defRPr>
      </a:lvl1pPr>
      <a:lvl2pPr marL="742950" indent="-285750" algn="l" rtl="0" eaLnBrk="0" fontAlgn="base" hangingPunct="0">
        <a:spcBef>
          <a:spcPct val="20000"/>
        </a:spcBef>
        <a:spcAft>
          <a:spcPct val="0"/>
        </a:spcAft>
        <a:buChar char="–"/>
        <a:defRPr sz="2800">
          <a:solidFill>
            <a:schemeClr val="bg1"/>
          </a:solidFill>
          <a:latin typeface="+mn-lt"/>
          <a:ea typeface="Geneva" charset="-128"/>
        </a:defRPr>
      </a:lvl2pPr>
      <a:lvl3pPr marL="1143000" indent="-228600" algn="l" rtl="0" eaLnBrk="0" fontAlgn="base" hangingPunct="0">
        <a:spcBef>
          <a:spcPct val="20000"/>
        </a:spcBef>
        <a:spcAft>
          <a:spcPct val="0"/>
        </a:spcAft>
        <a:buChar char="•"/>
        <a:defRPr sz="2400">
          <a:solidFill>
            <a:schemeClr val="bg1"/>
          </a:solidFill>
          <a:latin typeface="+mn-lt"/>
          <a:ea typeface="Geneva" charset="-128"/>
        </a:defRPr>
      </a:lvl3pPr>
      <a:lvl4pPr marL="1600200" indent="-228600" algn="l" rtl="0" eaLnBrk="0" fontAlgn="base" hangingPunct="0">
        <a:spcBef>
          <a:spcPct val="20000"/>
        </a:spcBef>
        <a:spcAft>
          <a:spcPct val="0"/>
        </a:spcAft>
        <a:buChar char="–"/>
        <a:defRPr sz="2000">
          <a:solidFill>
            <a:schemeClr val="bg1"/>
          </a:solidFill>
          <a:latin typeface="+mn-lt"/>
          <a:ea typeface="Geneva" charset="-128"/>
        </a:defRPr>
      </a:lvl4pPr>
      <a:lvl5pPr marL="2057400" indent="-228600" algn="l" rtl="0" eaLnBrk="0" fontAlgn="base" hangingPunct="0">
        <a:spcBef>
          <a:spcPct val="20000"/>
        </a:spcBef>
        <a:spcAft>
          <a:spcPct val="0"/>
        </a:spcAft>
        <a:buChar char="»"/>
        <a:defRPr sz="2000">
          <a:solidFill>
            <a:schemeClr val="bg1"/>
          </a:solidFill>
          <a:latin typeface="+mn-lt"/>
          <a:ea typeface="Geneva"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9.jpg"/><Relationship Id="rId3" Type="http://schemas.openxmlformats.org/officeDocument/2006/relationships/image" Target="../media/image50.jpeg"/></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jpeg"/><Relationship Id="rId5" Type="http://schemas.openxmlformats.org/officeDocument/2006/relationships/image" Target="../media/image54.png"/><Relationship Id="rId6" Type="http://schemas.openxmlformats.org/officeDocument/2006/relationships/image" Target="../media/image33.jpeg"/><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13.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jpeg"/><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63.wmf"/></Relationships>
</file>

<file path=ppt/slides/_rels/slide16.xml.rels><?xml version="1.0" encoding="UTF-8" standalone="yes"?>
<Relationships xmlns="http://schemas.openxmlformats.org/package/2006/relationships"><Relationship Id="rId3" Type="http://schemas.openxmlformats.org/officeDocument/2006/relationships/image" Target="../media/image65.jp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9.png"/><Relationship Id="rId3" Type="http://schemas.openxmlformats.org/officeDocument/2006/relationships/image" Target="../media/image70.png"/></Relationships>
</file>

<file path=ppt/slides/_rels/slide18.xml.rels><?xml version="1.0" encoding="UTF-8" standalone="yes"?>
<Relationships xmlns="http://schemas.openxmlformats.org/package/2006/relationships"><Relationship Id="rId3" Type="http://schemas.openxmlformats.org/officeDocument/2006/relationships/image" Target="../media/image72.emf"/><Relationship Id="rId4" Type="http://schemas.openxmlformats.org/officeDocument/2006/relationships/image" Target="../media/image73.emf"/><Relationship Id="rId1" Type="http://schemas.openxmlformats.org/officeDocument/2006/relationships/slideLayout" Target="../slideLayouts/slideLayout7.xml"/><Relationship Id="rId2" Type="http://schemas.openxmlformats.org/officeDocument/2006/relationships/image" Target="../media/image71.emf"/></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png"/><Relationship Id="rId5" Type="http://schemas.openxmlformats.org/officeDocument/2006/relationships/image" Target="../media/image77.jpeg"/><Relationship Id="rId6" Type="http://schemas.openxmlformats.org/officeDocument/2006/relationships/image" Target="../media/image78.png"/><Relationship Id="rId7" Type="http://schemas.openxmlformats.org/officeDocument/2006/relationships/image" Target="../media/image79.png"/><Relationship Id="rId1" Type="http://schemas.openxmlformats.org/officeDocument/2006/relationships/slideLayout" Target="../slideLayouts/slideLayout7.xml"/><Relationship Id="rId2"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1.jpeg"/><Relationship Id="rId4" Type="http://schemas.openxmlformats.org/officeDocument/2006/relationships/image" Target="../media/image82.png"/><Relationship Id="rId5" Type="http://schemas.openxmlformats.org/officeDocument/2006/relationships/image" Target="../media/image83.jpeg"/><Relationship Id="rId1" Type="http://schemas.openxmlformats.org/officeDocument/2006/relationships/slideLayout" Target="../slideLayouts/slideLayout7.xml"/><Relationship Id="rId2" Type="http://schemas.openxmlformats.org/officeDocument/2006/relationships/image" Target="../media/image80.png"/></Relationships>
</file>

<file path=ppt/slides/_rels/slide21.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png"/><Relationship Id="rId5" Type="http://schemas.openxmlformats.org/officeDocument/2006/relationships/image" Target="../media/image86.png"/><Relationship Id="rId6" Type="http://schemas.openxmlformats.org/officeDocument/2006/relationships/chart" Target="../charts/chart1.xml"/><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jpeg"/><Relationship Id="rId7" Type="http://schemas.openxmlformats.org/officeDocument/2006/relationships/image" Target="../media/image92.jpg"/><Relationship Id="rId1" Type="http://schemas.openxmlformats.org/officeDocument/2006/relationships/slideLayout" Target="../slideLayouts/slideLayout4.xml"/><Relationship Id="rId2" Type="http://schemas.openxmlformats.org/officeDocument/2006/relationships/image" Target="../media/image87.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24.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emf"/><Relationship Id="rId5" Type="http://schemas.openxmlformats.org/officeDocument/2006/relationships/image" Target="../media/image96.emf"/><Relationship Id="rId6" Type="http://schemas.openxmlformats.org/officeDocument/2006/relationships/image" Target="../media/image97.emf"/><Relationship Id="rId7" Type="http://schemas.openxmlformats.org/officeDocument/2006/relationships/image" Target="../media/image98.emf"/><Relationship Id="rId8" Type="http://schemas.openxmlformats.org/officeDocument/2006/relationships/image" Target="../media/image99.emf"/><Relationship Id="rId9" Type="http://schemas.openxmlformats.org/officeDocument/2006/relationships/image" Target="../media/image100.emf"/><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g"/></Relationships>
</file>

<file path=ppt/slides/_rels/slide3.xml.rels><?xml version="1.0" encoding="UTF-8" standalone="yes"?>
<Relationships xmlns="http://schemas.openxmlformats.org/package/2006/relationships"><Relationship Id="rId11" Type="http://schemas.openxmlformats.org/officeDocument/2006/relationships/image" Target="../media/image17.png"/><Relationship Id="rId12" Type="http://schemas.openxmlformats.org/officeDocument/2006/relationships/image" Target="../media/image18.png"/><Relationship Id="rId13" Type="http://schemas.openxmlformats.org/officeDocument/2006/relationships/image" Target="../media/image19.png"/><Relationship Id="rId14" Type="http://schemas.openxmlformats.org/officeDocument/2006/relationships/image" Target="../media/image20.png"/><Relationship Id="rId15" Type="http://schemas.openxmlformats.org/officeDocument/2006/relationships/image" Target="../media/image21.png"/><Relationship Id="rId16" Type="http://schemas.openxmlformats.org/officeDocument/2006/relationships/image" Target="../media/image22.png"/><Relationship Id="rId1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0"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4" Type="http://schemas.openxmlformats.org/officeDocument/2006/relationships/image" Target="../media/image26.jpeg"/><Relationship Id="rId5" Type="http://schemas.openxmlformats.org/officeDocument/2006/relationships/image" Target="../media/image27.jpeg"/><Relationship Id="rId6" Type="http://schemas.openxmlformats.org/officeDocument/2006/relationships/image" Target="../media/image28.jpeg"/><Relationship Id="rId7" Type="http://schemas.openxmlformats.org/officeDocument/2006/relationships/image" Target="../media/image29.jpg"/><Relationship Id="rId1" Type="http://schemas.openxmlformats.org/officeDocument/2006/relationships/slideLayout" Target="../slideLayouts/slideLayout2.xml"/><Relationship Id="rId2" Type="http://schemas.openxmlformats.org/officeDocument/2006/relationships/image" Target="../media/image2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jpg"/><Relationship Id="rId5" Type="http://schemas.openxmlformats.org/officeDocument/2006/relationships/image" Target="../media/image47.png"/><Relationship Id="rId6" Type="http://schemas.openxmlformats.org/officeDocument/2006/relationships/image" Target="../media/image48.png"/><Relationship Id="rId1" Type="http://schemas.openxmlformats.org/officeDocument/2006/relationships/slideLayout" Target="../slideLayouts/slideLayout7.xml"/><Relationship Id="rId2"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bwMode="auto">
          <a:xfrm>
            <a:off x="2630657" y="1421859"/>
            <a:ext cx="8918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lang="en-US" sz="4400" b="1" i="0" cap="small" spc="-150" dirty="0">
                <a:solidFill>
                  <a:schemeClr val="tx1"/>
                </a:solidFill>
                <a:latin typeface="Calibri"/>
                <a:ea typeface="ＭＳ Ｐゴシック" charset="0"/>
                <a:cs typeface="Calibri"/>
              </a:defRPr>
            </a:lvl1pPr>
            <a:lvl2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2pPr>
            <a:lvl3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3pPr>
            <a:lvl4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4pPr>
            <a:lvl5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kern="0" dirty="0"/>
              <a:t>RUCOOL </a:t>
            </a:r>
            <a:r>
              <a:rPr lang="en-US" kern="0" dirty="0" smtClean="0"/>
              <a:t>GLIDER</a:t>
            </a:r>
          </a:p>
          <a:p>
            <a:r>
              <a:rPr lang="en-US" kern="0" dirty="0" smtClean="0"/>
              <a:t>APPLICATIONS</a:t>
            </a:r>
            <a:endParaRPr lang="en-US" kern="0" dirty="0"/>
          </a:p>
        </p:txBody>
      </p:sp>
      <p:pic>
        <p:nvPicPr>
          <p:cNvPr id="8" name="Picture 7" descr="cl_20110127151326 (1).jpg"/>
          <p:cNvPicPr>
            <a:picLocks noChangeAspect="1"/>
          </p:cNvPicPr>
          <p:nvPr/>
        </p:nvPicPr>
        <p:blipFill rotWithShape="1">
          <a:blip r:embed="rId3">
            <a:extLst>
              <a:ext uri="{28A0092B-C50C-407E-A947-70E740481C1C}">
                <a14:useLocalDpi xmlns:a14="http://schemas.microsoft.com/office/drawing/2010/main" val="0"/>
              </a:ext>
            </a:extLst>
          </a:blip>
          <a:srcRect b="10299"/>
          <a:stretch/>
        </p:blipFill>
        <p:spPr>
          <a:xfrm>
            <a:off x="-711200" y="-533400"/>
            <a:ext cx="11513072" cy="6858000"/>
          </a:xfrm>
          <a:prstGeom prst="rect">
            <a:avLst/>
          </a:prstGeom>
        </p:spPr>
      </p:pic>
      <p:sp>
        <p:nvSpPr>
          <p:cNvPr id="10" name="TextBox 9"/>
          <p:cNvSpPr txBox="1"/>
          <p:nvPr/>
        </p:nvSpPr>
        <p:spPr>
          <a:xfrm>
            <a:off x="1888587" y="609600"/>
            <a:ext cx="6272802" cy="523220"/>
          </a:xfrm>
          <a:prstGeom prst="rect">
            <a:avLst/>
          </a:prstGeom>
          <a:noFill/>
        </p:spPr>
        <p:txBody>
          <a:bodyPr wrap="none" rtlCol="0">
            <a:spAutoFit/>
          </a:bodyPr>
          <a:lstStyle/>
          <a:p>
            <a:pPr algn="ctr"/>
            <a:r>
              <a:rPr lang="en-US" sz="2800" b="1" cap="small" dirty="0" smtClean="0">
                <a:solidFill>
                  <a:srgbClr val="FFFF00"/>
                </a:solidFill>
                <a:effectLst>
                  <a:outerShdw blurRad="50800" dist="38100" dir="2700000" algn="tl" rotWithShape="0">
                    <a:srgbClr val="000000">
                      <a:alpha val="43000"/>
                    </a:srgbClr>
                  </a:outerShdw>
                </a:effectLst>
              </a:rPr>
              <a:t>Globalizing Frontier Technologies</a:t>
            </a:r>
            <a:endParaRPr lang="en-US" sz="2800" b="1" cap="small" dirty="0">
              <a:solidFill>
                <a:srgbClr val="FFFF00"/>
              </a:solidFill>
              <a:effectLst>
                <a:outerShdw blurRad="50800" dist="38100" dir="2700000" algn="tl" rotWithShape="0">
                  <a:srgbClr val="000000">
                    <a:alpha val="43000"/>
                  </a:srgbClr>
                </a:outerShdw>
              </a:effectLst>
            </a:endParaRPr>
          </a:p>
        </p:txBody>
      </p:sp>
      <p:sp>
        <p:nvSpPr>
          <p:cNvPr id="11" name="TextBox 10"/>
          <p:cNvSpPr txBox="1"/>
          <p:nvPr/>
        </p:nvSpPr>
        <p:spPr>
          <a:xfrm>
            <a:off x="457200" y="5833646"/>
            <a:ext cx="8312993" cy="338554"/>
          </a:xfrm>
          <a:prstGeom prst="rect">
            <a:avLst/>
          </a:prstGeom>
          <a:noFill/>
        </p:spPr>
        <p:txBody>
          <a:bodyPr wrap="none" rtlCol="0">
            <a:spAutoFit/>
          </a:bodyPr>
          <a:lstStyle/>
          <a:p>
            <a:pPr algn="ctr"/>
            <a:r>
              <a:rPr lang="en-US" sz="1600" dirty="0" smtClean="0">
                <a:solidFill>
                  <a:srgbClr val="FFFF00"/>
                </a:solidFill>
              </a:rPr>
              <a:t>Scott Glenn, Oscar Schofield, Josh </a:t>
            </a:r>
            <a:r>
              <a:rPr lang="en-US" sz="1600" dirty="0" err="1" smtClean="0">
                <a:solidFill>
                  <a:srgbClr val="FFFF00"/>
                </a:solidFill>
              </a:rPr>
              <a:t>Kohut</a:t>
            </a:r>
            <a:r>
              <a:rPr lang="en-US" sz="1600" dirty="0" smtClean="0">
                <a:solidFill>
                  <a:srgbClr val="FFFF00"/>
                </a:solidFill>
              </a:rPr>
              <a:t>, </a:t>
            </a:r>
            <a:r>
              <a:rPr lang="en-US" sz="1600" dirty="0">
                <a:solidFill>
                  <a:srgbClr val="FFFF00"/>
                </a:solidFill>
              </a:rPr>
              <a:t>Clayton Jones, Doug </a:t>
            </a:r>
            <a:r>
              <a:rPr lang="en-US" sz="1600" dirty="0" smtClean="0">
                <a:solidFill>
                  <a:srgbClr val="FFFF00"/>
                </a:solidFill>
              </a:rPr>
              <a:t>Webb, on behalf of many! </a:t>
            </a:r>
            <a:endParaRPr lang="en-US" sz="1600" dirty="0">
              <a:solidFill>
                <a:srgbClr val="FFFF00"/>
              </a:solidFill>
            </a:endParaRPr>
          </a:p>
        </p:txBody>
      </p:sp>
      <p:sp>
        <p:nvSpPr>
          <p:cNvPr id="3" name="TextBox 2"/>
          <p:cNvSpPr txBox="1"/>
          <p:nvPr/>
        </p:nvSpPr>
        <p:spPr>
          <a:xfrm>
            <a:off x="533400" y="3657600"/>
            <a:ext cx="2895600" cy="1477328"/>
          </a:xfrm>
          <a:prstGeom prst="rect">
            <a:avLst/>
          </a:prstGeom>
          <a:noFill/>
        </p:spPr>
        <p:txBody>
          <a:bodyPr wrap="square" rtlCol="0">
            <a:spAutoFit/>
          </a:bodyPr>
          <a:lstStyle/>
          <a:p>
            <a:pPr algn="ctr"/>
            <a:r>
              <a:rPr lang="en-US" dirty="0" smtClean="0">
                <a:solidFill>
                  <a:srgbClr val="FFFF00"/>
                </a:solidFill>
              </a:rPr>
              <a:t>Conclusions:</a:t>
            </a:r>
          </a:p>
          <a:p>
            <a:pPr algn="ctr"/>
            <a:r>
              <a:rPr lang="en-US" dirty="0" smtClean="0">
                <a:solidFill>
                  <a:srgbClr val="FFFF00"/>
                </a:solidFill>
              </a:rPr>
              <a:t>1) Gliders are mature </a:t>
            </a:r>
          </a:p>
          <a:p>
            <a:pPr algn="ctr"/>
            <a:r>
              <a:rPr lang="en-US" dirty="0" smtClean="0">
                <a:solidFill>
                  <a:srgbClr val="FFFF00"/>
                </a:solidFill>
              </a:rPr>
              <a:t>2) They allow small groups to have a global presence</a:t>
            </a:r>
          </a:p>
          <a:p>
            <a:pPr algn="ctr"/>
            <a:r>
              <a:rPr lang="en-US" dirty="0" smtClean="0">
                <a:solidFill>
                  <a:srgbClr val="FFFF00"/>
                </a:solidFill>
              </a:rPr>
              <a:t>3) Applications are diverse</a:t>
            </a:r>
            <a:endParaRPr lang="en-US" dirty="0">
              <a:solidFill>
                <a:srgbClr val="FFFF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sh-protein-world-consumption-1024x587.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9851" y="3048000"/>
            <a:ext cx="5240349" cy="3003990"/>
          </a:xfrm>
          <a:prstGeom prst="rect">
            <a:avLst/>
          </a:prstGeom>
        </p:spPr>
      </p:pic>
      <p:pic>
        <p:nvPicPr>
          <p:cNvPr id="3" name="Picture 1"/>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962400" y="685800"/>
            <a:ext cx="5029200" cy="2724150"/>
          </a:xfrm>
          <a:prstGeom prst="rect">
            <a:avLst/>
          </a:prstGeom>
          <a:noFill/>
          <a:ln>
            <a:noFill/>
          </a:ln>
          <a:effectLst>
            <a:outerShdw blurRad="127000" algn="ctr" rotWithShape="0">
              <a:srgbClr val="000000">
                <a:alpha val="5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 name="TextBox 3"/>
          <p:cNvSpPr txBox="1"/>
          <p:nvPr/>
        </p:nvSpPr>
        <p:spPr>
          <a:xfrm>
            <a:off x="0" y="76200"/>
            <a:ext cx="9010249" cy="461665"/>
          </a:xfrm>
          <a:prstGeom prst="rect">
            <a:avLst/>
          </a:prstGeom>
          <a:noFill/>
        </p:spPr>
        <p:txBody>
          <a:bodyPr wrap="none" rtlCol="0">
            <a:spAutoFit/>
          </a:bodyPr>
          <a:lstStyle/>
          <a:p>
            <a:r>
              <a:rPr lang="en-US" sz="2400" b="1" dirty="0" smtClean="0"/>
              <a:t>Humanity </a:t>
            </a:r>
            <a:r>
              <a:rPr lang="en-US" sz="2400" b="1" dirty="0" smtClean="0"/>
              <a:t>and sustainability/management </a:t>
            </a:r>
            <a:r>
              <a:rPr lang="en-US" sz="2400" b="1" dirty="0" smtClean="0"/>
              <a:t>of coastal systems</a:t>
            </a:r>
            <a:endParaRPr lang="en-US" sz="2400" b="1" dirty="0"/>
          </a:p>
        </p:txBody>
      </p:sp>
      <p:sp>
        <p:nvSpPr>
          <p:cNvPr id="5" name="TextBox 4"/>
          <p:cNvSpPr txBox="1"/>
          <p:nvPr/>
        </p:nvSpPr>
        <p:spPr>
          <a:xfrm>
            <a:off x="304800" y="788075"/>
            <a:ext cx="3429000" cy="2031325"/>
          </a:xfrm>
          <a:prstGeom prst="rect">
            <a:avLst/>
          </a:prstGeom>
          <a:noFill/>
        </p:spPr>
        <p:txBody>
          <a:bodyPr wrap="square" rtlCol="0">
            <a:spAutoFit/>
          </a:bodyPr>
          <a:lstStyle/>
          <a:p>
            <a:pPr algn="ctr"/>
            <a:r>
              <a:rPr lang="en-US" dirty="0" smtClean="0"/>
              <a:t>Human populations growing and increasingly migrating to the coastlines with currently 13 of 20 global megacities on the coast.  This is exerting significant stress on coastal systems.</a:t>
            </a:r>
            <a:endParaRPr lang="en-US" dirty="0"/>
          </a:p>
        </p:txBody>
      </p:sp>
      <p:sp>
        <p:nvSpPr>
          <p:cNvPr id="6" name="TextBox 5"/>
          <p:cNvSpPr txBox="1"/>
          <p:nvPr/>
        </p:nvSpPr>
        <p:spPr>
          <a:xfrm>
            <a:off x="5562600" y="3808273"/>
            <a:ext cx="3429000" cy="1754327"/>
          </a:xfrm>
          <a:prstGeom prst="rect">
            <a:avLst/>
          </a:prstGeom>
          <a:noFill/>
        </p:spPr>
        <p:txBody>
          <a:bodyPr wrap="square" rtlCol="0">
            <a:spAutoFit/>
          </a:bodyPr>
          <a:lstStyle/>
          <a:p>
            <a:pPr algn="ctr"/>
            <a:r>
              <a:rPr lang="en-US" dirty="0" smtClean="0"/>
              <a:t>Humanity, especially in the developing world increasingly rely heavily on oceans for their food.  Increased need for new ways to ensure sustainable fishing and aquaculture</a:t>
            </a:r>
            <a:endParaRPr lang="en-US" dirty="0"/>
          </a:p>
        </p:txBody>
      </p:sp>
    </p:spTree>
    <p:extLst>
      <p:ext uri="{BB962C8B-B14F-4D97-AF65-F5344CB8AC3E}">
        <p14:creationId xmlns:p14="http://schemas.microsoft.com/office/powerpoint/2010/main" val="41467993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ext Box 3"/>
          <p:cNvSpPr txBox="1">
            <a:spLocks noChangeArrowheads="1"/>
          </p:cNvSpPr>
          <p:nvPr/>
        </p:nvSpPr>
        <p:spPr bwMode="auto">
          <a:xfrm>
            <a:off x="4724400" y="65782"/>
            <a:ext cx="43434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defRPr/>
            </a:pPr>
            <a:r>
              <a:rPr lang="en-US" sz="1600" b="1" dirty="0" smtClean="0">
                <a:solidFill>
                  <a:schemeClr val="accent2"/>
                </a:solidFill>
                <a:latin typeface="Calibri"/>
                <a:cs typeface="Calibri"/>
              </a:rPr>
              <a:t>State of New Jersey is now using  gliders to map summer water quality. Is low bottom water oxygen due to outflows from the New York city or is a naturally driven by natural dynamics.</a:t>
            </a:r>
            <a:endParaRPr lang="en-US" sz="1600" b="1" dirty="0">
              <a:solidFill>
                <a:schemeClr val="accent2"/>
              </a:solidFill>
              <a:latin typeface="Calibri"/>
              <a:cs typeface="Calibri"/>
            </a:endParaRPr>
          </a:p>
        </p:txBody>
      </p:sp>
      <p:pic>
        <p:nvPicPr>
          <p:cNvPr id="5" name="Picture 4"/>
          <p:cNvPicPr>
            <a:picLocks noChangeAspect="1"/>
          </p:cNvPicPr>
          <p:nvPr/>
        </p:nvPicPr>
        <p:blipFill rotWithShape="1">
          <a:blip r:embed="rId2"/>
          <a:srcRect l="52252" t="30174" r="14629" b="36128"/>
          <a:stretch/>
        </p:blipFill>
        <p:spPr>
          <a:xfrm>
            <a:off x="4102101" y="1234453"/>
            <a:ext cx="4927600" cy="5013947"/>
          </a:xfrm>
          <a:prstGeom prst="rect">
            <a:avLst/>
          </a:prstGeom>
        </p:spPr>
      </p:pic>
      <p:pic>
        <p:nvPicPr>
          <p:cNvPr id="6" name="Picture 5"/>
          <p:cNvPicPr>
            <a:picLocks noChangeAspect="1"/>
          </p:cNvPicPr>
          <p:nvPr/>
        </p:nvPicPr>
        <p:blipFill rotWithShape="1">
          <a:blip r:embed="rId3"/>
          <a:srcRect l="11585" t="2778" r="2074" b="6480"/>
          <a:stretch/>
        </p:blipFill>
        <p:spPr>
          <a:xfrm>
            <a:off x="38100" y="0"/>
            <a:ext cx="3975100" cy="6223000"/>
          </a:xfrm>
          <a:prstGeom prst="rect">
            <a:avLst/>
          </a:prstGeom>
        </p:spPr>
      </p:pic>
      <p:grpSp>
        <p:nvGrpSpPr>
          <p:cNvPr id="7" name="Group 17"/>
          <p:cNvGrpSpPr>
            <a:grpSpLocks noChangeAspect="1"/>
          </p:cNvGrpSpPr>
          <p:nvPr/>
        </p:nvGrpSpPr>
        <p:grpSpPr bwMode="auto">
          <a:xfrm>
            <a:off x="4148666" y="584199"/>
            <a:ext cx="609600" cy="603739"/>
            <a:chOff x="4416" y="1872"/>
            <a:chExt cx="672" cy="665"/>
          </a:xfrm>
        </p:grpSpPr>
        <p:sp>
          <p:nvSpPr>
            <p:cNvPr id="8" name="Oval 18"/>
            <p:cNvSpPr>
              <a:spLocks noChangeAspect="1" noChangeArrowheads="1"/>
            </p:cNvSpPr>
            <p:nvPr/>
          </p:nvSpPr>
          <p:spPr bwMode="auto">
            <a:xfrm>
              <a:off x="4434" y="1884"/>
              <a:ext cx="636" cy="64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9" name="Picture 19" descr="dep_small"/>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6" y="1872"/>
              <a:ext cx="672" cy="665"/>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Picture 9"/>
          <p:cNvPicPr>
            <a:picLocks noChangeAspect="1"/>
          </p:cNvPicPr>
          <p:nvPr/>
        </p:nvPicPr>
        <p:blipFill>
          <a:blip r:embed="rId5"/>
          <a:stretch>
            <a:fillRect/>
          </a:stretch>
        </p:blipFill>
        <p:spPr>
          <a:xfrm>
            <a:off x="4147457" y="0"/>
            <a:ext cx="576943" cy="576943"/>
          </a:xfrm>
          <a:prstGeom prst="rect">
            <a:avLst/>
          </a:prstGeom>
        </p:spPr>
      </p:pic>
      <p:pic>
        <p:nvPicPr>
          <p:cNvPr id="11" name="Picture 5"/>
          <p:cNvPicPr>
            <a:picLocks noChangeAspect="1" noChangeArrowheads="1"/>
          </p:cNvPicPr>
          <p:nvPr/>
        </p:nvPicPr>
        <p:blipFill>
          <a:blip r:embed="rId6">
            <a:extLst>
              <a:ext uri="{28A0092B-C50C-407E-A947-70E740481C1C}">
                <a14:useLocalDpi xmlns:a14="http://schemas.microsoft.com/office/drawing/2010/main" val="0"/>
              </a:ext>
            </a:extLst>
          </a:blip>
          <a:srcRect t="43533" b="3500"/>
          <a:stretch>
            <a:fillRect/>
          </a:stretch>
        </p:blipFill>
        <p:spPr bwMode="auto">
          <a:xfrm>
            <a:off x="38100" y="5172075"/>
            <a:ext cx="2554414" cy="10255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981200" y="2438400"/>
            <a:ext cx="2057400" cy="2554545"/>
          </a:xfrm>
          <a:prstGeom prst="rect">
            <a:avLst/>
          </a:prstGeom>
          <a:noFill/>
        </p:spPr>
        <p:txBody>
          <a:bodyPr wrap="square" rtlCol="0">
            <a:spAutoFit/>
          </a:bodyPr>
          <a:lstStyle/>
          <a:p>
            <a:pPr algn="ctr"/>
            <a:r>
              <a:rPr lang="en-US" sz="1600" dirty="0" smtClean="0"/>
              <a:t>State sponsored state wide surveys providing 3-4 missions each summer, and provides close to 10,000 profiles/summer as opposed to  ~150 profiles/summer by ship/</a:t>
            </a:r>
            <a:endParaRPr lang="en-US" sz="1600" dirty="0"/>
          </a:p>
        </p:txBody>
      </p:sp>
      <p:cxnSp>
        <p:nvCxnSpPr>
          <p:cNvPr id="13" name="Straight Arrow Connector 12"/>
          <p:cNvCxnSpPr/>
          <p:nvPr/>
        </p:nvCxnSpPr>
        <p:spPr>
          <a:xfrm flipH="1">
            <a:off x="6248400" y="2667000"/>
            <a:ext cx="1219200" cy="5334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476068" y="2319866"/>
            <a:ext cx="1338828" cy="646331"/>
          </a:xfrm>
          <a:prstGeom prst="rect">
            <a:avLst/>
          </a:prstGeom>
          <a:noFill/>
        </p:spPr>
        <p:txBody>
          <a:bodyPr wrap="none" rtlCol="0">
            <a:spAutoFit/>
          </a:bodyPr>
          <a:lstStyle/>
          <a:p>
            <a:r>
              <a:rPr lang="en-US" dirty="0" smtClean="0">
                <a:solidFill>
                  <a:srgbClr val="FF0000"/>
                </a:solidFill>
              </a:rPr>
              <a:t>New York </a:t>
            </a:r>
          </a:p>
          <a:p>
            <a:r>
              <a:rPr lang="en-US" dirty="0" smtClean="0">
                <a:solidFill>
                  <a:srgbClr val="FF0000"/>
                </a:solidFill>
              </a:rPr>
              <a:t>city outflow</a:t>
            </a:r>
            <a:endParaRPr lang="en-US" dirty="0">
              <a:solidFill>
                <a:srgbClr val="FF0000"/>
              </a:solidFill>
            </a:endParaRPr>
          </a:p>
        </p:txBody>
      </p:sp>
      <p:cxnSp>
        <p:nvCxnSpPr>
          <p:cNvPr id="15" name="Straight Arrow Connector 14"/>
          <p:cNvCxnSpPr/>
          <p:nvPr/>
        </p:nvCxnSpPr>
        <p:spPr>
          <a:xfrm flipH="1" flipV="1">
            <a:off x="5867400" y="4572000"/>
            <a:ext cx="1371600" cy="4572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010400" y="4800600"/>
            <a:ext cx="1828799" cy="1200329"/>
          </a:xfrm>
          <a:prstGeom prst="rect">
            <a:avLst/>
          </a:prstGeom>
          <a:noFill/>
        </p:spPr>
        <p:txBody>
          <a:bodyPr wrap="square" rtlCol="0">
            <a:spAutoFit/>
          </a:bodyPr>
          <a:lstStyle/>
          <a:p>
            <a:pPr algn="ctr"/>
            <a:r>
              <a:rPr lang="en-US" dirty="0" smtClean="0">
                <a:solidFill>
                  <a:srgbClr val="FF0000"/>
                </a:solidFill>
              </a:rPr>
              <a:t>Upwelling driven</a:t>
            </a:r>
          </a:p>
          <a:p>
            <a:pPr algn="ctr"/>
            <a:r>
              <a:rPr lang="en-US" dirty="0">
                <a:solidFill>
                  <a:srgbClr val="FF0000"/>
                </a:solidFill>
              </a:rPr>
              <a:t>p</a:t>
            </a:r>
            <a:r>
              <a:rPr lang="en-US" dirty="0" smtClean="0">
                <a:solidFill>
                  <a:srgbClr val="FF0000"/>
                </a:solidFill>
              </a:rPr>
              <a:t>hytoplankton bloom</a:t>
            </a:r>
            <a:endParaRPr lang="en-US" dirty="0">
              <a:solidFill>
                <a:srgbClr val="FF0000"/>
              </a:solidFill>
            </a:endParaRPr>
          </a:p>
        </p:txBody>
      </p:sp>
    </p:spTree>
    <p:extLst>
      <p:ext uri="{BB962C8B-B14F-4D97-AF65-F5344CB8AC3E}">
        <p14:creationId xmlns:p14="http://schemas.microsoft.com/office/powerpoint/2010/main" val="175760248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1585" t="2778" r="2074" b="6480"/>
          <a:stretch/>
        </p:blipFill>
        <p:spPr>
          <a:xfrm>
            <a:off x="38100" y="0"/>
            <a:ext cx="3975100" cy="6223000"/>
          </a:xfrm>
          <a:prstGeom prst="rect">
            <a:avLst/>
          </a:prstGeom>
        </p:spPr>
      </p:pic>
      <p:sp>
        <p:nvSpPr>
          <p:cNvPr id="3" name="Text Box 3"/>
          <p:cNvSpPr txBox="1">
            <a:spLocks noChangeArrowheads="1"/>
          </p:cNvSpPr>
          <p:nvPr/>
        </p:nvSpPr>
        <p:spPr bwMode="auto">
          <a:xfrm>
            <a:off x="5568386" y="0"/>
            <a:ext cx="3575614" cy="120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r">
              <a:defRPr/>
            </a:pPr>
            <a:r>
              <a:rPr lang="en-US" sz="2400" b="1" dirty="0">
                <a:solidFill>
                  <a:schemeClr val="accent2"/>
                </a:solidFill>
                <a:latin typeface="Calibri"/>
                <a:cs typeface="Calibri"/>
              </a:rPr>
              <a:t>Autonomous </a:t>
            </a:r>
            <a:r>
              <a:rPr lang="en-US" sz="2400" b="1" dirty="0" smtClean="0">
                <a:solidFill>
                  <a:schemeClr val="accent2"/>
                </a:solidFill>
                <a:latin typeface="Calibri"/>
                <a:cs typeface="Calibri"/>
              </a:rPr>
              <a:t>Platforms:</a:t>
            </a:r>
          </a:p>
          <a:p>
            <a:pPr algn="r">
              <a:defRPr/>
            </a:pPr>
            <a:r>
              <a:rPr lang="en-US" sz="2400" b="1" dirty="0" smtClean="0">
                <a:solidFill>
                  <a:schemeClr val="accent2"/>
                </a:solidFill>
                <a:latin typeface="Calibri"/>
                <a:cs typeface="Calibri"/>
              </a:rPr>
              <a:t>Dissolved Oxygen</a:t>
            </a:r>
          </a:p>
          <a:p>
            <a:pPr algn="r">
              <a:defRPr/>
            </a:pPr>
            <a:r>
              <a:rPr lang="en-US" sz="2400" b="1" dirty="0" smtClean="0">
                <a:solidFill>
                  <a:schemeClr val="accent2"/>
                </a:solidFill>
                <a:latin typeface="Calibri"/>
                <a:cs typeface="Calibri"/>
              </a:rPr>
              <a:t>2011-2012</a:t>
            </a:r>
            <a:endParaRPr lang="en-US" sz="2400" b="1" dirty="0">
              <a:solidFill>
                <a:schemeClr val="accent2"/>
              </a:solidFill>
              <a:latin typeface="Calibri"/>
              <a:cs typeface="Calibri"/>
            </a:endParaRPr>
          </a:p>
        </p:txBody>
      </p:sp>
      <p:grpSp>
        <p:nvGrpSpPr>
          <p:cNvPr id="4" name="Group 17"/>
          <p:cNvGrpSpPr>
            <a:grpSpLocks noChangeAspect="1"/>
          </p:cNvGrpSpPr>
          <p:nvPr/>
        </p:nvGrpSpPr>
        <p:grpSpPr bwMode="auto">
          <a:xfrm>
            <a:off x="4730186" y="-11650"/>
            <a:ext cx="711200" cy="704362"/>
            <a:chOff x="4416" y="1872"/>
            <a:chExt cx="672" cy="665"/>
          </a:xfrm>
        </p:grpSpPr>
        <p:sp>
          <p:nvSpPr>
            <p:cNvPr id="5" name="Oval 18"/>
            <p:cNvSpPr>
              <a:spLocks noChangeAspect="1" noChangeArrowheads="1"/>
            </p:cNvSpPr>
            <p:nvPr/>
          </p:nvSpPr>
          <p:spPr bwMode="auto">
            <a:xfrm>
              <a:off x="4434" y="1884"/>
              <a:ext cx="636" cy="642"/>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pic>
          <p:nvPicPr>
            <p:cNvPr id="6" name="Picture 19" descr="dep_small"/>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6" y="1872"/>
              <a:ext cx="672" cy="665"/>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p:cNvPicPr>
            <a:picLocks noChangeAspect="1"/>
          </p:cNvPicPr>
          <p:nvPr/>
        </p:nvPicPr>
        <p:blipFill>
          <a:blip r:embed="rId4"/>
          <a:stretch>
            <a:fillRect/>
          </a:stretch>
        </p:blipFill>
        <p:spPr>
          <a:xfrm>
            <a:off x="4038600" y="0"/>
            <a:ext cx="673100" cy="673100"/>
          </a:xfrm>
          <a:prstGeom prst="rect">
            <a:avLst/>
          </a:prstGeom>
        </p:spPr>
      </p:pic>
      <p:pic>
        <p:nvPicPr>
          <p:cNvPr id="8" name="Picture 7"/>
          <p:cNvPicPr>
            <a:picLocks noChangeAspect="1"/>
          </p:cNvPicPr>
          <p:nvPr/>
        </p:nvPicPr>
        <p:blipFill>
          <a:blip r:embed="rId5"/>
          <a:stretch>
            <a:fillRect/>
          </a:stretch>
        </p:blipFill>
        <p:spPr>
          <a:xfrm>
            <a:off x="4038600" y="3601560"/>
            <a:ext cx="5105400" cy="2565996"/>
          </a:xfrm>
          <a:prstGeom prst="rect">
            <a:avLst/>
          </a:prstGeom>
        </p:spPr>
      </p:pic>
      <p:pic>
        <p:nvPicPr>
          <p:cNvPr id="9" name="Picture 8"/>
          <p:cNvPicPr>
            <a:picLocks noChangeAspect="1"/>
          </p:cNvPicPr>
          <p:nvPr/>
        </p:nvPicPr>
        <p:blipFill>
          <a:blip r:embed="rId6"/>
          <a:stretch>
            <a:fillRect/>
          </a:stretch>
        </p:blipFill>
        <p:spPr>
          <a:xfrm>
            <a:off x="4038600" y="1143000"/>
            <a:ext cx="5105400" cy="2552700"/>
          </a:xfrm>
          <a:prstGeom prst="rect">
            <a:avLst/>
          </a:prstGeom>
        </p:spPr>
      </p:pic>
      <p:sp>
        <p:nvSpPr>
          <p:cNvPr id="10" name="TextBox 9"/>
          <p:cNvSpPr txBox="1"/>
          <p:nvPr/>
        </p:nvSpPr>
        <p:spPr>
          <a:xfrm>
            <a:off x="5917937" y="5537197"/>
            <a:ext cx="2776008" cy="369332"/>
          </a:xfrm>
          <a:prstGeom prst="rect">
            <a:avLst/>
          </a:prstGeom>
          <a:noFill/>
        </p:spPr>
        <p:txBody>
          <a:bodyPr wrap="none" rtlCol="0">
            <a:spAutoFit/>
          </a:bodyPr>
          <a:lstStyle/>
          <a:p>
            <a:r>
              <a:rPr lang="en-US" dirty="0" smtClean="0">
                <a:solidFill>
                  <a:srgbClr val="FFFFFF"/>
                </a:solidFill>
              </a:rPr>
              <a:t>Dissolved Oxygen (mg/L)</a:t>
            </a:r>
            <a:endParaRPr lang="en-US" dirty="0">
              <a:solidFill>
                <a:srgbClr val="FFFFFF"/>
              </a:solidFill>
            </a:endParaRPr>
          </a:p>
        </p:txBody>
      </p:sp>
      <p:sp>
        <p:nvSpPr>
          <p:cNvPr id="11" name="TextBox 10"/>
          <p:cNvSpPr txBox="1"/>
          <p:nvPr/>
        </p:nvSpPr>
        <p:spPr>
          <a:xfrm>
            <a:off x="6718037" y="3046968"/>
            <a:ext cx="1957387" cy="369332"/>
          </a:xfrm>
          <a:prstGeom prst="rect">
            <a:avLst/>
          </a:prstGeom>
          <a:noFill/>
        </p:spPr>
        <p:txBody>
          <a:bodyPr wrap="none" rtlCol="0">
            <a:spAutoFit/>
          </a:bodyPr>
          <a:lstStyle/>
          <a:p>
            <a:r>
              <a:rPr lang="en-US" dirty="0" smtClean="0">
                <a:solidFill>
                  <a:srgbClr val="FFFFFF"/>
                </a:solidFill>
              </a:rPr>
              <a:t>Temperature (°C)</a:t>
            </a:r>
            <a:endParaRPr lang="en-US" dirty="0">
              <a:solidFill>
                <a:srgbClr val="FFFFFF"/>
              </a:solidFill>
            </a:endParaRPr>
          </a:p>
        </p:txBody>
      </p:sp>
      <p:pic>
        <p:nvPicPr>
          <p:cNvPr id="12" name="Picture 11"/>
          <p:cNvPicPr>
            <a:picLocks noChangeAspect="1"/>
          </p:cNvPicPr>
          <p:nvPr/>
        </p:nvPicPr>
        <p:blipFill>
          <a:blip r:embed="rId7"/>
          <a:stretch>
            <a:fillRect/>
          </a:stretch>
        </p:blipFill>
        <p:spPr>
          <a:xfrm>
            <a:off x="1337736" y="4127272"/>
            <a:ext cx="2667756" cy="2095727"/>
          </a:xfrm>
          <a:prstGeom prst="rect">
            <a:avLst/>
          </a:prstGeom>
        </p:spPr>
      </p:pic>
    </p:spTree>
    <p:extLst>
      <p:ext uri="{BB962C8B-B14F-4D97-AF65-F5344CB8AC3E}">
        <p14:creationId xmlns:p14="http://schemas.microsoft.com/office/powerpoint/2010/main" val="354437745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5"/>
          <p:cNvSpPr txBox="1">
            <a:spLocks/>
          </p:cNvSpPr>
          <p:nvPr/>
        </p:nvSpPr>
        <p:spPr>
          <a:xfrm>
            <a:off x="0" y="1143000"/>
            <a:ext cx="3733800" cy="4800600"/>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bg1"/>
                </a:solidFill>
                <a:latin typeface="+mn-lt"/>
                <a:ea typeface="Geneva" pitchFamily="-65" charset="-128"/>
                <a:cs typeface="Geneva" pitchFamily="-65" charset="-128"/>
              </a:defRPr>
            </a:lvl1pPr>
            <a:lvl2pPr marL="742950" indent="-285750" algn="l" rtl="0" eaLnBrk="0" fontAlgn="base" hangingPunct="0">
              <a:spcBef>
                <a:spcPct val="20000"/>
              </a:spcBef>
              <a:spcAft>
                <a:spcPct val="0"/>
              </a:spcAft>
              <a:buChar char="–"/>
              <a:defRPr sz="2800">
                <a:solidFill>
                  <a:schemeClr val="bg1"/>
                </a:solidFill>
                <a:latin typeface="+mn-lt"/>
                <a:ea typeface="Geneva" charset="-128"/>
              </a:defRPr>
            </a:lvl2pPr>
            <a:lvl3pPr marL="1143000" indent="-228600" algn="l" rtl="0" eaLnBrk="0" fontAlgn="base" hangingPunct="0">
              <a:spcBef>
                <a:spcPct val="20000"/>
              </a:spcBef>
              <a:spcAft>
                <a:spcPct val="0"/>
              </a:spcAft>
              <a:buChar char="•"/>
              <a:defRPr sz="2400">
                <a:solidFill>
                  <a:schemeClr val="bg1"/>
                </a:solidFill>
                <a:latin typeface="+mn-lt"/>
                <a:ea typeface="Geneva" charset="-128"/>
              </a:defRPr>
            </a:lvl3pPr>
            <a:lvl4pPr marL="1600200" indent="-228600" algn="l" rtl="0" eaLnBrk="0" fontAlgn="base" hangingPunct="0">
              <a:spcBef>
                <a:spcPct val="20000"/>
              </a:spcBef>
              <a:spcAft>
                <a:spcPct val="0"/>
              </a:spcAft>
              <a:buChar char="–"/>
              <a:defRPr sz="2000">
                <a:solidFill>
                  <a:schemeClr val="bg1"/>
                </a:solidFill>
                <a:latin typeface="+mn-lt"/>
                <a:ea typeface="Geneva" charset="-128"/>
              </a:defRPr>
            </a:lvl4pPr>
            <a:lvl5pPr marL="2057400" indent="-228600" algn="l" rtl="0" eaLnBrk="0" fontAlgn="base" hangingPunct="0">
              <a:spcBef>
                <a:spcPct val="20000"/>
              </a:spcBef>
              <a:spcAft>
                <a:spcPct val="0"/>
              </a:spcAft>
              <a:buChar char="»"/>
              <a:defRPr sz="2000">
                <a:solidFill>
                  <a:schemeClr val="bg1"/>
                </a:solidFill>
                <a:latin typeface="+mn-lt"/>
                <a:ea typeface="Geneva"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US" sz="2000" dirty="0" smtClean="0">
                <a:solidFill>
                  <a:schemeClr val="tx1"/>
                </a:solidFill>
              </a:rPr>
              <a:t>Mobile tracking of offshore environments </a:t>
            </a:r>
          </a:p>
          <a:p>
            <a:r>
              <a:rPr lang="en-US" sz="2000" dirty="0" smtClean="0">
                <a:solidFill>
                  <a:schemeClr val="tx1"/>
                </a:solidFill>
              </a:rPr>
              <a:t>Reach currently unmonitored areas</a:t>
            </a:r>
          </a:p>
          <a:p>
            <a:r>
              <a:rPr lang="en-US" sz="2000" dirty="0" smtClean="0">
                <a:solidFill>
                  <a:schemeClr val="tx1"/>
                </a:solidFill>
              </a:rPr>
              <a:t>Natural addition to ongoing research</a:t>
            </a:r>
          </a:p>
          <a:p>
            <a:r>
              <a:rPr lang="en-US" sz="2000" dirty="0" smtClean="0">
                <a:solidFill>
                  <a:schemeClr val="tx1"/>
                </a:solidFill>
              </a:rPr>
              <a:t>Increase understanding of fisheries </a:t>
            </a:r>
            <a:r>
              <a:rPr lang="en-US" sz="2000" dirty="0" smtClean="0">
                <a:solidFill>
                  <a:schemeClr val="tx1"/>
                </a:solidFill>
              </a:rPr>
              <a:t>interactions</a:t>
            </a:r>
          </a:p>
          <a:p>
            <a:r>
              <a:rPr lang="en-US" sz="2000" dirty="0" smtClean="0">
                <a:solidFill>
                  <a:schemeClr val="tx1"/>
                </a:solidFill>
              </a:rPr>
              <a:t>New templates for future fishery management based on dynamic fish populations living in a dynamic ocean.</a:t>
            </a:r>
            <a:endParaRPr lang="en-US" sz="2000" dirty="0">
              <a:solidFill>
                <a:schemeClr val="tx1"/>
              </a:solidFill>
            </a:endParaRPr>
          </a:p>
        </p:txBody>
      </p:sp>
      <p:pic>
        <p:nvPicPr>
          <p:cNvPr id="3" name="Picture 2" descr="Description: Macintosh HD:Users:oliver:Desktop:sturgeon_glider_paper:fig1.png"/>
          <p:cNvPicPr/>
          <p:nvPr/>
        </p:nvPicPr>
        <p:blipFill>
          <a:blip r:embed="rId2">
            <a:extLst>
              <a:ext uri="{28A0092B-C50C-407E-A947-70E740481C1C}">
                <a14:useLocalDpi xmlns:a14="http://schemas.microsoft.com/office/drawing/2010/main" val="0"/>
              </a:ext>
            </a:extLst>
          </a:blip>
          <a:srcRect/>
          <a:stretch>
            <a:fillRect/>
          </a:stretch>
        </p:blipFill>
        <p:spPr bwMode="auto">
          <a:xfrm>
            <a:off x="3750733" y="1295400"/>
            <a:ext cx="5257800" cy="4876800"/>
          </a:xfrm>
          <a:prstGeom prst="rect">
            <a:avLst/>
          </a:prstGeom>
          <a:noFill/>
          <a:ln>
            <a:noFill/>
          </a:ln>
        </p:spPr>
      </p:pic>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400" y="5257800"/>
            <a:ext cx="2278006" cy="928288"/>
          </a:xfrm>
          <a:prstGeom prst="rect">
            <a:avLst/>
          </a:prstGeom>
        </p:spPr>
      </p:pic>
      <p:sp>
        <p:nvSpPr>
          <p:cNvPr id="6" name="Title 1"/>
          <p:cNvSpPr txBox="1">
            <a:spLocks/>
          </p:cNvSpPr>
          <p:nvPr/>
        </p:nvSpPr>
        <p:spPr>
          <a:xfrm>
            <a:off x="457200" y="32398"/>
            <a:ext cx="8229600" cy="1143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Geneva" pitchFamily="-65" charset="-128"/>
                <a:cs typeface="Geneva" pitchFamily="-65" charset="-128"/>
              </a:defRPr>
            </a:lvl1pPr>
            <a:lvl2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2pPr>
            <a:lvl3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3pPr>
            <a:lvl4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4pPr>
            <a:lvl5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smtClean="0">
                <a:solidFill>
                  <a:schemeClr val="tx1"/>
                </a:solidFill>
              </a:rPr>
              <a:t>Receiver Integrated Glider</a:t>
            </a:r>
            <a:endParaRPr lang="en-US" dirty="0">
              <a:solidFill>
                <a:schemeClr val="tx1"/>
              </a:solidFill>
            </a:endParaRPr>
          </a:p>
        </p:txBody>
      </p:sp>
      <p:pic>
        <p:nvPicPr>
          <p:cNvPr id="7" name="Picture 2" descr="http://www.udel.edu/udaily/2013/may/images/OTISandSturgeon.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4572000"/>
            <a:ext cx="2229422" cy="14877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924970695"/>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escription: Macintosh HD:Users:oliver:GLSTUR:fig4.png"/>
          <p:cNvPicPr/>
          <p:nvPr/>
        </p:nvPicPr>
        <p:blipFill>
          <a:blip r:embed="rId2">
            <a:extLst>
              <a:ext uri="{28A0092B-C50C-407E-A947-70E740481C1C}">
                <a14:useLocalDpi xmlns:a14="http://schemas.microsoft.com/office/drawing/2010/main" val="0"/>
              </a:ext>
            </a:extLst>
          </a:blip>
          <a:srcRect/>
          <a:stretch>
            <a:fillRect/>
          </a:stretch>
        </p:blipFill>
        <p:spPr bwMode="auto">
          <a:xfrm>
            <a:off x="3352800" y="838200"/>
            <a:ext cx="5257800" cy="5257800"/>
          </a:xfrm>
          <a:prstGeom prst="rect">
            <a:avLst/>
          </a:prstGeom>
          <a:noFill/>
          <a:ln>
            <a:noFill/>
          </a:ln>
        </p:spPr>
      </p:pic>
      <p:sp>
        <p:nvSpPr>
          <p:cNvPr id="3" name="Title 1"/>
          <p:cNvSpPr txBox="1">
            <a:spLocks/>
          </p:cNvSpPr>
          <p:nvPr/>
        </p:nvSpPr>
        <p:spPr>
          <a:xfrm>
            <a:off x="457200" y="32398"/>
            <a:ext cx="8229600" cy="1143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Geneva" pitchFamily="-65" charset="-128"/>
                <a:cs typeface="Geneva" pitchFamily="-65" charset="-128"/>
              </a:defRPr>
            </a:lvl1pPr>
            <a:lvl2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2pPr>
            <a:lvl3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3pPr>
            <a:lvl4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4pPr>
            <a:lvl5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r>
              <a:rPr lang="en-US" smtClean="0">
                <a:solidFill>
                  <a:schemeClr val="tx1"/>
                </a:solidFill>
              </a:rPr>
              <a:t>Receiver Integrated Glider</a:t>
            </a:r>
            <a:endParaRPr lang="en-US" dirty="0">
              <a:solidFill>
                <a:schemeClr val="tx1"/>
              </a:solidFill>
            </a:endParaRPr>
          </a:p>
        </p:txBody>
      </p:sp>
      <p:sp>
        <p:nvSpPr>
          <p:cNvPr id="5" name="Content Placeholder 5"/>
          <p:cNvSpPr txBox="1">
            <a:spLocks/>
          </p:cNvSpPr>
          <p:nvPr/>
        </p:nvSpPr>
        <p:spPr>
          <a:xfrm>
            <a:off x="0" y="1295400"/>
            <a:ext cx="3276600" cy="4800600"/>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bg1"/>
                </a:solidFill>
                <a:latin typeface="+mn-lt"/>
                <a:ea typeface="Geneva" pitchFamily="-65" charset="-128"/>
                <a:cs typeface="Geneva" pitchFamily="-65" charset="-128"/>
              </a:defRPr>
            </a:lvl1pPr>
            <a:lvl2pPr marL="742950" indent="-285750" algn="l" rtl="0" eaLnBrk="0" fontAlgn="base" hangingPunct="0">
              <a:spcBef>
                <a:spcPct val="20000"/>
              </a:spcBef>
              <a:spcAft>
                <a:spcPct val="0"/>
              </a:spcAft>
              <a:buChar char="–"/>
              <a:defRPr sz="2800">
                <a:solidFill>
                  <a:schemeClr val="bg1"/>
                </a:solidFill>
                <a:latin typeface="+mn-lt"/>
                <a:ea typeface="Geneva" charset="-128"/>
              </a:defRPr>
            </a:lvl2pPr>
            <a:lvl3pPr marL="1143000" indent="-228600" algn="l" rtl="0" eaLnBrk="0" fontAlgn="base" hangingPunct="0">
              <a:spcBef>
                <a:spcPct val="20000"/>
              </a:spcBef>
              <a:spcAft>
                <a:spcPct val="0"/>
              </a:spcAft>
              <a:buChar char="•"/>
              <a:defRPr sz="2400">
                <a:solidFill>
                  <a:schemeClr val="bg1"/>
                </a:solidFill>
                <a:latin typeface="+mn-lt"/>
                <a:ea typeface="Geneva" charset="-128"/>
              </a:defRPr>
            </a:lvl3pPr>
            <a:lvl4pPr marL="1600200" indent="-228600" algn="l" rtl="0" eaLnBrk="0" fontAlgn="base" hangingPunct="0">
              <a:spcBef>
                <a:spcPct val="20000"/>
              </a:spcBef>
              <a:spcAft>
                <a:spcPct val="0"/>
              </a:spcAft>
              <a:buChar char="–"/>
              <a:defRPr sz="2000">
                <a:solidFill>
                  <a:schemeClr val="bg1"/>
                </a:solidFill>
                <a:latin typeface="+mn-lt"/>
                <a:ea typeface="Geneva" charset="-128"/>
              </a:defRPr>
            </a:lvl4pPr>
            <a:lvl5pPr marL="2057400" indent="-228600" algn="l" rtl="0" eaLnBrk="0" fontAlgn="base" hangingPunct="0">
              <a:spcBef>
                <a:spcPct val="20000"/>
              </a:spcBef>
              <a:spcAft>
                <a:spcPct val="0"/>
              </a:spcAft>
              <a:buChar char="»"/>
              <a:defRPr sz="2000">
                <a:solidFill>
                  <a:schemeClr val="bg1"/>
                </a:solidFill>
                <a:latin typeface="+mn-lt"/>
                <a:ea typeface="Geneva" charset="-128"/>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a:lstStyle>
          <a:p>
            <a:r>
              <a:rPr lang="en-US" sz="2400" smtClean="0">
                <a:solidFill>
                  <a:schemeClr val="tx1"/>
                </a:solidFill>
              </a:rPr>
              <a:t>Enables coupling of data sets </a:t>
            </a:r>
          </a:p>
          <a:p>
            <a:pPr lvl="1"/>
            <a:r>
              <a:rPr lang="en-US" sz="2000" smtClean="0">
                <a:solidFill>
                  <a:schemeClr val="tx1"/>
                </a:solidFill>
              </a:rPr>
              <a:t>Telemetry data</a:t>
            </a:r>
          </a:p>
          <a:p>
            <a:pPr lvl="1"/>
            <a:r>
              <a:rPr lang="en-US" sz="2000" smtClean="0">
                <a:solidFill>
                  <a:schemeClr val="tx1"/>
                </a:solidFill>
              </a:rPr>
              <a:t>Temperature</a:t>
            </a:r>
          </a:p>
          <a:p>
            <a:pPr lvl="1"/>
            <a:r>
              <a:rPr lang="en-US" sz="2000" smtClean="0">
                <a:solidFill>
                  <a:schemeClr val="tx1"/>
                </a:solidFill>
              </a:rPr>
              <a:t>Salinity</a:t>
            </a:r>
          </a:p>
          <a:p>
            <a:pPr lvl="1"/>
            <a:r>
              <a:rPr lang="en-US" sz="2000" smtClean="0">
                <a:solidFill>
                  <a:schemeClr val="tx1"/>
                </a:solidFill>
              </a:rPr>
              <a:t>Productivity</a:t>
            </a:r>
          </a:p>
          <a:p>
            <a:r>
              <a:rPr lang="en-US" sz="2400" smtClean="0">
                <a:solidFill>
                  <a:schemeClr val="tx1"/>
                </a:solidFill>
              </a:rPr>
              <a:t>Moves us beyond fixed arrays</a:t>
            </a:r>
            <a:endParaRPr lang="en-US" sz="2400" dirty="0">
              <a:solidFill>
                <a:schemeClr val="tx1"/>
              </a:solidFill>
            </a:endParaRPr>
          </a:p>
        </p:txBody>
      </p:sp>
    </p:spTree>
    <p:extLst>
      <p:ext uri="{BB962C8B-B14F-4D97-AF65-F5344CB8AC3E}">
        <p14:creationId xmlns:p14="http://schemas.microsoft.com/office/powerpoint/2010/main" val="1450509629"/>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10-31 at 1.10.10 AM.png"/>
          <p:cNvPicPr>
            <a:picLocks noChangeAspect="1"/>
          </p:cNvPicPr>
          <p:nvPr/>
        </p:nvPicPr>
        <p:blipFill rotWithShape="1">
          <a:blip r:embed="rId2">
            <a:extLst>
              <a:ext uri="{28A0092B-C50C-407E-A947-70E740481C1C}">
                <a14:useLocalDpi xmlns:a14="http://schemas.microsoft.com/office/drawing/2010/main" val="0"/>
              </a:ext>
            </a:extLst>
          </a:blip>
          <a:srcRect l="11675" r="1447"/>
          <a:stretch/>
        </p:blipFill>
        <p:spPr>
          <a:xfrm>
            <a:off x="0" y="0"/>
            <a:ext cx="9144000" cy="6858000"/>
          </a:xfrm>
          <a:prstGeom prst="rect">
            <a:avLst/>
          </a:prstGeom>
        </p:spPr>
      </p:pic>
      <p:pic>
        <p:nvPicPr>
          <p:cNvPr id="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0"/>
            <a:ext cx="3839807" cy="3493299"/>
          </a:xfrm>
          <a:prstGeom prst="rect">
            <a:avLst/>
          </a:prstGeom>
          <a:noFill/>
          <a:ln>
            <a:noFill/>
          </a:ln>
          <a:effectLst>
            <a:outerShdw blurRad="63500" dist="38099" dir="2700000" algn="ctr" rotWithShape="0">
              <a:schemeClr val="bg2">
                <a:alpha val="74998"/>
              </a:schemeClr>
            </a:outerShdw>
            <a:softEdge rad="63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 Box 5"/>
          <p:cNvSpPr txBox="1">
            <a:spLocks noChangeArrowheads="1"/>
          </p:cNvSpPr>
          <p:nvPr/>
        </p:nvSpPr>
        <p:spPr bwMode="auto">
          <a:xfrm>
            <a:off x="152400" y="43190"/>
            <a:ext cx="2808287"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AU" sz="1100" i="1" dirty="0" err="1">
                <a:solidFill>
                  <a:srgbClr val="000066"/>
                </a:solidFill>
              </a:rPr>
              <a:t>Rignot</a:t>
            </a:r>
            <a:r>
              <a:rPr lang="en-AU" sz="1100" i="1" dirty="0">
                <a:solidFill>
                  <a:srgbClr val="000066"/>
                </a:solidFill>
              </a:rPr>
              <a:t> et al., 2008</a:t>
            </a:r>
          </a:p>
        </p:txBody>
      </p:sp>
      <p:sp>
        <p:nvSpPr>
          <p:cNvPr id="6" name="TextBox 5"/>
          <p:cNvSpPr txBox="1"/>
          <p:nvPr/>
        </p:nvSpPr>
        <p:spPr>
          <a:xfrm>
            <a:off x="4114800" y="228600"/>
            <a:ext cx="4953000" cy="923330"/>
          </a:xfrm>
          <a:prstGeom prst="rect">
            <a:avLst/>
          </a:prstGeom>
          <a:noFill/>
        </p:spPr>
        <p:txBody>
          <a:bodyPr wrap="square" rtlCol="0">
            <a:spAutoFit/>
          </a:bodyPr>
          <a:lstStyle/>
          <a:p>
            <a:pPr algn="ctr"/>
            <a:r>
              <a:rPr lang="en-US" b="1" dirty="0" smtClean="0"/>
              <a:t>Polar systems showing significant change in both the Arctic and Antarctic.  Sampling heavily constrained by rough seas</a:t>
            </a:r>
            <a:r>
              <a:rPr lang="en-US" b="1" dirty="0"/>
              <a:t> </a:t>
            </a:r>
            <a:r>
              <a:rPr lang="en-US" b="1" dirty="0" smtClean="0"/>
              <a:t>and ice.</a:t>
            </a:r>
            <a:endParaRPr lang="en-US" b="1" dirty="0"/>
          </a:p>
        </p:txBody>
      </p:sp>
    </p:spTree>
    <p:extLst>
      <p:ext uri="{BB962C8B-B14F-4D97-AF65-F5344CB8AC3E}">
        <p14:creationId xmlns:p14="http://schemas.microsoft.com/office/powerpoint/2010/main" val="428294971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38" r="-1" b="142"/>
          <a:stretch/>
        </p:blipFill>
        <p:spPr>
          <a:xfrm>
            <a:off x="311151" y="3301383"/>
            <a:ext cx="4151274" cy="2831586"/>
          </a:xfrm>
          <a:prstGeom prst="rect">
            <a:avLst/>
          </a:prstGeom>
          <a:ln>
            <a:solidFill>
              <a:srgbClr val="000000"/>
            </a:solidFill>
          </a:ln>
        </p:spPr>
      </p:pic>
      <p:pic>
        <p:nvPicPr>
          <p:cNvPr id="8" name="Picture 7" descr="cl_20110204200001-2.jpg"/>
          <p:cNvPicPr>
            <a:picLocks noChangeAspect="1"/>
          </p:cNvPicPr>
          <p:nvPr/>
        </p:nvPicPr>
        <p:blipFill rotWithShape="1">
          <a:blip r:embed="rId3">
            <a:extLst>
              <a:ext uri="{28A0092B-C50C-407E-A947-70E740481C1C}">
                <a14:useLocalDpi xmlns:a14="http://schemas.microsoft.com/office/drawing/2010/main" val="0"/>
              </a:ext>
            </a:extLst>
          </a:blip>
          <a:srcRect l="-1" r="3401"/>
          <a:stretch/>
        </p:blipFill>
        <p:spPr>
          <a:xfrm>
            <a:off x="4745567" y="3301383"/>
            <a:ext cx="4119034" cy="2831585"/>
          </a:xfrm>
          <a:prstGeom prst="rect">
            <a:avLst/>
          </a:prstGeom>
          <a:ln>
            <a:solidFill>
              <a:srgbClr val="000000"/>
            </a:solidFill>
          </a:ln>
        </p:spPr>
      </p:pic>
      <p:pic>
        <p:nvPicPr>
          <p:cNvPr id="3" name="Picture 2"/>
          <p:cNvPicPr>
            <a:picLocks noChangeAspect="1"/>
          </p:cNvPicPr>
          <p:nvPr/>
        </p:nvPicPr>
        <p:blipFill rotWithShape="1">
          <a:blip r:embed="rId4"/>
          <a:srcRect t="21140" r="23344" b="9445"/>
          <a:stretch/>
        </p:blipFill>
        <p:spPr>
          <a:xfrm>
            <a:off x="311151" y="3301381"/>
            <a:ext cx="4151274" cy="2831587"/>
          </a:xfrm>
          <a:prstGeom prst="rect">
            <a:avLst/>
          </a:prstGeom>
          <a:ln>
            <a:solidFill>
              <a:srgbClr val="000000"/>
            </a:solidFill>
          </a:ln>
        </p:spPr>
      </p:pic>
      <p:pic>
        <p:nvPicPr>
          <p:cNvPr id="2" name="Picture 1" descr="NBP_windspeed_24hr.png"/>
          <p:cNvPicPr>
            <a:picLocks noChangeAspect="1"/>
          </p:cNvPicPr>
          <p:nvPr/>
        </p:nvPicPr>
        <p:blipFill rotWithShape="1">
          <a:blip r:embed="rId5">
            <a:extLst>
              <a:ext uri="{28A0092B-C50C-407E-A947-70E740481C1C}">
                <a14:useLocalDpi xmlns:a14="http://schemas.microsoft.com/office/drawing/2010/main" val="0"/>
              </a:ext>
            </a:extLst>
          </a:blip>
          <a:srcRect l="12815" t="7779" r="6667" b="6028"/>
          <a:stretch/>
        </p:blipFill>
        <p:spPr>
          <a:xfrm>
            <a:off x="620181" y="529165"/>
            <a:ext cx="8312151" cy="2552700"/>
          </a:xfrm>
          <a:prstGeom prst="rect">
            <a:avLst/>
          </a:prstGeom>
        </p:spPr>
      </p:pic>
      <p:sp>
        <p:nvSpPr>
          <p:cNvPr id="6" name="TextBox 5"/>
          <p:cNvSpPr txBox="1"/>
          <p:nvPr/>
        </p:nvSpPr>
        <p:spPr>
          <a:xfrm>
            <a:off x="235926" y="306915"/>
            <a:ext cx="406957" cy="2771271"/>
          </a:xfrm>
          <a:prstGeom prst="rect">
            <a:avLst/>
          </a:prstGeom>
          <a:noFill/>
        </p:spPr>
        <p:txBody>
          <a:bodyPr wrap="none" rtlCol="0">
            <a:spAutoFit/>
          </a:bodyPr>
          <a:lstStyle/>
          <a:p>
            <a:pPr algn="r">
              <a:lnSpc>
                <a:spcPts val="2100"/>
              </a:lnSpc>
            </a:pPr>
            <a:r>
              <a:rPr lang="en-US" sz="1200" dirty="0" smtClean="0"/>
              <a:t>40</a:t>
            </a:r>
          </a:p>
          <a:p>
            <a:pPr algn="r">
              <a:lnSpc>
                <a:spcPts val="2100"/>
              </a:lnSpc>
            </a:pPr>
            <a:endParaRPr lang="en-US" sz="1200" dirty="0" smtClean="0"/>
          </a:p>
          <a:p>
            <a:pPr algn="r">
              <a:lnSpc>
                <a:spcPts val="2100"/>
              </a:lnSpc>
            </a:pPr>
            <a:r>
              <a:rPr lang="en-US" sz="1200" dirty="0" smtClean="0"/>
              <a:t>31</a:t>
            </a:r>
          </a:p>
          <a:p>
            <a:pPr algn="r">
              <a:lnSpc>
                <a:spcPts val="2100"/>
              </a:lnSpc>
            </a:pPr>
            <a:endParaRPr lang="en-US" sz="1200" dirty="0" smtClean="0"/>
          </a:p>
          <a:p>
            <a:pPr algn="r">
              <a:lnSpc>
                <a:spcPts val="2100"/>
              </a:lnSpc>
            </a:pPr>
            <a:r>
              <a:rPr lang="en-US" sz="1200" dirty="0" smtClean="0"/>
              <a:t>22</a:t>
            </a:r>
          </a:p>
          <a:p>
            <a:pPr algn="r">
              <a:lnSpc>
                <a:spcPts val="2100"/>
              </a:lnSpc>
            </a:pPr>
            <a:endParaRPr lang="en-US" sz="1200" dirty="0" smtClean="0"/>
          </a:p>
          <a:p>
            <a:pPr algn="r">
              <a:lnSpc>
                <a:spcPts val="2100"/>
              </a:lnSpc>
            </a:pPr>
            <a:r>
              <a:rPr lang="en-US" sz="1200" dirty="0" smtClean="0"/>
              <a:t>13</a:t>
            </a:r>
          </a:p>
          <a:p>
            <a:pPr algn="r">
              <a:lnSpc>
                <a:spcPts val="2100"/>
              </a:lnSpc>
            </a:pPr>
            <a:endParaRPr lang="en-US" sz="1200" dirty="0" smtClean="0"/>
          </a:p>
          <a:p>
            <a:pPr algn="r">
              <a:lnSpc>
                <a:spcPts val="2100"/>
              </a:lnSpc>
            </a:pPr>
            <a:r>
              <a:rPr lang="en-US" sz="1200" dirty="0"/>
              <a:t>4</a:t>
            </a:r>
            <a:endParaRPr lang="en-US" sz="1200" dirty="0" smtClean="0"/>
          </a:p>
          <a:p>
            <a:pPr algn="r">
              <a:lnSpc>
                <a:spcPts val="2100"/>
              </a:lnSpc>
            </a:pPr>
            <a:endParaRPr lang="en-US" sz="1200" dirty="0"/>
          </a:p>
        </p:txBody>
      </p:sp>
      <p:sp>
        <p:nvSpPr>
          <p:cNvPr id="7" name="TextBox 6"/>
          <p:cNvSpPr txBox="1"/>
          <p:nvPr/>
        </p:nvSpPr>
        <p:spPr>
          <a:xfrm>
            <a:off x="3310496" y="101598"/>
            <a:ext cx="2904010" cy="400110"/>
          </a:xfrm>
          <a:prstGeom prst="rect">
            <a:avLst/>
          </a:prstGeom>
          <a:noFill/>
        </p:spPr>
        <p:txBody>
          <a:bodyPr wrap="none" rtlCol="0">
            <a:spAutoFit/>
          </a:bodyPr>
          <a:lstStyle/>
          <a:p>
            <a:r>
              <a:rPr lang="en-US" sz="2000" b="1" dirty="0" smtClean="0">
                <a:solidFill>
                  <a:srgbClr val="3366FF"/>
                </a:solidFill>
              </a:rPr>
              <a:t>24 Hour Winds (knots)</a:t>
            </a:r>
            <a:endParaRPr lang="en-US" sz="2000" b="1" dirty="0">
              <a:solidFill>
                <a:srgbClr val="3366FF"/>
              </a:solidFill>
            </a:endParaRPr>
          </a:p>
        </p:txBody>
      </p:sp>
      <p:pic>
        <p:nvPicPr>
          <p:cNvPr id="10" name="Picture 9"/>
          <p:cNvPicPr>
            <a:picLocks noChangeAspect="1"/>
          </p:cNvPicPr>
          <p:nvPr/>
        </p:nvPicPr>
        <p:blipFill rotWithShape="1">
          <a:blip r:embed="rId6"/>
          <a:srcRect t="8889"/>
          <a:stretch/>
        </p:blipFill>
        <p:spPr>
          <a:xfrm>
            <a:off x="4749758" y="3301383"/>
            <a:ext cx="4143783" cy="2831585"/>
          </a:xfrm>
          <a:prstGeom prst="rect">
            <a:avLst/>
          </a:prstGeom>
          <a:ln>
            <a:solidFill>
              <a:srgbClr val="000000"/>
            </a:solidFill>
          </a:ln>
        </p:spPr>
      </p:pic>
    </p:spTree>
    <p:extLst>
      <p:ext uri="{BB962C8B-B14F-4D97-AF65-F5344CB8AC3E}">
        <p14:creationId xmlns:p14="http://schemas.microsoft.com/office/powerpoint/2010/main" val="2143501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right)">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9401" y="76200"/>
            <a:ext cx="9488201" cy="1143000"/>
          </a:xfrm>
          <a:prstGeom prst="rect">
            <a:avLst/>
          </a:prstGeom>
        </p:spPr>
        <p:txBody>
          <a:bodyPr/>
          <a:lstStyle>
            <a:lvl1pPr algn="ctr" rtl="0" eaLnBrk="0" fontAlgn="base" hangingPunct="0">
              <a:spcBef>
                <a:spcPct val="0"/>
              </a:spcBef>
              <a:spcAft>
                <a:spcPct val="0"/>
              </a:spcAft>
              <a:defRPr sz="4400">
                <a:solidFill>
                  <a:schemeClr val="bg1"/>
                </a:solidFill>
                <a:latin typeface="+mj-lt"/>
                <a:ea typeface="Geneva" pitchFamily="-65" charset="-128"/>
                <a:cs typeface="Geneva" pitchFamily="-65" charset="-128"/>
              </a:defRPr>
            </a:lvl1pPr>
            <a:lvl2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2pPr>
            <a:lvl3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3pPr>
            <a:lvl4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4pPr>
            <a:lvl5pPr algn="ctr" rtl="0" eaLnBrk="0" fontAlgn="base" hangingPunct="0">
              <a:spcBef>
                <a:spcPct val="0"/>
              </a:spcBef>
              <a:spcAft>
                <a:spcPct val="0"/>
              </a:spcAft>
              <a:defRPr sz="4400">
                <a:solidFill>
                  <a:schemeClr val="bg1"/>
                </a:solidFill>
                <a:latin typeface="Arial" charset="0"/>
                <a:ea typeface="Geneva" pitchFamily="-65" charset="-128"/>
                <a:cs typeface="Geneva" pitchFamily="-65" charset="-128"/>
              </a:defRPr>
            </a:lvl5pPr>
            <a:lvl6pPr marL="457200" algn="ctr" rtl="0" fontAlgn="base">
              <a:spcBef>
                <a:spcPct val="0"/>
              </a:spcBef>
              <a:spcAft>
                <a:spcPct val="0"/>
              </a:spcAft>
              <a:defRPr sz="4400">
                <a:solidFill>
                  <a:schemeClr val="bg1"/>
                </a:solidFill>
                <a:latin typeface="Arial" charset="0"/>
              </a:defRPr>
            </a:lvl6pPr>
            <a:lvl7pPr marL="914400" algn="ctr" rtl="0" fontAlgn="base">
              <a:spcBef>
                <a:spcPct val="0"/>
              </a:spcBef>
              <a:spcAft>
                <a:spcPct val="0"/>
              </a:spcAft>
              <a:defRPr sz="4400">
                <a:solidFill>
                  <a:schemeClr val="bg1"/>
                </a:solidFill>
                <a:latin typeface="Arial" charset="0"/>
              </a:defRPr>
            </a:lvl7pPr>
            <a:lvl8pPr marL="1371600" algn="ctr" rtl="0" fontAlgn="base">
              <a:spcBef>
                <a:spcPct val="0"/>
              </a:spcBef>
              <a:spcAft>
                <a:spcPct val="0"/>
              </a:spcAft>
              <a:defRPr sz="4400">
                <a:solidFill>
                  <a:schemeClr val="bg1"/>
                </a:solidFill>
                <a:latin typeface="Arial" charset="0"/>
              </a:defRPr>
            </a:lvl8pPr>
            <a:lvl9pPr marL="1828800" algn="ctr" rtl="0" fontAlgn="base">
              <a:spcBef>
                <a:spcPct val="0"/>
              </a:spcBef>
              <a:spcAft>
                <a:spcPct val="0"/>
              </a:spcAft>
              <a:defRPr sz="4400">
                <a:solidFill>
                  <a:schemeClr val="bg1"/>
                </a:solidFill>
                <a:latin typeface="Arial" charset="0"/>
              </a:defRPr>
            </a:lvl9pPr>
          </a:lstStyle>
          <a:p>
            <a:pPr>
              <a:lnSpc>
                <a:spcPct val="90000"/>
              </a:lnSpc>
            </a:pPr>
            <a:r>
              <a:rPr lang="en-US" sz="3200" b="1" dirty="0">
                <a:solidFill>
                  <a:srgbClr val="000000"/>
                </a:solidFill>
              </a:rPr>
              <a:t>T</a:t>
            </a:r>
            <a:r>
              <a:rPr lang="en-US" sz="3200" b="1" dirty="0" smtClean="0">
                <a:solidFill>
                  <a:srgbClr val="000000"/>
                </a:solidFill>
              </a:rPr>
              <a:t>he power of using gliders to sample an extreme environment </a:t>
            </a:r>
            <a:endParaRPr lang="en-US" sz="3200" b="1" dirty="0">
              <a:solidFill>
                <a:srgbClr val="000000"/>
              </a:solidFill>
            </a:endParaRPr>
          </a:p>
        </p:txBody>
      </p:sp>
      <p:sp>
        <p:nvSpPr>
          <p:cNvPr id="3" name="TextBox 2"/>
          <p:cNvSpPr txBox="1"/>
          <p:nvPr/>
        </p:nvSpPr>
        <p:spPr>
          <a:xfrm>
            <a:off x="457200" y="5376446"/>
            <a:ext cx="4458147" cy="338554"/>
          </a:xfrm>
          <a:prstGeom prst="rect">
            <a:avLst/>
          </a:prstGeom>
          <a:noFill/>
        </p:spPr>
        <p:txBody>
          <a:bodyPr wrap="square" rtlCol="0">
            <a:spAutoFit/>
          </a:bodyPr>
          <a:lstStyle/>
          <a:p>
            <a:r>
              <a:rPr lang="en-US" sz="1600" dirty="0" smtClean="0"/>
              <a:t>~200 water column profiles (in 23+ years)</a:t>
            </a:r>
            <a:endParaRPr lang="en-US" sz="1600" dirty="0"/>
          </a:p>
        </p:txBody>
      </p:sp>
      <p:sp>
        <p:nvSpPr>
          <p:cNvPr id="4" name="TextBox 3"/>
          <p:cNvSpPr txBox="1"/>
          <p:nvPr/>
        </p:nvSpPr>
        <p:spPr>
          <a:xfrm>
            <a:off x="4724400" y="5376446"/>
            <a:ext cx="4648200" cy="338554"/>
          </a:xfrm>
          <a:prstGeom prst="rect">
            <a:avLst/>
          </a:prstGeom>
          <a:noFill/>
        </p:spPr>
        <p:txBody>
          <a:bodyPr wrap="square" rtlCol="0">
            <a:spAutoFit/>
          </a:bodyPr>
          <a:lstStyle/>
          <a:p>
            <a:r>
              <a:rPr lang="en-US" sz="1600" dirty="0" smtClean="0"/>
              <a:t>25,000</a:t>
            </a:r>
            <a:r>
              <a:rPr lang="en-US" sz="1600" dirty="0" smtClean="0"/>
              <a:t>+ water column profiles (in 6 years)</a:t>
            </a:r>
            <a:endParaRPr lang="en-US" sz="1600" dirty="0"/>
          </a:p>
        </p:txBody>
      </p:sp>
      <p:pic>
        <p:nvPicPr>
          <p:cNvPr id="5" name="Content Placeholder 3" descr="Screen Shot 2015-05-17 at 4.04.47 PM.png"/>
          <p:cNvPicPr>
            <a:picLocks noChangeAspect="1"/>
          </p:cNvPicPr>
          <p:nvPr/>
        </p:nvPicPr>
        <p:blipFill rotWithShape="1">
          <a:blip r:embed="rId2">
            <a:extLst>
              <a:ext uri="{28A0092B-C50C-407E-A947-70E740481C1C}">
                <a14:useLocalDpi xmlns:a14="http://schemas.microsoft.com/office/drawing/2010/main" val="0"/>
              </a:ext>
            </a:extLst>
          </a:blip>
          <a:srcRect l="2410" r="1408"/>
          <a:stretch/>
        </p:blipFill>
        <p:spPr>
          <a:xfrm>
            <a:off x="4648200" y="1752600"/>
            <a:ext cx="4051267" cy="3702700"/>
          </a:xfrm>
          <a:prstGeom prst="rect">
            <a:avLst/>
          </a:prstGeom>
        </p:spPr>
      </p:pic>
      <p:sp>
        <p:nvSpPr>
          <p:cNvPr id="6" name="TextBox 5"/>
          <p:cNvSpPr txBox="1"/>
          <p:nvPr/>
        </p:nvSpPr>
        <p:spPr>
          <a:xfrm>
            <a:off x="2667000" y="1066800"/>
            <a:ext cx="3993401" cy="830997"/>
          </a:xfrm>
          <a:prstGeom prst="rect">
            <a:avLst/>
          </a:prstGeom>
          <a:noFill/>
        </p:spPr>
        <p:txBody>
          <a:bodyPr wrap="none" rtlCol="0">
            <a:spAutoFit/>
          </a:bodyPr>
          <a:lstStyle/>
          <a:p>
            <a:pPr marL="285750" indent="-285750">
              <a:buFont typeface="Arial" charset="0"/>
              <a:buChar char="•"/>
            </a:pPr>
            <a:r>
              <a:rPr lang="en-US" sz="2400" dirty="0" smtClean="0"/>
              <a:t>Higher </a:t>
            </a:r>
            <a:r>
              <a:rPr lang="en-US" sz="2400" dirty="0"/>
              <a:t>t</a:t>
            </a:r>
            <a:r>
              <a:rPr lang="en-US" sz="2400" dirty="0" smtClean="0"/>
              <a:t>emporal coverage</a:t>
            </a:r>
          </a:p>
          <a:p>
            <a:pPr marL="285750" indent="-285750">
              <a:buFont typeface="Arial" charset="0"/>
              <a:buChar char="•"/>
            </a:pPr>
            <a:r>
              <a:rPr lang="en-US" sz="2400" dirty="0" smtClean="0"/>
              <a:t>Higher spatial coverage</a:t>
            </a:r>
            <a:endParaRPr lang="en-US" sz="2400"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920979"/>
            <a:ext cx="3947016" cy="3532311"/>
          </a:xfrm>
          <a:prstGeom prst="rect">
            <a:avLst/>
          </a:prstGeom>
        </p:spPr>
      </p:pic>
    </p:spTree>
    <p:extLst>
      <p:ext uri="{BB962C8B-B14F-4D97-AF65-F5344CB8AC3E}">
        <p14:creationId xmlns:p14="http://schemas.microsoft.com/office/powerpoint/2010/main" val="290793505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rotWithShape="1">
          <a:blip r:embed="rId2">
            <a:extLst>
              <a:ext uri="{28A0092B-C50C-407E-A947-70E740481C1C}">
                <a14:useLocalDpi xmlns:a14="http://schemas.microsoft.com/office/drawing/2010/main" val="0"/>
              </a:ext>
            </a:extLst>
          </a:blip>
          <a:srcRect l="51948" r="749"/>
          <a:stretch/>
        </p:blipFill>
        <p:spPr>
          <a:xfrm>
            <a:off x="304800" y="1490908"/>
            <a:ext cx="2319867" cy="2633133"/>
          </a:xfrm>
          <a:prstGeom prst="rect">
            <a:avLst/>
          </a:prstGeom>
        </p:spPr>
      </p:pic>
      <p:pic>
        <p:nvPicPr>
          <p:cNvPr id="3" name="Picture 2"/>
          <p:cNvPicPr/>
          <p:nvPr/>
        </p:nvPicPr>
        <p:blipFill>
          <a:blip r:embed="rId3">
            <a:extLst>
              <a:ext uri="{28A0092B-C50C-407E-A947-70E740481C1C}">
                <a14:useLocalDpi xmlns:a14="http://schemas.microsoft.com/office/drawing/2010/main" val="0"/>
              </a:ext>
            </a:extLst>
          </a:blip>
          <a:stretch>
            <a:fillRect/>
          </a:stretch>
        </p:blipFill>
        <p:spPr>
          <a:xfrm>
            <a:off x="2667000" y="1643308"/>
            <a:ext cx="6324600" cy="4267200"/>
          </a:xfrm>
          <a:prstGeom prst="rect">
            <a:avLst/>
          </a:prstGeom>
        </p:spPr>
      </p:pic>
      <p:pic>
        <p:nvPicPr>
          <p:cNvPr id="4" name="Picture 3"/>
          <p:cNvPicPr/>
          <p:nvPr/>
        </p:nvPicPr>
        <p:blipFill rotWithShape="1">
          <a:blip r:embed="rId4">
            <a:extLst>
              <a:ext uri="{28A0092B-C50C-407E-A947-70E740481C1C}">
                <a14:useLocalDpi xmlns:a14="http://schemas.microsoft.com/office/drawing/2010/main" val="0"/>
              </a:ext>
            </a:extLst>
          </a:blip>
          <a:srcRect r="48576" b="49236"/>
          <a:stretch/>
        </p:blipFill>
        <p:spPr>
          <a:xfrm>
            <a:off x="228600" y="4005508"/>
            <a:ext cx="2314906" cy="2166692"/>
          </a:xfrm>
          <a:prstGeom prst="rect">
            <a:avLst/>
          </a:prstGeom>
        </p:spPr>
      </p:pic>
      <p:sp>
        <p:nvSpPr>
          <p:cNvPr id="5" name="TextBox 4"/>
          <p:cNvSpPr txBox="1"/>
          <p:nvPr/>
        </p:nvSpPr>
        <p:spPr>
          <a:xfrm>
            <a:off x="228600" y="152400"/>
            <a:ext cx="8839200" cy="1200329"/>
          </a:xfrm>
          <a:prstGeom prst="rect">
            <a:avLst/>
          </a:prstGeom>
          <a:noFill/>
        </p:spPr>
        <p:txBody>
          <a:bodyPr wrap="square" rtlCol="0">
            <a:spAutoFit/>
          </a:bodyPr>
          <a:lstStyle/>
          <a:p>
            <a:pPr algn="ctr"/>
            <a:r>
              <a:rPr lang="en-US" b="1" dirty="0" smtClean="0"/>
              <a:t>Gliders define where the flux of heat from the deep sea is transported across the continental shelf  at depth.  Gliders being used to define the dissipation of heat during the cross shelf transport of the warm water of the modified circumpolar water.</a:t>
            </a:r>
            <a:endParaRPr lang="en-US" b="1" dirty="0"/>
          </a:p>
        </p:txBody>
      </p:sp>
    </p:spTree>
    <p:extLst>
      <p:ext uri="{BB962C8B-B14F-4D97-AF65-F5344CB8AC3E}">
        <p14:creationId xmlns:p14="http://schemas.microsoft.com/office/powerpoint/2010/main" val="4082856806"/>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430958" y="223417"/>
            <a:ext cx="3606658" cy="6019474"/>
            <a:chOff x="5393409" y="147268"/>
            <a:chExt cx="3606658" cy="6019474"/>
          </a:xfrm>
        </p:grpSpPr>
        <p:grpSp>
          <p:nvGrpSpPr>
            <p:cNvPr id="9" name="Group 8"/>
            <p:cNvGrpSpPr/>
            <p:nvPr/>
          </p:nvGrpSpPr>
          <p:grpSpPr>
            <a:xfrm>
              <a:off x="5393409" y="147268"/>
              <a:ext cx="3606658" cy="6019474"/>
              <a:chOff x="2777067" y="338993"/>
              <a:chExt cx="3606658" cy="6019474"/>
            </a:xfrm>
          </p:grpSpPr>
          <p:pic>
            <p:nvPicPr>
              <p:cNvPr id="24" name="Picture 23" descr="wap_blues4.png"/>
              <p:cNvPicPr>
                <a:picLocks noChangeAspect="1"/>
              </p:cNvPicPr>
              <p:nvPr/>
            </p:nvPicPr>
            <p:blipFill rotWithShape="1">
              <a:blip r:embed="rId2">
                <a:extLst>
                  <a:ext uri="{28A0092B-C50C-407E-A947-70E740481C1C}">
                    <a14:useLocalDpi xmlns:a14="http://schemas.microsoft.com/office/drawing/2010/main" val="0"/>
                  </a:ext>
                </a:extLst>
              </a:blip>
              <a:srcRect l="16217" t="4943" r="15726" b="7283"/>
              <a:stretch/>
            </p:blipFill>
            <p:spPr>
              <a:xfrm>
                <a:off x="2777067" y="338993"/>
                <a:ext cx="3606658" cy="6019474"/>
              </a:xfrm>
              <a:prstGeom prst="rect">
                <a:avLst/>
              </a:prstGeom>
            </p:spPr>
          </p:pic>
          <p:pic>
            <p:nvPicPr>
              <p:cNvPr id="25" name="Picture 24" descr="IMG_0305.JPG"/>
              <p:cNvPicPr>
                <a:picLocks noChangeAspect="1"/>
              </p:cNvPicPr>
              <p:nvPr/>
            </p:nvPicPr>
            <p:blipFill>
              <a:blip r:embed="rId3"/>
              <a:srcRect t="11838"/>
              <a:stretch>
                <a:fillRect/>
              </a:stretch>
            </p:blipFill>
            <p:spPr>
              <a:xfrm>
                <a:off x="3208876" y="588665"/>
                <a:ext cx="971354" cy="1141819"/>
              </a:xfrm>
              <a:prstGeom prst="rect">
                <a:avLst/>
              </a:prstGeom>
            </p:spPr>
          </p:pic>
          <p:sp>
            <p:nvSpPr>
              <p:cNvPr id="26" name="TextBox 25"/>
              <p:cNvSpPr txBox="1"/>
              <p:nvPr/>
            </p:nvSpPr>
            <p:spPr>
              <a:xfrm>
                <a:off x="3141140" y="495528"/>
                <a:ext cx="495049" cy="369332"/>
              </a:xfrm>
              <a:prstGeom prst="rect">
                <a:avLst/>
              </a:prstGeom>
              <a:noFill/>
            </p:spPr>
            <p:txBody>
              <a:bodyPr wrap="square" rtlCol="0">
                <a:spAutoFit/>
              </a:bodyPr>
              <a:lstStyle/>
              <a:p>
                <a:r>
                  <a:rPr lang="en-US" dirty="0" smtClean="0">
                    <a:solidFill>
                      <a:schemeClr val="bg1"/>
                    </a:solidFill>
                  </a:rPr>
                  <a:t>A)</a:t>
                </a:r>
                <a:endParaRPr lang="en-US" dirty="0">
                  <a:solidFill>
                    <a:schemeClr val="bg1"/>
                  </a:solidFill>
                </a:endParaRPr>
              </a:p>
            </p:txBody>
          </p:sp>
        </p:grpSp>
        <p:pic>
          <p:nvPicPr>
            <p:cNvPr id="10" name="Picture 9"/>
            <p:cNvPicPr>
              <a:picLocks noChangeAspect="1"/>
            </p:cNvPicPr>
            <p:nvPr/>
          </p:nvPicPr>
          <p:blipFill>
            <a:blip r:embed="rId4"/>
            <a:stretch>
              <a:fillRect/>
            </a:stretch>
          </p:blipFill>
          <p:spPr>
            <a:xfrm>
              <a:off x="8449554" y="1219415"/>
              <a:ext cx="300562" cy="300562"/>
            </a:xfrm>
            <a:prstGeom prst="rect">
              <a:avLst/>
            </a:prstGeom>
            <a:effectLst>
              <a:glow rad="101600">
                <a:srgbClr val="FF0000">
                  <a:alpha val="75000"/>
                </a:srgbClr>
              </a:glow>
            </a:effectLst>
          </p:spPr>
        </p:pic>
        <p:pic>
          <p:nvPicPr>
            <p:cNvPr id="11" name="Picture 10"/>
            <p:cNvPicPr>
              <a:picLocks noChangeAspect="1"/>
            </p:cNvPicPr>
            <p:nvPr/>
          </p:nvPicPr>
          <p:blipFill>
            <a:blip r:embed="rId4"/>
            <a:stretch>
              <a:fillRect/>
            </a:stretch>
          </p:blipFill>
          <p:spPr>
            <a:xfrm>
              <a:off x="8024596" y="1798234"/>
              <a:ext cx="300562" cy="300562"/>
            </a:xfrm>
            <a:prstGeom prst="rect">
              <a:avLst/>
            </a:prstGeom>
            <a:effectLst/>
          </p:spPr>
        </p:pic>
        <p:pic>
          <p:nvPicPr>
            <p:cNvPr id="12" name="Picture 11"/>
            <p:cNvPicPr>
              <a:picLocks noChangeAspect="1"/>
            </p:cNvPicPr>
            <p:nvPr/>
          </p:nvPicPr>
          <p:blipFill>
            <a:blip r:embed="rId4"/>
            <a:stretch>
              <a:fillRect/>
            </a:stretch>
          </p:blipFill>
          <p:spPr>
            <a:xfrm>
              <a:off x="7282318" y="3053219"/>
              <a:ext cx="300562" cy="300562"/>
            </a:xfrm>
            <a:prstGeom prst="rect">
              <a:avLst/>
            </a:prstGeom>
            <a:effectLst>
              <a:glow rad="101600">
                <a:srgbClr val="FF0000">
                  <a:alpha val="75000"/>
                </a:srgbClr>
              </a:glow>
            </a:effectLst>
          </p:spPr>
        </p:pic>
        <p:pic>
          <p:nvPicPr>
            <p:cNvPr id="13" name="Picture 12"/>
            <p:cNvPicPr>
              <a:picLocks noChangeAspect="1"/>
            </p:cNvPicPr>
            <p:nvPr/>
          </p:nvPicPr>
          <p:blipFill>
            <a:blip r:embed="rId4"/>
            <a:stretch>
              <a:fillRect/>
            </a:stretch>
          </p:blipFill>
          <p:spPr>
            <a:xfrm>
              <a:off x="5855495" y="4339308"/>
              <a:ext cx="300562" cy="300562"/>
            </a:xfrm>
            <a:prstGeom prst="rect">
              <a:avLst/>
            </a:prstGeom>
            <a:effectLst>
              <a:glow rad="101600">
                <a:srgbClr val="FF0000">
                  <a:alpha val="75000"/>
                </a:srgbClr>
              </a:glow>
            </a:effectLst>
          </p:spPr>
        </p:pic>
        <p:cxnSp>
          <p:nvCxnSpPr>
            <p:cNvPr id="14" name="Straight Arrow Connector 13"/>
            <p:cNvCxnSpPr/>
            <p:nvPr/>
          </p:nvCxnSpPr>
          <p:spPr>
            <a:xfrm>
              <a:off x="6993139" y="2473421"/>
              <a:ext cx="143934" cy="358109"/>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7582880" y="1629421"/>
              <a:ext cx="338667" cy="91863"/>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8178069" y="1027440"/>
              <a:ext cx="181861" cy="270290"/>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17" name="Circular Arrow 16"/>
            <p:cNvSpPr/>
            <p:nvPr/>
          </p:nvSpPr>
          <p:spPr>
            <a:xfrm rot="2385569">
              <a:off x="6729017" y="2259403"/>
              <a:ext cx="254000" cy="252527"/>
            </a:xfrm>
            <a:prstGeom prst="circular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Circular Arrow 17"/>
            <p:cNvSpPr/>
            <p:nvPr/>
          </p:nvSpPr>
          <p:spPr>
            <a:xfrm rot="2385569">
              <a:off x="7948884" y="783273"/>
              <a:ext cx="254000" cy="252527"/>
            </a:xfrm>
            <a:prstGeom prst="circular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TextBox 18"/>
            <p:cNvSpPr txBox="1"/>
            <p:nvPr/>
          </p:nvSpPr>
          <p:spPr>
            <a:xfrm rot="18568316">
              <a:off x="5350623" y="1694395"/>
              <a:ext cx="2984749" cy="369332"/>
            </a:xfrm>
            <a:prstGeom prst="rect">
              <a:avLst/>
            </a:prstGeom>
            <a:solidFill>
              <a:srgbClr val="FF7F12"/>
            </a:solidFill>
            <a:scene3d>
              <a:camera prst="orthographicFront">
                <a:rot lat="60000" lon="120000" rev="0"/>
              </a:camera>
              <a:lightRig rig="threePt" dir="t"/>
            </a:scene3d>
            <a:sp3d/>
          </p:spPr>
          <p:txBody>
            <a:bodyPr wrap="none" rtlCol="0">
              <a:spAutoFit/>
              <a:flatTx/>
            </a:bodyPr>
            <a:lstStyle/>
            <a:p>
              <a:r>
                <a:rPr lang="en-US" dirty="0" smtClean="0">
                  <a:solidFill>
                    <a:schemeClr val="accent6"/>
                  </a:solidFill>
                </a:rPr>
                <a:t>Antarctic Circumpolar Current</a:t>
              </a:r>
              <a:endParaRPr lang="en-US" dirty="0">
                <a:solidFill>
                  <a:schemeClr val="accent6"/>
                </a:solidFill>
              </a:endParaRPr>
            </a:p>
          </p:txBody>
        </p:sp>
        <p:cxnSp>
          <p:nvCxnSpPr>
            <p:cNvPr id="20" name="Straight Arrow Connector 19"/>
            <p:cNvCxnSpPr/>
            <p:nvPr/>
          </p:nvCxnSpPr>
          <p:spPr>
            <a:xfrm>
              <a:off x="6118151" y="3490895"/>
              <a:ext cx="37907" cy="34958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1" name="Circular Arrow 20"/>
            <p:cNvSpPr/>
            <p:nvPr/>
          </p:nvSpPr>
          <p:spPr>
            <a:xfrm rot="2385569">
              <a:off x="7335235" y="1470453"/>
              <a:ext cx="254000" cy="252527"/>
            </a:xfrm>
            <a:prstGeom prst="circular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cxnSp>
          <p:nvCxnSpPr>
            <p:cNvPr id="22" name="Straight Arrow Connector 21"/>
            <p:cNvCxnSpPr/>
            <p:nvPr/>
          </p:nvCxnSpPr>
          <p:spPr>
            <a:xfrm>
              <a:off x="5752305" y="3860807"/>
              <a:ext cx="315044" cy="342935"/>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23" name="Circular Arrow 22"/>
            <p:cNvSpPr/>
            <p:nvPr/>
          </p:nvSpPr>
          <p:spPr>
            <a:xfrm rot="2385569">
              <a:off x="5940097" y="3202120"/>
              <a:ext cx="254000" cy="252527"/>
            </a:xfrm>
            <a:prstGeom prst="circularArrow">
              <a:avLst/>
            </a:prstGeom>
            <a:solidFill>
              <a:srgbClr val="FF6600"/>
            </a:solidFill>
            <a:ln>
              <a:solidFill>
                <a:srgbClr val="FF66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cxnSp>
        <p:nvCxnSpPr>
          <p:cNvPr id="27" name="Straight Connector 26"/>
          <p:cNvCxnSpPr/>
          <p:nvPr/>
        </p:nvCxnSpPr>
        <p:spPr>
          <a:xfrm>
            <a:off x="2633532" y="3101669"/>
            <a:ext cx="2238160" cy="27699"/>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1224141" y="4001918"/>
            <a:ext cx="2355429" cy="42664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nvGrpSpPr>
          <p:cNvPr id="29" name="Group 28"/>
          <p:cNvGrpSpPr/>
          <p:nvPr/>
        </p:nvGrpSpPr>
        <p:grpSpPr>
          <a:xfrm>
            <a:off x="3412358" y="3826585"/>
            <a:ext cx="1210613" cy="2806007"/>
            <a:chOff x="2724557" y="3645558"/>
            <a:chExt cx="1210613" cy="2806007"/>
          </a:xfrm>
        </p:grpSpPr>
        <p:grpSp>
          <p:nvGrpSpPr>
            <p:cNvPr id="30" name="Group 29"/>
            <p:cNvGrpSpPr/>
            <p:nvPr/>
          </p:nvGrpSpPr>
          <p:grpSpPr>
            <a:xfrm>
              <a:off x="2724557" y="3715779"/>
              <a:ext cx="1210613" cy="2735786"/>
              <a:chOff x="3915950" y="3328110"/>
              <a:chExt cx="1210613" cy="2735786"/>
            </a:xfrm>
          </p:grpSpPr>
          <p:pic>
            <p:nvPicPr>
              <p:cNvPr id="32" name="Picture 4" descr="C:\Documents and Settings\Administrator\Desktop\charcot ctd.JPG"/>
              <p:cNvPicPr>
                <a:picLocks noChangeAspect="1" noChangeArrowheads="1"/>
              </p:cNvPicPr>
              <p:nvPr/>
            </p:nvPicPr>
            <p:blipFill>
              <a:blip r:embed="rId5" cstate="print"/>
              <a:srcRect l="10245" t="9848" r="46805" b="9849"/>
              <a:stretch>
                <a:fillRect/>
              </a:stretch>
            </p:blipFill>
            <p:spPr bwMode="auto">
              <a:xfrm>
                <a:off x="4146550" y="3342622"/>
                <a:ext cx="897457" cy="2721274"/>
              </a:xfrm>
              <a:prstGeom prst="rect">
                <a:avLst/>
              </a:prstGeom>
              <a:noFill/>
              <a:ln w="28575" cap="flat" cmpd="sng" algn="ctr">
                <a:noFill/>
                <a:prstDash val="solid"/>
                <a:round/>
                <a:headEnd type="none" w="med" len="med"/>
                <a:tailEnd type="none" w="med" len="med"/>
              </a:ln>
            </p:spPr>
          </p:pic>
          <p:sp>
            <p:nvSpPr>
              <p:cNvPr id="33" name="Rectangle 32"/>
              <p:cNvSpPr/>
              <p:nvPr/>
            </p:nvSpPr>
            <p:spPr>
              <a:xfrm>
                <a:off x="4284134" y="3461135"/>
                <a:ext cx="747174" cy="16393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Rectangle 33"/>
              <p:cNvSpPr/>
              <p:nvPr/>
            </p:nvSpPr>
            <p:spPr>
              <a:xfrm>
                <a:off x="4824903" y="3344945"/>
                <a:ext cx="301660" cy="369332"/>
              </a:xfrm>
              <a:prstGeom prst="rect">
                <a:avLst/>
              </a:prstGeom>
            </p:spPr>
            <p:txBody>
              <a:bodyPr wrap="none">
                <a:spAutoFit/>
              </a:bodyPr>
              <a:lstStyle/>
              <a:p>
                <a:r>
                  <a:rPr lang="en-US" dirty="0" smtClean="0"/>
                  <a:t>2</a:t>
                </a:r>
                <a:endParaRPr lang="en-US" dirty="0"/>
              </a:p>
            </p:txBody>
          </p:sp>
          <p:sp>
            <p:nvSpPr>
              <p:cNvPr id="35" name="Rectangle 34"/>
              <p:cNvSpPr/>
              <p:nvPr/>
            </p:nvSpPr>
            <p:spPr>
              <a:xfrm>
                <a:off x="4160270" y="3336576"/>
                <a:ext cx="372330" cy="369332"/>
              </a:xfrm>
              <a:prstGeom prst="rect">
                <a:avLst/>
              </a:prstGeom>
            </p:spPr>
            <p:txBody>
              <a:bodyPr wrap="none">
                <a:spAutoFit/>
              </a:bodyPr>
              <a:lstStyle/>
              <a:p>
                <a:r>
                  <a:rPr lang="en-US" dirty="0" smtClean="0"/>
                  <a:t>-2</a:t>
                </a:r>
                <a:endParaRPr lang="en-US" dirty="0"/>
              </a:p>
            </p:txBody>
          </p:sp>
          <p:sp>
            <p:nvSpPr>
              <p:cNvPr id="36" name="Rectangle 35"/>
              <p:cNvSpPr/>
              <p:nvPr/>
            </p:nvSpPr>
            <p:spPr>
              <a:xfrm>
                <a:off x="4439573" y="3328110"/>
                <a:ext cx="389850" cy="369332"/>
              </a:xfrm>
              <a:prstGeom prst="rect">
                <a:avLst/>
              </a:prstGeom>
            </p:spPr>
            <p:txBody>
              <a:bodyPr wrap="none">
                <a:spAutoFit/>
              </a:bodyPr>
              <a:lstStyle/>
              <a:p>
                <a:r>
                  <a:rPr lang="en-US" dirty="0" smtClean="0"/>
                  <a:t>°C</a:t>
                </a:r>
                <a:endParaRPr lang="en-US" dirty="0"/>
              </a:p>
            </p:txBody>
          </p:sp>
          <p:sp>
            <p:nvSpPr>
              <p:cNvPr id="37" name="Rectangle 36"/>
              <p:cNvSpPr/>
              <p:nvPr/>
            </p:nvSpPr>
            <p:spPr>
              <a:xfrm>
                <a:off x="4000507" y="3345041"/>
                <a:ext cx="159763" cy="271462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Rectangle 37"/>
              <p:cNvSpPr/>
              <p:nvPr/>
            </p:nvSpPr>
            <p:spPr>
              <a:xfrm>
                <a:off x="4089503" y="3625074"/>
                <a:ext cx="257031" cy="242190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4089503" y="3452669"/>
                <a:ext cx="301660" cy="369332"/>
              </a:xfrm>
              <a:prstGeom prst="rect">
                <a:avLst/>
              </a:prstGeom>
            </p:spPr>
            <p:txBody>
              <a:bodyPr wrap="none">
                <a:spAutoFit/>
              </a:bodyPr>
              <a:lstStyle/>
              <a:p>
                <a:r>
                  <a:rPr lang="en-US" dirty="0" smtClean="0"/>
                  <a:t>0</a:t>
                </a:r>
                <a:endParaRPr lang="en-US" dirty="0"/>
              </a:p>
            </p:txBody>
          </p:sp>
          <p:sp>
            <p:nvSpPr>
              <p:cNvPr id="40" name="Rectangle 39"/>
              <p:cNvSpPr/>
              <p:nvPr/>
            </p:nvSpPr>
            <p:spPr>
              <a:xfrm>
                <a:off x="3915950" y="5685642"/>
                <a:ext cx="535648" cy="369332"/>
              </a:xfrm>
              <a:prstGeom prst="rect">
                <a:avLst/>
              </a:prstGeom>
            </p:spPr>
            <p:txBody>
              <a:bodyPr wrap="none">
                <a:spAutoFit/>
              </a:bodyPr>
              <a:lstStyle/>
              <a:p>
                <a:r>
                  <a:rPr lang="en-US" dirty="0" smtClean="0"/>
                  <a:t>600</a:t>
                </a:r>
                <a:endParaRPr lang="en-US" dirty="0"/>
              </a:p>
            </p:txBody>
          </p:sp>
          <p:sp>
            <p:nvSpPr>
              <p:cNvPr id="41" name="Rectangle 40"/>
              <p:cNvSpPr/>
              <p:nvPr/>
            </p:nvSpPr>
            <p:spPr>
              <a:xfrm rot="16200000">
                <a:off x="3616692" y="4444148"/>
                <a:ext cx="1136962" cy="369332"/>
              </a:xfrm>
              <a:prstGeom prst="rect">
                <a:avLst/>
              </a:prstGeom>
            </p:spPr>
            <p:txBody>
              <a:bodyPr wrap="none">
                <a:spAutoFit/>
              </a:bodyPr>
              <a:lstStyle/>
              <a:p>
                <a:r>
                  <a:rPr lang="en-US" dirty="0" smtClean="0"/>
                  <a:t>Depth (</a:t>
                </a:r>
                <a:r>
                  <a:rPr lang="en-US" dirty="0" err="1" smtClean="0"/>
                  <a:t>m</a:t>
                </a:r>
                <a:r>
                  <a:rPr lang="en-US" dirty="0" smtClean="0"/>
                  <a:t>)</a:t>
                </a:r>
                <a:endParaRPr lang="en-US" dirty="0"/>
              </a:p>
            </p:txBody>
          </p:sp>
          <p:sp>
            <p:nvSpPr>
              <p:cNvPr id="42" name="Rectangle 41"/>
              <p:cNvSpPr/>
              <p:nvPr/>
            </p:nvSpPr>
            <p:spPr>
              <a:xfrm>
                <a:off x="4000507" y="3332345"/>
                <a:ext cx="1043500" cy="2731551"/>
              </a:xfrm>
              <a:prstGeom prst="rect">
                <a:avLst/>
              </a:pr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TextBox 30"/>
            <p:cNvSpPr txBox="1"/>
            <p:nvPr/>
          </p:nvSpPr>
          <p:spPr>
            <a:xfrm>
              <a:off x="2739436" y="3645558"/>
              <a:ext cx="184666" cy="369332"/>
            </a:xfrm>
            <a:prstGeom prst="rect">
              <a:avLst/>
            </a:prstGeom>
            <a:noFill/>
          </p:spPr>
          <p:txBody>
            <a:bodyPr wrap="none" rtlCol="0">
              <a:spAutoFit/>
            </a:bodyPr>
            <a:lstStyle/>
            <a:p>
              <a:endParaRPr lang="en-US" dirty="0"/>
            </a:p>
          </p:txBody>
        </p:sp>
      </p:grpSp>
      <p:grpSp>
        <p:nvGrpSpPr>
          <p:cNvPr id="43" name="Group 42"/>
          <p:cNvGrpSpPr/>
          <p:nvPr/>
        </p:nvGrpSpPr>
        <p:grpSpPr>
          <a:xfrm>
            <a:off x="4871692" y="115521"/>
            <a:ext cx="4012064" cy="5996161"/>
            <a:chOff x="4871692" y="-36876"/>
            <a:chExt cx="4012064" cy="5996161"/>
          </a:xfrm>
        </p:grpSpPr>
        <p:grpSp>
          <p:nvGrpSpPr>
            <p:cNvPr id="44" name="Group 43"/>
            <p:cNvGrpSpPr/>
            <p:nvPr/>
          </p:nvGrpSpPr>
          <p:grpSpPr>
            <a:xfrm>
              <a:off x="4877816" y="-36876"/>
              <a:ext cx="4005940" cy="2766748"/>
              <a:chOff x="5201470" y="230928"/>
              <a:chExt cx="4005940" cy="2766748"/>
            </a:xfrm>
          </p:grpSpPr>
          <p:grpSp>
            <p:nvGrpSpPr>
              <p:cNvPr id="93" name="Group 92"/>
              <p:cNvGrpSpPr/>
              <p:nvPr/>
            </p:nvGrpSpPr>
            <p:grpSpPr>
              <a:xfrm>
                <a:off x="5215472" y="230928"/>
                <a:ext cx="3991938" cy="2766748"/>
                <a:chOff x="5215472" y="0"/>
                <a:chExt cx="3991938" cy="2766748"/>
              </a:xfrm>
            </p:grpSpPr>
            <p:pic>
              <p:nvPicPr>
                <p:cNvPr id="97" name="Picture 1" descr="ru05_PalmerDeep_temp2.png"/>
                <p:cNvPicPr>
                  <a:picLocks noChangeAspect="1"/>
                </p:cNvPicPr>
                <p:nvPr/>
              </p:nvPicPr>
              <p:blipFill>
                <a:blip r:embed="rId6">
                  <a:extLst>
                    <a:ext uri="{28A0092B-C50C-407E-A947-70E740481C1C}">
                      <a14:useLocalDpi xmlns:a14="http://schemas.microsoft.com/office/drawing/2010/main" val="0"/>
                    </a:ext>
                  </a:extLst>
                </a:blip>
                <a:srcRect l="6753" r="2815"/>
                <a:stretch>
                  <a:fillRect/>
                </a:stretch>
              </p:blipFill>
              <p:spPr bwMode="auto">
                <a:xfrm>
                  <a:off x="5454377" y="0"/>
                  <a:ext cx="3753033" cy="2766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 name="TextBox 97"/>
                <p:cNvSpPr txBox="1"/>
                <p:nvPr/>
              </p:nvSpPr>
              <p:spPr>
                <a:xfrm rot="16200000">
                  <a:off x="5045811" y="658742"/>
                  <a:ext cx="819530" cy="276999"/>
                </a:xfrm>
                <a:prstGeom prst="rect">
                  <a:avLst/>
                </a:prstGeom>
                <a:noFill/>
              </p:spPr>
              <p:txBody>
                <a:bodyPr wrap="none" rtlCol="0">
                  <a:spAutoFit/>
                </a:bodyPr>
                <a:lstStyle/>
                <a:p>
                  <a:r>
                    <a:rPr lang="en-US" sz="1200" dirty="0" smtClean="0"/>
                    <a:t>Depth (</a:t>
                  </a:r>
                  <a:r>
                    <a:rPr lang="en-US" sz="1200" dirty="0" err="1" smtClean="0"/>
                    <a:t>m</a:t>
                  </a:r>
                  <a:r>
                    <a:rPr lang="en-US" sz="1200" dirty="0" smtClean="0"/>
                    <a:t>)</a:t>
                  </a:r>
                  <a:endParaRPr lang="en-US" sz="1200" dirty="0"/>
                </a:p>
              </p:txBody>
            </p:sp>
            <p:sp>
              <p:nvSpPr>
                <p:cNvPr id="99" name="Rectangle 98"/>
                <p:cNvSpPr/>
                <p:nvPr/>
              </p:nvSpPr>
              <p:spPr>
                <a:xfrm>
                  <a:off x="5594076" y="457203"/>
                  <a:ext cx="241291" cy="67733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TextBox 99"/>
                <p:cNvSpPr txBox="1"/>
                <p:nvPr/>
              </p:nvSpPr>
              <p:spPr>
                <a:xfrm>
                  <a:off x="5486341" y="887169"/>
                  <a:ext cx="418654" cy="276999"/>
                </a:xfrm>
                <a:prstGeom prst="rect">
                  <a:avLst/>
                </a:prstGeom>
                <a:noFill/>
              </p:spPr>
              <p:txBody>
                <a:bodyPr wrap="none" rtlCol="0">
                  <a:spAutoFit/>
                </a:bodyPr>
                <a:lstStyle/>
                <a:p>
                  <a:r>
                    <a:rPr lang="en-US" sz="1200" dirty="0" smtClean="0"/>
                    <a:t>120</a:t>
                  </a:r>
                  <a:endParaRPr lang="en-US" sz="1200" dirty="0"/>
                </a:p>
              </p:txBody>
            </p:sp>
            <p:sp>
              <p:nvSpPr>
                <p:cNvPr id="101" name="TextBox 100"/>
                <p:cNvSpPr txBox="1"/>
                <p:nvPr/>
              </p:nvSpPr>
              <p:spPr>
                <a:xfrm>
                  <a:off x="5606775" y="387477"/>
                  <a:ext cx="262662" cy="276999"/>
                </a:xfrm>
                <a:prstGeom prst="rect">
                  <a:avLst/>
                </a:prstGeom>
                <a:noFill/>
              </p:spPr>
              <p:txBody>
                <a:bodyPr wrap="none" rtlCol="0">
                  <a:spAutoFit/>
                </a:bodyPr>
                <a:lstStyle/>
                <a:p>
                  <a:r>
                    <a:rPr lang="en-US" sz="1200" dirty="0"/>
                    <a:t>0</a:t>
                  </a:r>
                </a:p>
              </p:txBody>
            </p:sp>
            <p:sp>
              <p:nvSpPr>
                <p:cNvPr id="102" name="Rectangle 101"/>
                <p:cNvSpPr/>
                <p:nvPr/>
              </p:nvSpPr>
              <p:spPr>
                <a:xfrm>
                  <a:off x="5215472" y="167334"/>
                  <a:ext cx="3890334" cy="2589893"/>
                </a:xfrm>
                <a:prstGeom prst="rect">
                  <a:avLst/>
                </a:pr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p:cNvSpPr/>
                <p:nvPr/>
              </p:nvSpPr>
              <p:spPr>
                <a:xfrm>
                  <a:off x="5454377" y="2386994"/>
                  <a:ext cx="3545690" cy="188207"/>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4" name="Group 103"/>
                <p:cNvGrpSpPr/>
                <p:nvPr/>
              </p:nvGrpSpPr>
              <p:grpSpPr>
                <a:xfrm>
                  <a:off x="5492472" y="2291803"/>
                  <a:ext cx="3612145" cy="282432"/>
                  <a:chOff x="5492472" y="2291803"/>
                  <a:chExt cx="3612145" cy="282432"/>
                </a:xfrm>
              </p:grpSpPr>
              <p:sp>
                <p:nvSpPr>
                  <p:cNvPr id="115" name="TextBox 114"/>
                  <p:cNvSpPr txBox="1"/>
                  <p:nvPr/>
                </p:nvSpPr>
                <p:spPr>
                  <a:xfrm>
                    <a:off x="7205140" y="2292764"/>
                    <a:ext cx="262662" cy="276999"/>
                  </a:xfrm>
                  <a:prstGeom prst="rect">
                    <a:avLst/>
                  </a:prstGeom>
                  <a:noFill/>
                </p:spPr>
                <p:txBody>
                  <a:bodyPr wrap="none" rtlCol="0">
                    <a:spAutoFit/>
                  </a:bodyPr>
                  <a:lstStyle/>
                  <a:p>
                    <a:r>
                      <a:rPr lang="en-US" sz="1200" dirty="0"/>
                      <a:t>0</a:t>
                    </a:r>
                  </a:p>
                </p:txBody>
              </p:sp>
              <p:sp>
                <p:nvSpPr>
                  <p:cNvPr id="116" name="TextBox 115"/>
                  <p:cNvSpPr txBox="1"/>
                  <p:nvPr/>
                </p:nvSpPr>
                <p:spPr>
                  <a:xfrm>
                    <a:off x="8765311" y="2291803"/>
                    <a:ext cx="339306" cy="276999"/>
                  </a:xfrm>
                  <a:prstGeom prst="rect">
                    <a:avLst/>
                  </a:prstGeom>
                  <a:noFill/>
                </p:spPr>
                <p:txBody>
                  <a:bodyPr wrap="none" rtlCol="0">
                    <a:spAutoFit/>
                  </a:bodyPr>
                  <a:lstStyle/>
                  <a:p>
                    <a:r>
                      <a:rPr lang="en-US" sz="1200" dirty="0" smtClean="0"/>
                      <a:t>&gt;1</a:t>
                    </a:r>
                    <a:endParaRPr lang="en-US" sz="1200" dirty="0"/>
                  </a:p>
                </p:txBody>
              </p:sp>
              <p:sp>
                <p:nvSpPr>
                  <p:cNvPr id="117" name="TextBox 116"/>
                  <p:cNvSpPr txBox="1"/>
                  <p:nvPr/>
                </p:nvSpPr>
                <p:spPr>
                  <a:xfrm>
                    <a:off x="5492472" y="2297236"/>
                    <a:ext cx="389850" cy="276999"/>
                  </a:xfrm>
                  <a:prstGeom prst="rect">
                    <a:avLst/>
                  </a:prstGeom>
                  <a:noFill/>
                </p:spPr>
                <p:txBody>
                  <a:bodyPr wrap="none" rtlCol="0">
                    <a:spAutoFit/>
                  </a:bodyPr>
                  <a:lstStyle/>
                  <a:p>
                    <a:r>
                      <a:rPr lang="en-US" sz="1200" dirty="0" smtClean="0"/>
                      <a:t>&lt;-1</a:t>
                    </a:r>
                    <a:endParaRPr lang="en-US" sz="1200" dirty="0"/>
                  </a:p>
                </p:txBody>
              </p:sp>
            </p:grpSp>
            <p:sp>
              <p:nvSpPr>
                <p:cNvPr id="105" name="Rectangle 104"/>
                <p:cNvSpPr/>
                <p:nvPr/>
              </p:nvSpPr>
              <p:spPr>
                <a:xfrm>
                  <a:off x="7658100" y="2071674"/>
                  <a:ext cx="348891" cy="14541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6" name="TextBox 105"/>
                <p:cNvSpPr txBox="1"/>
                <p:nvPr/>
              </p:nvSpPr>
              <p:spPr>
                <a:xfrm>
                  <a:off x="6796572" y="2448198"/>
                  <a:ext cx="1196436" cy="276999"/>
                </a:xfrm>
                <a:prstGeom prst="rect">
                  <a:avLst/>
                </a:prstGeom>
                <a:noFill/>
              </p:spPr>
              <p:txBody>
                <a:bodyPr wrap="none" rtlCol="0">
                  <a:spAutoFit/>
                </a:bodyPr>
                <a:lstStyle/>
                <a:p>
                  <a:r>
                    <a:rPr lang="en-US" sz="1200" dirty="0" smtClean="0"/>
                    <a:t>Temperature (C)</a:t>
                  </a:r>
                  <a:endParaRPr lang="en-US" sz="1200" dirty="0"/>
                </a:p>
              </p:txBody>
            </p:sp>
            <p:sp>
              <p:nvSpPr>
                <p:cNvPr id="107" name="Rectangle 106"/>
                <p:cNvSpPr/>
                <p:nvPr/>
              </p:nvSpPr>
              <p:spPr>
                <a:xfrm rot="20196295">
                  <a:off x="5889179" y="1125738"/>
                  <a:ext cx="163024" cy="1104384"/>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8" name="Rectangle 107"/>
                <p:cNvSpPr/>
                <p:nvPr/>
              </p:nvSpPr>
              <p:spPr>
                <a:xfrm>
                  <a:off x="5431376" y="1213357"/>
                  <a:ext cx="504615" cy="276999"/>
                </a:xfrm>
                <a:prstGeom prst="rect">
                  <a:avLst/>
                </a:prstGeom>
              </p:spPr>
              <p:txBody>
                <a:bodyPr wrap="none">
                  <a:spAutoFit/>
                </a:bodyPr>
                <a:lstStyle/>
                <a:p>
                  <a:r>
                    <a:rPr lang="en-US" sz="1200" dirty="0" smtClean="0"/>
                    <a:t>-64.8</a:t>
                  </a:r>
                  <a:endParaRPr lang="en-US" sz="1200" dirty="0"/>
                </a:p>
              </p:txBody>
            </p:sp>
            <p:sp>
              <p:nvSpPr>
                <p:cNvPr id="109" name="Rectangle 108"/>
                <p:cNvSpPr/>
                <p:nvPr/>
              </p:nvSpPr>
              <p:spPr>
                <a:xfrm>
                  <a:off x="5651442" y="1700225"/>
                  <a:ext cx="504615" cy="276999"/>
                </a:xfrm>
                <a:prstGeom prst="rect">
                  <a:avLst/>
                </a:prstGeom>
              </p:spPr>
              <p:txBody>
                <a:bodyPr wrap="none">
                  <a:spAutoFit/>
                </a:bodyPr>
                <a:lstStyle/>
                <a:p>
                  <a:r>
                    <a:rPr lang="en-US" sz="1200" dirty="0" smtClean="0"/>
                    <a:t>-64.9</a:t>
                  </a:r>
                  <a:endParaRPr lang="en-US" sz="1200" dirty="0"/>
                </a:p>
              </p:txBody>
            </p:sp>
            <p:sp>
              <p:nvSpPr>
                <p:cNvPr id="110" name="Rectangle 109"/>
                <p:cNvSpPr/>
                <p:nvPr/>
              </p:nvSpPr>
              <p:spPr>
                <a:xfrm>
                  <a:off x="5317076" y="1693875"/>
                  <a:ext cx="664590" cy="9986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Rectangle 110"/>
                <p:cNvSpPr/>
                <p:nvPr/>
              </p:nvSpPr>
              <p:spPr>
                <a:xfrm rot="21249535">
                  <a:off x="6458322" y="2016081"/>
                  <a:ext cx="2319324" cy="106109"/>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2" name="Picture 111"/>
                <p:cNvPicPr>
                  <a:picLocks noChangeAspect="1"/>
                </p:cNvPicPr>
                <p:nvPr/>
              </p:nvPicPr>
              <p:blipFill>
                <a:blip r:embed="rId4"/>
                <a:stretch>
                  <a:fillRect/>
                </a:stretch>
              </p:blipFill>
              <p:spPr>
                <a:xfrm>
                  <a:off x="7181223" y="270390"/>
                  <a:ext cx="300562" cy="300562"/>
                </a:xfrm>
                <a:prstGeom prst="rect">
                  <a:avLst/>
                </a:prstGeom>
                <a:effectLst>
                  <a:glow rad="101600">
                    <a:srgbClr val="FF0000">
                      <a:alpha val="75000"/>
                    </a:srgbClr>
                  </a:glow>
                </a:effectLst>
              </p:spPr>
            </p:pic>
            <p:sp>
              <p:nvSpPr>
                <p:cNvPr id="113" name="Rectangle 112"/>
                <p:cNvSpPr/>
                <p:nvPr/>
              </p:nvSpPr>
              <p:spPr>
                <a:xfrm>
                  <a:off x="6830616" y="2003294"/>
                  <a:ext cx="504615" cy="276999"/>
                </a:xfrm>
                <a:prstGeom prst="rect">
                  <a:avLst/>
                </a:prstGeom>
              </p:spPr>
              <p:txBody>
                <a:bodyPr wrap="none">
                  <a:spAutoFit/>
                </a:bodyPr>
                <a:lstStyle/>
                <a:p>
                  <a:r>
                    <a:rPr lang="en-US" sz="1200" dirty="0" smtClean="0"/>
                    <a:t>-64.3</a:t>
                  </a:r>
                  <a:endParaRPr lang="en-US" sz="1200" dirty="0"/>
                </a:p>
              </p:txBody>
            </p:sp>
            <p:sp>
              <p:nvSpPr>
                <p:cNvPr id="114" name="Rectangle 113"/>
                <p:cNvSpPr/>
                <p:nvPr/>
              </p:nvSpPr>
              <p:spPr>
                <a:xfrm>
                  <a:off x="8099153" y="1898662"/>
                  <a:ext cx="504615" cy="276999"/>
                </a:xfrm>
                <a:prstGeom prst="rect">
                  <a:avLst/>
                </a:prstGeom>
              </p:spPr>
              <p:txBody>
                <a:bodyPr wrap="none">
                  <a:spAutoFit/>
                </a:bodyPr>
                <a:lstStyle/>
                <a:p>
                  <a:r>
                    <a:rPr lang="en-US" sz="1200" dirty="0" smtClean="0"/>
                    <a:t>-63.9</a:t>
                  </a:r>
                  <a:endParaRPr lang="en-US" sz="1200" dirty="0"/>
                </a:p>
              </p:txBody>
            </p:sp>
          </p:grpSp>
          <p:sp>
            <p:nvSpPr>
              <p:cNvPr id="94" name="TextBox 93"/>
              <p:cNvSpPr txBox="1"/>
              <p:nvPr/>
            </p:nvSpPr>
            <p:spPr>
              <a:xfrm>
                <a:off x="7360632" y="2193862"/>
                <a:ext cx="813043" cy="276999"/>
              </a:xfrm>
              <a:prstGeom prst="rect">
                <a:avLst/>
              </a:prstGeom>
              <a:noFill/>
            </p:spPr>
            <p:txBody>
              <a:bodyPr wrap="none" rtlCol="0">
                <a:spAutoFit/>
              </a:bodyPr>
              <a:lstStyle/>
              <a:p>
                <a:r>
                  <a:rPr lang="en-US" sz="1200" dirty="0" smtClean="0"/>
                  <a:t>Longitude</a:t>
                </a:r>
                <a:endParaRPr lang="en-US" sz="1200" dirty="0"/>
              </a:p>
            </p:txBody>
          </p:sp>
          <p:sp>
            <p:nvSpPr>
              <p:cNvPr id="95" name="TextBox 94"/>
              <p:cNvSpPr txBox="1"/>
              <p:nvPr/>
            </p:nvSpPr>
            <p:spPr>
              <a:xfrm>
                <a:off x="5226316" y="1655243"/>
                <a:ext cx="698629" cy="276999"/>
              </a:xfrm>
              <a:prstGeom prst="rect">
                <a:avLst/>
              </a:prstGeom>
              <a:noFill/>
            </p:spPr>
            <p:txBody>
              <a:bodyPr wrap="none" rtlCol="0">
                <a:spAutoFit/>
              </a:bodyPr>
              <a:lstStyle/>
              <a:p>
                <a:r>
                  <a:rPr lang="en-US" sz="1200" dirty="0" smtClean="0"/>
                  <a:t>Latitude</a:t>
                </a:r>
                <a:endParaRPr lang="en-US" sz="1200" dirty="0"/>
              </a:p>
            </p:txBody>
          </p:sp>
          <p:sp>
            <p:nvSpPr>
              <p:cNvPr id="96" name="TextBox 95"/>
              <p:cNvSpPr txBox="1"/>
              <p:nvPr/>
            </p:nvSpPr>
            <p:spPr>
              <a:xfrm>
                <a:off x="5201470" y="338993"/>
                <a:ext cx="184666" cy="369332"/>
              </a:xfrm>
              <a:prstGeom prst="rect">
                <a:avLst/>
              </a:prstGeom>
              <a:noFill/>
            </p:spPr>
            <p:txBody>
              <a:bodyPr wrap="none" rtlCol="0">
                <a:spAutoFit/>
              </a:bodyPr>
              <a:lstStyle/>
              <a:p>
                <a:endParaRPr lang="en-US" dirty="0"/>
              </a:p>
            </p:txBody>
          </p:sp>
        </p:grpSp>
        <p:pic>
          <p:nvPicPr>
            <p:cNvPr id="45" name="Picture 44"/>
            <p:cNvPicPr>
              <a:picLocks noChangeAspect="1"/>
            </p:cNvPicPr>
            <p:nvPr/>
          </p:nvPicPr>
          <p:blipFill>
            <a:blip r:embed="rId7"/>
            <a:srcRect t="5304" b="9775"/>
            <a:stretch>
              <a:fillRect/>
            </a:stretch>
          </p:blipFill>
          <p:spPr>
            <a:xfrm>
              <a:off x="4905945" y="2863148"/>
              <a:ext cx="3787541" cy="2482850"/>
            </a:xfrm>
            <a:prstGeom prst="rect">
              <a:avLst/>
            </a:prstGeom>
          </p:spPr>
        </p:pic>
        <p:pic>
          <p:nvPicPr>
            <p:cNvPr id="46" name="Picture 1" descr="ru05_PalmerDeep_temp2.png"/>
            <p:cNvPicPr>
              <a:picLocks noChangeAspect="1"/>
            </p:cNvPicPr>
            <p:nvPr/>
          </p:nvPicPr>
          <p:blipFill>
            <a:blip r:embed="rId6">
              <a:extLst>
                <a:ext uri="{28A0092B-C50C-407E-A947-70E740481C1C}">
                  <a14:useLocalDpi xmlns:a14="http://schemas.microsoft.com/office/drawing/2010/main" val="0"/>
                </a:ext>
              </a:extLst>
            </a:blip>
            <a:srcRect l="6753" t="80692" r="2815" b="12663"/>
            <a:stretch>
              <a:fillRect/>
            </a:stretch>
          </p:blipFill>
          <p:spPr bwMode="auto">
            <a:xfrm>
              <a:off x="5112543" y="5427219"/>
              <a:ext cx="3753033" cy="18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Rectangle 46"/>
            <p:cNvSpPr/>
            <p:nvPr/>
          </p:nvSpPr>
          <p:spPr>
            <a:xfrm>
              <a:off x="5252151" y="5585681"/>
              <a:ext cx="3441335" cy="160367"/>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8" name="Group 47"/>
            <p:cNvGrpSpPr/>
            <p:nvPr/>
          </p:nvGrpSpPr>
          <p:grpSpPr>
            <a:xfrm>
              <a:off x="5151831" y="5522181"/>
              <a:ext cx="3612145" cy="282432"/>
              <a:chOff x="5492472" y="2291803"/>
              <a:chExt cx="3612145" cy="282432"/>
            </a:xfrm>
          </p:grpSpPr>
          <p:sp>
            <p:nvSpPr>
              <p:cNvPr id="90" name="TextBox 89"/>
              <p:cNvSpPr txBox="1"/>
              <p:nvPr/>
            </p:nvSpPr>
            <p:spPr>
              <a:xfrm>
                <a:off x="7205140" y="2292764"/>
                <a:ext cx="262662" cy="276999"/>
              </a:xfrm>
              <a:prstGeom prst="rect">
                <a:avLst/>
              </a:prstGeom>
              <a:noFill/>
            </p:spPr>
            <p:txBody>
              <a:bodyPr wrap="none" rtlCol="0">
                <a:spAutoFit/>
              </a:bodyPr>
              <a:lstStyle/>
              <a:p>
                <a:r>
                  <a:rPr lang="en-US" sz="1200" dirty="0"/>
                  <a:t>0</a:t>
                </a:r>
              </a:p>
            </p:txBody>
          </p:sp>
          <p:sp>
            <p:nvSpPr>
              <p:cNvPr id="91" name="TextBox 90"/>
              <p:cNvSpPr txBox="1"/>
              <p:nvPr/>
            </p:nvSpPr>
            <p:spPr>
              <a:xfrm>
                <a:off x="8765311" y="2291803"/>
                <a:ext cx="339306" cy="276999"/>
              </a:xfrm>
              <a:prstGeom prst="rect">
                <a:avLst/>
              </a:prstGeom>
              <a:noFill/>
            </p:spPr>
            <p:txBody>
              <a:bodyPr wrap="none" rtlCol="0">
                <a:spAutoFit/>
              </a:bodyPr>
              <a:lstStyle/>
              <a:p>
                <a:r>
                  <a:rPr lang="en-US" sz="1200" dirty="0" smtClean="0"/>
                  <a:t>&gt;1</a:t>
                </a:r>
                <a:endParaRPr lang="en-US" sz="1200" dirty="0"/>
              </a:p>
            </p:txBody>
          </p:sp>
          <p:sp>
            <p:nvSpPr>
              <p:cNvPr id="92" name="TextBox 91"/>
              <p:cNvSpPr txBox="1"/>
              <p:nvPr/>
            </p:nvSpPr>
            <p:spPr>
              <a:xfrm>
                <a:off x="5492472" y="2297236"/>
                <a:ext cx="389850" cy="276999"/>
              </a:xfrm>
              <a:prstGeom prst="rect">
                <a:avLst/>
              </a:prstGeom>
              <a:noFill/>
            </p:spPr>
            <p:txBody>
              <a:bodyPr wrap="none" rtlCol="0">
                <a:spAutoFit/>
              </a:bodyPr>
              <a:lstStyle/>
              <a:p>
                <a:r>
                  <a:rPr lang="en-US" sz="1200" dirty="0" smtClean="0"/>
                  <a:t>&lt;-1</a:t>
                </a:r>
                <a:endParaRPr lang="en-US" sz="1200" dirty="0"/>
              </a:p>
            </p:txBody>
          </p:sp>
        </p:grpSp>
        <p:sp>
          <p:nvSpPr>
            <p:cNvPr id="49" name="TextBox 48"/>
            <p:cNvSpPr txBox="1"/>
            <p:nvPr/>
          </p:nvSpPr>
          <p:spPr>
            <a:xfrm>
              <a:off x="6455931" y="5678576"/>
              <a:ext cx="1196436" cy="276999"/>
            </a:xfrm>
            <a:prstGeom prst="rect">
              <a:avLst/>
            </a:prstGeom>
            <a:noFill/>
          </p:spPr>
          <p:txBody>
            <a:bodyPr wrap="none" rtlCol="0">
              <a:spAutoFit/>
            </a:bodyPr>
            <a:lstStyle/>
            <a:p>
              <a:r>
                <a:rPr lang="en-US" sz="1200" dirty="0" smtClean="0"/>
                <a:t>Temperature (C)</a:t>
              </a:r>
              <a:endParaRPr lang="en-US" sz="1200" dirty="0"/>
            </a:p>
          </p:txBody>
        </p:sp>
        <p:sp>
          <p:nvSpPr>
            <p:cNvPr id="50" name="TextBox 49"/>
            <p:cNvSpPr txBox="1"/>
            <p:nvPr/>
          </p:nvSpPr>
          <p:spPr>
            <a:xfrm rot="16200000">
              <a:off x="4600427" y="4489364"/>
              <a:ext cx="819530" cy="276999"/>
            </a:xfrm>
            <a:prstGeom prst="rect">
              <a:avLst/>
            </a:prstGeom>
            <a:noFill/>
          </p:spPr>
          <p:txBody>
            <a:bodyPr wrap="none" rtlCol="0">
              <a:spAutoFit/>
            </a:bodyPr>
            <a:lstStyle/>
            <a:p>
              <a:r>
                <a:rPr lang="en-US" sz="1200" dirty="0" smtClean="0"/>
                <a:t>Depth (</a:t>
              </a:r>
              <a:r>
                <a:rPr lang="en-US" sz="1200" dirty="0" err="1" smtClean="0"/>
                <a:t>m</a:t>
              </a:r>
              <a:r>
                <a:rPr lang="en-US" sz="1200" dirty="0" smtClean="0"/>
                <a:t>)</a:t>
              </a:r>
              <a:endParaRPr lang="en-US" sz="1200" dirty="0"/>
            </a:p>
          </p:txBody>
        </p:sp>
        <p:sp>
          <p:nvSpPr>
            <p:cNvPr id="51" name="Rectangle 50"/>
            <p:cNvSpPr/>
            <p:nvPr/>
          </p:nvSpPr>
          <p:spPr>
            <a:xfrm>
              <a:off x="5148692" y="4287825"/>
              <a:ext cx="241291" cy="677333"/>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TextBox 51"/>
            <p:cNvSpPr txBox="1"/>
            <p:nvPr/>
          </p:nvSpPr>
          <p:spPr>
            <a:xfrm>
              <a:off x="5161391" y="4218099"/>
              <a:ext cx="262662" cy="276999"/>
            </a:xfrm>
            <a:prstGeom prst="rect">
              <a:avLst/>
            </a:prstGeom>
            <a:noFill/>
          </p:spPr>
          <p:txBody>
            <a:bodyPr wrap="none" rtlCol="0">
              <a:spAutoFit/>
            </a:bodyPr>
            <a:lstStyle/>
            <a:p>
              <a:r>
                <a:rPr lang="en-US" sz="1200" dirty="0"/>
                <a:t>0</a:t>
              </a:r>
            </a:p>
          </p:txBody>
        </p:sp>
        <p:sp>
          <p:nvSpPr>
            <p:cNvPr id="53" name="Rectangle 52"/>
            <p:cNvSpPr/>
            <p:nvPr/>
          </p:nvSpPr>
          <p:spPr>
            <a:xfrm>
              <a:off x="5321997" y="2907597"/>
              <a:ext cx="1016279" cy="564519"/>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Connector 53"/>
            <p:cNvCxnSpPr/>
            <p:nvPr/>
          </p:nvCxnSpPr>
          <p:spPr>
            <a:xfrm rot="5400000">
              <a:off x="5335467" y="3649350"/>
              <a:ext cx="739632" cy="334368"/>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p:cNvCxnSpPr/>
            <p:nvPr/>
          </p:nvCxnSpPr>
          <p:spPr>
            <a:xfrm rot="5400000">
              <a:off x="5432876" y="3488486"/>
              <a:ext cx="739632" cy="334368"/>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5458324" y="3484243"/>
              <a:ext cx="739632" cy="334368"/>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5400000">
              <a:off x="5481486" y="3475787"/>
              <a:ext cx="739632" cy="334368"/>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rot="5400000">
              <a:off x="5593140" y="3442558"/>
              <a:ext cx="592664" cy="279257"/>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a:xfrm rot="5400000">
              <a:off x="5720884" y="3621695"/>
              <a:ext cx="304947" cy="16764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a:off x="5698123" y="3613229"/>
              <a:ext cx="304944" cy="16764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6200000" flipH="1">
              <a:off x="5830381" y="3601550"/>
              <a:ext cx="233467" cy="1"/>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rot="16200000" flipH="1">
              <a:off x="5755733" y="3671079"/>
              <a:ext cx="233467" cy="1"/>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a:off x="6189793" y="3268602"/>
              <a:ext cx="398566" cy="1588"/>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a:off x="5798833" y="3636444"/>
              <a:ext cx="236210" cy="9741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rot="5400000">
              <a:off x="5820558" y="3396598"/>
              <a:ext cx="398566" cy="1588"/>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rot="5400000">
              <a:off x="5936387" y="3359487"/>
              <a:ext cx="236210" cy="9741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rot="5400000">
              <a:off x="5938536" y="3440345"/>
              <a:ext cx="236210" cy="97410"/>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a:off x="6082032" y="3068228"/>
              <a:ext cx="427663" cy="54565"/>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6086347" y="3152010"/>
              <a:ext cx="427663" cy="54565"/>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a:xfrm>
              <a:off x="6073730" y="3218860"/>
              <a:ext cx="427663" cy="54565"/>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p:cNvCxnSpPr/>
            <p:nvPr/>
          </p:nvCxnSpPr>
          <p:spPr>
            <a:xfrm>
              <a:off x="6054499" y="3277388"/>
              <a:ext cx="427663" cy="54565"/>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a:off x="6382551" y="3382431"/>
              <a:ext cx="77613" cy="38891"/>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6378318" y="3465370"/>
              <a:ext cx="81846" cy="19446"/>
            </a:xfrm>
            <a:prstGeom prst="line">
              <a:avLst/>
            </a:prstGeom>
            <a:ln>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74" name="Rectangle 73"/>
            <p:cNvSpPr/>
            <p:nvPr/>
          </p:nvSpPr>
          <p:spPr>
            <a:xfrm>
              <a:off x="5356119" y="4511487"/>
              <a:ext cx="45719" cy="391001"/>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TextBox 74"/>
            <p:cNvSpPr txBox="1"/>
            <p:nvPr/>
          </p:nvSpPr>
          <p:spPr>
            <a:xfrm>
              <a:off x="5040957" y="4717791"/>
              <a:ext cx="418654" cy="276999"/>
            </a:xfrm>
            <a:prstGeom prst="rect">
              <a:avLst/>
            </a:prstGeom>
            <a:noFill/>
          </p:spPr>
          <p:txBody>
            <a:bodyPr wrap="none" rtlCol="0">
              <a:spAutoFit/>
            </a:bodyPr>
            <a:lstStyle/>
            <a:p>
              <a:r>
                <a:rPr lang="en-US" sz="1200" dirty="0" smtClean="0"/>
                <a:t>120</a:t>
              </a:r>
              <a:endParaRPr lang="en-US" sz="1200" dirty="0"/>
            </a:p>
          </p:txBody>
        </p:sp>
        <p:sp>
          <p:nvSpPr>
            <p:cNvPr id="76" name="Rectangle 75"/>
            <p:cNvSpPr/>
            <p:nvPr/>
          </p:nvSpPr>
          <p:spPr>
            <a:xfrm rot="595316">
              <a:off x="5379445" y="5116670"/>
              <a:ext cx="2350371" cy="98938"/>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7" name="TextBox 76"/>
            <p:cNvSpPr txBox="1"/>
            <p:nvPr/>
          </p:nvSpPr>
          <p:spPr>
            <a:xfrm>
              <a:off x="5441848" y="4930499"/>
              <a:ext cx="505267" cy="276999"/>
            </a:xfrm>
            <a:prstGeom prst="rect">
              <a:avLst/>
            </a:prstGeom>
            <a:noFill/>
          </p:spPr>
          <p:txBody>
            <a:bodyPr wrap="none" rtlCol="0">
              <a:spAutoFit/>
            </a:bodyPr>
            <a:lstStyle/>
            <a:p>
              <a:r>
                <a:rPr lang="en-US" sz="1200" dirty="0" smtClean="0"/>
                <a:t>-69.4</a:t>
              </a:r>
              <a:endParaRPr lang="en-US" sz="1200" dirty="0"/>
            </a:p>
          </p:txBody>
        </p:sp>
        <p:sp>
          <p:nvSpPr>
            <p:cNvPr id="78" name="TextBox 77"/>
            <p:cNvSpPr txBox="1"/>
            <p:nvPr/>
          </p:nvSpPr>
          <p:spPr>
            <a:xfrm>
              <a:off x="6860544" y="5150220"/>
              <a:ext cx="505267" cy="276999"/>
            </a:xfrm>
            <a:prstGeom prst="rect">
              <a:avLst/>
            </a:prstGeom>
            <a:noFill/>
          </p:spPr>
          <p:txBody>
            <a:bodyPr wrap="none" rtlCol="0">
              <a:spAutoFit/>
            </a:bodyPr>
            <a:lstStyle/>
            <a:p>
              <a:r>
                <a:rPr lang="en-US" sz="1200" dirty="0" smtClean="0"/>
                <a:t>-68.4</a:t>
              </a:r>
              <a:endParaRPr lang="en-US" sz="1200" dirty="0"/>
            </a:p>
          </p:txBody>
        </p:sp>
        <p:sp>
          <p:nvSpPr>
            <p:cNvPr id="79" name="Rectangle 78"/>
            <p:cNvSpPr/>
            <p:nvPr/>
          </p:nvSpPr>
          <p:spPr>
            <a:xfrm>
              <a:off x="6029101" y="5094115"/>
              <a:ext cx="412847" cy="251883"/>
            </a:xfrm>
            <a:prstGeom prst="rect">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TextBox 79"/>
            <p:cNvSpPr txBox="1"/>
            <p:nvPr/>
          </p:nvSpPr>
          <p:spPr>
            <a:xfrm>
              <a:off x="5910137" y="5094115"/>
              <a:ext cx="813043" cy="276999"/>
            </a:xfrm>
            <a:prstGeom prst="rect">
              <a:avLst/>
            </a:prstGeom>
            <a:noFill/>
          </p:spPr>
          <p:txBody>
            <a:bodyPr wrap="none" rtlCol="0">
              <a:spAutoFit/>
            </a:bodyPr>
            <a:lstStyle/>
            <a:p>
              <a:r>
                <a:rPr lang="en-US" sz="1200" dirty="0" smtClean="0"/>
                <a:t>Longitude</a:t>
              </a:r>
              <a:endParaRPr lang="en-US" sz="1200" dirty="0"/>
            </a:p>
          </p:txBody>
        </p:sp>
        <p:pic>
          <p:nvPicPr>
            <p:cNvPr id="81" name="Picture 80"/>
            <p:cNvPicPr>
              <a:picLocks noChangeAspect="1"/>
            </p:cNvPicPr>
            <p:nvPr/>
          </p:nvPicPr>
          <p:blipFill>
            <a:blip r:embed="rId4"/>
            <a:stretch>
              <a:fillRect/>
            </a:stretch>
          </p:blipFill>
          <p:spPr>
            <a:xfrm>
              <a:off x="6657900" y="3487251"/>
              <a:ext cx="300562" cy="300562"/>
            </a:xfrm>
            <a:prstGeom prst="rect">
              <a:avLst/>
            </a:prstGeom>
            <a:effectLst>
              <a:glow rad="101600">
                <a:srgbClr val="FF0000">
                  <a:alpha val="75000"/>
                </a:srgbClr>
              </a:glow>
            </a:effectLst>
          </p:spPr>
        </p:pic>
        <p:sp>
          <p:nvSpPr>
            <p:cNvPr id="82" name="Rectangle 81"/>
            <p:cNvSpPr/>
            <p:nvPr/>
          </p:nvSpPr>
          <p:spPr>
            <a:xfrm>
              <a:off x="4871692" y="2907596"/>
              <a:ext cx="3878301" cy="3051689"/>
            </a:xfrm>
            <a:prstGeom prst="rect">
              <a:avLst/>
            </a:prstGeom>
            <a:noFill/>
            <a:ln w="28575"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TextBox 82"/>
            <p:cNvSpPr txBox="1"/>
            <p:nvPr/>
          </p:nvSpPr>
          <p:spPr>
            <a:xfrm>
              <a:off x="7006008" y="2066201"/>
              <a:ext cx="184666" cy="276999"/>
            </a:xfrm>
            <a:prstGeom prst="rect">
              <a:avLst/>
            </a:prstGeom>
            <a:noFill/>
          </p:spPr>
          <p:txBody>
            <a:bodyPr wrap="none" rtlCol="0">
              <a:spAutoFit/>
            </a:bodyPr>
            <a:lstStyle/>
            <a:p>
              <a:endParaRPr lang="en-US" sz="1200" dirty="0"/>
            </a:p>
          </p:txBody>
        </p:sp>
        <p:sp>
          <p:nvSpPr>
            <p:cNvPr id="84" name="Rectangle 83"/>
            <p:cNvSpPr/>
            <p:nvPr/>
          </p:nvSpPr>
          <p:spPr>
            <a:xfrm rot="1020000">
              <a:off x="8001793" y="3845289"/>
              <a:ext cx="185184" cy="1489214"/>
            </a:xfrm>
            <a:prstGeom prst="rect">
              <a:avLst/>
            </a:prstGeom>
            <a:solidFill>
              <a:srgbClr val="FFFFFF"/>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TextBox 84"/>
            <p:cNvSpPr txBox="1"/>
            <p:nvPr/>
          </p:nvSpPr>
          <p:spPr>
            <a:xfrm>
              <a:off x="4905945" y="2931644"/>
              <a:ext cx="184666" cy="369332"/>
            </a:xfrm>
            <a:prstGeom prst="rect">
              <a:avLst/>
            </a:prstGeom>
            <a:noFill/>
          </p:spPr>
          <p:txBody>
            <a:bodyPr wrap="none" rtlCol="0">
              <a:spAutoFit/>
            </a:bodyPr>
            <a:lstStyle/>
            <a:p>
              <a:endParaRPr lang="en-US" dirty="0"/>
            </a:p>
          </p:txBody>
        </p:sp>
        <p:sp>
          <p:nvSpPr>
            <p:cNvPr id="86" name="TextBox 85"/>
            <p:cNvSpPr txBox="1"/>
            <p:nvPr/>
          </p:nvSpPr>
          <p:spPr>
            <a:xfrm>
              <a:off x="8067571" y="4186350"/>
              <a:ext cx="504615" cy="276999"/>
            </a:xfrm>
            <a:prstGeom prst="rect">
              <a:avLst/>
            </a:prstGeom>
            <a:noFill/>
          </p:spPr>
          <p:txBody>
            <a:bodyPr wrap="none" rtlCol="0">
              <a:spAutoFit/>
            </a:bodyPr>
            <a:lstStyle/>
            <a:p>
              <a:r>
                <a:rPr lang="en-US" sz="1200" dirty="0" smtClean="0"/>
                <a:t>-67.7</a:t>
              </a:r>
              <a:endParaRPr lang="en-US" sz="1200" dirty="0"/>
            </a:p>
          </p:txBody>
        </p:sp>
        <p:sp>
          <p:nvSpPr>
            <p:cNvPr id="87" name="TextBox 86"/>
            <p:cNvSpPr txBox="1"/>
            <p:nvPr/>
          </p:nvSpPr>
          <p:spPr>
            <a:xfrm>
              <a:off x="7917123" y="4511487"/>
              <a:ext cx="698629" cy="276999"/>
            </a:xfrm>
            <a:prstGeom prst="rect">
              <a:avLst/>
            </a:prstGeom>
            <a:noFill/>
          </p:spPr>
          <p:txBody>
            <a:bodyPr wrap="none" rtlCol="0">
              <a:spAutoFit/>
            </a:bodyPr>
            <a:lstStyle/>
            <a:p>
              <a:r>
                <a:rPr lang="en-US" sz="1200" dirty="0" smtClean="0"/>
                <a:t>Latitude</a:t>
              </a:r>
              <a:endParaRPr lang="en-US" sz="1200" dirty="0"/>
            </a:p>
          </p:txBody>
        </p:sp>
        <p:sp>
          <p:nvSpPr>
            <p:cNvPr id="88" name="TextBox 87"/>
            <p:cNvSpPr txBox="1"/>
            <p:nvPr/>
          </p:nvSpPr>
          <p:spPr>
            <a:xfrm>
              <a:off x="7819030" y="4856290"/>
              <a:ext cx="504615" cy="276999"/>
            </a:xfrm>
            <a:prstGeom prst="rect">
              <a:avLst/>
            </a:prstGeom>
            <a:noFill/>
          </p:spPr>
          <p:txBody>
            <a:bodyPr wrap="none" rtlCol="0">
              <a:spAutoFit/>
            </a:bodyPr>
            <a:lstStyle/>
            <a:p>
              <a:r>
                <a:rPr lang="en-US" sz="1200" dirty="0" smtClean="0"/>
                <a:t>-67.9</a:t>
              </a:r>
              <a:endParaRPr lang="en-US" sz="1200" dirty="0"/>
            </a:p>
          </p:txBody>
        </p:sp>
        <p:sp>
          <p:nvSpPr>
            <p:cNvPr id="89" name="Rectangle 88"/>
            <p:cNvSpPr/>
            <p:nvPr/>
          </p:nvSpPr>
          <p:spPr>
            <a:xfrm>
              <a:off x="7652366" y="3215041"/>
              <a:ext cx="748267" cy="175856"/>
            </a:xfrm>
            <a:prstGeom prst="rect">
              <a:avLst/>
            </a:prstGeom>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err="1" smtClean="0"/>
                <a:t>Rothera</a:t>
              </a:r>
              <a:endParaRPr lang="en-US" sz="1200" dirty="0"/>
            </a:p>
          </p:txBody>
        </p:sp>
      </p:grpSp>
      <p:cxnSp>
        <p:nvCxnSpPr>
          <p:cNvPr id="118" name="Straight Connector 117"/>
          <p:cNvCxnSpPr/>
          <p:nvPr/>
        </p:nvCxnSpPr>
        <p:spPr>
          <a:xfrm flipV="1">
            <a:off x="3810000" y="304800"/>
            <a:ext cx="1066800" cy="9906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599908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rotWithShape="1">
          <a:blip r:embed="rId2"/>
          <a:srcRect l="5548" r="1435" b="8148"/>
          <a:stretch/>
        </p:blipFill>
        <p:spPr>
          <a:xfrm>
            <a:off x="3136900" y="2667000"/>
            <a:ext cx="5765800" cy="3149600"/>
          </a:xfrm>
          <a:prstGeom prst="rect">
            <a:avLst/>
          </a:prstGeom>
        </p:spPr>
      </p:pic>
      <p:pic>
        <p:nvPicPr>
          <p:cNvPr id="5" name="Picture 4" descr="2709802965_a81d9bdd15_o.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1" y="187151"/>
            <a:ext cx="2995965" cy="2246974"/>
          </a:xfrm>
          <a:prstGeom prst="rect">
            <a:avLst/>
          </a:prstGeom>
        </p:spPr>
      </p:pic>
      <p:cxnSp>
        <p:nvCxnSpPr>
          <p:cNvPr id="6" name="Straight Arrow Connector 5"/>
          <p:cNvCxnSpPr/>
          <p:nvPr/>
        </p:nvCxnSpPr>
        <p:spPr>
          <a:xfrm>
            <a:off x="431800" y="88900"/>
            <a:ext cx="0" cy="6040831"/>
          </a:xfrm>
          <a:prstGeom prst="straightConnector1">
            <a:avLst/>
          </a:prstGeom>
          <a:ln>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rot="16200000">
            <a:off x="-100568" y="3327400"/>
            <a:ext cx="649374" cy="369332"/>
          </a:xfrm>
          <a:prstGeom prst="rect">
            <a:avLst/>
          </a:prstGeom>
          <a:noFill/>
        </p:spPr>
        <p:txBody>
          <a:bodyPr wrap="none" rtlCol="0">
            <a:spAutoFit/>
          </a:bodyPr>
          <a:lstStyle/>
          <a:p>
            <a:r>
              <a:rPr lang="en-US" dirty="0" smtClean="0"/>
              <a:t>Time</a:t>
            </a:r>
            <a:endParaRPr lang="en-US" dirty="0"/>
          </a:p>
        </p:txBody>
      </p:sp>
      <p:pic>
        <p:nvPicPr>
          <p:cNvPr id="8" name="Picture 7"/>
          <p:cNvPicPr>
            <a:picLocks noChangeAspect="1"/>
          </p:cNvPicPr>
          <p:nvPr/>
        </p:nvPicPr>
        <p:blipFill>
          <a:blip r:embed="rId4"/>
          <a:stretch>
            <a:fillRect/>
          </a:stretch>
        </p:blipFill>
        <p:spPr>
          <a:xfrm>
            <a:off x="5549900" y="88900"/>
            <a:ext cx="3311946" cy="2481034"/>
          </a:xfrm>
          <a:prstGeom prst="rect">
            <a:avLst/>
          </a:prstGeom>
        </p:spPr>
      </p:pic>
      <p:sp>
        <p:nvSpPr>
          <p:cNvPr id="9" name="TextBox 8"/>
          <p:cNvSpPr txBox="1"/>
          <p:nvPr/>
        </p:nvSpPr>
        <p:spPr>
          <a:xfrm>
            <a:off x="431800" y="1511300"/>
            <a:ext cx="1815371" cy="646331"/>
          </a:xfrm>
          <a:prstGeom prst="rect">
            <a:avLst/>
          </a:prstGeom>
          <a:noFill/>
        </p:spPr>
        <p:txBody>
          <a:bodyPr wrap="none" rtlCol="0">
            <a:spAutoFit/>
          </a:bodyPr>
          <a:lstStyle/>
          <a:p>
            <a:r>
              <a:rPr lang="en-US" dirty="0" smtClean="0"/>
              <a:t>1989 (</a:t>
            </a:r>
            <a:r>
              <a:rPr lang="en-US" dirty="0" err="1" smtClean="0"/>
              <a:t>Stommel’s</a:t>
            </a:r>
            <a:endParaRPr lang="en-US" dirty="0" smtClean="0"/>
          </a:p>
          <a:p>
            <a:r>
              <a:rPr lang="en-US" dirty="0" err="1" smtClean="0"/>
              <a:t>Sloccum</a:t>
            </a:r>
            <a:r>
              <a:rPr lang="en-US" dirty="0" smtClean="0"/>
              <a:t> Mission)</a:t>
            </a:r>
            <a:endParaRPr lang="en-US" dirty="0"/>
          </a:p>
        </p:txBody>
      </p:sp>
      <p:sp>
        <p:nvSpPr>
          <p:cNvPr id="10" name="TextBox 9"/>
          <p:cNvSpPr txBox="1"/>
          <p:nvPr/>
        </p:nvSpPr>
        <p:spPr>
          <a:xfrm>
            <a:off x="406400" y="2196779"/>
            <a:ext cx="1811200" cy="369332"/>
          </a:xfrm>
          <a:prstGeom prst="rect">
            <a:avLst/>
          </a:prstGeom>
          <a:noFill/>
        </p:spPr>
        <p:txBody>
          <a:bodyPr wrap="none" rtlCol="0">
            <a:spAutoFit/>
          </a:bodyPr>
          <a:lstStyle/>
          <a:p>
            <a:r>
              <a:rPr lang="en-US" dirty="0" smtClean="0"/>
              <a:t>1999 (Test Flight)</a:t>
            </a:r>
            <a:endParaRPr lang="en-US" dirty="0"/>
          </a:p>
        </p:txBody>
      </p:sp>
      <p:sp>
        <p:nvSpPr>
          <p:cNvPr id="11" name="TextBox 10"/>
          <p:cNvSpPr txBox="1"/>
          <p:nvPr/>
        </p:nvSpPr>
        <p:spPr>
          <a:xfrm>
            <a:off x="435971" y="2642656"/>
            <a:ext cx="1714494" cy="646331"/>
          </a:xfrm>
          <a:prstGeom prst="rect">
            <a:avLst/>
          </a:prstGeom>
          <a:noFill/>
        </p:spPr>
        <p:txBody>
          <a:bodyPr wrap="none" rtlCol="0">
            <a:spAutoFit/>
          </a:bodyPr>
          <a:lstStyle/>
          <a:p>
            <a:r>
              <a:rPr lang="en-US" dirty="0" smtClean="0"/>
              <a:t>2003 (First cross </a:t>
            </a:r>
          </a:p>
          <a:p>
            <a:r>
              <a:rPr lang="en-US" dirty="0" smtClean="0"/>
              <a:t>shelf mission)</a:t>
            </a:r>
            <a:endParaRPr lang="en-US" dirty="0"/>
          </a:p>
        </p:txBody>
      </p:sp>
      <p:sp>
        <p:nvSpPr>
          <p:cNvPr id="12" name="TextBox 11"/>
          <p:cNvSpPr txBox="1"/>
          <p:nvPr/>
        </p:nvSpPr>
        <p:spPr>
          <a:xfrm>
            <a:off x="435971" y="3841578"/>
            <a:ext cx="1596260" cy="646331"/>
          </a:xfrm>
          <a:prstGeom prst="rect">
            <a:avLst/>
          </a:prstGeom>
          <a:noFill/>
        </p:spPr>
        <p:txBody>
          <a:bodyPr wrap="none" rtlCol="0">
            <a:spAutoFit/>
          </a:bodyPr>
          <a:lstStyle/>
          <a:p>
            <a:r>
              <a:rPr lang="en-US" dirty="0" smtClean="0"/>
              <a:t>2009 (First </a:t>
            </a:r>
          </a:p>
          <a:p>
            <a:r>
              <a:rPr lang="en-US" dirty="0" smtClean="0"/>
              <a:t>Basin Crossing)</a:t>
            </a:r>
            <a:endParaRPr lang="en-US" dirty="0"/>
          </a:p>
        </p:txBody>
      </p:sp>
      <p:pic>
        <p:nvPicPr>
          <p:cNvPr id="13" name="Picture 12"/>
          <p:cNvPicPr>
            <a:picLocks noChangeAspect="1"/>
          </p:cNvPicPr>
          <p:nvPr/>
        </p:nvPicPr>
        <p:blipFill>
          <a:blip r:embed="rId5"/>
          <a:stretch>
            <a:fillRect/>
          </a:stretch>
        </p:blipFill>
        <p:spPr>
          <a:xfrm>
            <a:off x="749300" y="88900"/>
            <a:ext cx="1028700" cy="685800"/>
          </a:xfrm>
          <a:prstGeom prst="rect">
            <a:avLst/>
          </a:prstGeom>
        </p:spPr>
      </p:pic>
      <p:sp>
        <p:nvSpPr>
          <p:cNvPr id="14" name="TextBox 13"/>
          <p:cNvSpPr txBox="1"/>
          <p:nvPr/>
        </p:nvSpPr>
        <p:spPr>
          <a:xfrm>
            <a:off x="558800" y="856734"/>
            <a:ext cx="1454244" cy="369332"/>
          </a:xfrm>
          <a:prstGeom prst="rect">
            <a:avLst/>
          </a:prstGeom>
          <a:noFill/>
        </p:spPr>
        <p:txBody>
          <a:bodyPr wrap="none" rtlCol="0">
            <a:spAutoFit/>
          </a:bodyPr>
          <a:lstStyle/>
          <a:p>
            <a:r>
              <a:rPr lang="en-US" dirty="0" smtClean="0"/>
              <a:t>Glider history</a:t>
            </a:r>
            <a:endParaRPr lang="en-US" dirty="0"/>
          </a:p>
        </p:txBody>
      </p:sp>
      <p:sp>
        <p:nvSpPr>
          <p:cNvPr id="15" name="TextBox 14"/>
          <p:cNvSpPr txBox="1"/>
          <p:nvPr/>
        </p:nvSpPr>
        <p:spPr>
          <a:xfrm>
            <a:off x="435971" y="4618380"/>
            <a:ext cx="2104362" cy="646331"/>
          </a:xfrm>
          <a:prstGeom prst="rect">
            <a:avLst/>
          </a:prstGeom>
          <a:noFill/>
        </p:spPr>
        <p:txBody>
          <a:bodyPr wrap="none" rtlCol="0">
            <a:spAutoFit/>
          </a:bodyPr>
          <a:lstStyle/>
          <a:p>
            <a:r>
              <a:rPr lang="en-US" dirty="0" smtClean="0"/>
              <a:t>2011-2012 </a:t>
            </a:r>
          </a:p>
          <a:p>
            <a:r>
              <a:rPr lang="en-US" dirty="0" smtClean="0"/>
              <a:t>(Hurricane missions)</a:t>
            </a:r>
            <a:endParaRPr lang="en-US" dirty="0"/>
          </a:p>
        </p:txBody>
      </p:sp>
      <p:sp>
        <p:nvSpPr>
          <p:cNvPr id="16" name="TextBox 15"/>
          <p:cNvSpPr txBox="1"/>
          <p:nvPr/>
        </p:nvSpPr>
        <p:spPr>
          <a:xfrm>
            <a:off x="408785" y="5264711"/>
            <a:ext cx="2045615" cy="923330"/>
          </a:xfrm>
          <a:prstGeom prst="rect">
            <a:avLst/>
          </a:prstGeom>
          <a:noFill/>
        </p:spPr>
        <p:txBody>
          <a:bodyPr wrap="none" rtlCol="0">
            <a:spAutoFit/>
          </a:bodyPr>
          <a:lstStyle/>
          <a:p>
            <a:r>
              <a:rPr lang="en-US" dirty="0" smtClean="0"/>
              <a:t>2013-2016 (South </a:t>
            </a:r>
          </a:p>
          <a:p>
            <a:r>
              <a:rPr lang="en-US" dirty="0" smtClean="0"/>
              <a:t>Atlantic gyre w/</a:t>
            </a:r>
          </a:p>
          <a:p>
            <a:r>
              <a:rPr lang="en-US" dirty="0" smtClean="0"/>
              <a:t>Challenger)</a:t>
            </a:r>
            <a:endParaRPr lang="en-US" dirty="0"/>
          </a:p>
        </p:txBody>
      </p:sp>
      <p:sp>
        <p:nvSpPr>
          <p:cNvPr id="17" name="TextBox 16"/>
          <p:cNvSpPr txBox="1"/>
          <p:nvPr/>
        </p:nvSpPr>
        <p:spPr>
          <a:xfrm>
            <a:off x="2362201" y="190500"/>
            <a:ext cx="1787869" cy="276999"/>
          </a:xfrm>
          <a:prstGeom prst="rect">
            <a:avLst/>
          </a:prstGeom>
          <a:noFill/>
        </p:spPr>
        <p:txBody>
          <a:bodyPr wrap="none" rtlCol="0">
            <a:spAutoFit/>
          </a:bodyPr>
          <a:lstStyle/>
          <a:p>
            <a:r>
              <a:rPr lang="en-US" sz="1200" dirty="0" smtClean="0">
                <a:solidFill>
                  <a:srgbClr val="FFFF00"/>
                </a:solidFill>
              </a:rPr>
              <a:t>Doug with first at sea test</a:t>
            </a:r>
            <a:endParaRPr lang="en-US" sz="1200" dirty="0">
              <a:solidFill>
                <a:srgbClr val="FFFF00"/>
              </a:solidFill>
            </a:endParaRPr>
          </a:p>
        </p:txBody>
      </p:sp>
      <p:sp>
        <p:nvSpPr>
          <p:cNvPr id="18" name="TextBox 17"/>
          <p:cNvSpPr txBox="1"/>
          <p:nvPr/>
        </p:nvSpPr>
        <p:spPr>
          <a:xfrm>
            <a:off x="435971" y="3233034"/>
            <a:ext cx="1867781" cy="646331"/>
          </a:xfrm>
          <a:prstGeom prst="rect">
            <a:avLst/>
          </a:prstGeom>
          <a:noFill/>
        </p:spPr>
        <p:txBody>
          <a:bodyPr wrap="none" rtlCol="0">
            <a:spAutoFit/>
          </a:bodyPr>
          <a:lstStyle/>
          <a:p>
            <a:r>
              <a:rPr lang="en-US" dirty="0" smtClean="0"/>
              <a:t>2006 (First </a:t>
            </a:r>
          </a:p>
          <a:p>
            <a:r>
              <a:rPr lang="en-US" dirty="0" smtClean="0"/>
              <a:t>Antarctic mission)</a:t>
            </a:r>
            <a:endParaRPr lang="en-US" dirty="0"/>
          </a:p>
        </p:txBody>
      </p:sp>
      <p:pic>
        <p:nvPicPr>
          <p:cNvPr id="20" name="Picture 22"/>
          <p:cNvPicPr>
            <a:picLocks noChangeAspect="1" noChangeArrowheads="1"/>
          </p:cNvPicPr>
          <p:nvPr/>
        </p:nvPicPr>
        <p:blipFill>
          <a:blip r:embed="rId6"/>
          <a:srcRect l="10814" t="5260" r="12453" b="-1753"/>
          <a:stretch>
            <a:fillRect/>
          </a:stretch>
        </p:blipFill>
        <p:spPr bwMode="auto">
          <a:xfrm>
            <a:off x="2705608" y="4724400"/>
            <a:ext cx="1332992" cy="1219200"/>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213562892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1"/>
            <a:ext cx="9144000" cy="892552"/>
          </a:xfrm>
          <a:prstGeom prst="rect">
            <a:avLst/>
          </a:prstGeom>
          <a:noFill/>
          <a:ln w="9525">
            <a:noFill/>
            <a:miter lim="800000"/>
            <a:headEnd/>
            <a:tailEnd/>
          </a:ln>
        </p:spPr>
        <p:txBody>
          <a:bodyPr wrap="square">
            <a:prstTxWarp prst="textNoShape">
              <a:avLst/>
            </a:prstTxWarp>
            <a:spAutoFit/>
          </a:bodyPr>
          <a:lstStyle/>
          <a:p>
            <a:pPr algn="ctr"/>
            <a:r>
              <a:rPr lang="en-US" sz="2800" b="1" dirty="0"/>
              <a:t>Trans-Atlantic Glider Challenge –</a:t>
            </a:r>
            <a:r>
              <a:rPr lang="en-US" sz="2800" b="1" dirty="0" smtClean="0"/>
              <a:t> May 24, 2006 </a:t>
            </a:r>
            <a:r>
              <a:rPr lang="en-US" sz="2800" b="1" dirty="0"/>
              <a:t>–</a:t>
            </a:r>
            <a:r>
              <a:rPr lang="en-US" sz="2400" b="1" dirty="0"/>
              <a:t> </a:t>
            </a:r>
          </a:p>
          <a:p>
            <a:pPr algn="ctr"/>
            <a:r>
              <a:rPr lang="en-US" sz="2400" b="1" dirty="0"/>
              <a:t>UNESCO E.U./U.S. Baltic Sea Conference in </a:t>
            </a:r>
            <a:r>
              <a:rPr lang="en-US" sz="2400" b="1" dirty="0" smtClean="0"/>
              <a:t>Lithuania</a:t>
            </a:r>
            <a:r>
              <a:rPr lang="en-US" dirty="0" smtClean="0">
                <a:solidFill>
                  <a:schemeClr val="bg1"/>
                </a:solidFill>
              </a:rPr>
              <a:t>                  </a:t>
            </a:r>
            <a:endParaRPr lang="en-US" dirty="0">
              <a:solidFill>
                <a:schemeClr val="bg1"/>
              </a:solidFill>
            </a:endParaRPr>
          </a:p>
        </p:txBody>
      </p:sp>
      <p:pic>
        <p:nvPicPr>
          <p:cNvPr id="3" name="Picture 2"/>
          <p:cNvPicPr>
            <a:picLocks noChangeAspect="1"/>
          </p:cNvPicPr>
          <p:nvPr/>
        </p:nvPicPr>
        <p:blipFill>
          <a:blip r:embed="rId2"/>
          <a:stretch>
            <a:fillRect/>
          </a:stretch>
        </p:blipFill>
        <p:spPr>
          <a:xfrm>
            <a:off x="174372" y="1905000"/>
            <a:ext cx="1645920" cy="2057400"/>
          </a:xfrm>
          <a:prstGeom prst="rect">
            <a:avLst/>
          </a:prstGeom>
        </p:spPr>
      </p:pic>
      <p:pic>
        <p:nvPicPr>
          <p:cNvPr id="4" name="Picture 3" descr="Screen shot 2011-03-25 at 5.00.37 PM.png"/>
          <p:cNvPicPr>
            <a:picLocks noChangeAspect="1"/>
          </p:cNvPicPr>
          <p:nvPr/>
        </p:nvPicPr>
        <p:blipFill>
          <a:blip r:embed="rId3"/>
          <a:stretch>
            <a:fillRect/>
          </a:stretch>
        </p:blipFill>
        <p:spPr>
          <a:xfrm>
            <a:off x="326772" y="990600"/>
            <a:ext cx="3810000" cy="703855"/>
          </a:xfrm>
          <a:prstGeom prst="rect">
            <a:avLst/>
          </a:prstGeom>
        </p:spPr>
      </p:pic>
      <p:sp>
        <p:nvSpPr>
          <p:cNvPr id="5" name="TextBox 4"/>
          <p:cNvSpPr txBox="1"/>
          <p:nvPr/>
        </p:nvSpPr>
        <p:spPr>
          <a:xfrm>
            <a:off x="98172" y="4191000"/>
            <a:ext cx="4114800" cy="1754327"/>
          </a:xfrm>
          <a:prstGeom prst="rect">
            <a:avLst/>
          </a:prstGeom>
          <a:noFill/>
        </p:spPr>
        <p:txBody>
          <a:bodyPr wrap="square" rtlCol="0">
            <a:spAutoFit/>
          </a:bodyPr>
          <a:lstStyle/>
          <a:p>
            <a:r>
              <a:rPr lang="en-US" i="1" dirty="0" smtClean="0"/>
              <a:t>“I have something you need to do for the good of your country.”</a:t>
            </a:r>
            <a:endParaRPr lang="en-US" b="1" i="1" dirty="0" smtClean="0"/>
          </a:p>
          <a:p>
            <a:endParaRPr lang="en-US" i="1" dirty="0" smtClean="0"/>
          </a:p>
          <a:p>
            <a:r>
              <a:rPr lang="en-US" i="1" dirty="0" smtClean="0"/>
              <a:t>“Take one of your gliders, modify it, and fly it across the Atlantic, inspiring students along the way.”</a:t>
            </a:r>
            <a:endParaRPr lang="en-US" dirty="0"/>
          </a:p>
        </p:txBody>
      </p:sp>
      <p:sp>
        <p:nvSpPr>
          <p:cNvPr id="6" name="TextBox 5"/>
          <p:cNvSpPr txBox="1"/>
          <p:nvPr/>
        </p:nvSpPr>
        <p:spPr>
          <a:xfrm>
            <a:off x="1842306" y="2050143"/>
            <a:ext cx="2605114" cy="1569660"/>
          </a:xfrm>
          <a:prstGeom prst="rect">
            <a:avLst/>
          </a:prstGeom>
          <a:noFill/>
        </p:spPr>
        <p:txBody>
          <a:bodyPr wrap="square" rtlCol="0">
            <a:spAutoFit/>
          </a:bodyPr>
          <a:lstStyle/>
          <a:p>
            <a:r>
              <a:rPr lang="en-US" sz="1600" b="1" dirty="0" smtClean="0"/>
              <a:t>Dr. Rick </a:t>
            </a:r>
            <a:r>
              <a:rPr lang="en-US" sz="1600" b="1" dirty="0" err="1" smtClean="0"/>
              <a:t>Spinrad</a:t>
            </a:r>
            <a:endParaRPr lang="en-US" sz="1600" b="1" dirty="0" smtClean="0"/>
          </a:p>
          <a:p>
            <a:endParaRPr lang="en-US" sz="800" b="1" dirty="0" smtClean="0"/>
          </a:p>
          <a:p>
            <a:r>
              <a:rPr lang="en-US" sz="1600" b="1" dirty="0" smtClean="0"/>
              <a:t>Assistant  Administrator</a:t>
            </a:r>
          </a:p>
          <a:p>
            <a:endParaRPr lang="en-US" sz="800" b="1" dirty="0" smtClean="0"/>
          </a:p>
          <a:p>
            <a:r>
              <a:rPr lang="en-US" sz="1600" b="1" dirty="0" smtClean="0"/>
              <a:t>NOAA</a:t>
            </a:r>
          </a:p>
          <a:p>
            <a:r>
              <a:rPr lang="en-US" sz="1600" b="1" dirty="0" smtClean="0"/>
              <a:t>Office of Oceanic and Atmospheric Research</a:t>
            </a:r>
            <a:endParaRPr lang="en-US" sz="1600" dirty="0"/>
          </a:p>
        </p:txBody>
      </p:sp>
      <p:sp>
        <p:nvSpPr>
          <p:cNvPr id="7" name="TextBox 6"/>
          <p:cNvSpPr txBox="1"/>
          <p:nvPr/>
        </p:nvSpPr>
        <p:spPr>
          <a:xfrm>
            <a:off x="5023555" y="2808111"/>
            <a:ext cx="3097347" cy="369332"/>
          </a:xfrm>
          <a:prstGeom prst="rect">
            <a:avLst/>
          </a:prstGeom>
          <a:noFill/>
        </p:spPr>
        <p:txBody>
          <a:bodyPr wrap="none" rtlCol="0">
            <a:spAutoFit/>
          </a:bodyPr>
          <a:lstStyle/>
          <a:p>
            <a:r>
              <a:rPr lang="en-US" dirty="0" smtClean="0">
                <a:solidFill>
                  <a:schemeClr val="bg1"/>
                </a:solidFill>
              </a:rPr>
              <a:t>RU27: 7,400 km in 221 days</a:t>
            </a:r>
            <a:endParaRPr lang="en-US" dirty="0">
              <a:solidFill>
                <a:schemeClr val="bg1"/>
              </a:solidFill>
            </a:endParaRPr>
          </a:p>
        </p:txBody>
      </p:sp>
      <p:pic>
        <p:nvPicPr>
          <p:cNvPr id="8" name="Picture 7" descr="Screen Shot 2013-09-25 at 1.09.45 A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28229" y="990600"/>
            <a:ext cx="4832704" cy="1784383"/>
          </a:xfrm>
          <a:prstGeom prst="rect">
            <a:avLst/>
          </a:prstGeom>
        </p:spPr>
      </p:pic>
      <p:pic>
        <p:nvPicPr>
          <p:cNvPr id="9" name="Picture 3"/>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397428" y="3014464"/>
            <a:ext cx="2525744" cy="3081536"/>
          </a:xfrm>
          <a:prstGeom prst="rect">
            <a:avLst/>
          </a:prstGeom>
          <a:noFill/>
          <a:ln w="9525">
            <a:noFill/>
            <a:miter lim="800000"/>
            <a:headEnd/>
            <a:tailEnd/>
          </a:ln>
        </p:spPr>
      </p:pic>
    </p:spTree>
    <p:extLst>
      <p:ext uri="{BB962C8B-B14F-4D97-AF65-F5344CB8AC3E}">
        <p14:creationId xmlns:p14="http://schemas.microsoft.com/office/powerpoint/2010/main" val="258835076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RU27_route1.png"/>
          <p:cNvPicPr>
            <a:picLocks noChangeAspect="1"/>
          </p:cNvPicPr>
          <p:nvPr/>
        </p:nvPicPr>
        <p:blipFill>
          <a:blip r:embed="rId3"/>
          <a:srcRect/>
          <a:stretch>
            <a:fillRect/>
          </a:stretch>
        </p:blipFill>
        <p:spPr bwMode="auto">
          <a:xfrm>
            <a:off x="381000" y="1429406"/>
            <a:ext cx="4815891" cy="2349023"/>
          </a:xfrm>
          <a:prstGeom prst="rect">
            <a:avLst/>
          </a:prstGeom>
          <a:noFill/>
          <a:ln w="19050">
            <a:solidFill>
              <a:schemeClr val="tx1"/>
            </a:solidFill>
            <a:miter lim="800000"/>
            <a:headEnd/>
            <a:tailEnd/>
          </a:ln>
        </p:spPr>
      </p:pic>
      <p:pic>
        <p:nvPicPr>
          <p:cNvPr id="7" name="Picture 6"/>
          <p:cNvPicPr>
            <a:picLocks noChangeAspect="1"/>
          </p:cNvPicPr>
          <p:nvPr/>
        </p:nvPicPr>
        <p:blipFill>
          <a:blip r:embed="rId4"/>
          <a:stretch>
            <a:fillRect/>
          </a:stretch>
        </p:blipFill>
        <p:spPr>
          <a:xfrm>
            <a:off x="5410200" y="1391306"/>
            <a:ext cx="3200401" cy="2400300"/>
          </a:xfrm>
          <a:prstGeom prst="rect">
            <a:avLst/>
          </a:prstGeom>
          <a:ln>
            <a:solidFill>
              <a:srgbClr val="000000"/>
            </a:solidFill>
          </a:ln>
        </p:spPr>
      </p:pic>
      <p:pic>
        <p:nvPicPr>
          <p:cNvPr id="8" name="Picture 7" descr="Screen Shot 2013-09-25 at 12.25.07 AM.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200" y="4020206"/>
            <a:ext cx="4250267" cy="2761594"/>
          </a:xfrm>
          <a:prstGeom prst="rect">
            <a:avLst/>
          </a:prstGeom>
        </p:spPr>
      </p:pic>
      <p:graphicFrame>
        <p:nvGraphicFramePr>
          <p:cNvPr id="9" name="Chart 8"/>
          <p:cNvGraphicFramePr/>
          <p:nvPr>
            <p:extLst>
              <p:ext uri="{D42A27DB-BD31-4B8C-83A1-F6EECF244321}">
                <p14:modId xmlns:p14="http://schemas.microsoft.com/office/powerpoint/2010/main" val="4003472230"/>
              </p:ext>
            </p:extLst>
          </p:nvPr>
        </p:nvGraphicFramePr>
        <p:xfrm>
          <a:off x="4419600" y="3745797"/>
          <a:ext cx="4776348" cy="2766784"/>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9"/>
          <p:cNvSpPr txBox="1"/>
          <p:nvPr/>
        </p:nvSpPr>
        <p:spPr>
          <a:xfrm>
            <a:off x="5435055" y="4499580"/>
            <a:ext cx="1524125" cy="830997"/>
          </a:xfrm>
          <a:prstGeom prst="rect">
            <a:avLst/>
          </a:prstGeom>
          <a:noFill/>
        </p:spPr>
        <p:txBody>
          <a:bodyPr wrap="square" rtlCol="0">
            <a:spAutoFit/>
          </a:bodyPr>
          <a:lstStyle/>
          <a:p>
            <a:r>
              <a:rPr lang="en-US" sz="1600" dirty="0" smtClean="0"/>
              <a:t>Trans-Atlantic Glider Challenge</a:t>
            </a:r>
            <a:endParaRPr lang="en-US" sz="1600" dirty="0"/>
          </a:p>
        </p:txBody>
      </p:sp>
      <p:sp>
        <p:nvSpPr>
          <p:cNvPr id="11" name="TextBox 10"/>
          <p:cNvSpPr txBox="1"/>
          <p:nvPr/>
        </p:nvSpPr>
        <p:spPr>
          <a:xfrm>
            <a:off x="1219200" y="3334406"/>
            <a:ext cx="3097347" cy="369332"/>
          </a:xfrm>
          <a:prstGeom prst="rect">
            <a:avLst/>
          </a:prstGeom>
          <a:noFill/>
        </p:spPr>
        <p:txBody>
          <a:bodyPr wrap="none" rtlCol="0">
            <a:spAutoFit/>
          </a:bodyPr>
          <a:lstStyle/>
          <a:p>
            <a:r>
              <a:rPr lang="en-US" dirty="0" smtClean="0">
                <a:solidFill>
                  <a:schemeClr val="bg1"/>
                </a:solidFill>
              </a:rPr>
              <a:t>RU27: 7,400 km in 221 days</a:t>
            </a:r>
            <a:endParaRPr lang="en-US" dirty="0">
              <a:solidFill>
                <a:schemeClr val="bg1"/>
              </a:solidFill>
            </a:endParaRPr>
          </a:p>
        </p:txBody>
      </p:sp>
      <p:sp>
        <p:nvSpPr>
          <p:cNvPr id="2" name="Title 1"/>
          <p:cNvSpPr>
            <a:spLocks noGrp="1"/>
          </p:cNvSpPr>
          <p:nvPr>
            <p:ph type="title"/>
          </p:nvPr>
        </p:nvSpPr>
        <p:spPr>
          <a:xfrm>
            <a:off x="457200" y="76200"/>
            <a:ext cx="8229600" cy="1143000"/>
          </a:xfrm>
        </p:spPr>
        <p:txBody>
          <a:bodyPr/>
          <a:lstStyle/>
          <a:p>
            <a:r>
              <a:rPr lang="en-US" dirty="0"/>
              <a:t>The Trans-Atlantic Glider Challenge</a:t>
            </a:r>
            <a:br>
              <a:rPr lang="en-US" dirty="0"/>
            </a:br>
            <a:r>
              <a:rPr lang="en-US" dirty="0"/>
              <a:t>December 9, 2009 – </a:t>
            </a:r>
            <a:r>
              <a:rPr lang="en-US" dirty="0" err="1"/>
              <a:t>Baiona</a:t>
            </a:r>
            <a:r>
              <a:rPr lang="en-US" dirty="0"/>
              <a:t>, Spain </a:t>
            </a:r>
          </a:p>
        </p:txBody>
      </p:sp>
    </p:spTree>
    <p:extLst>
      <p:ext uri="{BB962C8B-B14F-4D97-AF65-F5344CB8AC3E}">
        <p14:creationId xmlns:p14="http://schemas.microsoft.com/office/powerpoint/2010/main" val="26251595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Undergrads in COOLroom"/>
          <p:cNvPicPr>
            <a:picLocks noChangeAspect="1" noChangeArrowheads="1"/>
          </p:cNvPicPr>
          <p:nvPr/>
        </p:nvPicPr>
        <p:blipFill>
          <a:blip r:embed="rId2">
            <a:extLst>
              <a:ext uri="{28A0092B-C50C-407E-A947-70E740481C1C}">
                <a14:useLocalDpi xmlns:a14="http://schemas.microsoft.com/office/drawing/2010/main" val="0"/>
              </a:ext>
            </a:extLst>
          </a:blip>
          <a:srcRect l="3690" t="3110" b="-1088"/>
          <a:stretch>
            <a:fillRect/>
          </a:stretch>
        </p:blipFill>
        <p:spPr bwMode="auto">
          <a:xfrm>
            <a:off x="6049566" y="647702"/>
            <a:ext cx="2893219" cy="1704454"/>
          </a:xfrm>
          <a:prstGeom prst="rect">
            <a:avLst/>
          </a:prstGeom>
          <a:noFill/>
          <a:ln w="9525">
            <a:solidFill>
              <a:srgbClr val="000000"/>
            </a:solidFill>
            <a:miter lim="800000"/>
            <a:headEnd/>
            <a:tailEnd/>
          </a:ln>
          <a:effectLst>
            <a:outerShdw blurRad="63500" dist="38099" dir="2700000" algn="ctr" rotWithShape="0">
              <a:srgbClr val="000000">
                <a:alpha val="50000"/>
              </a:srgbClr>
            </a:outerShdw>
          </a:effectLst>
          <a:extLst>
            <a:ext uri="{909E8E84-426E-40dd-AFC4-6F175D3DCCD1}">
              <a14:hiddenFill xmlns:a14="http://schemas.microsoft.com/office/drawing/2010/main">
                <a:solidFill>
                  <a:srgbClr val="FFFFFF"/>
                </a:solidFill>
              </a14:hiddenFill>
            </a:ext>
          </a:extLst>
        </p:spPr>
      </p:pic>
      <p:pic>
        <p:nvPicPr>
          <p:cNvPr id="25607" name="Picture 10"/>
          <p:cNvPicPr>
            <a:picLocks noChangeAspect="1"/>
          </p:cNvPicPr>
          <p:nvPr/>
        </p:nvPicPr>
        <p:blipFill>
          <a:blip r:embed="rId3">
            <a:extLst>
              <a:ext uri="{28A0092B-C50C-407E-A947-70E740481C1C}">
                <a14:useLocalDpi xmlns:a14="http://schemas.microsoft.com/office/drawing/2010/main" val="0"/>
              </a:ext>
            </a:extLst>
          </a:blip>
          <a:srcRect l="16306" t="15529" r="17772" b="16862"/>
          <a:stretch>
            <a:fillRect/>
          </a:stretch>
        </p:blipFill>
        <p:spPr bwMode="auto">
          <a:xfrm>
            <a:off x="228600" y="642869"/>
            <a:ext cx="2561630" cy="1719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608" name="TextBox 1"/>
          <p:cNvSpPr txBox="1">
            <a:spLocks noChangeArrowheads="1"/>
          </p:cNvSpPr>
          <p:nvPr/>
        </p:nvSpPr>
        <p:spPr bwMode="auto">
          <a:xfrm>
            <a:off x="3111500" y="533400"/>
            <a:ext cx="2679700" cy="117291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square" lIns="64291" tIns="32146" rIns="64291" bIns="32146">
            <a:spAutoFit/>
          </a:bodyPr>
          <a:lstStyle>
            <a:lvl1pPr eaLnBrk="0" hangingPunct="0">
              <a:defRPr sz="4200">
                <a:solidFill>
                  <a:srgbClr val="000000"/>
                </a:solidFill>
                <a:latin typeface="Gill Sans" charset="0"/>
                <a:ea typeface="ヒラギノ角ゴ ProN W3" charset="0"/>
                <a:cs typeface="ヒラギノ角ゴ ProN W3" charset="0"/>
                <a:sym typeface="Gill Sans" charset="0"/>
              </a:defRPr>
            </a:lvl1pPr>
            <a:lvl2pPr marL="742950" indent="-285750" eaLnBrk="0" hangingPunct="0">
              <a:defRPr sz="4200">
                <a:solidFill>
                  <a:srgbClr val="000000"/>
                </a:solidFill>
                <a:latin typeface="Gill Sans" charset="0"/>
                <a:ea typeface="ヒラギノ角ゴ ProN W3" charset="0"/>
                <a:cs typeface="ヒラギノ角ゴ ProN W3" charset="0"/>
                <a:sym typeface="Gill Sans" charset="0"/>
              </a:defRPr>
            </a:lvl2pPr>
            <a:lvl3pPr marL="1143000" indent="-228600" eaLnBrk="0" hangingPunct="0">
              <a:defRPr sz="4200">
                <a:solidFill>
                  <a:srgbClr val="000000"/>
                </a:solidFill>
                <a:latin typeface="Gill Sans" charset="0"/>
                <a:ea typeface="ヒラギノ角ゴ ProN W3" charset="0"/>
                <a:cs typeface="ヒラギノ角ゴ ProN W3" charset="0"/>
                <a:sym typeface="Gill Sans" charset="0"/>
              </a:defRPr>
            </a:lvl3pPr>
            <a:lvl4pPr marL="1600200" indent="-228600" eaLnBrk="0" hangingPunct="0">
              <a:defRPr sz="4200">
                <a:solidFill>
                  <a:srgbClr val="000000"/>
                </a:solidFill>
                <a:latin typeface="Gill Sans" charset="0"/>
                <a:ea typeface="ヒラギノ角ゴ ProN W3" charset="0"/>
                <a:cs typeface="ヒラギノ角ゴ ProN W3" charset="0"/>
                <a:sym typeface="Gill Sans" charset="0"/>
              </a:defRPr>
            </a:lvl4pPr>
            <a:lvl5pPr marL="2057400" indent="-228600" eaLnBrk="0" hangingPunct="0">
              <a:defRPr sz="4200">
                <a:solidFill>
                  <a:srgbClr val="000000"/>
                </a:solidFill>
                <a:latin typeface="Gill Sans" charset="0"/>
                <a:ea typeface="ヒラギノ角ゴ ProN W3" charset="0"/>
                <a:cs typeface="ヒラギノ角ゴ ProN W3" charset="0"/>
                <a:sym typeface="Gill Sans" charset="0"/>
              </a:defRPr>
            </a:lvl5pPr>
            <a:lvl6pPr marL="25146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6pPr>
            <a:lvl7pPr marL="29718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7pPr>
            <a:lvl8pPr marL="34290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8pPr>
            <a:lvl9pPr marL="3886200" indent="-228600" algn="ctr" eaLnBrk="0" fontAlgn="base" hangingPunct="0">
              <a:spcBef>
                <a:spcPct val="0"/>
              </a:spcBef>
              <a:spcAft>
                <a:spcPct val="0"/>
              </a:spcAft>
              <a:defRPr sz="4200">
                <a:solidFill>
                  <a:srgbClr val="000000"/>
                </a:solidFill>
                <a:latin typeface="Gill Sans" charset="0"/>
                <a:ea typeface="ヒラギノ角ゴ ProN W3" charset="0"/>
                <a:cs typeface="ヒラギノ角ゴ ProN W3" charset="0"/>
                <a:sym typeface="Gill Sans" charset="0"/>
              </a:defRPr>
            </a:lvl9pPr>
          </a:lstStyle>
          <a:p>
            <a:pPr algn="ctr" eaLnBrk="1" hangingPunct="1"/>
            <a:r>
              <a:rPr lang="en-US" sz="2400" b="1" i="1" dirty="0">
                <a:solidFill>
                  <a:schemeClr val="tx1"/>
                </a:solidFill>
                <a:latin typeface="Times New Roman"/>
                <a:cs typeface="Times New Roman"/>
              </a:rPr>
              <a:t>Creating the Next Generation of Ocean Explorers</a:t>
            </a:r>
          </a:p>
        </p:txBody>
      </p:sp>
      <p:sp>
        <p:nvSpPr>
          <p:cNvPr id="2" name="Title 1"/>
          <p:cNvSpPr>
            <a:spLocks noGrp="1"/>
          </p:cNvSpPr>
          <p:nvPr>
            <p:ph type="title"/>
          </p:nvPr>
        </p:nvSpPr>
        <p:spPr>
          <a:xfrm>
            <a:off x="457200" y="-304800"/>
            <a:ext cx="8229600" cy="1143000"/>
          </a:xfrm>
        </p:spPr>
        <p:txBody>
          <a:bodyPr/>
          <a:lstStyle/>
          <a:p>
            <a:r>
              <a:rPr lang="en-US" dirty="0"/>
              <a:t>Global Challenger  Glider </a:t>
            </a:r>
            <a:r>
              <a:rPr lang="en-US" dirty="0" smtClean="0"/>
              <a:t>Mission</a:t>
            </a:r>
            <a:endParaRPr lang="en-US" dirty="0"/>
          </a:p>
        </p:txBody>
      </p:sp>
      <p:pic>
        <p:nvPicPr>
          <p:cNvPr id="10" name="Picture 9" descr="Screen shot 2012-02-20 at 11.20.52 AM.png"/>
          <p:cNvPicPr>
            <a:picLocks noChangeAspect="1"/>
          </p:cNvPicPr>
          <p:nvPr/>
        </p:nvPicPr>
        <p:blipFill>
          <a:blip r:embed="rId4"/>
          <a:stretch>
            <a:fillRect/>
          </a:stretch>
        </p:blipFill>
        <p:spPr>
          <a:xfrm>
            <a:off x="2971800" y="1752600"/>
            <a:ext cx="3134019" cy="610895"/>
          </a:xfrm>
          <a:prstGeom prst="rect">
            <a:avLst/>
          </a:prstGeom>
        </p:spPr>
      </p:pic>
      <p:pic>
        <p:nvPicPr>
          <p:cNvPr id="12" name="Picture 1"/>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19600" y="2514600"/>
            <a:ext cx="4578994" cy="2635267"/>
          </a:xfrm>
          <a:prstGeom prst="rect">
            <a:avLst/>
          </a:prstGeom>
          <a:noFill/>
          <a:ln>
            <a:noFill/>
          </a:ln>
          <a:effectLst>
            <a:softEdge rad="2159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p1.jpg"/>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11794" y="2555123"/>
            <a:ext cx="3914322" cy="2609548"/>
          </a:xfrm>
          <a:prstGeom prst="rect">
            <a:avLst/>
          </a:prstGeom>
          <a:ln>
            <a:noFill/>
          </a:ln>
          <a:effectLst>
            <a:softEdge rad="112500"/>
          </a:effectLst>
        </p:spPr>
      </p:pic>
      <p:pic>
        <p:nvPicPr>
          <p:cNvPr id="14" name="Picture 13" descr="NAsilbo.jpg"/>
          <p:cNvPicPr>
            <a:picLocks noChangeAspect="1"/>
          </p:cNvPicPr>
          <p:nvPr/>
        </p:nvPicPr>
        <p:blipFill rotWithShape="1">
          <a:blip r:embed="rId7">
            <a:clrChange>
              <a:clrFrom>
                <a:srgbClr val="010101"/>
              </a:clrFrom>
              <a:clrTo>
                <a:srgbClr val="010101">
                  <a:alpha val="0"/>
                </a:srgbClr>
              </a:clrTo>
            </a:clrChange>
            <a:extLst>
              <a:ext uri="{28A0092B-C50C-407E-A947-70E740481C1C}">
                <a14:useLocalDpi xmlns:a14="http://schemas.microsoft.com/office/drawing/2010/main" val="0"/>
              </a:ext>
            </a:extLst>
          </a:blip>
          <a:srcRect l="7104" t="-10713" r="6797" b="-5502"/>
          <a:stretch/>
        </p:blipFill>
        <p:spPr>
          <a:xfrm>
            <a:off x="2590800" y="3556000"/>
            <a:ext cx="4315522" cy="3276600"/>
          </a:xfrm>
          <a:prstGeom prst="rect">
            <a:avLst/>
          </a:prstGeom>
          <a:ln>
            <a:noFill/>
          </a:ln>
          <a:effectLst>
            <a:softEdge rad="112500"/>
          </a:effectLst>
        </p:spPr>
      </p:pic>
      <p:sp>
        <p:nvSpPr>
          <p:cNvPr id="15" name="TextBox 14"/>
          <p:cNvSpPr txBox="1"/>
          <p:nvPr/>
        </p:nvSpPr>
        <p:spPr>
          <a:xfrm>
            <a:off x="3855960" y="5080000"/>
            <a:ext cx="1693333" cy="923330"/>
          </a:xfrm>
          <a:prstGeom prst="rect">
            <a:avLst/>
          </a:prstGeom>
          <a:noFill/>
        </p:spPr>
        <p:txBody>
          <a:bodyPr wrap="square" rtlCol="0">
            <a:spAutoFit/>
          </a:bodyPr>
          <a:lstStyle/>
          <a:p>
            <a:pPr algn="ctr"/>
            <a:r>
              <a:rPr lang="en-US" dirty="0" smtClean="0">
                <a:solidFill>
                  <a:srgbClr val="FFFFFF"/>
                </a:solidFill>
              </a:rPr>
              <a:t>Glider </a:t>
            </a:r>
            <a:r>
              <a:rPr lang="en-US" dirty="0" err="1" smtClean="0">
                <a:solidFill>
                  <a:srgbClr val="FFFFFF"/>
                </a:solidFill>
              </a:rPr>
              <a:t>Silbo</a:t>
            </a:r>
            <a:r>
              <a:rPr lang="en-US" dirty="0" smtClean="0">
                <a:solidFill>
                  <a:srgbClr val="FFFFFF"/>
                </a:solidFill>
              </a:rPr>
              <a:t> &gt;10,000 km flown</a:t>
            </a:r>
            <a:endParaRPr lang="en-US" dirty="0"/>
          </a:p>
        </p:txBody>
      </p:sp>
    </p:spTree>
    <p:extLst>
      <p:ext uri="{BB962C8B-B14F-4D97-AF65-F5344CB8AC3E}">
        <p14:creationId xmlns:p14="http://schemas.microsoft.com/office/powerpoint/2010/main" val="20352754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 y="0"/>
            <a:ext cx="9266092" cy="6324600"/>
          </a:xfrm>
          <a:prstGeom prst="rect">
            <a:avLst/>
          </a:prstGeom>
        </p:spPr>
      </p:pic>
      <p:sp>
        <p:nvSpPr>
          <p:cNvPr id="4" name="TextBox 3"/>
          <p:cNvSpPr txBox="1"/>
          <p:nvPr/>
        </p:nvSpPr>
        <p:spPr>
          <a:xfrm>
            <a:off x="0" y="0"/>
            <a:ext cx="9144000" cy="461665"/>
          </a:xfrm>
          <a:prstGeom prst="rect">
            <a:avLst/>
          </a:prstGeom>
          <a:solidFill>
            <a:schemeClr val="tx1"/>
          </a:solidFill>
        </p:spPr>
        <p:txBody>
          <a:bodyPr wrap="square" rtlCol="0">
            <a:spAutoFit/>
          </a:bodyPr>
          <a:lstStyle/>
          <a:p>
            <a:pPr algn="ctr"/>
            <a:r>
              <a:rPr lang="en-US" sz="2400" b="1" dirty="0" smtClean="0">
                <a:solidFill>
                  <a:schemeClr val="bg1"/>
                </a:solidFill>
                <a:latin typeface="Calibri"/>
                <a:cs typeface="Calibri"/>
              </a:rPr>
              <a:t>Glider RU29: Launched at Cape Town 11 Jan 2013, flown &gt;13,000 km</a:t>
            </a:r>
            <a:endParaRPr lang="en-US" sz="2400" dirty="0">
              <a:solidFill>
                <a:schemeClr val="bg1"/>
              </a:solidFill>
              <a:latin typeface="Calibri"/>
              <a:cs typeface="Calibri"/>
            </a:endParaRPr>
          </a:p>
        </p:txBody>
      </p:sp>
      <p:sp>
        <p:nvSpPr>
          <p:cNvPr id="10" name="Rectangle 9"/>
          <p:cNvSpPr/>
          <p:nvPr/>
        </p:nvSpPr>
        <p:spPr>
          <a:xfrm>
            <a:off x="6705600" y="4419600"/>
            <a:ext cx="2438400" cy="1828800"/>
          </a:xfrm>
          <a:prstGeom prst="rect">
            <a:avLst/>
          </a:prstGeom>
          <a:solidFill>
            <a:srgbClr val="000000"/>
          </a:solidFill>
        </p:spPr>
        <p:style>
          <a:lnRef idx="1">
            <a:schemeClr val="accent1"/>
          </a:lnRef>
          <a:fillRef idx="3">
            <a:schemeClr val="accent1"/>
          </a:fillRef>
          <a:effectRef idx="2">
            <a:schemeClr val="accent1"/>
          </a:effectRef>
          <a:fontRef idx="minor">
            <a:schemeClr val="lt1"/>
          </a:fontRef>
        </p:style>
        <p:txBody>
          <a:bodyPr rtlCol="0" anchor="ctr"/>
          <a:lstStyle/>
          <a:p>
            <a:endParaRPr lang="en-US" dirty="0" smtClean="0"/>
          </a:p>
          <a:p>
            <a:r>
              <a:rPr lang="en-US" dirty="0" smtClean="0"/>
              <a:t>Glider      Days     Km</a:t>
            </a:r>
          </a:p>
          <a:p>
            <a:r>
              <a:rPr lang="en-US" sz="1200" dirty="0" smtClean="0"/>
              <a:t>SILBO LEG1     164	3941</a:t>
            </a:r>
          </a:p>
          <a:p>
            <a:r>
              <a:rPr lang="en-US" sz="1200" dirty="0" smtClean="0"/>
              <a:t>SILBO LEG2       76           1706</a:t>
            </a:r>
          </a:p>
          <a:p>
            <a:r>
              <a:rPr lang="en-US" sz="1200" dirty="0" smtClean="0"/>
              <a:t>SILBO LEG3      303          4390</a:t>
            </a:r>
          </a:p>
          <a:p>
            <a:r>
              <a:rPr lang="en-US" sz="1200" dirty="0" smtClean="0"/>
              <a:t>RU 29 LEG1       289          5667</a:t>
            </a:r>
          </a:p>
          <a:p>
            <a:r>
              <a:rPr lang="en-US" sz="1200" dirty="0"/>
              <a:t>RU 29 </a:t>
            </a:r>
            <a:r>
              <a:rPr lang="en-US" sz="1200" dirty="0" smtClean="0"/>
              <a:t>LEG2       189          4720</a:t>
            </a:r>
          </a:p>
          <a:p>
            <a:r>
              <a:rPr lang="en-US" sz="1200" dirty="0" smtClean="0"/>
              <a:t>RU 29 LEG3       268          6506</a:t>
            </a:r>
          </a:p>
          <a:p>
            <a:endParaRPr lang="en-US" sz="1200" dirty="0" smtClean="0"/>
          </a:p>
          <a:p>
            <a:r>
              <a:rPr lang="en-US" sz="1200" dirty="0" smtClean="0"/>
              <a:t>TOTAL TODAY  1289        26930         </a:t>
            </a:r>
            <a:endParaRPr lang="en-US" sz="1200" dirty="0"/>
          </a:p>
          <a:p>
            <a:endParaRPr lang="en-US" sz="1200" dirty="0" smtClean="0"/>
          </a:p>
          <a:p>
            <a:endParaRPr lang="en-US" sz="1200" dirty="0"/>
          </a:p>
        </p:txBody>
      </p:sp>
    </p:spTree>
    <p:extLst>
      <p:ext uri="{BB962C8B-B14F-4D97-AF65-F5344CB8AC3E}">
        <p14:creationId xmlns:p14="http://schemas.microsoft.com/office/powerpoint/2010/main" val="1147556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3">
            <a:extLst>
              <a:ext uri="{28A0092B-C50C-407E-A947-70E740481C1C}">
                <a14:useLocalDpi xmlns:a14="http://schemas.microsoft.com/office/drawing/2010/main" val="0"/>
              </a:ext>
            </a:extLst>
          </a:blip>
          <a:srcRect t="10561"/>
          <a:stretch/>
        </p:blipFill>
        <p:spPr>
          <a:xfrm>
            <a:off x="0" y="5715000"/>
            <a:ext cx="9144000" cy="1155833"/>
          </a:xfrm>
          <a:prstGeom prst="rect">
            <a:avLst/>
          </a:prstGeom>
        </p:spPr>
      </p:pic>
      <p:pic>
        <p:nvPicPr>
          <p:cNvPr id="3" name="Picture 2"/>
          <p:cNvPicPr>
            <a:picLocks noChangeAspect="1"/>
          </p:cNvPicPr>
          <p:nvPr/>
        </p:nvPicPr>
        <p:blipFill>
          <a:blip r:embed="rId4"/>
          <a:stretch>
            <a:fillRect/>
          </a:stretch>
        </p:blipFill>
        <p:spPr>
          <a:xfrm>
            <a:off x="211668" y="630767"/>
            <a:ext cx="3187700" cy="2197100"/>
          </a:xfrm>
          <a:prstGeom prst="rect">
            <a:avLst/>
          </a:prstGeom>
        </p:spPr>
      </p:pic>
      <p:pic>
        <p:nvPicPr>
          <p:cNvPr id="4" name="Picture 3"/>
          <p:cNvPicPr>
            <a:picLocks noChangeAspect="1"/>
          </p:cNvPicPr>
          <p:nvPr/>
        </p:nvPicPr>
        <p:blipFill>
          <a:blip r:embed="rId5"/>
          <a:stretch>
            <a:fillRect/>
          </a:stretch>
        </p:blipFill>
        <p:spPr>
          <a:xfrm>
            <a:off x="6121400" y="660399"/>
            <a:ext cx="3022600" cy="2273300"/>
          </a:xfrm>
          <a:prstGeom prst="rect">
            <a:avLst/>
          </a:prstGeom>
        </p:spPr>
      </p:pic>
      <p:pic>
        <p:nvPicPr>
          <p:cNvPr id="5" name="Picture 4"/>
          <p:cNvPicPr>
            <a:picLocks noChangeAspect="1"/>
          </p:cNvPicPr>
          <p:nvPr/>
        </p:nvPicPr>
        <p:blipFill>
          <a:blip r:embed="rId6"/>
          <a:stretch>
            <a:fillRect/>
          </a:stretch>
        </p:blipFill>
        <p:spPr>
          <a:xfrm>
            <a:off x="3454400" y="596901"/>
            <a:ext cx="2997200" cy="2247900"/>
          </a:xfrm>
          <a:prstGeom prst="rect">
            <a:avLst/>
          </a:prstGeom>
        </p:spPr>
      </p:pic>
      <p:pic>
        <p:nvPicPr>
          <p:cNvPr id="6" name="Picture 5"/>
          <p:cNvPicPr>
            <a:picLocks noChangeAspect="1"/>
          </p:cNvPicPr>
          <p:nvPr/>
        </p:nvPicPr>
        <p:blipFill>
          <a:blip r:embed="rId7"/>
          <a:stretch>
            <a:fillRect/>
          </a:stretch>
        </p:blipFill>
        <p:spPr>
          <a:xfrm>
            <a:off x="6074982" y="3219270"/>
            <a:ext cx="2832100" cy="2120900"/>
          </a:xfrm>
          <a:prstGeom prst="rect">
            <a:avLst/>
          </a:prstGeom>
        </p:spPr>
      </p:pic>
      <p:pic>
        <p:nvPicPr>
          <p:cNvPr id="8" name="Picture 7"/>
          <p:cNvPicPr>
            <a:picLocks noChangeAspect="1"/>
          </p:cNvPicPr>
          <p:nvPr/>
        </p:nvPicPr>
        <p:blipFill>
          <a:blip r:embed="rId8"/>
          <a:stretch>
            <a:fillRect/>
          </a:stretch>
        </p:blipFill>
        <p:spPr>
          <a:xfrm>
            <a:off x="3081866" y="3197754"/>
            <a:ext cx="2861734" cy="2143092"/>
          </a:xfrm>
          <a:prstGeom prst="rect">
            <a:avLst/>
          </a:prstGeom>
        </p:spPr>
      </p:pic>
      <p:pic>
        <p:nvPicPr>
          <p:cNvPr id="9" name="Picture 8"/>
          <p:cNvPicPr>
            <a:picLocks noChangeAspect="1"/>
          </p:cNvPicPr>
          <p:nvPr/>
        </p:nvPicPr>
        <p:blipFill>
          <a:blip r:embed="rId9"/>
          <a:stretch>
            <a:fillRect/>
          </a:stretch>
        </p:blipFill>
        <p:spPr>
          <a:xfrm>
            <a:off x="68343" y="3178884"/>
            <a:ext cx="2898192" cy="2180172"/>
          </a:xfrm>
          <a:prstGeom prst="rect">
            <a:avLst/>
          </a:prstGeom>
        </p:spPr>
      </p:pic>
      <p:sp>
        <p:nvSpPr>
          <p:cNvPr id="11" name="TextBox 10"/>
          <p:cNvSpPr txBox="1"/>
          <p:nvPr/>
        </p:nvSpPr>
        <p:spPr>
          <a:xfrm>
            <a:off x="6159648" y="5312484"/>
            <a:ext cx="2682007" cy="369332"/>
          </a:xfrm>
          <a:prstGeom prst="rect">
            <a:avLst/>
          </a:prstGeom>
          <a:solidFill>
            <a:srgbClr val="00B050"/>
          </a:solidFill>
        </p:spPr>
        <p:txBody>
          <a:bodyPr wrap="none" rtlCol="0">
            <a:spAutoFit/>
          </a:bodyPr>
          <a:lstStyle/>
          <a:p>
            <a:r>
              <a:rPr lang="en-US" dirty="0" smtClean="0"/>
              <a:t>Mid-Gyre “Turtle Tracks”</a:t>
            </a:r>
            <a:endParaRPr lang="en-US" dirty="0"/>
          </a:p>
        </p:txBody>
      </p:sp>
      <p:sp>
        <p:nvSpPr>
          <p:cNvPr id="12" name="TextBox 11"/>
          <p:cNvSpPr txBox="1"/>
          <p:nvPr/>
        </p:nvSpPr>
        <p:spPr>
          <a:xfrm>
            <a:off x="3454401" y="5312484"/>
            <a:ext cx="2069797" cy="369332"/>
          </a:xfrm>
          <a:prstGeom prst="rect">
            <a:avLst/>
          </a:prstGeom>
          <a:solidFill>
            <a:srgbClr val="FFFF00"/>
          </a:solidFill>
        </p:spPr>
        <p:txBody>
          <a:bodyPr wrap="none" rtlCol="0">
            <a:spAutoFit/>
          </a:bodyPr>
          <a:lstStyle/>
          <a:p>
            <a:r>
              <a:rPr lang="en-US" dirty="0" smtClean="0"/>
              <a:t>Deep Ocean Eddy</a:t>
            </a:r>
            <a:endParaRPr lang="en-US" dirty="0"/>
          </a:p>
        </p:txBody>
      </p:sp>
      <p:sp>
        <p:nvSpPr>
          <p:cNvPr id="13" name="TextBox 12"/>
          <p:cNvSpPr txBox="1"/>
          <p:nvPr/>
        </p:nvSpPr>
        <p:spPr>
          <a:xfrm>
            <a:off x="174177" y="5312484"/>
            <a:ext cx="2635232" cy="369332"/>
          </a:xfrm>
          <a:prstGeom prst="rect">
            <a:avLst/>
          </a:prstGeom>
          <a:solidFill>
            <a:srgbClr val="FF0000"/>
          </a:solidFill>
        </p:spPr>
        <p:txBody>
          <a:bodyPr wrap="none" rtlCol="0">
            <a:spAutoFit/>
          </a:bodyPr>
          <a:lstStyle/>
          <a:p>
            <a:r>
              <a:rPr lang="en-US" dirty="0" err="1" smtClean="0"/>
              <a:t>Cabo</a:t>
            </a:r>
            <a:r>
              <a:rPr lang="en-US" dirty="0" smtClean="0"/>
              <a:t> Frio Coastal Eddy</a:t>
            </a:r>
            <a:endParaRPr lang="en-US" dirty="0"/>
          </a:p>
        </p:txBody>
      </p:sp>
      <p:sp>
        <p:nvSpPr>
          <p:cNvPr id="15" name="TextBox 14"/>
          <p:cNvSpPr txBox="1"/>
          <p:nvPr/>
        </p:nvSpPr>
        <p:spPr>
          <a:xfrm>
            <a:off x="2421467" y="1202267"/>
            <a:ext cx="965200" cy="646331"/>
          </a:xfrm>
          <a:prstGeom prst="rect">
            <a:avLst/>
          </a:prstGeom>
          <a:noFill/>
        </p:spPr>
        <p:txBody>
          <a:bodyPr wrap="square" rtlCol="0">
            <a:spAutoFit/>
          </a:bodyPr>
          <a:lstStyle/>
          <a:p>
            <a:r>
              <a:rPr lang="en-US" dirty="0" smtClean="0">
                <a:solidFill>
                  <a:srgbClr val="00B050"/>
                </a:solidFill>
              </a:rPr>
              <a:t>Turtle Tracks</a:t>
            </a:r>
            <a:endParaRPr lang="en-US" dirty="0">
              <a:solidFill>
                <a:srgbClr val="00B050"/>
              </a:solidFill>
            </a:endParaRPr>
          </a:p>
        </p:txBody>
      </p:sp>
      <p:sp>
        <p:nvSpPr>
          <p:cNvPr id="16" name="TextBox 15"/>
          <p:cNvSpPr txBox="1"/>
          <p:nvPr/>
        </p:nvSpPr>
        <p:spPr>
          <a:xfrm>
            <a:off x="1761066" y="1761069"/>
            <a:ext cx="863601" cy="646331"/>
          </a:xfrm>
          <a:prstGeom prst="rect">
            <a:avLst/>
          </a:prstGeom>
          <a:noFill/>
        </p:spPr>
        <p:txBody>
          <a:bodyPr wrap="square" rtlCol="0">
            <a:spAutoFit/>
          </a:bodyPr>
          <a:lstStyle/>
          <a:p>
            <a:r>
              <a:rPr lang="en-US" dirty="0" smtClean="0">
                <a:solidFill>
                  <a:srgbClr val="FFFF00"/>
                </a:solidFill>
              </a:rPr>
              <a:t>Deep Eddy</a:t>
            </a:r>
            <a:endParaRPr lang="en-US" dirty="0">
              <a:solidFill>
                <a:srgbClr val="FFFF00"/>
              </a:solidFill>
            </a:endParaRPr>
          </a:p>
        </p:txBody>
      </p:sp>
      <p:sp>
        <p:nvSpPr>
          <p:cNvPr id="17" name="TextBox 16"/>
          <p:cNvSpPr txBox="1"/>
          <p:nvPr/>
        </p:nvSpPr>
        <p:spPr>
          <a:xfrm>
            <a:off x="491066" y="2455332"/>
            <a:ext cx="1947334" cy="369332"/>
          </a:xfrm>
          <a:prstGeom prst="rect">
            <a:avLst/>
          </a:prstGeom>
          <a:noFill/>
        </p:spPr>
        <p:txBody>
          <a:bodyPr wrap="square" rtlCol="0">
            <a:spAutoFit/>
          </a:bodyPr>
          <a:lstStyle/>
          <a:p>
            <a:r>
              <a:rPr lang="en-US" dirty="0" err="1" smtClean="0">
                <a:solidFill>
                  <a:srgbClr val="FF0000"/>
                </a:solidFill>
              </a:rPr>
              <a:t>Cabo</a:t>
            </a:r>
            <a:r>
              <a:rPr lang="en-US" dirty="0" smtClean="0">
                <a:solidFill>
                  <a:srgbClr val="FF0000"/>
                </a:solidFill>
              </a:rPr>
              <a:t> Frio Eddy</a:t>
            </a:r>
            <a:endParaRPr lang="en-US" dirty="0">
              <a:solidFill>
                <a:srgbClr val="FF0000"/>
              </a:solidFill>
            </a:endParaRPr>
          </a:p>
        </p:txBody>
      </p:sp>
      <p:sp>
        <p:nvSpPr>
          <p:cNvPr id="18" name="TextBox 17"/>
          <p:cNvSpPr txBox="1"/>
          <p:nvPr/>
        </p:nvSpPr>
        <p:spPr>
          <a:xfrm>
            <a:off x="6790266" y="2827866"/>
            <a:ext cx="1862668" cy="369332"/>
          </a:xfrm>
          <a:prstGeom prst="rect">
            <a:avLst/>
          </a:prstGeom>
          <a:noFill/>
        </p:spPr>
        <p:txBody>
          <a:bodyPr wrap="square" rtlCol="0">
            <a:spAutoFit/>
          </a:bodyPr>
          <a:lstStyle/>
          <a:p>
            <a:r>
              <a:rPr lang="en-US" dirty="0" smtClean="0"/>
              <a:t>Argo Validation</a:t>
            </a:r>
            <a:endParaRPr lang="en-US" dirty="0"/>
          </a:p>
        </p:txBody>
      </p:sp>
      <p:sp>
        <p:nvSpPr>
          <p:cNvPr id="19" name="TextBox 18"/>
          <p:cNvSpPr txBox="1"/>
          <p:nvPr/>
        </p:nvSpPr>
        <p:spPr>
          <a:xfrm>
            <a:off x="3589867" y="2827867"/>
            <a:ext cx="2921518" cy="369332"/>
          </a:xfrm>
          <a:prstGeom prst="rect">
            <a:avLst/>
          </a:prstGeom>
          <a:noFill/>
        </p:spPr>
        <p:txBody>
          <a:bodyPr wrap="none" rtlCol="0">
            <a:spAutoFit/>
          </a:bodyPr>
          <a:lstStyle/>
          <a:p>
            <a:r>
              <a:rPr lang="en-US" dirty="0" smtClean="0"/>
              <a:t>Full Track Temp Difference</a:t>
            </a:r>
            <a:endParaRPr lang="en-US" dirty="0"/>
          </a:p>
        </p:txBody>
      </p:sp>
      <p:sp>
        <p:nvSpPr>
          <p:cNvPr id="20" name="TextBox 19"/>
          <p:cNvSpPr txBox="1"/>
          <p:nvPr/>
        </p:nvSpPr>
        <p:spPr>
          <a:xfrm>
            <a:off x="220133" y="626534"/>
            <a:ext cx="1422400" cy="1200329"/>
          </a:xfrm>
          <a:prstGeom prst="rect">
            <a:avLst/>
          </a:prstGeom>
          <a:noFill/>
        </p:spPr>
        <p:txBody>
          <a:bodyPr wrap="square" rtlCol="0">
            <a:spAutoFit/>
          </a:bodyPr>
          <a:lstStyle/>
          <a:p>
            <a:r>
              <a:rPr lang="en-US" dirty="0" smtClean="0">
                <a:solidFill>
                  <a:srgbClr val="FFFFFF"/>
                </a:solidFill>
              </a:rPr>
              <a:t>Ascension Island to </a:t>
            </a:r>
            <a:r>
              <a:rPr lang="en-US" dirty="0" err="1" smtClean="0">
                <a:solidFill>
                  <a:srgbClr val="FFFFFF"/>
                </a:solidFill>
              </a:rPr>
              <a:t>Ubatuba</a:t>
            </a:r>
            <a:r>
              <a:rPr lang="en-US" dirty="0" smtClean="0">
                <a:solidFill>
                  <a:srgbClr val="FFFFFF"/>
                </a:solidFill>
              </a:rPr>
              <a:t>, Brazil</a:t>
            </a:r>
            <a:endParaRPr lang="en-US" dirty="0">
              <a:solidFill>
                <a:srgbClr val="FFFFFF"/>
              </a:solidFill>
            </a:endParaRPr>
          </a:p>
        </p:txBody>
      </p:sp>
      <p:sp>
        <p:nvSpPr>
          <p:cNvPr id="2" name="Title 1"/>
          <p:cNvSpPr>
            <a:spLocks noGrp="1"/>
          </p:cNvSpPr>
          <p:nvPr>
            <p:ph type="title"/>
          </p:nvPr>
        </p:nvSpPr>
        <p:spPr>
          <a:xfrm>
            <a:off x="0" y="-271063"/>
            <a:ext cx="9144000" cy="1143000"/>
          </a:xfrm>
        </p:spPr>
        <p:txBody>
          <a:bodyPr/>
          <a:lstStyle/>
          <a:p>
            <a:r>
              <a:rPr lang="en-US" sz="4000" dirty="0"/>
              <a:t>RTOFS and MERCATOR Comparison to </a:t>
            </a:r>
            <a:r>
              <a:rPr lang="en-US" sz="4000" dirty="0" smtClean="0"/>
              <a:t>RU29</a:t>
            </a:r>
            <a:endParaRPr lang="en-US" sz="4000" dirty="0"/>
          </a:p>
        </p:txBody>
      </p:sp>
      <p:sp>
        <p:nvSpPr>
          <p:cNvPr id="7" name="TextBox 6"/>
          <p:cNvSpPr txBox="1"/>
          <p:nvPr/>
        </p:nvSpPr>
        <p:spPr>
          <a:xfrm>
            <a:off x="7420451" y="5724185"/>
            <a:ext cx="1723549" cy="646331"/>
          </a:xfrm>
          <a:prstGeom prst="rect">
            <a:avLst/>
          </a:prstGeom>
          <a:noFill/>
        </p:spPr>
        <p:txBody>
          <a:bodyPr wrap="none" rtlCol="0">
            <a:spAutoFit/>
          </a:bodyPr>
          <a:lstStyle/>
          <a:p>
            <a:pPr algn="r"/>
            <a:r>
              <a:rPr lang="en-US" dirty="0" smtClean="0">
                <a:solidFill>
                  <a:schemeClr val="bg1"/>
                </a:solidFill>
              </a:rPr>
              <a:t>Undergraduate</a:t>
            </a:r>
          </a:p>
          <a:p>
            <a:pPr algn="r"/>
            <a:r>
              <a:rPr lang="en-US" dirty="0" smtClean="0">
                <a:solidFill>
                  <a:schemeClr val="bg1"/>
                </a:solidFill>
              </a:rPr>
              <a:t>involvement</a:t>
            </a:r>
            <a:endParaRPr lang="en-US" dirty="0">
              <a:solidFill>
                <a:schemeClr val="bg1"/>
              </a:solidFill>
            </a:endParaRPr>
          </a:p>
        </p:txBody>
      </p:sp>
      <p:sp>
        <p:nvSpPr>
          <p:cNvPr id="10" name="Left Arrow 9"/>
          <p:cNvSpPr/>
          <p:nvPr/>
        </p:nvSpPr>
        <p:spPr>
          <a:xfrm rot="19800000">
            <a:off x="7216096" y="6178275"/>
            <a:ext cx="381000" cy="193701"/>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1553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l_20110122010935.jpg"/>
          <p:cNvPicPr>
            <a:picLocks noChangeAspect="1"/>
          </p:cNvPicPr>
          <p:nvPr/>
        </p:nvPicPr>
        <p:blipFill rotWithShape="1">
          <a:blip r:embed="rId2">
            <a:extLst>
              <a:ext uri="{28A0092B-C50C-407E-A947-70E740481C1C}">
                <a14:useLocalDpi xmlns:a14="http://schemas.microsoft.com/office/drawing/2010/main" val="0"/>
              </a:ext>
            </a:extLst>
          </a:blip>
          <a:srcRect r="2820"/>
          <a:stretch/>
        </p:blipFill>
        <p:spPr>
          <a:xfrm>
            <a:off x="-1" y="0"/>
            <a:ext cx="9144001" cy="6248400"/>
          </a:xfrm>
          <a:prstGeom prst="rect">
            <a:avLst/>
          </a:prstGeom>
        </p:spPr>
      </p:pic>
      <p:sp>
        <p:nvSpPr>
          <p:cNvPr id="4" name="TextBox 3"/>
          <p:cNvSpPr txBox="1"/>
          <p:nvPr/>
        </p:nvSpPr>
        <p:spPr>
          <a:xfrm>
            <a:off x="4724400" y="5715000"/>
            <a:ext cx="4301627" cy="461665"/>
          </a:xfrm>
          <a:prstGeom prst="rect">
            <a:avLst/>
          </a:prstGeom>
          <a:noFill/>
        </p:spPr>
        <p:txBody>
          <a:bodyPr wrap="none" rtlCol="0">
            <a:spAutoFit/>
          </a:bodyPr>
          <a:lstStyle/>
          <a:p>
            <a:r>
              <a:rPr lang="en-US" sz="2400" dirty="0" smtClean="0">
                <a:solidFill>
                  <a:schemeClr val="bg1"/>
                </a:solidFill>
                <a:latin typeface="Calibri" charset="0"/>
                <a:ea typeface="Calibri" charset="0"/>
                <a:cs typeface="Calibri" charset="0"/>
              </a:rPr>
              <a:t>http://</a:t>
            </a:r>
            <a:r>
              <a:rPr lang="en-US" sz="2400" dirty="0" err="1" smtClean="0">
                <a:solidFill>
                  <a:schemeClr val="bg1"/>
                </a:solidFill>
                <a:latin typeface="Calibri" charset="0"/>
                <a:ea typeface="Calibri" charset="0"/>
                <a:cs typeface="Calibri" charset="0"/>
              </a:rPr>
              <a:t>rucool.marine.rutgers.edu</a:t>
            </a:r>
            <a:endParaRPr lang="en-US" sz="2400" dirty="0">
              <a:solidFill>
                <a:schemeClr val="bg1"/>
              </a:solidFill>
              <a:latin typeface="Calibri" charset="0"/>
              <a:ea typeface="Calibri" charset="0"/>
              <a:cs typeface="Calibri" charset="0"/>
            </a:endParaRPr>
          </a:p>
        </p:txBody>
      </p:sp>
      <p:sp>
        <p:nvSpPr>
          <p:cNvPr id="9" name="Title 8"/>
          <p:cNvSpPr>
            <a:spLocks noGrp="1"/>
          </p:cNvSpPr>
          <p:nvPr>
            <p:ph type="title"/>
          </p:nvPr>
        </p:nvSpPr>
        <p:spPr>
          <a:xfrm>
            <a:off x="2438400" y="76200"/>
            <a:ext cx="2743200" cy="1143000"/>
          </a:xfrm>
        </p:spPr>
        <p:txBody>
          <a:bodyPr/>
          <a:lstStyle/>
          <a:p>
            <a:r>
              <a:rPr lang="en-US"/>
              <a:t>Thank You</a:t>
            </a:r>
            <a:r>
              <a:rPr lang="en-US" smtClean="0"/>
              <a:t>!</a:t>
            </a:r>
            <a:endParaRPr lang="en-US"/>
          </a:p>
        </p:txBody>
      </p:sp>
    </p:spTree>
    <p:extLst>
      <p:ext uri="{BB962C8B-B14F-4D97-AF65-F5344CB8AC3E}">
        <p14:creationId xmlns:p14="http://schemas.microsoft.com/office/powerpoint/2010/main" val="624549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 name="Group 78"/>
          <p:cNvGrpSpPr/>
          <p:nvPr/>
        </p:nvGrpSpPr>
        <p:grpSpPr>
          <a:xfrm>
            <a:off x="0" y="-76200"/>
            <a:ext cx="9144000" cy="6361113"/>
            <a:chOff x="76200" y="39687"/>
            <a:chExt cx="9144000" cy="6361113"/>
          </a:xfrm>
        </p:grpSpPr>
        <p:sp>
          <p:nvSpPr>
            <p:cNvPr id="42" name="Rectangle 41"/>
            <p:cNvSpPr/>
            <p:nvPr/>
          </p:nvSpPr>
          <p:spPr>
            <a:xfrm>
              <a:off x="76200" y="104775"/>
              <a:ext cx="9144000" cy="624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dirty="0">
                  <a:solidFill>
                    <a:srgbClr val="FFFFFF"/>
                  </a:solidFill>
                  <a:latin typeface="Arial"/>
                  <a:ea typeface="ＭＳ Ｐゴシック"/>
                </a:rPr>
                <a:t>U..</a:t>
              </a:r>
            </a:p>
          </p:txBody>
        </p:sp>
        <p:pic>
          <p:nvPicPr>
            <p:cNvPr id="43" name="Picture 2" descr="mab_vue7c"/>
            <p:cNvPicPr>
              <a:picLocks noChangeAspect="1" noChangeArrowheads="1"/>
            </p:cNvPicPr>
            <p:nvPr/>
          </p:nvPicPr>
          <p:blipFill>
            <a:blip r:embed="rId2">
              <a:extLst>
                <a:ext uri="{28A0092B-C50C-407E-A947-70E740481C1C}">
                  <a14:useLocalDpi xmlns:a14="http://schemas.microsoft.com/office/drawing/2010/main" val="0"/>
                </a:ext>
              </a:extLst>
            </a:blip>
            <a:srcRect l="9773" t="6015" b="3760"/>
            <a:stretch>
              <a:fillRect/>
            </a:stretch>
          </p:blipFill>
          <p:spPr bwMode="auto">
            <a:xfrm>
              <a:off x="889000" y="177800"/>
              <a:ext cx="8331200" cy="6223000"/>
            </a:xfrm>
            <a:prstGeom prst="rect">
              <a:avLst/>
            </a:prstGeom>
            <a:solidFill>
              <a:srgbClr val="D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44" name="Text Box 7"/>
            <p:cNvSpPr txBox="1">
              <a:spLocks noChangeArrowheads="1"/>
            </p:cNvSpPr>
            <p:nvPr/>
          </p:nvSpPr>
          <p:spPr bwMode="auto">
            <a:xfrm>
              <a:off x="7267873" y="152400"/>
              <a:ext cx="9680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Cod</a:t>
              </a:r>
            </a:p>
          </p:txBody>
        </p:sp>
        <p:sp>
          <p:nvSpPr>
            <p:cNvPr id="45" name="Text Box 8"/>
            <p:cNvSpPr txBox="1">
              <a:spLocks noChangeArrowheads="1"/>
            </p:cNvSpPr>
            <p:nvPr/>
          </p:nvSpPr>
          <p:spPr bwMode="auto">
            <a:xfrm>
              <a:off x="1378052" y="5451475"/>
              <a:ext cx="10951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latin typeface="Calibri" charset="0"/>
                </a:rPr>
                <a:t>Cape</a:t>
              </a:r>
            </a:p>
            <a:p>
              <a:pPr algn="ctr"/>
              <a:r>
                <a:rPr lang="en-US" sz="2000" b="1" dirty="0">
                  <a:solidFill>
                    <a:srgbClr val="FFFFFF"/>
                  </a:solidFill>
                  <a:latin typeface="Calibri" charset="0"/>
                </a:rPr>
                <a:t>Hatteras</a:t>
              </a:r>
            </a:p>
          </p:txBody>
        </p:sp>
        <p:sp>
          <p:nvSpPr>
            <p:cNvPr id="46" name="Text Box 9"/>
            <p:cNvSpPr txBox="1">
              <a:spLocks noChangeArrowheads="1"/>
            </p:cNvSpPr>
            <p:nvPr/>
          </p:nvSpPr>
          <p:spPr bwMode="auto">
            <a:xfrm>
              <a:off x="3656013" y="1371600"/>
              <a:ext cx="41116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NJ</a:t>
              </a:r>
            </a:p>
          </p:txBody>
        </p:sp>
        <p:sp>
          <p:nvSpPr>
            <p:cNvPr id="47" name="Text Box 9"/>
            <p:cNvSpPr txBox="1">
              <a:spLocks noChangeArrowheads="1"/>
            </p:cNvSpPr>
            <p:nvPr/>
          </p:nvSpPr>
          <p:spPr bwMode="auto">
            <a:xfrm>
              <a:off x="6629400" y="304800"/>
              <a:ext cx="5222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MA</a:t>
              </a:r>
            </a:p>
          </p:txBody>
        </p:sp>
        <p:sp>
          <p:nvSpPr>
            <p:cNvPr id="48" name="Text Box 9"/>
            <p:cNvSpPr txBox="1">
              <a:spLocks noChangeArrowheads="1"/>
            </p:cNvSpPr>
            <p:nvPr/>
          </p:nvSpPr>
          <p:spPr bwMode="auto">
            <a:xfrm>
              <a:off x="5081588" y="152400"/>
              <a:ext cx="417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CT</a:t>
              </a:r>
            </a:p>
          </p:txBody>
        </p:sp>
        <p:sp>
          <p:nvSpPr>
            <p:cNvPr id="49" name="Text Box 9"/>
            <p:cNvSpPr txBox="1">
              <a:spLocks noChangeArrowheads="1"/>
            </p:cNvSpPr>
            <p:nvPr/>
          </p:nvSpPr>
          <p:spPr bwMode="auto">
            <a:xfrm>
              <a:off x="1504950" y="4324350"/>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VA</a:t>
              </a:r>
            </a:p>
          </p:txBody>
        </p:sp>
        <p:sp>
          <p:nvSpPr>
            <p:cNvPr id="50" name="Text Box 9"/>
            <p:cNvSpPr txBox="1">
              <a:spLocks noChangeArrowheads="1"/>
            </p:cNvSpPr>
            <p:nvPr/>
          </p:nvSpPr>
          <p:spPr bwMode="auto">
            <a:xfrm>
              <a:off x="2830513" y="2127250"/>
              <a:ext cx="4397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DE</a:t>
              </a:r>
            </a:p>
          </p:txBody>
        </p:sp>
        <p:sp>
          <p:nvSpPr>
            <p:cNvPr id="51" name="Text Box 9"/>
            <p:cNvSpPr txBox="1">
              <a:spLocks noChangeArrowheads="1"/>
            </p:cNvSpPr>
            <p:nvPr/>
          </p:nvSpPr>
          <p:spPr bwMode="auto">
            <a:xfrm>
              <a:off x="4446588" y="727075"/>
              <a:ext cx="454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NY</a:t>
              </a:r>
            </a:p>
          </p:txBody>
        </p:sp>
        <p:sp>
          <p:nvSpPr>
            <p:cNvPr id="52" name="Text Box 9"/>
            <p:cNvSpPr txBox="1">
              <a:spLocks noChangeArrowheads="1"/>
            </p:cNvSpPr>
            <p:nvPr/>
          </p:nvSpPr>
          <p:spPr bwMode="auto">
            <a:xfrm>
              <a:off x="1068388" y="5181600"/>
              <a:ext cx="455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NC</a:t>
              </a:r>
            </a:p>
          </p:txBody>
        </p:sp>
        <p:sp>
          <p:nvSpPr>
            <p:cNvPr id="53" name="Text Box 9"/>
            <p:cNvSpPr txBox="1">
              <a:spLocks noChangeArrowheads="1"/>
            </p:cNvSpPr>
            <p:nvPr/>
          </p:nvSpPr>
          <p:spPr bwMode="auto">
            <a:xfrm>
              <a:off x="5911850" y="39687"/>
              <a:ext cx="603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RI</a:t>
              </a:r>
            </a:p>
          </p:txBody>
        </p:sp>
        <p:sp>
          <p:nvSpPr>
            <p:cNvPr id="54" name="Text Box 9"/>
            <p:cNvSpPr txBox="1">
              <a:spLocks noChangeArrowheads="1"/>
            </p:cNvSpPr>
            <p:nvPr/>
          </p:nvSpPr>
          <p:spPr bwMode="auto">
            <a:xfrm>
              <a:off x="2303463" y="2457450"/>
              <a:ext cx="52863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dirty="0">
                  <a:solidFill>
                    <a:srgbClr val="FFFFFF"/>
                  </a:solidFill>
                  <a:latin typeface="Calibri" charset="0"/>
                </a:rPr>
                <a:t>MD</a:t>
              </a:r>
            </a:p>
          </p:txBody>
        </p:sp>
        <p:sp>
          <p:nvSpPr>
            <p:cNvPr id="55" name="Text Box 9"/>
            <p:cNvSpPr txBox="1">
              <a:spLocks noChangeArrowheads="1"/>
            </p:cNvSpPr>
            <p:nvPr/>
          </p:nvSpPr>
          <p:spPr bwMode="auto">
            <a:xfrm>
              <a:off x="2736850" y="1143000"/>
              <a:ext cx="4445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alibri" charset="0"/>
                </a:rPr>
                <a:t>PA</a:t>
              </a:r>
            </a:p>
          </p:txBody>
        </p:sp>
        <p:sp>
          <p:nvSpPr>
            <p:cNvPr id="56" name="Text Box 9"/>
            <p:cNvSpPr txBox="1">
              <a:spLocks noChangeArrowheads="1"/>
            </p:cNvSpPr>
            <p:nvPr/>
          </p:nvSpPr>
          <p:spPr bwMode="auto">
            <a:xfrm>
              <a:off x="1196975" y="152400"/>
              <a:ext cx="38100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smtClean="0">
                  <a:solidFill>
                    <a:srgbClr val="FFFFFF"/>
                  </a:solidFill>
                  <a:latin typeface="Calibri" charset="0"/>
                </a:rPr>
                <a:t>10 States -</a:t>
              </a:r>
              <a:r>
                <a:rPr lang="en-US" sz="2000" b="1" dirty="0">
                  <a:solidFill>
                    <a:srgbClr val="FFFFFF"/>
                  </a:solidFill>
                  <a:latin typeface="Calibri" charset="0"/>
                </a:rPr>
                <a:t> </a:t>
              </a:r>
              <a:r>
                <a:rPr lang="en-US" sz="2000" b="1" dirty="0" smtClean="0">
                  <a:solidFill>
                    <a:srgbClr val="FFFFFF"/>
                  </a:solidFill>
                  <a:latin typeface="Calibri" charset="0"/>
                </a:rPr>
                <a:t>76 </a:t>
              </a:r>
              <a:r>
                <a:rPr lang="en-US" sz="2000" b="1" dirty="0">
                  <a:solidFill>
                    <a:srgbClr val="FFFFFF"/>
                  </a:solidFill>
                  <a:latin typeface="Calibri" charset="0"/>
                </a:rPr>
                <a:t>Million </a:t>
              </a:r>
              <a:r>
                <a:rPr lang="en-US" sz="2000" b="1" dirty="0" smtClean="0">
                  <a:solidFill>
                    <a:srgbClr val="FFFFFF"/>
                  </a:solidFill>
                  <a:latin typeface="Calibri" charset="0"/>
                </a:rPr>
                <a:t>People</a:t>
              </a:r>
            </a:p>
            <a:p>
              <a:pPr algn="ctr"/>
              <a:r>
                <a:rPr lang="en-US" sz="2000" b="1" dirty="0">
                  <a:solidFill>
                    <a:srgbClr val="FFFFFF"/>
                  </a:solidFill>
                  <a:latin typeface="Calibri" charset="0"/>
                </a:rPr>
                <a:t>1000 km Cape to Cape</a:t>
              </a:r>
            </a:p>
          </p:txBody>
        </p:sp>
        <p:sp>
          <p:nvSpPr>
            <p:cNvPr id="57" name="TextBox 56"/>
            <p:cNvSpPr txBox="1"/>
            <p:nvPr/>
          </p:nvSpPr>
          <p:spPr>
            <a:xfrm>
              <a:off x="76200" y="152400"/>
              <a:ext cx="1808163" cy="2308324"/>
            </a:xfrm>
            <a:prstGeom prst="rect">
              <a:avLst/>
            </a:prstGeom>
            <a:noFill/>
          </p:spPr>
          <p:txBody>
            <a:bodyPr wrap="square">
              <a:spAutoFit/>
            </a:bodyPr>
            <a:lstStyle/>
            <a:p>
              <a:pPr fontAlgn="auto">
                <a:spcBef>
                  <a:spcPts val="0"/>
                </a:spcBef>
                <a:spcAft>
                  <a:spcPts val="0"/>
                </a:spcAft>
                <a:defRPr/>
              </a:pPr>
              <a:r>
                <a:rPr lang="en-US" b="1" u="sng" cap="small" dirty="0">
                  <a:solidFill>
                    <a:srgbClr val="FFFF00"/>
                  </a:solidFill>
                  <a:latin typeface="Arial"/>
                  <a:ea typeface="ＭＳ Ｐゴシック"/>
                </a:rPr>
                <a:t>M</a:t>
              </a:r>
              <a:r>
                <a:rPr lang="en-US" cap="small" dirty="0">
                  <a:solidFill>
                    <a:srgbClr val="FF0000"/>
                  </a:solidFill>
                  <a:latin typeface="Arial"/>
                  <a:ea typeface="ＭＳ Ｐゴシック"/>
                </a:rPr>
                <a:t>iddle </a:t>
              </a:r>
              <a:r>
                <a:rPr lang="en-US" b="1" u="sng" cap="small" dirty="0">
                  <a:solidFill>
                    <a:srgbClr val="FFFF00"/>
                  </a:solidFill>
                  <a:latin typeface="Arial"/>
                  <a:ea typeface="ＭＳ Ｐゴシック"/>
                </a:rPr>
                <a:t>A</a:t>
              </a:r>
              <a:r>
                <a:rPr lang="en-US" cap="small" dirty="0">
                  <a:solidFill>
                    <a:srgbClr val="FF0000"/>
                  </a:solidFill>
                  <a:latin typeface="Arial"/>
                  <a:ea typeface="ＭＳ Ｐゴシック"/>
                </a:rPr>
                <a:t>tlantic</a:t>
              </a:r>
            </a:p>
            <a:p>
              <a:pPr fontAlgn="auto">
                <a:spcBef>
                  <a:spcPts val="0"/>
                </a:spcBef>
                <a:spcAft>
                  <a:spcPts val="0"/>
                </a:spcAft>
                <a:defRPr/>
              </a:pPr>
              <a:r>
                <a:rPr lang="en-US" b="1" u="sng" cap="small" dirty="0">
                  <a:solidFill>
                    <a:srgbClr val="FFFF00"/>
                  </a:solidFill>
                  <a:latin typeface="Arial"/>
                  <a:ea typeface="ＭＳ Ｐゴシック"/>
                </a:rPr>
                <a:t>R</a:t>
              </a:r>
              <a:r>
                <a:rPr lang="en-US" cap="small" dirty="0">
                  <a:solidFill>
                    <a:srgbClr val="FF0000"/>
                  </a:solidFill>
                  <a:latin typeface="Arial"/>
                  <a:ea typeface="ＭＳ Ｐゴシック"/>
                </a:rPr>
                <a:t>egional </a:t>
              </a:r>
              <a:r>
                <a:rPr lang="en-US" b="1" u="sng" cap="small" dirty="0">
                  <a:solidFill>
                    <a:srgbClr val="FFFF00"/>
                  </a:solidFill>
                  <a:latin typeface="Arial"/>
                  <a:ea typeface="ＭＳ Ｐゴシック"/>
                </a:rPr>
                <a:t>A</a:t>
              </a:r>
              <a:r>
                <a:rPr lang="en-US" cap="small" dirty="0">
                  <a:solidFill>
                    <a:srgbClr val="FF0000"/>
                  </a:solidFill>
                  <a:latin typeface="Arial"/>
                  <a:ea typeface="ＭＳ Ｐゴシック"/>
                </a:rPr>
                <a:t>ssociation </a:t>
              </a:r>
            </a:p>
            <a:p>
              <a:pPr fontAlgn="auto">
                <a:spcBef>
                  <a:spcPts val="0"/>
                </a:spcBef>
                <a:spcAft>
                  <a:spcPts val="0"/>
                </a:spcAft>
                <a:defRPr/>
              </a:pPr>
              <a:r>
                <a:rPr lang="en-US" b="1" u="sng" cap="small" dirty="0">
                  <a:solidFill>
                    <a:srgbClr val="FFFF00"/>
                  </a:solidFill>
                  <a:latin typeface="Arial"/>
                  <a:ea typeface="ＭＳ Ｐゴシック"/>
                </a:rPr>
                <a:t>C</a:t>
              </a:r>
              <a:r>
                <a:rPr lang="en-US" cap="small" dirty="0">
                  <a:solidFill>
                    <a:srgbClr val="FF0000"/>
                  </a:solidFill>
                  <a:latin typeface="Arial"/>
                  <a:ea typeface="ＭＳ Ｐゴシック"/>
                </a:rPr>
                <a:t>oastal </a:t>
              </a:r>
            </a:p>
            <a:p>
              <a:pPr fontAlgn="auto">
                <a:spcBef>
                  <a:spcPts val="0"/>
                </a:spcBef>
                <a:spcAft>
                  <a:spcPts val="0"/>
                </a:spcAft>
                <a:defRPr/>
              </a:pPr>
              <a:r>
                <a:rPr lang="en-US" b="1" u="sng" cap="small" dirty="0">
                  <a:solidFill>
                    <a:srgbClr val="FFFF00"/>
                  </a:solidFill>
                  <a:latin typeface="Arial"/>
                  <a:ea typeface="ＭＳ Ｐゴシック"/>
                </a:rPr>
                <a:t>O</a:t>
              </a:r>
              <a:r>
                <a:rPr lang="en-US" cap="small" dirty="0">
                  <a:solidFill>
                    <a:srgbClr val="FF0000"/>
                  </a:solidFill>
                  <a:latin typeface="Arial"/>
                  <a:ea typeface="ＭＳ Ｐゴシック"/>
                </a:rPr>
                <a:t>cean </a:t>
              </a:r>
              <a:r>
                <a:rPr lang="en-US" b="1" u="sng" cap="small" dirty="0">
                  <a:solidFill>
                    <a:srgbClr val="FFFF00"/>
                  </a:solidFill>
                  <a:latin typeface="Arial"/>
                  <a:ea typeface="ＭＳ Ｐゴシック"/>
                </a:rPr>
                <a:t>O</a:t>
              </a:r>
              <a:r>
                <a:rPr lang="en-US" cap="small" dirty="0">
                  <a:solidFill>
                    <a:srgbClr val="FF0000"/>
                  </a:solidFill>
                  <a:latin typeface="Arial"/>
                  <a:ea typeface="ＭＳ Ｐゴシック"/>
                </a:rPr>
                <a:t>bserving </a:t>
              </a:r>
              <a:r>
                <a:rPr lang="en-US" b="1" u="sng" cap="small" dirty="0">
                  <a:solidFill>
                    <a:srgbClr val="FFFF00"/>
                  </a:solidFill>
                  <a:latin typeface="Arial"/>
                  <a:ea typeface="ＭＳ Ｐゴシック"/>
                </a:rPr>
                <a:t>S</a:t>
              </a:r>
              <a:r>
                <a:rPr lang="en-US" cap="small" dirty="0">
                  <a:solidFill>
                    <a:srgbClr val="FF0000"/>
                  </a:solidFill>
                  <a:latin typeface="Arial"/>
                  <a:ea typeface="ＭＳ Ｐゴシック"/>
                </a:rPr>
                <a:t>ystem</a:t>
              </a:r>
            </a:p>
          </p:txBody>
        </p:sp>
        <p:sp>
          <p:nvSpPr>
            <p:cNvPr id="58" name="Text Box 3"/>
            <p:cNvSpPr txBox="1">
              <a:spLocks noChangeArrowheads="1"/>
            </p:cNvSpPr>
            <p:nvPr/>
          </p:nvSpPr>
          <p:spPr bwMode="auto">
            <a:xfrm>
              <a:off x="776288" y="503238"/>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b="1">
                <a:solidFill>
                  <a:srgbClr val="000000"/>
                </a:solidFill>
                <a:latin typeface="Calibri" charset="0"/>
              </a:endParaRPr>
            </a:p>
          </p:txBody>
        </p:sp>
        <p:sp>
          <p:nvSpPr>
            <p:cNvPr id="59" name="TextBox 41"/>
            <p:cNvSpPr txBox="1">
              <a:spLocks noChangeArrowheads="1"/>
            </p:cNvSpPr>
            <p:nvPr/>
          </p:nvSpPr>
          <p:spPr bwMode="auto">
            <a:xfrm>
              <a:off x="4529918" y="2743200"/>
              <a:ext cx="423308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b="1" dirty="0" smtClean="0">
                  <a:solidFill>
                    <a:srgbClr val="FFFFFF"/>
                  </a:solidFill>
                </a:rPr>
                <a:t>Our Test Bed for hardening the technology</a:t>
              </a:r>
              <a:endParaRPr lang="en-US" sz="2800" b="1" dirty="0">
                <a:solidFill>
                  <a:srgbClr val="FFFFFF"/>
                </a:solidFill>
              </a:endParaRPr>
            </a:p>
          </p:txBody>
        </p:sp>
        <p:pic>
          <p:nvPicPr>
            <p:cNvPr id="60" name="Picture 41" descr="13"/>
            <p:cNvPicPr>
              <a:picLocks noChangeAspect="1" noChangeArrowheads="1"/>
            </p:cNvPicPr>
            <p:nvPr/>
          </p:nvPicPr>
          <p:blipFill>
            <a:blip r:embed="rId3"/>
            <a:stretch>
              <a:fillRect/>
            </a:stretch>
          </p:blipFill>
          <p:spPr bwMode="auto">
            <a:xfrm>
              <a:off x="6327775" y="5762625"/>
              <a:ext cx="506413"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61" name="Picture 42" descr="1"/>
            <p:cNvPicPr>
              <a:picLocks noChangeAspect="1" noChangeArrowheads="1"/>
            </p:cNvPicPr>
            <p:nvPr/>
          </p:nvPicPr>
          <p:blipFill>
            <a:blip r:embed="rId4"/>
            <a:srcRect/>
            <a:stretch>
              <a:fillRect/>
            </a:stretch>
          </p:blipFill>
          <p:spPr bwMode="auto">
            <a:xfrm>
              <a:off x="7788275" y="4411663"/>
              <a:ext cx="1119188"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62" name="Picture 43" descr="2"/>
            <p:cNvPicPr>
              <a:picLocks noChangeAspect="1" noChangeArrowheads="1"/>
            </p:cNvPicPr>
            <p:nvPr/>
          </p:nvPicPr>
          <p:blipFill>
            <a:blip r:embed="rId5"/>
            <a:stretch>
              <a:fillRect/>
            </a:stretch>
          </p:blipFill>
          <p:spPr bwMode="auto">
            <a:xfrm>
              <a:off x="4305300" y="5748338"/>
              <a:ext cx="882650" cy="531812"/>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63" name="Picture 44" descr="3"/>
            <p:cNvPicPr>
              <a:picLocks noChangeAspect="1" noChangeArrowheads="1"/>
            </p:cNvPicPr>
            <p:nvPr/>
          </p:nvPicPr>
          <p:blipFill>
            <a:blip r:embed="rId6"/>
            <a:stretch>
              <a:fillRect/>
            </a:stretch>
          </p:blipFill>
          <p:spPr bwMode="auto">
            <a:xfrm>
              <a:off x="7145338" y="4438650"/>
              <a:ext cx="542925" cy="5302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64" name="Picture 45" descr="4"/>
            <p:cNvPicPr>
              <a:picLocks noChangeAspect="1" noChangeArrowheads="1"/>
            </p:cNvPicPr>
            <p:nvPr/>
          </p:nvPicPr>
          <p:blipFill>
            <a:blip r:embed="rId7"/>
            <a:srcRect/>
            <a:stretch>
              <a:fillRect/>
            </a:stretch>
          </p:blipFill>
          <p:spPr bwMode="auto">
            <a:xfrm>
              <a:off x="7773988" y="5032375"/>
              <a:ext cx="1119187"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65" name="Picture 46" descr="5"/>
            <p:cNvPicPr>
              <a:picLocks noChangeAspect="1" noChangeArrowheads="1"/>
            </p:cNvPicPr>
            <p:nvPr/>
          </p:nvPicPr>
          <p:blipFill>
            <a:blip r:embed="rId8"/>
            <a:srcRect/>
            <a:stretch>
              <a:fillRect/>
            </a:stretch>
          </p:blipFill>
          <p:spPr bwMode="auto">
            <a:xfrm>
              <a:off x="7835900" y="5762625"/>
              <a:ext cx="1117600" cy="54133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66" name="Picture 47" descr="6"/>
            <p:cNvPicPr>
              <a:picLocks noChangeAspect="1" noChangeArrowheads="1"/>
            </p:cNvPicPr>
            <p:nvPr/>
          </p:nvPicPr>
          <p:blipFill>
            <a:blip r:embed="rId9"/>
            <a:srcRect/>
            <a:stretch>
              <a:fillRect/>
            </a:stretch>
          </p:blipFill>
          <p:spPr bwMode="auto">
            <a:xfrm>
              <a:off x="6253163" y="4338638"/>
              <a:ext cx="631825" cy="6064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67" name="Picture 48" descr="7"/>
            <p:cNvPicPr>
              <a:picLocks noChangeAspect="1" noChangeArrowheads="1"/>
            </p:cNvPicPr>
            <p:nvPr/>
          </p:nvPicPr>
          <p:blipFill>
            <a:blip r:embed="rId10"/>
            <a:srcRect/>
            <a:stretch>
              <a:fillRect/>
            </a:stretch>
          </p:blipFill>
          <p:spPr bwMode="auto">
            <a:xfrm>
              <a:off x="6264275" y="5010150"/>
              <a:ext cx="614363" cy="590550"/>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68" name="Picture 49" descr="8"/>
            <p:cNvPicPr>
              <a:picLocks noChangeAspect="1" noChangeArrowheads="1"/>
            </p:cNvPicPr>
            <p:nvPr/>
          </p:nvPicPr>
          <p:blipFill>
            <a:blip r:embed="rId11"/>
            <a:srcRect/>
            <a:stretch>
              <a:fillRect/>
            </a:stretch>
          </p:blipFill>
          <p:spPr bwMode="auto">
            <a:xfrm>
              <a:off x="5410200" y="4373563"/>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69" name="Picture 52" descr="11"/>
            <p:cNvPicPr>
              <a:picLocks noChangeAspect="1" noChangeArrowheads="1"/>
            </p:cNvPicPr>
            <p:nvPr/>
          </p:nvPicPr>
          <p:blipFill>
            <a:blip r:embed="rId12"/>
            <a:srcRect/>
            <a:stretch>
              <a:fillRect/>
            </a:stretch>
          </p:blipFill>
          <p:spPr bwMode="auto">
            <a:xfrm>
              <a:off x="7177088" y="5759450"/>
              <a:ext cx="533400" cy="509588"/>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70" name="Picture 53" descr="12"/>
            <p:cNvPicPr>
              <a:picLocks noChangeAspect="1" noChangeArrowheads="1"/>
            </p:cNvPicPr>
            <p:nvPr/>
          </p:nvPicPr>
          <p:blipFill>
            <a:blip r:embed="rId13"/>
            <a:srcRect/>
            <a:stretch>
              <a:fillRect/>
            </a:stretch>
          </p:blipFill>
          <p:spPr bwMode="auto">
            <a:xfrm>
              <a:off x="5443538" y="5010150"/>
              <a:ext cx="593725" cy="568325"/>
            </a:xfrm>
            <a:prstGeom prst="rect">
              <a:avLst/>
            </a:prstGeom>
            <a:noFill/>
            <a:ln w="9525">
              <a:noFill/>
              <a:miter lim="800000"/>
              <a:headEnd/>
              <a:tailEnd/>
            </a:ln>
            <a:effectLst>
              <a:outerShdw blurRad="63500" dist="38100" dir="2700000" algn="tl" rotWithShape="0">
                <a:srgbClr val="000000">
                  <a:alpha val="39999"/>
                </a:srgbClr>
              </a:outerShdw>
            </a:effectLst>
          </p:spPr>
        </p:pic>
        <p:pic>
          <p:nvPicPr>
            <p:cNvPr id="71" name="Picture 30" descr="2.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5443538" y="5762625"/>
              <a:ext cx="53975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55" descr="Screen shot 2012-02-19 at 1.29.16 PM.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397375" y="5086350"/>
              <a:ext cx="741363"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p:cNvPicPr>
              <a:picLocks noChangeAspect="1"/>
            </p:cNvPicPr>
            <p:nvPr/>
          </p:nvPicPr>
          <p:blipFill>
            <a:blip r:embed="rId16"/>
            <a:stretch>
              <a:fillRect/>
            </a:stretch>
          </p:blipFill>
          <p:spPr>
            <a:xfrm>
              <a:off x="7217221" y="5095198"/>
              <a:ext cx="455385" cy="455385"/>
            </a:xfrm>
            <a:prstGeom prst="ellipse">
              <a:avLst/>
            </a:prstGeom>
          </p:spPr>
        </p:pic>
        <p:sp>
          <p:nvSpPr>
            <p:cNvPr id="74" name="TextBox 1"/>
            <p:cNvSpPr txBox="1">
              <a:spLocks noChangeArrowheads="1"/>
            </p:cNvSpPr>
            <p:nvPr/>
          </p:nvSpPr>
          <p:spPr bwMode="auto">
            <a:xfrm>
              <a:off x="76200" y="2581275"/>
              <a:ext cx="18081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dirty="0">
                  <a:solidFill>
                    <a:srgbClr val="FFFFFF"/>
                  </a:solidFill>
                </a:rPr>
                <a:t>&gt;40 PIs</a:t>
              </a:r>
            </a:p>
            <a:p>
              <a:r>
                <a:rPr lang="en-US" sz="1800" dirty="0">
                  <a:solidFill>
                    <a:srgbClr val="FFFFFF"/>
                  </a:solidFill>
                </a:rPr>
                <a:t>&gt;20 Institutions</a:t>
              </a:r>
            </a:p>
            <a:p>
              <a:r>
                <a:rPr lang="en-US" sz="1800" dirty="0">
                  <a:solidFill>
                    <a:srgbClr val="FFFFFF"/>
                  </a:solidFill>
                </a:rPr>
                <a:t>&gt;50 Members</a:t>
              </a:r>
            </a:p>
            <a:p>
              <a:r>
                <a:rPr lang="en-US" sz="1800" dirty="0">
                  <a:solidFill>
                    <a:srgbClr val="FFFFFF"/>
                  </a:solidFill>
                </a:rPr>
                <a:t>&gt;2000 Contacts</a:t>
              </a:r>
            </a:p>
          </p:txBody>
        </p:sp>
        <p:sp>
          <p:nvSpPr>
            <p:cNvPr id="75" name="Freeform 10"/>
            <p:cNvSpPr>
              <a:spLocks/>
            </p:cNvSpPr>
            <p:nvPr/>
          </p:nvSpPr>
          <p:spPr bwMode="auto">
            <a:xfrm>
              <a:off x="4419600" y="1905000"/>
              <a:ext cx="1236663" cy="1608138"/>
            </a:xfrm>
            <a:custGeom>
              <a:avLst/>
              <a:gdLst>
                <a:gd name="T0" fmla="*/ 0 w 1236134"/>
                <a:gd name="T1" fmla="*/ 1607610 h 1608666"/>
                <a:gd name="T2" fmla="*/ 898235 w 1236134"/>
                <a:gd name="T3" fmla="*/ 524589 h 1608666"/>
                <a:gd name="T4" fmla="*/ 1237192 w 1236134"/>
                <a:gd name="T5" fmla="*/ 0 h 1608666"/>
                <a:gd name="T6" fmla="*/ 0 60000 65536"/>
                <a:gd name="T7" fmla="*/ 0 60000 65536"/>
                <a:gd name="T8" fmla="*/ 0 60000 65536"/>
              </a:gdLst>
              <a:ahLst/>
              <a:cxnLst>
                <a:cxn ang="T6">
                  <a:pos x="T0" y="T1"/>
                </a:cxn>
                <a:cxn ang="T7">
                  <a:pos x="T2" y="T3"/>
                </a:cxn>
                <a:cxn ang="T8">
                  <a:pos x="T4" y="T5"/>
                </a:cxn>
              </a:cxnLst>
              <a:rect l="0" t="0" r="r" b="b"/>
              <a:pathLst>
                <a:path w="1236134" h="1608666">
                  <a:moveTo>
                    <a:pt x="0" y="1608666"/>
                  </a:moveTo>
                  <a:cubicBezTo>
                    <a:pt x="345722" y="1200855"/>
                    <a:pt x="691445" y="793044"/>
                    <a:pt x="897467" y="524933"/>
                  </a:cubicBezTo>
                  <a:cubicBezTo>
                    <a:pt x="1103489" y="256822"/>
                    <a:pt x="1236134" y="0"/>
                    <a:pt x="1236134" y="0"/>
                  </a:cubicBez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000000"/>
                </a:solidFill>
              </a:endParaRPr>
            </a:p>
          </p:txBody>
        </p:sp>
        <p:cxnSp>
          <p:nvCxnSpPr>
            <p:cNvPr id="76" name="Straight Connector 75"/>
            <p:cNvCxnSpPr>
              <a:cxnSpLocks noChangeShapeType="1"/>
            </p:cNvCxnSpPr>
            <p:nvPr/>
          </p:nvCxnSpPr>
          <p:spPr bwMode="auto">
            <a:xfrm flipH="1">
              <a:off x="685800" y="1143000"/>
              <a:ext cx="1905000" cy="46482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77" name="Straight Connector 76"/>
            <p:cNvCxnSpPr>
              <a:cxnSpLocks noChangeShapeType="1"/>
            </p:cNvCxnSpPr>
            <p:nvPr/>
          </p:nvCxnSpPr>
          <p:spPr bwMode="auto">
            <a:xfrm flipV="1">
              <a:off x="2590800" y="304800"/>
              <a:ext cx="4419600" cy="838200"/>
            </a:xfrm>
            <a:prstGeom prst="line">
              <a:avLst/>
            </a:prstGeom>
            <a:noFill/>
            <a:ln w="38100">
              <a:solidFill>
                <a:schemeClr val="bg1"/>
              </a:solidFill>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pic>
          <p:nvPicPr>
            <p:cNvPr id="78" name="Picture 77"/>
            <p:cNvPicPr>
              <a:picLocks noChangeAspect="1"/>
            </p:cNvPicPr>
            <p:nvPr/>
          </p:nvPicPr>
          <p:blipFill>
            <a:blip r:embed="rId17"/>
            <a:stretch>
              <a:fillRect/>
            </a:stretch>
          </p:blipFill>
          <p:spPr>
            <a:xfrm>
              <a:off x="4191000" y="4419600"/>
              <a:ext cx="1143000" cy="415513"/>
            </a:xfrm>
            <a:prstGeom prst="rect">
              <a:avLst/>
            </a:prstGeom>
          </p:spPr>
        </p:pic>
      </p:grpSp>
    </p:spTree>
    <p:extLst>
      <p:ext uri="{BB962C8B-B14F-4D97-AF65-F5344CB8AC3E}">
        <p14:creationId xmlns:p14="http://schemas.microsoft.com/office/powerpoint/2010/main" val="373896343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
          <p:cNvSpPr txBox="1">
            <a:spLocks noChangeArrowheads="1"/>
          </p:cNvSpPr>
          <p:nvPr/>
        </p:nvSpPr>
        <p:spPr bwMode="auto">
          <a:xfrm>
            <a:off x="5308597" y="2505605"/>
            <a:ext cx="990600" cy="738187"/>
          </a:xfrm>
          <a:prstGeom prst="rect">
            <a:avLst/>
          </a:prstGeom>
          <a:noFill/>
          <a:ln w="9525">
            <a:noFill/>
            <a:miter lim="800000"/>
            <a:headEnd/>
            <a:tailEnd/>
          </a:ln>
        </p:spPr>
        <p:txBody>
          <a:bodyPr>
            <a:prstTxWarp prst="textNoShape">
              <a:avLst/>
            </a:prstTxWarp>
            <a:spAutoFit/>
          </a:bodyPr>
          <a:lstStyle/>
          <a:p>
            <a:r>
              <a:rPr lang="en-US" sz="1400">
                <a:solidFill>
                  <a:schemeClr val="bg1"/>
                </a:solidFill>
                <a:latin typeface="Calibri" charset="0"/>
                <a:ea typeface="MS PGothic" pitchFamily="34" charset="-128"/>
                <a:cs typeface="MS PGothic" pitchFamily="34" charset="-128"/>
              </a:rPr>
              <a:t>Vessels - </a:t>
            </a:r>
          </a:p>
          <a:p>
            <a:endParaRPr lang="en-US" sz="1400">
              <a:solidFill>
                <a:schemeClr val="bg1"/>
              </a:solidFill>
              <a:latin typeface="Calibri" charset="0"/>
              <a:ea typeface="MS PGothic" pitchFamily="34" charset="-128"/>
              <a:cs typeface="MS PGothic" pitchFamily="34" charset="-128"/>
            </a:endParaRPr>
          </a:p>
          <a:p>
            <a:r>
              <a:rPr lang="en-US" sz="1400">
                <a:solidFill>
                  <a:schemeClr val="bg1"/>
                </a:solidFill>
                <a:latin typeface="Calibri" charset="0"/>
                <a:ea typeface="MS PGothic" pitchFamily="34" charset="-128"/>
                <a:cs typeface="MS PGothic" pitchFamily="34" charset="-128"/>
              </a:rPr>
              <a:t>Satellite</a:t>
            </a:r>
          </a:p>
        </p:txBody>
      </p:sp>
      <p:sp>
        <p:nvSpPr>
          <p:cNvPr id="28" name="TextBox 7"/>
          <p:cNvSpPr txBox="1">
            <a:spLocks noChangeArrowheads="1"/>
          </p:cNvSpPr>
          <p:nvPr/>
        </p:nvSpPr>
        <p:spPr bwMode="auto">
          <a:xfrm>
            <a:off x="6002335" y="3161242"/>
            <a:ext cx="1492250"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Satellite</a:t>
            </a:r>
          </a:p>
        </p:txBody>
      </p:sp>
      <p:sp>
        <p:nvSpPr>
          <p:cNvPr id="29" name="TextBox 8"/>
          <p:cNvSpPr txBox="1">
            <a:spLocks noChangeArrowheads="1"/>
          </p:cNvSpPr>
          <p:nvPr/>
        </p:nvSpPr>
        <p:spPr bwMode="auto">
          <a:xfrm>
            <a:off x="6002335" y="3480330"/>
            <a:ext cx="1177925"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Ships/ Vessels</a:t>
            </a:r>
          </a:p>
        </p:txBody>
      </p:sp>
      <p:sp>
        <p:nvSpPr>
          <p:cNvPr id="30" name="TextBox 9"/>
          <p:cNvSpPr txBox="1">
            <a:spLocks noChangeArrowheads="1"/>
          </p:cNvSpPr>
          <p:nvPr/>
        </p:nvSpPr>
        <p:spPr bwMode="auto">
          <a:xfrm>
            <a:off x="5969464" y="3954868"/>
            <a:ext cx="110013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REMUS</a:t>
            </a:r>
          </a:p>
        </p:txBody>
      </p:sp>
      <p:sp>
        <p:nvSpPr>
          <p:cNvPr id="31" name="TextBox 10"/>
          <p:cNvSpPr txBox="1">
            <a:spLocks noChangeArrowheads="1"/>
          </p:cNvSpPr>
          <p:nvPr/>
        </p:nvSpPr>
        <p:spPr bwMode="auto">
          <a:xfrm>
            <a:off x="5969464" y="4273956"/>
            <a:ext cx="863600"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Modeling</a:t>
            </a:r>
          </a:p>
        </p:txBody>
      </p:sp>
      <p:sp>
        <p:nvSpPr>
          <p:cNvPr id="32" name="TextBox 11"/>
          <p:cNvSpPr txBox="1">
            <a:spLocks noChangeArrowheads="1"/>
          </p:cNvSpPr>
          <p:nvPr/>
        </p:nvSpPr>
        <p:spPr bwMode="auto">
          <a:xfrm>
            <a:off x="5969464" y="4593043"/>
            <a:ext cx="1020762"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Leadership</a:t>
            </a:r>
          </a:p>
        </p:txBody>
      </p:sp>
      <p:sp>
        <p:nvSpPr>
          <p:cNvPr id="33" name="TextBox 12"/>
          <p:cNvSpPr txBox="1">
            <a:spLocks noChangeArrowheads="1"/>
          </p:cNvSpPr>
          <p:nvPr/>
        </p:nvSpPr>
        <p:spPr bwMode="auto">
          <a:xfrm>
            <a:off x="7415210" y="3161242"/>
            <a:ext cx="708025" cy="290513"/>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CODAR</a:t>
            </a:r>
          </a:p>
        </p:txBody>
      </p:sp>
      <p:sp>
        <p:nvSpPr>
          <p:cNvPr id="34" name="TextBox 13"/>
          <p:cNvSpPr txBox="1">
            <a:spLocks noChangeArrowheads="1"/>
          </p:cNvSpPr>
          <p:nvPr/>
        </p:nvSpPr>
        <p:spPr bwMode="auto">
          <a:xfrm>
            <a:off x="7415210" y="3480330"/>
            <a:ext cx="708025" cy="290512"/>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Glider</a:t>
            </a:r>
          </a:p>
        </p:txBody>
      </p:sp>
      <p:sp>
        <p:nvSpPr>
          <p:cNvPr id="35" name="TextBox 14"/>
          <p:cNvSpPr txBox="1">
            <a:spLocks noChangeArrowheads="1"/>
          </p:cNvSpPr>
          <p:nvPr/>
        </p:nvSpPr>
        <p:spPr bwMode="auto">
          <a:xfrm>
            <a:off x="7382339" y="3954868"/>
            <a:ext cx="787400"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Data Vis.</a:t>
            </a:r>
          </a:p>
        </p:txBody>
      </p:sp>
      <p:sp>
        <p:nvSpPr>
          <p:cNvPr id="36" name="TextBox 15"/>
          <p:cNvSpPr txBox="1">
            <a:spLocks noChangeArrowheads="1"/>
          </p:cNvSpPr>
          <p:nvPr/>
        </p:nvSpPr>
        <p:spPr bwMode="auto">
          <a:xfrm>
            <a:off x="7382339" y="4273956"/>
            <a:ext cx="708025"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Security</a:t>
            </a:r>
          </a:p>
        </p:txBody>
      </p:sp>
      <p:sp>
        <p:nvSpPr>
          <p:cNvPr id="37" name="TextBox 16"/>
          <p:cNvSpPr txBox="1">
            <a:spLocks noChangeArrowheads="1"/>
          </p:cNvSpPr>
          <p:nvPr/>
        </p:nvSpPr>
        <p:spPr bwMode="auto">
          <a:xfrm>
            <a:off x="7382339" y="4593043"/>
            <a:ext cx="865187" cy="288925"/>
          </a:xfrm>
          <a:prstGeom prst="rect">
            <a:avLst/>
          </a:prstGeom>
          <a:noFill/>
          <a:ln w="9525">
            <a:noFill/>
            <a:miter lim="800000"/>
            <a:headEnd/>
            <a:tailEnd/>
          </a:ln>
        </p:spPr>
        <p:txBody>
          <a:bodyPr>
            <a:prstTxWarp prst="textNoShape">
              <a:avLst/>
            </a:prstTxWarp>
            <a:spAutoFit/>
          </a:bodyPr>
          <a:lstStyle/>
          <a:p>
            <a:r>
              <a:rPr lang="en-US" sz="1200">
                <a:solidFill>
                  <a:schemeClr val="bg1"/>
                </a:solidFill>
                <a:latin typeface="Calibri" charset="0"/>
                <a:ea typeface="MS PGothic" pitchFamily="34" charset="-128"/>
                <a:cs typeface="MS PGothic" pitchFamily="34" charset="-128"/>
              </a:rPr>
              <a:t>Education</a:t>
            </a:r>
          </a:p>
        </p:txBody>
      </p:sp>
      <p:sp>
        <p:nvSpPr>
          <p:cNvPr id="38" name="Rectangle 37"/>
          <p:cNvSpPr/>
          <p:nvPr/>
        </p:nvSpPr>
        <p:spPr>
          <a:xfrm>
            <a:off x="5765797" y="3002492"/>
            <a:ext cx="2436813" cy="1833563"/>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40" name="Text Box 3"/>
          <p:cNvSpPr txBox="1">
            <a:spLocks noChangeArrowheads="1"/>
          </p:cNvSpPr>
          <p:nvPr/>
        </p:nvSpPr>
        <p:spPr bwMode="auto">
          <a:xfrm>
            <a:off x="94126" y="5380443"/>
            <a:ext cx="1828800" cy="338138"/>
          </a:xfrm>
          <a:prstGeom prst="rect">
            <a:avLst/>
          </a:prstGeom>
          <a:noFill/>
          <a:ln w="9525">
            <a:noFill/>
            <a:miter lim="800000"/>
            <a:headEnd/>
            <a:tailEnd/>
          </a:ln>
        </p:spPr>
        <p:txBody>
          <a:bodyPr>
            <a:prstTxWarp prst="textNoShape">
              <a:avLst/>
            </a:prstTxWarp>
            <a:spAutoFit/>
          </a:bodyPr>
          <a:lstStyle/>
          <a:p>
            <a:pPr algn="ctr"/>
            <a:r>
              <a:rPr lang="en-US" sz="1600">
                <a:latin typeface="Calibri" charset="0"/>
                <a:ea typeface="MS PGothic" pitchFamily="34" charset="-128"/>
                <a:cs typeface="MS PGothic" pitchFamily="34" charset="-128"/>
              </a:rPr>
              <a:t>CODAR Network</a:t>
            </a:r>
          </a:p>
        </p:txBody>
      </p:sp>
      <p:sp>
        <p:nvSpPr>
          <p:cNvPr id="41" name="Text Box 4"/>
          <p:cNvSpPr txBox="1">
            <a:spLocks noChangeArrowheads="1"/>
          </p:cNvSpPr>
          <p:nvPr/>
        </p:nvSpPr>
        <p:spPr bwMode="auto">
          <a:xfrm>
            <a:off x="5397964" y="5356631"/>
            <a:ext cx="1441450" cy="338137"/>
          </a:xfrm>
          <a:prstGeom prst="rect">
            <a:avLst/>
          </a:prstGeom>
          <a:noFill/>
          <a:ln w="9525">
            <a:noFill/>
            <a:miter lim="800000"/>
            <a:headEnd/>
            <a:tailEnd/>
          </a:ln>
        </p:spPr>
        <p:txBody>
          <a:bodyPr>
            <a:prstTxWarp prst="textNoShape">
              <a:avLst/>
            </a:prstTxWarp>
            <a:spAutoFit/>
          </a:bodyPr>
          <a:lstStyle/>
          <a:p>
            <a:r>
              <a:rPr lang="en-US" sz="1600" dirty="0">
                <a:latin typeface="Calibri" charset="0"/>
                <a:ea typeface="MS PGothic" pitchFamily="34" charset="-128"/>
                <a:cs typeface="MS PGothic" pitchFamily="34" charset="-128"/>
              </a:rPr>
              <a:t>Glider Fleet</a:t>
            </a:r>
          </a:p>
        </p:txBody>
      </p:sp>
      <p:sp>
        <p:nvSpPr>
          <p:cNvPr id="42" name="Text Box 5"/>
          <p:cNvSpPr txBox="1">
            <a:spLocks noChangeArrowheads="1"/>
          </p:cNvSpPr>
          <p:nvPr/>
        </p:nvSpPr>
        <p:spPr bwMode="auto">
          <a:xfrm>
            <a:off x="2075326" y="5380443"/>
            <a:ext cx="2933700" cy="581025"/>
          </a:xfrm>
          <a:prstGeom prst="rect">
            <a:avLst/>
          </a:prstGeom>
          <a:noFill/>
          <a:ln w="9525">
            <a:noFill/>
            <a:miter lim="800000"/>
            <a:headEnd/>
            <a:tailEnd/>
          </a:ln>
        </p:spPr>
        <p:txBody>
          <a:bodyPr>
            <a:prstTxWarp prst="textNoShape">
              <a:avLst/>
            </a:prstTxWarp>
            <a:spAutoFit/>
          </a:bodyPr>
          <a:lstStyle/>
          <a:p>
            <a:pPr algn="ctr"/>
            <a:r>
              <a:rPr lang="en-US" sz="1600">
                <a:latin typeface="Calibri" charset="0"/>
                <a:ea typeface="MS PGothic" pitchFamily="34" charset="-128"/>
                <a:cs typeface="MS PGothic" pitchFamily="34" charset="-128"/>
              </a:rPr>
              <a:t>L-Band &amp; X-Band Satellite Receivers</a:t>
            </a:r>
          </a:p>
        </p:txBody>
      </p:sp>
      <p:pic>
        <p:nvPicPr>
          <p:cNvPr id="43" name="Picture 8" descr="SideBySideGliders1"/>
          <p:cNvPicPr>
            <a:picLocks noChangeAspect="1" noChangeArrowheads="1"/>
          </p:cNvPicPr>
          <p:nvPr/>
        </p:nvPicPr>
        <p:blipFill>
          <a:blip r:embed="rId2"/>
          <a:stretch>
            <a:fillRect/>
          </a:stretch>
        </p:blipFill>
        <p:spPr bwMode="auto">
          <a:xfrm>
            <a:off x="5255089" y="4075518"/>
            <a:ext cx="1739900" cy="1312863"/>
          </a:xfrm>
          <a:prstGeom prst="rect">
            <a:avLst/>
          </a:prstGeom>
          <a:noFill/>
          <a:ln w="25400">
            <a:solidFill>
              <a:schemeClr val="tx1">
                <a:lumMod val="85000"/>
              </a:schemeClr>
            </a:solidFill>
            <a:miter lim="800000"/>
            <a:headEnd/>
            <a:tailEnd/>
          </a:ln>
        </p:spPr>
      </p:pic>
      <p:sp>
        <p:nvSpPr>
          <p:cNvPr id="44" name="Text Box 10"/>
          <p:cNvSpPr txBox="1">
            <a:spLocks noChangeArrowheads="1"/>
          </p:cNvSpPr>
          <p:nvPr/>
        </p:nvSpPr>
        <p:spPr bwMode="auto">
          <a:xfrm>
            <a:off x="7209301" y="5380443"/>
            <a:ext cx="1876425" cy="581025"/>
          </a:xfrm>
          <a:prstGeom prst="rect">
            <a:avLst/>
          </a:prstGeom>
          <a:noFill/>
          <a:ln w="9525">
            <a:noFill/>
            <a:miter lim="800000"/>
            <a:headEnd/>
            <a:tailEnd/>
          </a:ln>
        </p:spPr>
        <p:txBody>
          <a:bodyPr>
            <a:prstTxWarp prst="textNoShape">
              <a:avLst/>
            </a:prstTxWarp>
            <a:spAutoFit/>
          </a:bodyPr>
          <a:lstStyle/>
          <a:p>
            <a:pPr algn="ctr"/>
            <a:r>
              <a:rPr lang="en-US" sz="1600">
                <a:latin typeface="Calibri" charset="0"/>
                <a:ea typeface="MS PGothic" pitchFamily="34" charset="-128"/>
                <a:cs typeface="MS PGothic" pitchFamily="34" charset="-128"/>
              </a:rPr>
              <a:t>3-D Nowcasts</a:t>
            </a:r>
          </a:p>
          <a:p>
            <a:pPr algn="ctr"/>
            <a:r>
              <a:rPr lang="en-US" sz="1600">
                <a:latin typeface="Calibri" charset="0"/>
                <a:ea typeface="MS PGothic" pitchFamily="34" charset="-128"/>
                <a:cs typeface="MS PGothic" pitchFamily="34" charset="-128"/>
              </a:rPr>
              <a:t>&amp; Forecasts</a:t>
            </a:r>
          </a:p>
        </p:txBody>
      </p:sp>
      <p:pic>
        <p:nvPicPr>
          <p:cNvPr id="46" name="Picture 34" descr="XBand_SatelliteDish"/>
          <p:cNvPicPr>
            <a:picLocks noChangeAspect="1" noChangeArrowheads="1"/>
          </p:cNvPicPr>
          <p:nvPr/>
        </p:nvPicPr>
        <p:blipFill>
          <a:blip r:embed="rId3"/>
          <a:stretch>
            <a:fillRect/>
          </a:stretch>
        </p:blipFill>
        <p:spPr bwMode="auto">
          <a:xfrm>
            <a:off x="3297701" y="4099331"/>
            <a:ext cx="1765300" cy="1316037"/>
          </a:xfrm>
          <a:prstGeom prst="rect">
            <a:avLst/>
          </a:prstGeom>
          <a:noFill/>
          <a:ln w="25400">
            <a:solidFill>
              <a:schemeClr val="tx1">
                <a:lumMod val="85000"/>
              </a:schemeClr>
            </a:solidFill>
            <a:miter lim="800000"/>
            <a:headEnd/>
            <a:tailEnd/>
          </a:ln>
        </p:spPr>
      </p:pic>
      <p:pic>
        <p:nvPicPr>
          <p:cNvPr id="47" name="Picture 35" descr="1468414560_d638cdb7d2_o"/>
          <p:cNvPicPr>
            <a:picLocks noChangeAspect="1" noChangeArrowheads="1"/>
          </p:cNvPicPr>
          <p:nvPr/>
        </p:nvPicPr>
        <p:blipFill>
          <a:blip r:embed="rId4"/>
          <a:stretch>
            <a:fillRect/>
          </a:stretch>
        </p:blipFill>
        <p:spPr bwMode="auto">
          <a:xfrm>
            <a:off x="98889" y="4102506"/>
            <a:ext cx="1746250" cy="1309687"/>
          </a:xfrm>
          <a:prstGeom prst="rect">
            <a:avLst/>
          </a:prstGeom>
          <a:noFill/>
          <a:ln w="25400">
            <a:solidFill>
              <a:schemeClr val="tx1">
                <a:lumMod val="85000"/>
              </a:schemeClr>
            </a:solidFill>
            <a:miter lim="800000"/>
            <a:headEnd/>
            <a:tailEnd/>
          </a:ln>
        </p:spPr>
      </p:pic>
      <p:pic>
        <p:nvPicPr>
          <p:cNvPr id="48" name="Picture 36" descr="20070928 093"/>
          <p:cNvPicPr>
            <a:picLocks noChangeAspect="1" noChangeArrowheads="1"/>
          </p:cNvPicPr>
          <p:nvPr/>
        </p:nvPicPr>
        <p:blipFill>
          <a:blip r:embed="rId5"/>
          <a:stretch>
            <a:fillRect/>
          </a:stretch>
        </p:blipFill>
        <p:spPr bwMode="auto">
          <a:xfrm>
            <a:off x="7256926" y="4099331"/>
            <a:ext cx="1755775" cy="1316037"/>
          </a:xfrm>
          <a:prstGeom prst="rect">
            <a:avLst/>
          </a:prstGeom>
          <a:noFill/>
          <a:ln w="25400">
            <a:solidFill>
              <a:schemeClr val="tx1">
                <a:lumMod val="85000"/>
              </a:schemeClr>
            </a:solidFill>
            <a:miter lim="800000"/>
            <a:headEnd/>
            <a:tailEnd/>
          </a:ln>
        </p:spPr>
      </p:pic>
      <p:pic>
        <p:nvPicPr>
          <p:cNvPr id="49" name="Picture 6" descr="jen"/>
          <p:cNvPicPr>
            <a:picLocks noChangeAspect="1" noChangeArrowheads="1"/>
          </p:cNvPicPr>
          <p:nvPr/>
        </p:nvPicPr>
        <p:blipFill>
          <a:blip r:embed="rId6"/>
          <a:stretch>
            <a:fillRect/>
          </a:stretch>
        </p:blipFill>
        <p:spPr bwMode="auto">
          <a:xfrm>
            <a:off x="2034051" y="4099331"/>
            <a:ext cx="1079500" cy="1316037"/>
          </a:xfrm>
          <a:prstGeom prst="rect">
            <a:avLst/>
          </a:prstGeom>
          <a:noFill/>
          <a:ln w="25400">
            <a:solidFill>
              <a:schemeClr val="tx1">
                <a:lumMod val="85000"/>
              </a:schemeClr>
            </a:solidFill>
            <a:miter lim="800000"/>
            <a:headEnd/>
            <a:tailEnd/>
          </a:ln>
        </p:spPr>
      </p:pic>
      <p:sp>
        <p:nvSpPr>
          <p:cNvPr id="2" name="Title 1"/>
          <p:cNvSpPr>
            <a:spLocks noGrp="1"/>
          </p:cNvSpPr>
          <p:nvPr>
            <p:ph type="title"/>
          </p:nvPr>
        </p:nvSpPr>
        <p:spPr>
          <a:xfrm>
            <a:off x="94125" y="274638"/>
            <a:ext cx="8918575" cy="1143000"/>
          </a:xfrm>
        </p:spPr>
        <p:txBody>
          <a:bodyPr/>
          <a:lstStyle/>
          <a:p>
            <a:r>
              <a:rPr lang="en-US" dirty="0">
                <a:solidFill>
                  <a:schemeClr val="tx1"/>
                </a:solidFill>
              </a:rPr>
              <a:t>RUTGERS UNIVERSITY</a:t>
            </a:r>
            <a:br>
              <a:rPr lang="en-US" dirty="0">
                <a:solidFill>
                  <a:schemeClr val="tx1"/>
                </a:solidFill>
              </a:rPr>
            </a:br>
            <a:r>
              <a:rPr lang="en-US" dirty="0">
                <a:solidFill>
                  <a:schemeClr val="tx1"/>
                </a:solidFill>
              </a:rPr>
              <a:t>Center for Ocean Observing Leadership</a:t>
            </a:r>
          </a:p>
        </p:txBody>
      </p:sp>
      <p:pic>
        <p:nvPicPr>
          <p:cNvPr id="51" name="Picture 50" descr="11311385685_21a7a0201d_b.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126" y="1636659"/>
            <a:ext cx="8918575" cy="2178844"/>
          </a:xfrm>
          <a:prstGeom prst="rect">
            <a:avLst/>
          </a:prstGeom>
          <a:ln w="38100">
            <a:solidFill>
              <a:schemeClr val="tx1"/>
            </a:solidFill>
          </a:ln>
        </p:spPr>
      </p:pic>
    </p:spTree>
    <p:extLst>
      <p:ext uri="{BB962C8B-B14F-4D97-AF65-F5344CB8AC3E}">
        <p14:creationId xmlns:p14="http://schemas.microsoft.com/office/powerpoint/2010/main" val="714880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ll_tracks_noboundaries.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50900"/>
            <a:ext cx="9144000" cy="5143500"/>
          </a:xfrm>
          <a:prstGeom prst="rect">
            <a:avLst/>
          </a:prstGeom>
        </p:spPr>
      </p:pic>
      <p:sp>
        <p:nvSpPr>
          <p:cNvPr id="5" name="TextBox 4"/>
          <p:cNvSpPr txBox="1"/>
          <p:nvPr/>
        </p:nvSpPr>
        <p:spPr>
          <a:xfrm>
            <a:off x="71777" y="115669"/>
            <a:ext cx="9010174" cy="646331"/>
          </a:xfrm>
          <a:prstGeom prst="rect">
            <a:avLst/>
          </a:prstGeom>
          <a:noFill/>
        </p:spPr>
        <p:txBody>
          <a:bodyPr wrap="none" rtlCol="0">
            <a:spAutoFit/>
          </a:bodyPr>
          <a:lstStyle/>
          <a:p>
            <a:pPr algn="ctr"/>
            <a:r>
              <a:rPr lang="en-US" b="1" dirty="0" smtClean="0"/>
              <a:t>Forecasting of hurricane/typhoon track has improved over the last 20 years</a:t>
            </a:r>
          </a:p>
          <a:p>
            <a:pPr algn="ctr"/>
            <a:r>
              <a:rPr lang="en-US" b="1" dirty="0" smtClean="0"/>
              <a:t>Forecasting of hurricane/typhoon track has NOT improved over the last 20 years</a:t>
            </a:r>
            <a:endParaRPr lang="en-US" b="1" dirty="0"/>
          </a:p>
        </p:txBody>
      </p:sp>
    </p:spTree>
    <p:extLst>
      <p:ext uri="{BB962C8B-B14F-4D97-AF65-F5344CB8AC3E}">
        <p14:creationId xmlns:p14="http://schemas.microsoft.com/office/powerpoint/2010/main" val="179026439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 descr="mab110826d_irenw.jpg"/>
          <p:cNvPicPr>
            <a:picLocks noChangeAspect="1"/>
          </p:cNvPicPr>
          <p:nvPr/>
        </p:nvPicPr>
        <p:blipFill>
          <a:blip r:embed="rId2">
            <a:extLst>
              <a:ext uri="{28A0092B-C50C-407E-A947-70E740481C1C}">
                <a14:useLocalDpi xmlns:a14="http://schemas.microsoft.com/office/drawing/2010/main" val="0"/>
              </a:ext>
            </a:extLst>
          </a:blip>
          <a:srcRect t="12251"/>
          <a:stretch>
            <a:fillRect/>
          </a:stretch>
        </p:blipFill>
        <p:spPr bwMode="auto">
          <a:xfrm>
            <a:off x="0" y="28575"/>
            <a:ext cx="914400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a:spLocks noChangeArrowheads="1"/>
          </p:cNvSpPr>
          <p:nvPr/>
        </p:nvSpPr>
        <p:spPr bwMode="auto">
          <a:xfrm>
            <a:off x="0" y="22225"/>
            <a:ext cx="3978275" cy="1384995"/>
          </a:xfrm>
          <a:prstGeom prst="rect">
            <a:avLst/>
          </a:prstGeom>
          <a:noFill/>
          <a:ln>
            <a:noFill/>
          </a:ln>
          <a:effectLst>
            <a:outerShdw blurRad="50800" dist="38100" dir="2700000" rotWithShape="0">
              <a:schemeClr val="tx1">
                <a:alpha val="42999"/>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defRPr/>
            </a:pPr>
            <a:r>
              <a:rPr lang="en-US" sz="2800" b="1" dirty="0">
                <a:solidFill>
                  <a:srgbClr val="FFFF00"/>
                </a:solidFill>
                <a:latin typeface="Arial"/>
                <a:ea typeface="ＭＳ Ｐゴシック" charset="0"/>
                <a:cs typeface="Arial"/>
              </a:rPr>
              <a:t>Hurricane </a:t>
            </a:r>
            <a:r>
              <a:rPr lang="en-US" sz="2800" b="1" dirty="0" smtClean="0">
                <a:solidFill>
                  <a:srgbClr val="FFFF00"/>
                </a:solidFill>
                <a:latin typeface="Arial"/>
                <a:ea typeface="ＭＳ Ｐゴシック" charset="0"/>
                <a:cs typeface="Arial"/>
              </a:rPr>
              <a:t>Irene</a:t>
            </a:r>
          </a:p>
          <a:p>
            <a:pPr algn="ctr">
              <a:defRPr/>
            </a:pPr>
            <a:r>
              <a:rPr lang="en-US" sz="2800" b="1" dirty="0" smtClean="0">
                <a:solidFill>
                  <a:srgbClr val="FFFF00"/>
                </a:solidFill>
                <a:latin typeface="Arial"/>
                <a:ea typeface="ＭＳ Ｐゴシック" charset="0"/>
                <a:cs typeface="Arial"/>
              </a:rPr>
              <a:t>August 27-28, 2011</a:t>
            </a:r>
          </a:p>
          <a:p>
            <a:pPr algn="ctr">
              <a:defRPr/>
            </a:pPr>
            <a:r>
              <a:rPr lang="en-US" sz="2800" b="1" dirty="0" smtClean="0">
                <a:solidFill>
                  <a:srgbClr val="FFFF00"/>
                </a:solidFill>
                <a:latin typeface="Arial"/>
                <a:ea typeface="ＭＳ Ｐゴシック" charset="0"/>
                <a:cs typeface="Arial"/>
              </a:rPr>
              <a:t> </a:t>
            </a:r>
            <a:endParaRPr lang="en-US" sz="2800" b="1" dirty="0">
              <a:solidFill>
                <a:srgbClr val="FFFF00"/>
              </a:solidFill>
              <a:latin typeface="Arial"/>
              <a:ea typeface="ＭＳ Ｐゴシック" charset="0"/>
              <a:cs typeface="Arial"/>
            </a:endParaRPr>
          </a:p>
        </p:txBody>
      </p:sp>
      <p:pic>
        <p:nvPicPr>
          <p:cNvPr id="4" name="Picture 1" descr="1.tif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643313"/>
            <a:ext cx="3657600" cy="2605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t="43533" b="3500"/>
          <a:stretch>
            <a:fillRect/>
          </a:stretch>
        </p:blipFill>
        <p:spPr bwMode="auto">
          <a:xfrm>
            <a:off x="5524500" y="2155825"/>
            <a:ext cx="3619500" cy="14525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 name="TextBox 1"/>
          <p:cNvSpPr txBox="1">
            <a:spLocks noChangeArrowheads="1"/>
          </p:cNvSpPr>
          <p:nvPr/>
        </p:nvSpPr>
        <p:spPr bwMode="auto">
          <a:xfrm>
            <a:off x="7213600" y="5364163"/>
            <a:ext cx="1905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mtClean="0">
                <a:solidFill>
                  <a:srgbClr val="FFFFFF"/>
                </a:solidFill>
              </a:rPr>
              <a:t>Two Gliders Deployed</a:t>
            </a:r>
          </a:p>
        </p:txBody>
      </p:sp>
      <p:sp>
        <p:nvSpPr>
          <p:cNvPr id="7" name="TextBox 5"/>
          <p:cNvSpPr txBox="1">
            <a:spLocks noChangeArrowheads="1"/>
          </p:cNvSpPr>
          <p:nvPr/>
        </p:nvSpPr>
        <p:spPr bwMode="auto">
          <a:xfrm>
            <a:off x="101601" y="979487"/>
            <a:ext cx="3467100" cy="1200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r>
              <a:rPr lang="en-US" dirty="0" smtClean="0">
                <a:solidFill>
                  <a:schemeClr val="bg1"/>
                </a:solidFill>
              </a:rPr>
              <a:t>Irene approaches the Mid Atlantic Bight</a:t>
            </a:r>
          </a:p>
          <a:p>
            <a:pPr algn="ctr" eaLnBrk="0" hangingPunct="0"/>
            <a:r>
              <a:rPr lang="en-US" dirty="0" smtClean="0">
                <a:solidFill>
                  <a:schemeClr val="bg1"/>
                </a:solidFill>
              </a:rPr>
              <a:t>Coastal Observatory</a:t>
            </a:r>
            <a:endParaRPr lang="en-US" dirty="0">
              <a:solidFill>
                <a:schemeClr val="bg1"/>
              </a:solidFill>
            </a:endParaRPr>
          </a:p>
        </p:txBody>
      </p:sp>
    </p:spTree>
    <p:extLst>
      <p:ext uri="{BB962C8B-B14F-4D97-AF65-F5344CB8AC3E}">
        <p14:creationId xmlns:p14="http://schemas.microsoft.com/office/powerpoint/2010/main" val="34442740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es_irene_temp-1.png"/>
          <p:cNvPicPr>
            <a:picLocks noChangeAspect="1"/>
          </p:cNvPicPr>
          <p:nvPr/>
        </p:nvPicPr>
        <p:blipFill>
          <a:blip r:embed="rId2" cstate="print">
            <a:extLst>
              <a:ext uri="{28A0092B-C50C-407E-A947-70E740481C1C}">
                <a14:useLocalDpi xmlns:a14="http://schemas.microsoft.com/office/drawing/2010/main" val="0"/>
              </a:ext>
            </a:extLst>
          </a:blip>
          <a:srcRect l="2312" t="3519" r="7715" b="33888"/>
          <a:stretch>
            <a:fillRect/>
          </a:stretch>
        </p:blipFill>
        <p:spPr bwMode="auto">
          <a:xfrm>
            <a:off x="342900" y="3551238"/>
            <a:ext cx="4592638"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composite20110827T070000.png"/>
          <p:cNvPicPr>
            <a:picLocks noChangeAspect="1"/>
          </p:cNvPicPr>
          <p:nvPr/>
        </p:nvPicPr>
        <p:blipFill>
          <a:blip r:embed="rId3" cstate="print">
            <a:extLst>
              <a:ext uri="{28A0092B-C50C-407E-A947-70E740481C1C}">
                <a14:useLocalDpi xmlns:a14="http://schemas.microsoft.com/office/drawing/2010/main" val="0"/>
              </a:ext>
            </a:extLst>
          </a:blip>
          <a:srcRect l="19060" r="27216"/>
          <a:stretch>
            <a:fillRect/>
          </a:stretch>
        </p:blipFill>
        <p:spPr bwMode="auto">
          <a:xfrm>
            <a:off x="1360488" y="209550"/>
            <a:ext cx="222885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composite20110831T070000.png"/>
          <p:cNvPicPr>
            <a:picLocks noChangeAspect="1"/>
          </p:cNvPicPr>
          <p:nvPr/>
        </p:nvPicPr>
        <p:blipFill>
          <a:blip r:embed="rId4" cstate="print">
            <a:extLst>
              <a:ext uri="{28A0092B-C50C-407E-A947-70E740481C1C}">
                <a14:useLocalDpi xmlns:a14="http://schemas.microsoft.com/office/drawing/2010/main" val="0"/>
              </a:ext>
            </a:extLst>
          </a:blip>
          <a:srcRect l="21719" r="15691"/>
          <a:stretch>
            <a:fillRect/>
          </a:stretch>
        </p:blipFill>
        <p:spPr bwMode="auto">
          <a:xfrm>
            <a:off x="3956050" y="209550"/>
            <a:ext cx="259715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compositestormdif20110827-20110831.png"/>
          <p:cNvPicPr>
            <a:picLocks noChangeAspect="1"/>
          </p:cNvPicPr>
          <p:nvPr/>
        </p:nvPicPr>
        <p:blipFill>
          <a:blip r:embed="rId5" cstate="print">
            <a:extLst>
              <a:ext uri="{28A0092B-C50C-407E-A947-70E740481C1C}">
                <a14:useLocalDpi xmlns:a14="http://schemas.microsoft.com/office/drawing/2010/main" val="0"/>
              </a:ext>
            </a:extLst>
          </a:blip>
          <a:srcRect l="21631" r="18085"/>
          <a:stretch>
            <a:fillRect/>
          </a:stretch>
        </p:blipFill>
        <p:spPr bwMode="auto">
          <a:xfrm>
            <a:off x="6642100" y="209550"/>
            <a:ext cx="2501900"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2"/>
          <p:cNvSpPr txBox="1">
            <a:spLocks noChangeArrowheads="1"/>
          </p:cNvSpPr>
          <p:nvPr/>
        </p:nvSpPr>
        <p:spPr bwMode="auto">
          <a:xfrm>
            <a:off x="-96838" y="692150"/>
            <a:ext cx="169703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b="1" u="sng" dirty="0" smtClean="0">
                <a:solidFill>
                  <a:srgbClr val="000000"/>
                </a:solidFill>
              </a:rPr>
              <a:t>WHAT?</a:t>
            </a:r>
          </a:p>
          <a:p>
            <a:pPr algn="ctr"/>
            <a:endParaRPr lang="en-US" altLang="en-US" sz="2000" dirty="0" smtClean="0">
              <a:solidFill>
                <a:srgbClr val="000000"/>
              </a:solidFill>
            </a:endParaRPr>
          </a:p>
          <a:p>
            <a:pPr algn="ctr"/>
            <a:r>
              <a:rPr lang="en-US" altLang="en-US" sz="2000" dirty="0" smtClean="0">
                <a:solidFill>
                  <a:srgbClr val="000000"/>
                </a:solidFill>
              </a:rPr>
              <a:t>Satellite</a:t>
            </a:r>
          </a:p>
          <a:p>
            <a:pPr algn="ctr"/>
            <a:r>
              <a:rPr lang="en-US" altLang="en-US" sz="2000" dirty="0" smtClean="0">
                <a:solidFill>
                  <a:srgbClr val="000000"/>
                </a:solidFill>
              </a:rPr>
              <a:t>SST</a:t>
            </a:r>
          </a:p>
        </p:txBody>
      </p:sp>
      <p:sp>
        <p:nvSpPr>
          <p:cNvPr id="7" name="TextBox 4"/>
          <p:cNvSpPr txBox="1">
            <a:spLocks noChangeArrowheads="1"/>
          </p:cNvSpPr>
          <p:nvPr/>
        </p:nvSpPr>
        <p:spPr bwMode="auto">
          <a:xfrm>
            <a:off x="3962400" y="38100"/>
            <a:ext cx="20574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smtClean="0">
                <a:solidFill>
                  <a:srgbClr val="000000"/>
                </a:solidFill>
              </a:rPr>
              <a:t>Post-Irene</a:t>
            </a:r>
          </a:p>
        </p:txBody>
      </p:sp>
      <p:sp>
        <p:nvSpPr>
          <p:cNvPr id="8" name="TextBox 3"/>
          <p:cNvSpPr txBox="1">
            <a:spLocks noChangeArrowheads="1"/>
          </p:cNvSpPr>
          <p:nvPr/>
        </p:nvSpPr>
        <p:spPr bwMode="auto">
          <a:xfrm>
            <a:off x="1524000" y="38100"/>
            <a:ext cx="205740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smtClean="0">
                <a:solidFill>
                  <a:srgbClr val="000000"/>
                </a:solidFill>
              </a:rPr>
              <a:t>Pre-Irene </a:t>
            </a:r>
          </a:p>
        </p:txBody>
      </p:sp>
      <p:sp>
        <p:nvSpPr>
          <p:cNvPr id="9" name="TextBox 5"/>
          <p:cNvSpPr txBox="1">
            <a:spLocks noChangeArrowheads="1"/>
          </p:cNvSpPr>
          <p:nvPr/>
        </p:nvSpPr>
        <p:spPr bwMode="auto">
          <a:xfrm>
            <a:off x="6689725" y="19050"/>
            <a:ext cx="2073275"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2000" smtClean="0">
                <a:solidFill>
                  <a:srgbClr val="000000"/>
                </a:solidFill>
              </a:rPr>
              <a:t>Difference</a:t>
            </a:r>
          </a:p>
        </p:txBody>
      </p:sp>
      <p:pic>
        <p:nvPicPr>
          <p:cNvPr id="10" name="Picture 1" descr="mts_codar.png"/>
          <p:cNvPicPr>
            <a:picLocks noChangeAspect="1"/>
          </p:cNvPicPr>
          <p:nvPr/>
        </p:nvPicPr>
        <p:blipFill>
          <a:blip r:embed="rId6">
            <a:extLst>
              <a:ext uri="{28A0092B-C50C-407E-A947-70E740481C1C}">
                <a14:useLocalDpi xmlns:a14="http://schemas.microsoft.com/office/drawing/2010/main" val="0"/>
              </a:ext>
            </a:extLst>
          </a:blip>
          <a:srcRect l="10022" t="5724" r="51262" b="51729"/>
          <a:stretch>
            <a:fillRect/>
          </a:stretch>
        </p:blipFill>
        <p:spPr bwMode="auto">
          <a:xfrm>
            <a:off x="5715000" y="3314700"/>
            <a:ext cx="3048000" cy="2665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2"/>
          <p:cNvSpPr txBox="1">
            <a:spLocks noChangeArrowheads="1"/>
          </p:cNvSpPr>
          <p:nvPr/>
        </p:nvSpPr>
        <p:spPr bwMode="auto">
          <a:xfrm>
            <a:off x="5773738" y="3514725"/>
            <a:ext cx="1219200" cy="1323439"/>
          </a:xfrm>
          <a:prstGeom prst="rect">
            <a:avLst/>
          </a:prstGeom>
          <a:solidFill>
            <a:srgbClr val="D5A818">
              <a:alpha val="50000"/>
            </a:srgb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2000" b="1" u="sng" dirty="0">
                <a:solidFill>
                  <a:srgbClr val="000000"/>
                </a:solidFill>
                <a:cs typeface="Times New Roman" charset="0"/>
              </a:rPr>
              <a:t>WHY</a:t>
            </a:r>
            <a:r>
              <a:rPr lang="en-US" sz="2000" b="1" u="sng" dirty="0" smtClean="0">
                <a:solidFill>
                  <a:srgbClr val="000000"/>
                </a:solidFill>
                <a:cs typeface="Times New Roman" charset="0"/>
              </a:rPr>
              <a:t>?</a:t>
            </a:r>
          </a:p>
          <a:p>
            <a:pPr>
              <a:defRPr/>
            </a:pPr>
            <a:r>
              <a:rPr lang="en-US" sz="2000" dirty="0" smtClean="0">
                <a:solidFill>
                  <a:srgbClr val="000000"/>
                </a:solidFill>
                <a:latin typeface="Arial"/>
                <a:cs typeface="Times New Roman" charset="0"/>
              </a:rPr>
              <a:t>HF Radar</a:t>
            </a:r>
          </a:p>
          <a:p>
            <a:pPr>
              <a:defRPr/>
            </a:pPr>
            <a:r>
              <a:rPr lang="en-US" sz="2000" dirty="0" smtClean="0">
                <a:solidFill>
                  <a:srgbClr val="000000"/>
                </a:solidFill>
                <a:latin typeface="Arial"/>
                <a:cs typeface="Times New Roman" charset="0"/>
              </a:rPr>
              <a:t>Currents</a:t>
            </a:r>
          </a:p>
        </p:txBody>
      </p:sp>
      <p:cxnSp>
        <p:nvCxnSpPr>
          <p:cNvPr id="12" name="Straight Arrow Connector 8"/>
          <p:cNvCxnSpPr>
            <a:cxnSpLocks noChangeShapeType="1"/>
          </p:cNvCxnSpPr>
          <p:nvPr/>
        </p:nvCxnSpPr>
        <p:spPr bwMode="auto">
          <a:xfrm flipH="1" flipV="1">
            <a:off x="7772400" y="4457700"/>
            <a:ext cx="762000" cy="914400"/>
          </a:xfrm>
          <a:prstGeom prst="straightConnector1">
            <a:avLst/>
          </a:prstGeom>
          <a:noFill/>
          <a:ln w="76200">
            <a:solidFill>
              <a:schemeClr val="tx1"/>
            </a:solidFill>
            <a:round/>
            <a:headEnd/>
            <a:tailEnd type="arrow" w="med" len="med"/>
          </a:ln>
          <a:extLst>
            <a:ext uri="{909E8E84-426E-40dd-AFC4-6F175D3DCCD1}">
              <a14:hiddenFill xmlns:a14="http://schemas.microsoft.com/office/drawing/2010/main">
                <a:noFill/>
              </a14:hiddenFill>
            </a:ext>
          </a:extLst>
        </p:spPr>
      </p:cxnSp>
      <p:sp>
        <p:nvSpPr>
          <p:cNvPr id="13" name="TextBox 1"/>
          <p:cNvSpPr txBox="1">
            <a:spLocks noChangeArrowheads="1"/>
          </p:cNvSpPr>
          <p:nvPr/>
        </p:nvSpPr>
        <p:spPr bwMode="auto">
          <a:xfrm>
            <a:off x="152400" y="3238500"/>
            <a:ext cx="47244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000" b="1" u="sng" dirty="0" smtClean="0">
                <a:solidFill>
                  <a:srgbClr val="000000"/>
                </a:solidFill>
              </a:rPr>
              <a:t>WHEN?</a:t>
            </a:r>
            <a:r>
              <a:rPr lang="en-US" altLang="en-US" sz="2000" b="1" dirty="0" smtClean="0">
                <a:solidFill>
                  <a:srgbClr val="000000"/>
                </a:solidFill>
              </a:rPr>
              <a:t> </a:t>
            </a:r>
            <a:r>
              <a:rPr lang="en-US" altLang="en-US" sz="2000" dirty="0" smtClean="0">
                <a:solidFill>
                  <a:srgbClr val="000000"/>
                </a:solidFill>
              </a:rPr>
              <a:t> Glider Temperature</a:t>
            </a:r>
          </a:p>
          <a:p>
            <a:r>
              <a:rPr lang="en-US" altLang="en-US" sz="2000" dirty="0" smtClean="0">
                <a:solidFill>
                  <a:srgbClr val="000000"/>
                </a:solidFill>
              </a:rPr>
              <a:t>                           </a:t>
            </a:r>
            <a:endParaRPr lang="en-US" altLang="en-US" b="1" u="sng" dirty="0" smtClean="0">
              <a:solidFill>
                <a:srgbClr val="000000"/>
              </a:solidFill>
            </a:endParaRPr>
          </a:p>
        </p:txBody>
      </p:sp>
      <p:cxnSp>
        <p:nvCxnSpPr>
          <p:cNvPr id="14" name="Straight Arrow Connector 13"/>
          <p:cNvCxnSpPr>
            <a:cxnSpLocks noChangeShapeType="1"/>
          </p:cNvCxnSpPr>
          <p:nvPr/>
        </p:nvCxnSpPr>
        <p:spPr bwMode="auto">
          <a:xfrm flipH="1" flipV="1">
            <a:off x="1676400" y="3956050"/>
            <a:ext cx="666750" cy="0"/>
          </a:xfrm>
          <a:prstGeom prst="straightConnector1">
            <a:avLst/>
          </a:prstGeom>
          <a:noFill/>
          <a:ln w="28575">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5" name="TextBox 14"/>
          <p:cNvSpPr txBox="1">
            <a:spLocks noChangeArrowheads="1"/>
          </p:cNvSpPr>
          <p:nvPr/>
        </p:nvSpPr>
        <p:spPr bwMode="auto">
          <a:xfrm>
            <a:off x="2819400" y="4221163"/>
            <a:ext cx="1393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600" smtClean="0">
                <a:solidFill>
                  <a:srgbClr val="FF0000"/>
                </a:solidFill>
              </a:rPr>
              <a:t>Eye Passage</a:t>
            </a:r>
          </a:p>
        </p:txBody>
      </p:sp>
      <p:sp>
        <p:nvSpPr>
          <p:cNvPr id="16" name="TextBox 15"/>
          <p:cNvSpPr txBox="1">
            <a:spLocks noChangeArrowheads="1"/>
          </p:cNvSpPr>
          <p:nvPr/>
        </p:nvSpPr>
        <p:spPr bwMode="auto">
          <a:xfrm>
            <a:off x="6572250" y="450850"/>
            <a:ext cx="1200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600" smtClean="0">
                <a:solidFill>
                  <a:srgbClr val="000000"/>
                </a:solidFill>
              </a:rPr>
              <a:t>11C max Cooling</a:t>
            </a:r>
          </a:p>
        </p:txBody>
      </p:sp>
      <p:sp>
        <p:nvSpPr>
          <p:cNvPr id="17" name="TextBox 16"/>
          <p:cNvSpPr txBox="1"/>
          <p:nvPr/>
        </p:nvSpPr>
        <p:spPr>
          <a:xfrm>
            <a:off x="1816100" y="4584700"/>
            <a:ext cx="431800" cy="523220"/>
          </a:xfrm>
          <a:prstGeom prst="rect">
            <a:avLst/>
          </a:prstGeom>
          <a:noFill/>
        </p:spPr>
        <p:txBody>
          <a:bodyPr wrap="square" rtlCol="0">
            <a:spAutoFit/>
          </a:bodyPr>
          <a:lstStyle/>
          <a:p>
            <a:r>
              <a:rPr lang="en-US" sz="2800" b="1" dirty="0" smtClean="0">
                <a:solidFill>
                  <a:schemeClr val="bg1"/>
                </a:solidFill>
              </a:rPr>
              <a:t>?</a:t>
            </a:r>
            <a:endParaRPr lang="en-US" sz="2800" b="1" dirty="0">
              <a:solidFill>
                <a:schemeClr val="bg1"/>
              </a:solidFill>
            </a:endParaRPr>
          </a:p>
        </p:txBody>
      </p:sp>
    </p:spTree>
    <p:extLst>
      <p:ext uri="{BB962C8B-B14F-4D97-AF65-F5344CB8AC3E}">
        <p14:creationId xmlns:p14="http://schemas.microsoft.com/office/powerpoint/2010/main" val="25300081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additive="base">
                                        <p:cTn id="21" dur="500" fill="hold"/>
                                        <p:tgtEl>
                                          <p:spTgt spid="14"/>
                                        </p:tgtEl>
                                        <p:attrNameLst>
                                          <p:attrName>ppt_x</p:attrName>
                                        </p:attrNameLst>
                                      </p:cBhvr>
                                      <p:tavLst>
                                        <p:tav tm="0">
                                          <p:val>
                                            <p:strVal val="#ppt_x"/>
                                          </p:val>
                                        </p:tav>
                                        <p:tav tm="100000">
                                          <p:val>
                                            <p:strVal val="#ppt_x"/>
                                          </p:val>
                                        </p:tav>
                                      </p:tavLst>
                                    </p:anim>
                                    <p:anim calcmode="lin" valueType="num">
                                      <p:cBhvr additive="base">
                                        <p:cTn id="22" dur="500" fill="hold"/>
                                        <p:tgtEl>
                                          <p:spTgt spid="14"/>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5"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23"/>
          <p:cNvSpPr txBox="1">
            <a:spLocks noChangeArrowheads="1"/>
          </p:cNvSpPr>
          <p:nvPr/>
        </p:nvSpPr>
        <p:spPr bwMode="auto">
          <a:xfrm>
            <a:off x="0" y="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b="1" smtClean="0">
                <a:solidFill>
                  <a:srgbClr val="000000"/>
                </a:solidFill>
              </a:rPr>
              <a:t>Rutgers Atmospheric Forecast Sensitivity Study</a:t>
            </a:r>
          </a:p>
        </p:txBody>
      </p:sp>
      <p:sp>
        <p:nvSpPr>
          <p:cNvPr id="19" name="TextBox 24"/>
          <p:cNvSpPr txBox="1">
            <a:spLocks noChangeArrowheads="1"/>
          </p:cNvSpPr>
          <p:nvPr/>
        </p:nvSpPr>
        <p:spPr bwMode="auto">
          <a:xfrm>
            <a:off x="2362200" y="787400"/>
            <a:ext cx="20764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FF0000"/>
                </a:solidFill>
              </a:rPr>
              <a:t>Warm Ocean</a:t>
            </a:r>
          </a:p>
          <a:p>
            <a:r>
              <a:rPr lang="en-US" altLang="en-US" smtClean="0">
                <a:solidFill>
                  <a:srgbClr val="FF0000"/>
                </a:solidFill>
              </a:rPr>
              <a:t>Boundary Condition</a:t>
            </a:r>
          </a:p>
        </p:txBody>
      </p:sp>
      <p:sp>
        <p:nvSpPr>
          <p:cNvPr id="20" name="TextBox 25"/>
          <p:cNvSpPr txBox="1">
            <a:spLocks noChangeArrowheads="1"/>
          </p:cNvSpPr>
          <p:nvPr/>
        </p:nvSpPr>
        <p:spPr bwMode="auto">
          <a:xfrm>
            <a:off x="2514600" y="3530600"/>
            <a:ext cx="18208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mtClean="0">
                <a:solidFill>
                  <a:srgbClr val="0000FF"/>
                </a:solidFill>
              </a:rPr>
              <a:t>Cold Ocean</a:t>
            </a:r>
          </a:p>
          <a:p>
            <a:r>
              <a:rPr lang="en-US" altLang="en-US" smtClean="0">
                <a:solidFill>
                  <a:srgbClr val="0000FF"/>
                </a:solidFill>
              </a:rPr>
              <a:t>Boundary Condition</a:t>
            </a:r>
          </a:p>
        </p:txBody>
      </p:sp>
      <p:pic>
        <p:nvPicPr>
          <p:cNvPr id="21" name="Picture 26" descr="composite_20110827T070000_flat_zoomout2_wtrack.png"/>
          <p:cNvPicPr>
            <a:picLocks noChangeAspect="1"/>
          </p:cNvPicPr>
          <p:nvPr/>
        </p:nvPicPr>
        <p:blipFill>
          <a:blip r:embed="rId2" cstate="print">
            <a:extLst>
              <a:ext uri="{28A0092B-C50C-407E-A947-70E740481C1C}">
                <a14:useLocalDpi xmlns:a14="http://schemas.microsoft.com/office/drawing/2010/main" val="0"/>
              </a:ext>
            </a:extLst>
          </a:blip>
          <a:srcRect l="21249" t="3700" r="28563" b="7770"/>
          <a:stretch>
            <a:fillRect/>
          </a:stretch>
        </p:blipFill>
        <p:spPr bwMode="auto">
          <a:xfrm>
            <a:off x="238125" y="577850"/>
            <a:ext cx="2079625" cy="274955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27" descr="composite_20110831T070000_flat_zoomout2_wtrack.png"/>
          <p:cNvPicPr>
            <a:picLocks noChangeAspect="1"/>
          </p:cNvPicPr>
          <p:nvPr/>
        </p:nvPicPr>
        <p:blipFill>
          <a:blip r:embed="rId3" cstate="print">
            <a:extLst>
              <a:ext uri="{28A0092B-C50C-407E-A947-70E740481C1C}">
                <a14:useLocalDpi xmlns:a14="http://schemas.microsoft.com/office/drawing/2010/main" val="0"/>
              </a:ext>
            </a:extLst>
          </a:blip>
          <a:srcRect l="21205" t="3394" r="20743" b="7924"/>
          <a:stretch>
            <a:fillRect/>
          </a:stretch>
        </p:blipFill>
        <p:spPr bwMode="auto">
          <a:xfrm>
            <a:off x="269875" y="3603625"/>
            <a:ext cx="2230438" cy="2554288"/>
          </a:xfrm>
          <a:prstGeom prst="rect">
            <a:avLst/>
          </a:prstGeom>
          <a:noFill/>
          <a:ln w="38100">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3" name="Right Arrow 22"/>
          <p:cNvSpPr>
            <a:spLocks noChangeArrowheads="1"/>
          </p:cNvSpPr>
          <p:nvPr/>
        </p:nvSpPr>
        <p:spPr bwMode="auto">
          <a:xfrm>
            <a:off x="3886200" y="2006600"/>
            <a:ext cx="914400" cy="698500"/>
          </a:xfrm>
          <a:prstGeom prst="rightArrow">
            <a:avLst>
              <a:gd name="adj1" fmla="val 50000"/>
              <a:gd name="adj2" fmla="val 50000"/>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FFFFFF"/>
              </a:solidFill>
              <a:latin typeface="Arial"/>
              <a:ea typeface="ＭＳ Ｐゴシック"/>
            </a:endParaRPr>
          </a:p>
        </p:txBody>
      </p:sp>
      <p:sp>
        <p:nvSpPr>
          <p:cNvPr id="24" name="Right Arrow 23"/>
          <p:cNvSpPr>
            <a:spLocks noChangeArrowheads="1"/>
          </p:cNvSpPr>
          <p:nvPr/>
        </p:nvSpPr>
        <p:spPr bwMode="auto">
          <a:xfrm>
            <a:off x="4267200" y="4064000"/>
            <a:ext cx="1063625" cy="698500"/>
          </a:xfrm>
          <a:prstGeom prst="rightArrow">
            <a:avLst>
              <a:gd name="adj1" fmla="val 50000"/>
              <a:gd name="adj2" fmla="val 50003"/>
            </a:avLst>
          </a:prstGeom>
          <a:gradFill rotWithShape="1">
            <a:gsLst>
              <a:gs pos="0">
                <a:srgbClr val="AFE0E4"/>
              </a:gs>
              <a:gs pos="20000">
                <a:srgbClr val="AFDEE2"/>
              </a:gs>
              <a:gs pos="100000">
                <a:srgbClr val="85AAAD"/>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p>
            <a:pPr algn="ctr">
              <a:defRPr/>
            </a:pPr>
            <a:endParaRPr lang="en-US">
              <a:solidFill>
                <a:srgbClr val="FFFFFF"/>
              </a:solidFill>
              <a:latin typeface="Arial"/>
              <a:ea typeface="ＭＳ Ｐゴシック"/>
            </a:endParaRPr>
          </a:p>
        </p:txBody>
      </p:sp>
      <p:pic>
        <p:nvPicPr>
          <p:cNvPr id="25" name="Picture 3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14600" y="2082800"/>
            <a:ext cx="933450"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05400" y="4673600"/>
            <a:ext cx="846138"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TextBox 4"/>
          <p:cNvSpPr txBox="1">
            <a:spLocks noChangeArrowheads="1"/>
          </p:cNvSpPr>
          <p:nvPr/>
        </p:nvSpPr>
        <p:spPr bwMode="auto">
          <a:xfrm>
            <a:off x="2743200" y="4826000"/>
            <a:ext cx="1754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2800" b="1" u="sng" smtClean="0">
                <a:solidFill>
                  <a:srgbClr val="000000"/>
                </a:solidFill>
              </a:rPr>
              <a:t>IMPACT?</a:t>
            </a:r>
          </a:p>
        </p:txBody>
      </p:sp>
      <p:sp>
        <p:nvSpPr>
          <p:cNvPr id="28" name="TextBox 27"/>
          <p:cNvSpPr txBox="1">
            <a:spLocks noChangeArrowheads="1"/>
          </p:cNvSpPr>
          <p:nvPr/>
        </p:nvSpPr>
        <p:spPr bwMode="auto">
          <a:xfrm>
            <a:off x="2743200" y="5283200"/>
            <a:ext cx="2895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mtClean="0">
                <a:solidFill>
                  <a:srgbClr val="000000"/>
                </a:solidFill>
              </a:rPr>
              <a:t>&gt;10 knots reduction in peak wind speed</a:t>
            </a:r>
          </a:p>
        </p:txBody>
      </p:sp>
      <p:pic>
        <p:nvPicPr>
          <p:cNvPr id="29" name="Picture 3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05400" y="2082800"/>
            <a:ext cx="8445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figure8_v0_20110828_0900.png"/>
          <p:cNvPicPr>
            <a:picLocks noChangeAspect="1"/>
          </p:cNvPicPr>
          <p:nvPr/>
        </p:nvPicPr>
        <p:blipFill>
          <a:blip r:embed="rId7" cstate="print">
            <a:extLst>
              <a:ext uri="{28A0092B-C50C-407E-A947-70E740481C1C}">
                <a14:useLocalDpi xmlns:a14="http://schemas.microsoft.com/office/drawing/2010/main" val="0"/>
              </a:ext>
            </a:extLst>
          </a:blip>
          <a:srcRect l="30653" t="90202" r="28439"/>
          <a:stretch>
            <a:fillRect/>
          </a:stretch>
        </p:blipFill>
        <p:spPr bwMode="auto">
          <a:xfrm>
            <a:off x="5588000" y="5915025"/>
            <a:ext cx="35560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figure8_v0_20110828_0900.png"/>
          <p:cNvPicPr>
            <a:picLocks noChangeAspect="1"/>
          </p:cNvPicPr>
          <p:nvPr/>
        </p:nvPicPr>
        <p:blipFill>
          <a:blip r:embed="rId7" cstate="print">
            <a:extLst>
              <a:ext uri="{28A0092B-C50C-407E-A947-70E740481C1C}">
                <a14:useLocalDpi xmlns:a14="http://schemas.microsoft.com/office/drawing/2010/main" val="0"/>
              </a:ext>
            </a:extLst>
          </a:blip>
          <a:srcRect l="67010" t="13414" r="3770" b="10260"/>
          <a:stretch>
            <a:fillRect/>
          </a:stretch>
        </p:blipFill>
        <p:spPr bwMode="auto">
          <a:xfrm>
            <a:off x="6096000" y="3149600"/>
            <a:ext cx="25400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5" descr="figure8_v0_20110828_0900.png"/>
          <p:cNvPicPr>
            <a:picLocks noChangeAspect="1"/>
          </p:cNvPicPr>
          <p:nvPr/>
        </p:nvPicPr>
        <p:blipFill>
          <a:blip r:embed="rId7" cstate="print">
            <a:extLst>
              <a:ext uri="{28A0092B-C50C-407E-A947-70E740481C1C}">
                <a14:useLocalDpi xmlns:a14="http://schemas.microsoft.com/office/drawing/2010/main" val="0"/>
              </a:ext>
            </a:extLst>
          </a:blip>
          <a:srcRect l="36108" t="13918" r="35258" b="9756"/>
          <a:stretch>
            <a:fillRect/>
          </a:stretch>
        </p:blipFill>
        <p:spPr bwMode="auto">
          <a:xfrm>
            <a:off x="6172200" y="406400"/>
            <a:ext cx="24892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TextBox 32"/>
          <p:cNvSpPr txBox="1">
            <a:spLocks noChangeArrowheads="1"/>
          </p:cNvSpPr>
          <p:nvPr/>
        </p:nvSpPr>
        <p:spPr bwMode="auto">
          <a:xfrm>
            <a:off x="4648200" y="1092200"/>
            <a:ext cx="152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mtClean="0">
                <a:solidFill>
                  <a:srgbClr val="000000"/>
                </a:solidFill>
              </a:rPr>
              <a:t>Cat 1 Hurricane</a:t>
            </a:r>
          </a:p>
        </p:txBody>
      </p:sp>
      <p:sp>
        <p:nvSpPr>
          <p:cNvPr id="34" name="TextBox 33"/>
          <p:cNvSpPr txBox="1">
            <a:spLocks noChangeArrowheads="1"/>
          </p:cNvSpPr>
          <p:nvPr/>
        </p:nvSpPr>
        <p:spPr bwMode="auto">
          <a:xfrm>
            <a:off x="4800600" y="3378200"/>
            <a:ext cx="152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mtClean="0">
                <a:solidFill>
                  <a:srgbClr val="000000"/>
                </a:solidFill>
              </a:rPr>
              <a:t>Tropical Storm</a:t>
            </a:r>
          </a:p>
        </p:txBody>
      </p:sp>
    </p:spTree>
    <p:extLst>
      <p:ext uri="{BB962C8B-B14F-4D97-AF65-F5344CB8AC3E}">
        <p14:creationId xmlns:p14="http://schemas.microsoft.com/office/powerpoint/2010/main" val="4068525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500" fill="hold"/>
                                        <p:tgtEl>
                                          <p:spTgt spid="26"/>
                                        </p:tgtEl>
                                        <p:attrNameLst>
                                          <p:attrName>ppt_x</p:attrName>
                                        </p:attrNameLst>
                                      </p:cBhvr>
                                      <p:tavLst>
                                        <p:tav tm="0">
                                          <p:val>
                                            <p:strVal val="#ppt_x"/>
                                          </p:val>
                                        </p:tav>
                                        <p:tav tm="100000">
                                          <p:val>
                                            <p:strVal val="#ppt_x"/>
                                          </p:val>
                                        </p:tav>
                                      </p:tavLst>
                                    </p:anim>
                                    <p:anim calcmode="lin" valueType="num">
                                      <p:cBhvr additive="base">
                                        <p:cTn id="12" dur="500" fill="hold"/>
                                        <p:tgtEl>
                                          <p:spTgt spid="2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ppt_x"/>
                                          </p:val>
                                        </p:tav>
                                        <p:tav tm="100000">
                                          <p:val>
                                            <p:strVal val="#ppt_x"/>
                                          </p:val>
                                        </p:tav>
                                      </p:tavLst>
                                    </p:anim>
                                    <p:anim calcmode="lin" valueType="num">
                                      <p:cBhvr additive="base">
                                        <p:cTn id="16" dur="500" fill="hold"/>
                                        <p:tgtEl>
                                          <p:spTgt spid="2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 calcmode="lin" valueType="num">
                                      <p:cBhvr additive="base">
                                        <p:cTn id="23" dur="500" fill="hold"/>
                                        <p:tgtEl>
                                          <p:spTgt spid="22"/>
                                        </p:tgtEl>
                                        <p:attrNameLst>
                                          <p:attrName>ppt_x</p:attrName>
                                        </p:attrNameLst>
                                      </p:cBhvr>
                                      <p:tavLst>
                                        <p:tav tm="0">
                                          <p:val>
                                            <p:strVal val="#ppt_x"/>
                                          </p:val>
                                        </p:tav>
                                        <p:tav tm="100000">
                                          <p:val>
                                            <p:strVal val="#ppt_x"/>
                                          </p:val>
                                        </p:tav>
                                      </p:tavLst>
                                    </p:anim>
                                    <p:anim calcmode="lin" valueType="num">
                                      <p:cBhvr additive="base">
                                        <p:cTn id="2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33"/>
                                        </p:tgtEl>
                                        <p:attrNameLst>
                                          <p:attrName>style.visibility</p:attrName>
                                        </p:attrNameLst>
                                      </p:cBhvr>
                                      <p:to>
                                        <p:strVal val="visible"/>
                                      </p:to>
                                    </p:set>
                                    <p:anim calcmode="lin" valueType="num">
                                      <p:cBhvr additive="base">
                                        <p:cTn id="29" dur="500" fill="hold"/>
                                        <p:tgtEl>
                                          <p:spTgt spid="33"/>
                                        </p:tgtEl>
                                        <p:attrNameLst>
                                          <p:attrName>ppt_x</p:attrName>
                                        </p:attrNameLst>
                                      </p:cBhvr>
                                      <p:tavLst>
                                        <p:tav tm="0">
                                          <p:val>
                                            <p:strVal val="#ppt_x"/>
                                          </p:val>
                                        </p:tav>
                                        <p:tav tm="100000">
                                          <p:val>
                                            <p:strVal val="#ppt_x"/>
                                          </p:val>
                                        </p:tav>
                                      </p:tavLst>
                                    </p:anim>
                                    <p:anim calcmode="lin" valueType="num">
                                      <p:cBhvr additive="base">
                                        <p:cTn id="30" dur="500" fill="hold"/>
                                        <p:tgtEl>
                                          <p:spTgt spid="3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4"/>
                                        </p:tgtEl>
                                        <p:attrNameLst>
                                          <p:attrName>style.visibility</p:attrName>
                                        </p:attrNameLst>
                                      </p:cBhvr>
                                      <p:to>
                                        <p:strVal val="visible"/>
                                      </p:to>
                                    </p:set>
                                    <p:anim calcmode="lin" valueType="num">
                                      <p:cBhvr additive="base">
                                        <p:cTn id="33" dur="500" fill="hold"/>
                                        <p:tgtEl>
                                          <p:spTgt spid="34"/>
                                        </p:tgtEl>
                                        <p:attrNameLst>
                                          <p:attrName>ppt_x</p:attrName>
                                        </p:attrNameLst>
                                      </p:cBhvr>
                                      <p:tavLst>
                                        <p:tav tm="0">
                                          <p:val>
                                            <p:strVal val="#ppt_x"/>
                                          </p:val>
                                        </p:tav>
                                        <p:tav tm="100000">
                                          <p:val>
                                            <p:strVal val="#ppt_x"/>
                                          </p:val>
                                        </p:tav>
                                      </p:tavLst>
                                    </p:anim>
                                    <p:anim calcmode="lin" valueType="num">
                                      <p:cBhvr additive="base">
                                        <p:cTn id="34" dur="500" fill="hold"/>
                                        <p:tgtEl>
                                          <p:spTgt spid="34"/>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additive="base">
                                        <p:cTn id="41" dur="500" fill="hold"/>
                                        <p:tgtEl>
                                          <p:spTgt spid="28"/>
                                        </p:tgtEl>
                                        <p:attrNameLst>
                                          <p:attrName>ppt_x</p:attrName>
                                        </p:attrNameLst>
                                      </p:cBhvr>
                                      <p:tavLst>
                                        <p:tav tm="0">
                                          <p:val>
                                            <p:strVal val="#ppt_x"/>
                                          </p:val>
                                        </p:tav>
                                        <p:tav tm="100000">
                                          <p:val>
                                            <p:strVal val="#ppt_x"/>
                                          </p:val>
                                        </p:tav>
                                      </p:tavLst>
                                    </p:anim>
                                    <p:anim calcmode="lin" valueType="num">
                                      <p:cBhvr additive="base">
                                        <p:cTn id="42" dur="500" fill="hold"/>
                                        <p:tgtEl>
                                          <p:spTgt spid="2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animBg="1"/>
      <p:bldP spid="27" grpId="0"/>
      <p:bldP spid="28" grpId="0"/>
      <p:bldP spid="33" grpId="0"/>
      <p:bldP spid="3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1" descr="mab110826d_irenw.jpg"/>
          <p:cNvPicPr>
            <a:picLocks noChangeAspect="1"/>
          </p:cNvPicPr>
          <p:nvPr/>
        </p:nvPicPr>
        <p:blipFill>
          <a:blip r:embed="rId2">
            <a:extLst>
              <a:ext uri="{28A0092B-C50C-407E-A947-70E740481C1C}">
                <a14:useLocalDpi xmlns:a14="http://schemas.microsoft.com/office/drawing/2010/main" val="0"/>
              </a:ext>
            </a:extLst>
          </a:blip>
          <a:srcRect t="12251"/>
          <a:stretch>
            <a:fillRect/>
          </a:stretch>
        </p:blipFill>
        <p:spPr bwMode="auto">
          <a:xfrm>
            <a:off x="0" y="-6350"/>
            <a:ext cx="9144000"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5"/>
          <p:cNvSpPr txBox="1">
            <a:spLocks noChangeArrowheads="1"/>
          </p:cNvSpPr>
          <p:nvPr/>
        </p:nvSpPr>
        <p:spPr bwMode="auto">
          <a:xfrm>
            <a:off x="0" y="696913"/>
            <a:ext cx="3657600" cy="1938992"/>
          </a:xfrm>
          <a:prstGeom prst="rect">
            <a:avLst/>
          </a:prstGeom>
          <a:solidFill>
            <a:schemeClr val="tx1">
              <a:lumMod val="75000"/>
              <a:lumOff val="25000"/>
              <a:alpha val="50000"/>
            </a:schemeClr>
          </a:solid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a:buFont typeface="Arial"/>
              <a:buChar char="•"/>
              <a:defRPr/>
            </a:pPr>
            <a:r>
              <a:rPr lang="en-US" dirty="0" smtClean="0">
                <a:solidFill>
                  <a:schemeClr val="bg1"/>
                </a:solidFill>
              </a:rPr>
              <a:t>Summer Storm</a:t>
            </a:r>
          </a:p>
          <a:p>
            <a:pPr marL="342900" indent="-342900">
              <a:buFont typeface="Arial"/>
              <a:buChar char="•"/>
              <a:defRPr/>
            </a:pPr>
            <a:r>
              <a:rPr lang="en-US" dirty="0" smtClean="0">
                <a:solidFill>
                  <a:schemeClr val="bg1"/>
                </a:solidFill>
              </a:rPr>
              <a:t>Strong </a:t>
            </a:r>
            <a:r>
              <a:rPr lang="en-US" dirty="0">
                <a:solidFill>
                  <a:schemeClr val="bg1"/>
                </a:solidFill>
              </a:rPr>
              <a:t>Stratification</a:t>
            </a:r>
          </a:p>
          <a:p>
            <a:pPr marL="342900" indent="-342900">
              <a:buFont typeface="Arial"/>
              <a:buChar char="•"/>
              <a:defRPr/>
            </a:pPr>
            <a:r>
              <a:rPr lang="en-US" dirty="0" smtClean="0">
                <a:solidFill>
                  <a:schemeClr val="bg1"/>
                </a:solidFill>
              </a:rPr>
              <a:t>Coastal Response</a:t>
            </a:r>
            <a:endParaRPr lang="en-US" sz="800" dirty="0">
              <a:solidFill>
                <a:schemeClr val="bg1"/>
              </a:solidFill>
            </a:endParaRPr>
          </a:p>
          <a:p>
            <a:pPr marL="342900" indent="-342900">
              <a:buFont typeface="Arial"/>
              <a:buChar char="•"/>
              <a:defRPr/>
            </a:pPr>
            <a:r>
              <a:rPr lang="en-US" dirty="0">
                <a:solidFill>
                  <a:schemeClr val="bg1"/>
                </a:solidFill>
              </a:rPr>
              <a:t>Mixing </a:t>
            </a:r>
            <a:r>
              <a:rPr lang="en-US" dirty="0" smtClean="0">
                <a:solidFill>
                  <a:schemeClr val="bg1"/>
                </a:solidFill>
              </a:rPr>
              <a:t>Cooled </a:t>
            </a:r>
            <a:r>
              <a:rPr lang="en-US" dirty="0">
                <a:solidFill>
                  <a:schemeClr val="bg1"/>
                </a:solidFill>
              </a:rPr>
              <a:t>S</a:t>
            </a:r>
            <a:r>
              <a:rPr lang="en-US" dirty="0" smtClean="0">
                <a:solidFill>
                  <a:schemeClr val="bg1"/>
                </a:solidFill>
              </a:rPr>
              <a:t>urface</a:t>
            </a:r>
            <a:endParaRPr lang="en-US" dirty="0">
              <a:solidFill>
                <a:schemeClr val="bg1"/>
              </a:solidFill>
            </a:endParaRPr>
          </a:p>
          <a:p>
            <a:pPr marL="342900" indent="-342900">
              <a:buFont typeface="Arial"/>
              <a:buChar char="•"/>
              <a:defRPr/>
            </a:pPr>
            <a:r>
              <a:rPr lang="en-US" dirty="0">
                <a:solidFill>
                  <a:schemeClr val="bg1"/>
                </a:solidFill>
              </a:rPr>
              <a:t>Limited </a:t>
            </a:r>
            <a:r>
              <a:rPr lang="en-US" dirty="0" smtClean="0">
                <a:solidFill>
                  <a:schemeClr val="bg1"/>
                </a:solidFill>
              </a:rPr>
              <a:t>Intensity</a:t>
            </a:r>
          </a:p>
        </p:txBody>
      </p:sp>
      <p:pic>
        <p:nvPicPr>
          <p:cNvPr id="6" name="Picture 5" descr="Screen Shot 2016-01-31 at 4.44.2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5900" y="4991541"/>
            <a:ext cx="3835400" cy="1202080"/>
          </a:xfrm>
          <a:prstGeom prst="rect">
            <a:avLst/>
          </a:prstGeom>
        </p:spPr>
      </p:pic>
      <p:pic>
        <p:nvPicPr>
          <p:cNvPr id="8" name="Picture 7" descr="CinarLog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3009" y="811445"/>
            <a:ext cx="2368892" cy="1207855"/>
          </a:xfrm>
          <a:prstGeom prst="rect">
            <a:avLst/>
          </a:prstGeom>
        </p:spPr>
      </p:pic>
      <p:pic>
        <p:nvPicPr>
          <p:cNvPr id="9" name="Picture 8" descr="Screen Shot 2016-02-25 at 9.57.48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5760" y="565149"/>
            <a:ext cx="2366140" cy="460863"/>
          </a:xfrm>
          <a:prstGeom prst="rect">
            <a:avLst/>
          </a:prstGeom>
        </p:spPr>
      </p:pic>
      <p:pic>
        <p:nvPicPr>
          <p:cNvPr id="10" name="Picture 9"/>
          <p:cNvPicPr>
            <a:picLocks noChangeAspect="1"/>
          </p:cNvPicPr>
          <p:nvPr/>
        </p:nvPicPr>
        <p:blipFill rotWithShape="1">
          <a:blip r:embed="rId6"/>
          <a:srcRect l="1112"/>
          <a:stretch/>
        </p:blipFill>
        <p:spPr>
          <a:xfrm>
            <a:off x="5297173" y="3484822"/>
            <a:ext cx="3884927" cy="1506278"/>
          </a:xfrm>
          <a:prstGeom prst="rect">
            <a:avLst/>
          </a:prstGeom>
        </p:spPr>
      </p:pic>
    </p:spTree>
    <p:extLst>
      <p:ext uri="{BB962C8B-B14F-4D97-AF65-F5344CB8AC3E}">
        <p14:creationId xmlns:p14="http://schemas.microsoft.com/office/powerpoint/2010/main" val="3379046595"/>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2849</TotalTime>
  <Words>982</Words>
  <Application>Microsoft Macintosh PowerPoint</Application>
  <PresentationFormat>On-screen Show (4:3)</PresentationFormat>
  <Paragraphs>240</Paragraphs>
  <Slides>25</Slides>
  <Notes>3</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Default Design</vt:lpstr>
      <vt:lpstr>PowerPoint Presentation</vt:lpstr>
      <vt:lpstr>PowerPoint Presentation</vt:lpstr>
      <vt:lpstr>PowerPoint Presentation</vt:lpstr>
      <vt:lpstr>RUTGERS UNIVERSITY Center for Ocean Observing Leadership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Trans-Atlantic Glider Challenge December 9, 2009 – Baiona, Spain </vt:lpstr>
      <vt:lpstr>Global Challenger  Glider Mission</vt:lpstr>
      <vt:lpstr>PowerPoint Presentation</vt:lpstr>
      <vt:lpstr>RTOFS and MERCATOR Comparison to RU29</vt:lpstr>
      <vt:lpstr>Thank You!</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Filipa Carvalho</dc:creator>
  <cp:keywords/>
  <dc:description/>
  <cp:lastModifiedBy>Oscar Schofield</cp:lastModifiedBy>
  <cp:revision>68</cp:revision>
  <cp:lastPrinted>2015-10-21T06:59:30Z</cp:lastPrinted>
  <dcterms:created xsi:type="dcterms:W3CDTF">2015-10-13T19:22:40Z</dcterms:created>
  <dcterms:modified xsi:type="dcterms:W3CDTF">2016-03-16T20:20:26Z</dcterms:modified>
  <cp:category/>
</cp:coreProperties>
</file>