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93" r:id="rId3"/>
    <p:sldId id="291" r:id="rId4"/>
    <p:sldId id="301" r:id="rId5"/>
    <p:sldId id="302" r:id="rId6"/>
    <p:sldId id="257" r:id="rId7"/>
    <p:sldId id="258" r:id="rId8"/>
    <p:sldId id="292" r:id="rId9"/>
    <p:sldId id="289" r:id="rId10"/>
    <p:sldId id="300" r:id="rId11"/>
    <p:sldId id="303" r:id="rId12"/>
    <p:sldId id="290" r:id="rId13"/>
    <p:sldId id="276" r:id="rId14"/>
    <p:sldId id="277" r:id="rId15"/>
    <p:sldId id="285" r:id="rId16"/>
    <p:sldId id="306" r:id="rId17"/>
    <p:sldId id="262" r:id="rId18"/>
    <p:sldId id="304" r:id="rId19"/>
    <p:sldId id="279" r:id="rId20"/>
    <p:sldId id="263" r:id="rId21"/>
    <p:sldId id="294" r:id="rId22"/>
    <p:sldId id="295" r:id="rId23"/>
    <p:sldId id="282" r:id="rId24"/>
    <p:sldId id="286" r:id="rId25"/>
    <p:sldId id="297" r:id="rId26"/>
    <p:sldId id="296" r:id="rId27"/>
    <p:sldId id="298" r:id="rId28"/>
    <p:sldId id="299" r:id="rId29"/>
    <p:sldId id="305" r:id="rId30"/>
    <p:sldId id="260" r:id="rId31"/>
    <p:sldId id="28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882"/>
    <p:restoredTop sz="50067"/>
  </p:normalViewPr>
  <p:slideViewPr>
    <p:cSldViewPr snapToGrid="0" snapToObjects="1">
      <p:cViewPr>
        <p:scale>
          <a:sx n="100" d="100"/>
          <a:sy n="100" d="100"/>
        </p:scale>
        <p:origin x="-1288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93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400" b="1" i="0" cap="small" spc="-15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8006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4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400" b="1" i="0" cap="small" spc="-15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8006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4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4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5B144-F66F-6447-B0C6-8953961C2AA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wmf"/><Relationship Id="rId3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png"/><Relationship Id="rId5" Type="http://schemas.openxmlformats.org/officeDocument/2006/relationships/image" Target="../media/image93.jpe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7.jpeg"/><Relationship Id="rId3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jpg"/><Relationship Id="rId3" Type="http://schemas.openxmlformats.org/officeDocument/2006/relationships/image" Target="../media/image11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20" Type="http://schemas.openxmlformats.org/officeDocument/2006/relationships/image" Target="../media/image34.jpeg"/><Relationship Id="rId10" Type="http://schemas.openxmlformats.org/officeDocument/2006/relationships/image" Target="../media/image24.jpeg"/><Relationship Id="rId11" Type="http://schemas.openxmlformats.org/officeDocument/2006/relationships/image" Target="../media/image25.jpeg"/><Relationship Id="rId12" Type="http://schemas.openxmlformats.org/officeDocument/2006/relationships/image" Target="../media/image26.jpeg"/><Relationship Id="rId13" Type="http://schemas.openxmlformats.org/officeDocument/2006/relationships/image" Target="../media/image27.jpeg"/><Relationship Id="rId14" Type="http://schemas.openxmlformats.org/officeDocument/2006/relationships/image" Target="../media/image28.jpeg"/><Relationship Id="rId15" Type="http://schemas.openxmlformats.org/officeDocument/2006/relationships/image" Target="../media/image29.jpeg"/><Relationship Id="rId16" Type="http://schemas.openxmlformats.org/officeDocument/2006/relationships/image" Target="../media/image30.jpeg"/><Relationship Id="rId17" Type="http://schemas.openxmlformats.org/officeDocument/2006/relationships/image" Target="../media/image31.jpeg"/><Relationship Id="rId18" Type="http://schemas.openxmlformats.org/officeDocument/2006/relationships/image" Target="../media/image32.jpeg"/><Relationship Id="rId19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         </a:t>
            </a:r>
            <a:endParaRPr lang="en-US" sz="2400" dirty="0"/>
          </a:p>
        </p:txBody>
      </p:sp>
      <p:pic>
        <p:nvPicPr>
          <p:cNvPr id="32" name="Picture 31" descr="cl_20110127151326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0" y="0"/>
            <a:ext cx="11513072" cy="76454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871215" y="806825"/>
            <a:ext cx="6123633" cy="954107"/>
          </a:xfrm>
          <a:prstGeom prst="rect">
            <a:avLst/>
          </a:prstGeom>
          <a:noFill/>
          <a:effectLst>
            <a:outerShdw dir="1500000" sx="90000" sy="90000" algn="tl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b="1" cap="small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Gliders: a maturing technology</a:t>
            </a:r>
            <a:r>
              <a:rPr lang="en-US" sz="2800" b="1" cap="small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small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To Study</a:t>
            </a:r>
          </a:p>
          <a:p>
            <a:pPr algn="ctr"/>
            <a:r>
              <a:rPr lang="en-US" sz="2800" b="1" cap="small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Ecosystem Dynamics in the Ocean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215900" y="4305300"/>
            <a:ext cx="504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Rutgers Center of Ocean Observing Leadership: 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Oscar Schofield, Josh </a:t>
            </a:r>
            <a:r>
              <a:rPr lang="en-US" sz="1600" dirty="0" err="1" smtClean="0">
                <a:solidFill>
                  <a:srgbClr val="FFFF00"/>
                </a:solidFill>
              </a:rPr>
              <a:t>Kohut</a:t>
            </a:r>
            <a:r>
              <a:rPr lang="en-US" sz="1600" dirty="0" smtClean="0">
                <a:solidFill>
                  <a:srgbClr val="FFFF00"/>
                </a:solidFill>
              </a:rPr>
              <a:t>, Travis Miles, Grace Saba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5802" y="4903352"/>
            <a:ext cx="3819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Teledyne Webb: Clayton Jones, Doug Webb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36" name="Picture 35" descr="rucool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2" y="6146800"/>
            <a:ext cx="25400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rp_optics_ru04_0406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53951"/>
          <a:stretch>
            <a:fillRect/>
          </a:stretch>
        </p:blipFill>
        <p:spPr bwMode="auto">
          <a:xfrm>
            <a:off x="152400" y="3011488"/>
            <a:ext cx="5126038" cy="18954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7" descr="hrp_optics_ru04_0406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t="6104" r="400" b="48399"/>
          <a:stretch>
            <a:fillRect/>
          </a:stretch>
        </p:blipFill>
        <p:spPr bwMode="auto">
          <a:xfrm>
            <a:off x="152400" y="4916488"/>
            <a:ext cx="5126038" cy="1865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5881688" y="3316288"/>
            <a:ext cx="3109912" cy="3032125"/>
            <a:chOff x="3540" y="1188"/>
            <a:chExt cx="1959" cy="1910"/>
          </a:xfrm>
        </p:grpSpPr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3540" y="1188"/>
              <a:ext cx="1959" cy="1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3569" y="1221"/>
              <a:ext cx="1923" cy="1570"/>
              <a:chOff x="3569" y="1221"/>
              <a:chExt cx="1923" cy="1570"/>
            </a:xfrm>
          </p:grpSpPr>
          <p:grpSp>
            <p:nvGrpSpPr>
              <p:cNvPr id="10" name="Group 11"/>
              <p:cNvGrpSpPr>
                <a:grpSpLocks/>
              </p:cNvGrpSpPr>
              <p:nvPr/>
            </p:nvGrpSpPr>
            <p:grpSpPr bwMode="auto">
              <a:xfrm>
                <a:off x="3569" y="1277"/>
                <a:ext cx="1916" cy="1514"/>
                <a:chOff x="3565" y="1277"/>
                <a:chExt cx="1916" cy="1514"/>
              </a:xfrm>
            </p:grpSpPr>
            <p:pic>
              <p:nvPicPr>
                <p:cNvPr id="12" name="Picture 1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2" t="3818" r="14990" b="9421"/>
                <a:stretch>
                  <a:fillRect/>
                </a:stretch>
              </p:blipFill>
              <p:spPr bwMode="auto">
                <a:xfrm>
                  <a:off x="3565" y="1277"/>
                  <a:ext cx="1916" cy="15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" name="Rectangle 13"/>
                <p:cNvSpPr>
                  <a:spLocks noChangeArrowheads="1"/>
                </p:cNvSpPr>
                <p:nvPr/>
              </p:nvSpPr>
              <p:spPr bwMode="auto">
                <a:xfrm>
                  <a:off x="3833" y="1315"/>
                  <a:ext cx="1550" cy="101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4" name="Picture 1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2" b="48825"/>
                <a:stretch>
                  <a:fillRect/>
                </a:stretch>
              </p:blipFill>
              <p:spPr bwMode="auto">
                <a:xfrm>
                  <a:off x="3838" y="2126"/>
                  <a:ext cx="1542" cy="2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1" name="Picture 1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06" r="14479" b="28201"/>
              <a:stretch>
                <a:fillRect/>
              </a:stretch>
            </p:blipFill>
            <p:spPr bwMode="auto">
              <a:xfrm>
                <a:off x="3782" y="1221"/>
                <a:ext cx="1710" cy="11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943" y="2734"/>
              <a:ext cx="132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rgbClr val="000000"/>
                  </a:solidFill>
                  <a:latin typeface="Garamond" charset="0"/>
                </a:rPr>
                <a:t>%Mineral (</a:t>
              </a:r>
              <a:r>
                <a:rPr lang="en-US" sz="1800" i="1" dirty="0">
                  <a:solidFill>
                    <a:srgbClr val="000000"/>
                  </a:solidFill>
                  <a:latin typeface="Garamond" charset="0"/>
                </a:rPr>
                <a:t>in situ</a:t>
              </a:r>
              <a:r>
                <a:rPr lang="en-US" sz="1800" dirty="0">
                  <a:solidFill>
                    <a:srgbClr val="000000"/>
                  </a:solidFill>
                  <a:latin typeface="Garamond" charset="0"/>
                </a:rPr>
                <a:t>)</a:t>
              </a:r>
              <a:endParaRPr lang="en-US" sz="1800" i="1" dirty="0">
                <a:solidFill>
                  <a:srgbClr val="000000"/>
                </a:solidFill>
                <a:latin typeface="Garamond" charset="0"/>
              </a:endParaRPr>
            </a:p>
          </p:txBody>
        </p:sp>
      </p:grp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304800" y="6288088"/>
            <a:ext cx="804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00"/>
                </a:solidFill>
                <a:latin typeface="Arial" charset="0"/>
              </a:rPr>
              <a:t>salinity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3006725" y="6288088"/>
            <a:ext cx="608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00"/>
                </a:solidFill>
                <a:latin typeface="Arial" charset="0"/>
              </a:rPr>
              <a:t>b</a:t>
            </a:r>
            <a:r>
              <a:rPr lang="en-US" sz="1600" baseline="-25000">
                <a:solidFill>
                  <a:srgbClr val="FFFF00"/>
                </a:solidFill>
                <a:latin typeface="Arial" charset="0"/>
              </a:rPr>
              <a:t>b650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336550" y="4306888"/>
            <a:ext cx="596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00"/>
                </a:solidFill>
                <a:latin typeface="Arial" charset="0"/>
              </a:rPr>
              <a:t>c</a:t>
            </a:r>
            <a:r>
              <a:rPr lang="en-US" sz="1600" baseline="-25000">
                <a:solidFill>
                  <a:srgbClr val="FFFF00"/>
                </a:solidFill>
                <a:latin typeface="Arial" charset="0"/>
              </a:rPr>
              <a:t>b650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2971800" y="4283075"/>
            <a:ext cx="1171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00"/>
                </a:solidFill>
                <a:latin typeface="Arial" charset="0"/>
              </a:rPr>
              <a:t>C</a:t>
            </a:r>
            <a:r>
              <a:rPr lang="en-US" sz="1600" baseline="-25000">
                <a:solidFill>
                  <a:srgbClr val="FFFF00"/>
                </a:solidFill>
                <a:latin typeface="Arial" charset="0"/>
              </a:rPr>
              <a:t>b650</a:t>
            </a:r>
            <a:r>
              <a:rPr lang="en-US" sz="1800">
                <a:solidFill>
                  <a:srgbClr val="FFFF00"/>
                </a:solidFill>
                <a:latin typeface="Arial" charset="0"/>
              </a:rPr>
              <a:t>/b</a:t>
            </a:r>
            <a:r>
              <a:rPr lang="en-US" sz="1800" baseline="-25000">
                <a:solidFill>
                  <a:srgbClr val="FFFF00"/>
                </a:solidFill>
                <a:latin typeface="Arial" charset="0"/>
              </a:rPr>
              <a:t>b650</a:t>
            </a: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5334000" y="3697288"/>
            <a:ext cx="4572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 rot="16200000">
            <a:off x="4396582" y="5015706"/>
            <a:ext cx="224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Empirical algorithms</a:t>
            </a:r>
          </a:p>
        </p:txBody>
      </p:sp>
      <p:pic>
        <p:nvPicPr>
          <p:cNvPr id="21" name="Picture 23" descr="sensor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3" b="13297"/>
          <a:stretch>
            <a:fillRect/>
          </a:stretch>
        </p:blipFill>
        <p:spPr bwMode="auto">
          <a:xfrm>
            <a:off x="2765425" y="914400"/>
            <a:ext cx="22860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sensor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22338"/>
            <a:ext cx="18034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Line 26"/>
          <p:cNvSpPr>
            <a:spLocks noChangeShapeType="1"/>
          </p:cNvSpPr>
          <p:nvPr/>
        </p:nvSpPr>
        <p:spPr bwMode="auto">
          <a:xfrm flipH="1" flipV="1">
            <a:off x="2184400" y="1828800"/>
            <a:ext cx="533400" cy="990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 flipV="1">
            <a:off x="2708275" y="2200275"/>
            <a:ext cx="790575" cy="609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" name="Picture 28" descr="Isabel_18Sept03_Terra_gray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685800"/>
            <a:ext cx="22336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Glider’s provide insight into the nature of phytoplankton composition</a:t>
            </a:r>
            <a:endParaRPr lang="en-US" sz="24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6353175" y="3517901"/>
            <a:ext cx="7938" cy="168592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995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5781675" y="1127125"/>
            <a:ext cx="2447925" cy="1951038"/>
            <a:chOff x="87" y="528"/>
            <a:chExt cx="1542" cy="1229"/>
          </a:xfrm>
        </p:grpSpPr>
        <p:pic>
          <p:nvPicPr>
            <p:cNvPr id="5" name="Picture 8" descr="mire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528"/>
              <a:ext cx="1533" cy="1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9"/>
            <p:cNvSpPr>
              <a:spLocks noChangeShapeType="1"/>
            </p:cNvSpPr>
            <p:nvPr/>
          </p:nvSpPr>
          <p:spPr bwMode="auto">
            <a:xfrm flipH="1" flipV="1">
              <a:off x="864" y="672"/>
              <a:ext cx="28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480" y="732"/>
              <a:ext cx="11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Geneva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9pPr>
            </a:lstStyle>
            <a:p>
              <a:pPr eaLnBrk="1" hangingPunct="1"/>
              <a:r>
                <a:rPr lang="en-US" sz="900" b="1">
                  <a:cs typeface="ＭＳ Ｐゴシック" charset="0"/>
                </a:rPr>
                <a:t>Towed MCM detection system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87" y="1584"/>
              <a:ext cx="9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Geneva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9pPr>
            </a:lstStyle>
            <a:p>
              <a:pPr eaLnBrk="1" hangingPunct="1"/>
              <a:r>
                <a:rPr lang="en-US" sz="1200" b="1">
                  <a:cs typeface="ＭＳ Ｐゴシック" charset="0"/>
                </a:rPr>
                <a:t>MIREM April 2005</a:t>
              </a:r>
            </a:p>
          </p:txBody>
        </p:sp>
      </p:grp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923925" y="1833563"/>
            <a:ext cx="3733800" cy="4716462"/>
            <a:chOff x="3168" y="965"/>
            <a:chExt cx="2352" cy="2971"/>
          </a:xfrm>
        </p:grpSpPr>
        <p:grpSp>
          <p:nvGrpSpPr>
            <p:cNvPr id="10" name="Group 31"/>
            <p:cNvGrpSpPr>
              <a:grpSpLocks/>
            </p:cNvGrpSpPr>
            <p:nvPr/>
          </p:nvGrpSpPr>
          <p:grpSpPr bwMode="auto">
            <a:xfrm>
              <a:off x="3174" y="2501"/>
              <a:ext cx="2346" cy="1435"/>
              <a:chOff x="3251" y="1699"/>
              <a:chExt cx="2346" cy="1435"/>
            </a:xfrm>
          </p:grpSpPr>
          <p:grpSp>
            <p:nvGrpSpPr>
              <p:cNvPr id="16" name="Group 18"/>
              <p:cNvGrpSpPr>
                <a:grpSpLocks/>
              </p:cNvGrpSpPr>
              <p:nvPr/>
            </p:nvGrpSpPr>
            <p:grpSpPr bwMode="auto">
              <a:xfrm>
                <a:off x="3251" y="2044"/>
                <a:ext cx="2346" cy="1090"/>
                <a:chOff x="3168" y="1604"/>
                <a:chExt cx="2256" cy="1036"/>
              </a:xfrm>
            </p:grpSpPr>
            <p:pic>
              <p:nvPicPr>
                <p:cNvPr id="18" name="Picture 1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8" y="1604"/>
                  <a:ext cx="2256" cy="1036"/>
                </a:xfrm>
                <a:prstGeom prst="rect">
                  <a:avLst/>
                </a:prstGeom>
                <a:blipFill dpi="0" rotWithShape="0">
                  <a:blip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Rectangle 20"/>
                <p:cNvSpPr>
                  <a:spLocks noChangeArrowheads="1"/>
                </p:cNvSpPr>
                <p:nvPr/>
              </p:nvSpPr>
              <p:spPr bwMode="auto">
                <a:xfrm>
                  <a:off x="3312" y="1680"/>
                  <a:ext cx="82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cs typeface="ＭＳ Ｐゴシック" charset="0"/>
                    </a:rPr>
                    <a:t>Clear water</a:t>
                  </a:r>
                </a:p>
              </p:txBody>
            </p:sp>
            <p:sp>
              <p:nvSpPr>
                <p:cNvPr id="20" name="Rectangle 21"/>
                <p:cNvSpPr>
                  <a:spLocks noChangeArrowheads="1"/>
                </p:cNvSpPr>
                <p:nvPr/>
              </p:nvSpPr>
              <p:spPr bwMode="auto">
                <a:xfrm>
                  <a:off x="4464" y="1632"/>
                  <a:ext cx="804" cy="2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>
                      <a:cs typeface="ＭＳ Ｐゴシック" charset="0"/>
                    </a:rPr>
                    <a:t>Real water</a:t>
                  </a:r>
                </a:p>
              </p:txBody>
            </p:sp>
          </p:grpSp>
          <p:sp>
            <p:nvSpPr>
              <p:cNvPr id="17" name="Text Box 22"/>
              <p:cNvSpPr txBox="1">
                <a:spLocks noChangeArrowheads="1"/>
              </p:cNvSpPr>
              <p:nvPr/>
            </p:nvSpPr>
            <p:spPr bwMode="auto">
              <a:xfrm>
                <a:off x="3787" y="1699"/>
                <a:ext cx="105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Geneva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9pPr>
              </a:lstStyle>
              <a:p>
                <a:pPr eaLnBrk="1" hangingPunct="1"/>
                <a:r>
                  <a:rPr lang="en-US" sz="1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cs typeface="ＭＳ Ｐゴシック" charset="0"/>
                  </a:rPr>
                  <a:t>April 26, 2005</a:t>
                </a:r>
              </a:p>
            </p:txBody>
          </p:sp>
        </p:grpSp>
        <p:grpSp>
          <p:nvGrpSpPr>
            <p:cNvPr id="11" name="Group 30"/>
            <p:cNvGrpSpPr>
              <a:grpSpLocks/>
            </p:cNvGrpSpPr>
            <p:nvPr/>
          </p:nvGrpSpPr>
          <p:grpSpPr bwMode="auto">
            <a:xfrm>
              <a:off x="3168" y="965"/>
              <a:ext cx="2313" cy="1420"/>
              <a:chOff x="480" y="1712"/>
              <a:chExt cx="2313" cy="1420"/>
            </a:xfrm>
          </p:grpSpPr>
          <p:pic>
            <p:nvPicPr>
              <p:cNvPr id="12" name="Picture 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048"/>
                <a:ext cx="2313" cy="1084"/>
              </a:xfrm>
              <a:prstGeom prst="rect">
                <a:avLst/>
              </a:prstGeom>
              <a:blipFill dpi="0" rotWithShape="0">
                <a:blip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 Box 14"/>
              <p:cNvSpPr txBox="1">
                <a:spLocks noChangeArrowheads="1"/>
              </p:cNvSpPr>
              <p:nvPr/>
            </p:nvSpPr>
            <p:spPr bwMode="auto">
              <a:xfrm>
                <a:off x="572" y="2107"/>
                <a:ext cx="85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Geneva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9pPr>
              </a:lstStyle>
              <a:p>
                <a:pPr eaLnBrk="1" hangingPunct="1"/>
                <a:r>
                  <a:rPr lang="en-US" sz="1800">
                    <a:cs typeface="ＭＳ Ｐゴシック" charset="0"/>
                  </a:rPr>
                  <a:t>Clear water</a:t>
                </a:r>
              </a:p>
            </p:txBody>
          </p:sp>
          <p:sp>
            <p:nvSpPr>
              <p:cNvPr id="14" name="Text Box 15"/>
              <p:cNvSpPr txBox="1">
                <a:spLocks noChangeArrowheads="1"/>
              </p:cNvSpPr>
              <p:nvPr/>
            </p:nvSpPr>
            <p:spPr bwMode="auto">
              <a:xfrm>
                <a:off x="1723" y="2098"/>
                <a:ext cx="8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Geneva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9pPr>
              </a:lstStyle>
              <a:p>
                <a:pPr eaLnBrk="1" hangingPunct="1"/>
                <a:r>
                  <a:rPr lang="en-US" sz="1800">
                    <a:cs typeface="ＭＳ Ｐゴシック" charset="0"/>
                  </a:rPr>
                  <a:t>Real water</a:t>
                </a:r>
              </a:p>
            </p:txBody>
          </p:sp>
          <p:sp>
            <p:nvSpPr>
              <p:cNvPr id="15" name="Text Box 23"/>
              <p:cNvSpPr txBox="1">
                <a:spLocks noChangeArrowheads="1"/>
              </p:cNvSpPr>
              <p:nvPr/>
            </p:nvSpPr>
            <p:spPr bwMode="auto">
              <a:xfrm>
                <a:off x="1067" y="1712"/>
                <a:ext cx="105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Geneva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9pPr>
              </a:lstStyle>
              <a:p>
                <a:pPr eaLnBrk="1" hangingPunct="1"/>
                <a:r>
                  <a:rPr lang="en-US" sz="1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cs typeface="ＭＳ Ｐゴシック" charset="0"/>
                  </a:rPr>
                  <a:t>April 24, 2005</a:t>
                </a:r>
              </a:p>
            </p:txBody>
          </p:sp>
        </p:grpSp>
      </p:grpSp>
      <p:grpSp>
        <p:nvGrpSpPr>
          <p:cNvPr id="21" name="Group 32"/>
          <p:cNvGrpSpPr>
            <a:grpSpLocks/>
          </p:cNvGrpSpPr>
          <p:nvPr/>
        </p:nvGrpSpPr>
        <p:grpSpPr bwMode="auto">
          <a:xfrm>
            <a:off x="5781675" y="3108325"/>
            <a:ext cx="2533650" cy="3400425"/>
            <a:chOff x="5760" y="576"/>
            <a:chExt cx="1596" cy="2142"/>
          </a:xfrm>
        </p:grpSpPr>
        <p:pic>
          <p:nvPicPr>
            <p:cNvPr id="22" name="Picture 27" descr="Pd-10m-dee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576"/>
              <a:ext cx="1596" cy="2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8"/>
            <p:cNvSpPr>
              <a:spLocks noChangeArrowheads="1"/>
            </p:cNvSpPr>
            <p:nvPr/>
          </p:nvSpPr>
          <p:spPr bwMode="auto">
            <a:xfrm>
              <a:off x="5991" y="672"/>
              <a:ext cx="1265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rgbClr val="FFFF00"/>
                  </a:solidFill>
                  <a:cs typeface="ＭＳ Ｐゴシック" charset="0"/>
                </a:rPr>
                <a:t>probability of detection </a:t>
              </a:r>
            </a:p>
            <a:p>
              <a:pPr algn="ctr"/>
              <a:r>
                <a:rPr lang="en-US" sz="1200" b="1">
                  <a:solidFill>
                    <a:srgbClr val="FFFF00"/>
                  </a:solidFill>
                  <a:cs typeface="ＭＳ Ｐゴシック" charset="0"/>
                </a:rPr>
                <a:t>at an altitude of 10m </a:t>
              </a:r>
            </a:p>
            <a:p>
              <a:pPr algn="ctr"/>
              <a:r>
                <a:rPr lang="en-US" sz="1200" b="1">
                  <a:solidFill>
                    <a:srgbClr val="FFFF00"/>
                  </a:solidFill>
                  <a:cs typeface="ＭＳ Ｐゴシック" charset="0"/>
                </a:rPr>
                <a:t>off bottom</a:t>
              </a:r>
            </a:p>
          </p:txBody>
        </p:sp>
        <p:sp>
          <p:nvSpPr>
            <p:cNvPr id="24" name="Text Box 29"/>
            <p:cNvSpPr txBox="1">
              <a:spLocks noChangeArrowheads="1"/>
            </p:cNvSpPr>
            <p:nvPr/>
          </p:nvSpPr>
          <p:spPr bwMode="auto">
            <a:xfrm>
              <a:off x="5848" y="1948"/>
              <a:ext cx="149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Geneva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3300"/>
                  </a:solidFill>
                  <a:cs typeface="ＭＳ Ｐゴシック" charset="0"/>
                </a:rPr>
                <a:t>Red = poor detection </a:t>
              </a:r>
            </a:p>
          </p:txBody>
        </p:sp>
      </p:grp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453225" y="894060"/>
            <a:ext cx="48879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rgbClr val="FF0000"/>
                </a:solidFill>
              </a:rPr>
              <a:t>An example for a very applied problem</a:t>
            </a:r>
            <a:r>
              <a:rPr lang="en-US" sz="1800" dirty="0">
                <a:solidFill>
                  <a:srgbClr val="FF0000"/>
                </a:solidFill>
              </a:rPr>
              <a:t>: What can you see?</a:t>
            </a:r>
          </a:p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Helicopter or diver….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  From the optics, one can calculate water column turbidity.  What is the depth of the euphotic zone?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26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Picture 5"/>
          <p:cNvSpPr>
            <a:spLocks noChangeAspect="1"/>
          </p:cNvSpPr>
          <p:nvPr/>
        </p:nvSpPr>
        <p:spPr bwMode="auto">
          <a:xfrm>
            <a:off x="400031" y="5840334"/>
            <a:ext cx="24384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379" r="16340"/>
          <a:stretch/>
        </p:blipFill>
        <p:spPr>
          <a:xfrm>
            <a:off x="7582311" y="5551091"/>
            <a:ext cx="1358159" cy="130690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14962" y="1433963"/>
            <a:ext cx="8246540" cy="4453687"/>
            <a:chOff x="568499" y="194999"/>
            <a:chExt cx="8246540" cy="4453687"/>
          </a:xfrm>
        </p:grpSpPr>
        <p:sp>
          <p:nvSpPr>
            <p:cNvPr id="18" name="TextBox 17"/>
            <p:cNvSpPr txBox="1"/>
            <p:nvPr/>
          </p:nvSpPr>
          <p:spPr>
            <a:xfrm flipH="1">
              <a:off x="1064647" y="4099064"/>
              <a:ext cx="3448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Biomass Proxy (</a:t>
              </a:r>
              <a:r>
                <a:rPr lang="en-US" sz="20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Fm</a:t>
              </a:r>
              <a:r>
                <a:rPr lang="en-US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5001146" y="4110077"/>
              <a:ext cx="381389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Quantum Yield of Photosynthesis (</a:t>
              </a:r>
              <a:r>
                <a:rPr lang="en-US" sz="20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Fv</a:t>
              </a:r>
              <a:r>
                <a:rPr lang="en-US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/</a:t>
              </a:r>
              <a:r>
                <a:rPr lang="en-US" sz="20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Fm</a:t>
              </a:r>
              <a:r>
                <a:rPr lang="en-US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)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4646" y="588699"/>
              <a:ext cx="3314700" cy="25273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7193" y="575999"/>
              <a:ext cx="3327400" cy="2540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178267" y="241300"/>
              <a:ext cx="969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Daytime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93215" y="24130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Night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05647" y="24130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Night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04167" y="194999"/>
              <a:ext cx="969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Daytime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419115" y="19499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Night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31547" y="19499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Night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29747" y="58869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12753" y="2794797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50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12753" y="1609995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5493" y="566160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68499" y="2772258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50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8499" y="1587456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903253" y="3036097"/>
              <a:ext cx="741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02/20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979032" y="3036097"/>
              <a:ext cx="741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02/21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02027" y="3188082"/>
              <a:ext cx="1893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 (month/day)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50632" y="3131560"/>
              <a:ext cx="741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02/20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26411" y="3131560"/>
              <a:ext cx="741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02/21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36706" y="3183392"/>
              <a:ext cx="1893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 (month/day)</a:t>
              </a:r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0640" y="3628924"/>
              <a:ext cx="3302000" cy="1270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3309" y="3628924"/>
              <a:ext cx="3302000" cy="12700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5117193" y="3782121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18818" y="3782121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0.6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595368" y="3782121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0.3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84655" y="3778845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60880" y="3778845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8000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473930" y="3778845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4000</a:t>
              </a:r>
              <a:endParaRPr lang="en-US" dirty="0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0" y="1270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0" y="1270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7" name="TextBox 2"/>
          <p:cNvSpPr txBox="1">
            <a:spLocks noChangeArrowheads="1"/>
          </p:cNvSpPr>
          <p:nvPr/>
        </p:nvSpPr>
        <p:spPr bwMode="auto">
          <a:xfrm>
            <a:off x="445824" y="167601"/>
            <a:ext cx="8401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+mn-lt"/>
                <a:cs typeface="Comic Sans MS" charset="0"/>
              </a:rPr>
              <a:t>The ability to look at phytoplankton physiology and rate processes</a:t>
            </a:r>
            <a:endParaRPr lang="en-US" dirty="0">
              <a:solidFill>
                <a:schemeClr val="bg1"/>
              </a:solidFill>
              <a:latin typeface="+mn-lt"/>
              <a:cs typeface="Comic Sans MS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95804" y="1264943"/>
            <a:ext cx="224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PROXY FOR BIOMASS</a:t>
            </a:r>
            <a:endParaRPr lang="en-US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5971665" y="1214143"/>
            <a:ext cx="94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HEALTH</a:t>
            </a:r>
            <a:endParaRPr lang="en-US" b="1" dirty="0"/>
          </a:p>
        </p:txBody>
      </p:sp>
      <p:pic>
        <p:nvPicPr>
          <p:cNvPr id="60" name="Picture 59" descr="Screen Shot 2014-10-23 at 5.43.1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68" y="2205409"/>
            <a:ext cx="4471695" cy="3345682"/>
          </a:xfrm>
          <a:prstGeom prst="rect">
            <a:avLst/>
          </a:prstGeom>
        </p:spPr>
      </p:pic>
      <p:pic>
        <p:nvPicPr>
          <p:cNvPr id="61" name="Picture 60" descr="rucool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2" y="6414621"/>
            <a:ext cx="1516512" cy="3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9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050" y="2435225"/>
            <a:ext cx="78867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49800" y="675382"/>
            <a:ext cx="4343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chemeClr val="accent2"/>
                </a:solidFill>
                <a:latin typeface="Calibri"/>
                <a:cs typeface="Calibri"/>
              </a:rPr>
              <a:t>State of New Jersey is now using  gliders to map summer water quality. Is low bottom water oxygen due to outflows from the New York city or is a naturally driven by natural dynamics.</a:t>
            </a:r>
            <a:endParaRPr lang="en-US" sz="1600" b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252" t="30174" r="14629" b="36128"/>
          <a:stretch/>
        </p:blipFill>
        <p:spPr>
          <a:xfrm>
            <a:off x="4127501" y="1844053"/>
            <a:ext cx="4927600" cy="5013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585" t="2778" r="2074" b="6480"/>
          <a:stretch/>
        </p:blipFill>
        <p:spPr>
          <a:xfrm>
            <a:off x="63500" y="647700"/>
            <a:ext cx="3975100" cy="6223000"/>
          </a:xfrm>
          <a:prstGeom prst="rect">
            <a:avLst/>
          </a:prstGeom>
        </p:spPr>
      </p:pic>
      <p:grpSp>
        <p:nvGrpSpPr>
          <p:cNvPr id="7" name="Group 17"/>
          <p:cNvGrpSpPr>
            <a:grpSpLocks noChangeAspect="1"/>
          </p:cNvGrpSpPr>
          <p:nvPr/>
        </p:nvGrpSpPr>
        <p:grpSpPr bwMode="auto">
          <a:xfrm>
            <a:off x="4174066" y="1282699"/>
            <a:ext cx="486834" cy="482153"/>
            <a:chOff x="4416" y="1872"/>
            <a:chExt cx="672" cy="665"/>
          </a:xfrm>
        </p:grpSpPr>
        <p:sp>
          <p:nvSpPr>
            <p:cNvPr id="8" name="Oval 18"/>
            <p:cNvSpPr>
              <a:spLocks noChangeAspect="1" noChangeArrowheads="1"/>
            </p:cNvSpPr>
            <p:nvPr/>
          </p:nvSpPr>
          <p:spPr bwMode="auto">
            <a:xfrm>
              <a:off x="4434" y="1884"/>
              <a:ext cx="636" cy="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19" descr="dep_small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872"/>
              <a:ext cx="672" cy="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858" y="762001"/>
            <a:ext cx="460754" cy="460754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28600" y="5602545"/>
            <a:ext cx="2554414" cy="1025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6600" y="30480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State sponsored state wide surveys providing 3-4 missions each summer, and provides close to 10,000 profiles/summer as opposed to  ~150 profiles/summer by ship/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273800" y="3276600"/>
            <a:ext cx="12192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01468" y="2929466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 York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city outflow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892800" y="5181600"/>
            <a:ext cx="13716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35800" y="5410200"/>
            <a:ext cx="182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Upwelling driven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hytoplankton bloom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-88899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-3810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668178" y="66001"/>
            <a:ext cx="7956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+mn-lt"/>
                <a:cs typeface="Comic Sans MS" charset="0"/>
              </a:rPr>
              <a:t>Ability to link phytoplankton to </a:t>
            </a:r>
            <a:r>
              <a:rPr lang="en-US" dirty="0" err="1" smtClean="0">
                <a:solidFill>
                  <a:schemeClr val="bg1"/>
                </a:solidFill>
                <a:latin typeface="+mn-lt"/>
                <a:cs typeface="Comic Sans MS" charset="0"/>
              </a:rPr>
              <a:t>watercolumn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Comic Sans MS" charset="0"/>
              </a:rPr>
              <a:t> biogeochemistry</a:t>
            </a:r>
            <a:endParaRPr lang="en-US" dirty="0">
              <a:solidFill>
                <a:schemeClr val="bg1"/>
              </a:solidFill>
              <a:latin typeface="+mn-lt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86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585" t="2778" r="2074" b="6480"/>
          <a:stretch/>
        </p:blipFill>
        <p:spPr>
          <a:xfrm>
            <a:off x="38100" y="635000"/>
            <a:ext cx="3975100" cy="6223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568386" y="635000"/>
            <a:ext cx="3575614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</a:rPr>
              <a:t>Autonomous </a:t>
            </a:r>
            <a:r>
              <a:rPr lang="en-US" sz="2400" b="1" dirty="0" smtClean="0">
                <a:solidFill>
                  <a:schemeClr val="accent2"/>
                </a:solidFill>
                <a:latin typeface="Calibri"/>
                <a:cs typeface="Calibri"/>
              </a:rPr>
              <a:t>Platforms:</a:t>
            </a:r>
          </a:p>
          <a:p>
            <a:pPr algn="r"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alibri"/>
                <a:cs typeface="Calibri"/>
              </a:rPr>
              <a:t>Dissolved Oxygen</a:t>
            </a:r>
          </a:p>
          <a:p>
            <a:pPr algn="r"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Calibri"/>
                <a:cs typeface="Calibri"/>
              </a:rPr>
              <a:t>2011-2012</a:t>
            </a:r>
            <a:endParaRPr lang="en-US" sz="2400" b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pSp>
        <p:nvGrpSpPr>
          <p:cNvPr id="4" name="Group 17"/>
          <p:cNvGrpSpPr>
            <a:grpSpLocks noChangeAspect="1"/>
          </p:cNvGrpSpPr>
          <p:nvPr/>
        </p:nvGrpSpPr>
        <p:grpSpPr bwMode="auto">
          <a:xfrm>
            <a:off x="4749236" y="955919"/>
            <a:ext cx="711200" cy="704362"/>
            <a:chOff x="4416" y="1872"/>
            <a:chExt cx="672" cy="665"/>
          </a:xfrm>
        </p:grpSpPr>
        <p:sp>
          <p:nvSpPr>
            <p:cNvPr id="5" name="Oval 18"/>
            <p:cNvSpPr>
              <a:spLocks noChangeAspect="1" noChangeArrowheads="1"/>
            </p:cNvSpPr>
            <p:nvPr/>
          </p:nvSpPr>
          <p:spPr bwMode="auto">
            <a:xfrm>
              <a:off x="4434" y="1884"/>
              <a:ext cx="636" cy="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9" descr="dep_small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872"/>
              <a:ext cx="672" cy="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50" y="967569"/>
            <a:ext cx="673100" cy="673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4236560"/>
            <a:ext cx="5105400" cy="2565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1778000"/>
            <a:ext cx="5105400" cy="2552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17937" y="6172197"/>
            <a:ext cx="277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Dissolved Oxygen (mg/L)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8037" y="3681968"/>
            <a:ext cx="1957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Temperature (°C)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636" y="4236560"/>
            <a:ext cx="2667756" cy="20957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88899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-3810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668178" y="66001"/>
            <a:ext cx="7956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+mn-lt"/>
                <a:cs typeface="Comic Sans MS" charset="0"/>
              </a:rPr>
              <a:t>Ability to link phytoplankton to </a:t>
            </a:r>
            <a:r>
              <a:rPr lang="en-US" dirty="0" err="1" smtClean="0">
                <a:solidFill>
                  <a:schemeClr val="bg1"/>
                </a:solidFill>
                <a:latin typeface="+mn-lt"/>
                <a:cs typeface="Comic Sans MS" charset="0"/>
              </a:rPr>
              <a:t>watercolumn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Comic Sans MS" charset="0"/>
              </a:rPr>
              <a:t> biogeochemistry</a:t>
            </a:r>
            <a:endParaRPr lang="en-US" dirty="0">
              <a:solidFill>
                <a:schemeClr val="bg1"/>
              </a:solidFill>
              <a:latin typeface="+mn-lt"/>
              <a:cs typeface="Comic Sans MS" charset="0"/>
            </a:endParaRPr>
          </a:p>
        </p:txBody>
      </p:sp>
      <p:pic>
        <p:nvPicPr>
          <p:cNvPr id="16" name="Picture 15" descr="rucool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2" y="6414621"/>
            <a:ext cx="1516512" cy="3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2-01 at 6.49.2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1" r="1282" b="54531"/>
          <a:stretch/>
        </p:blipFill>
        <p:spPr>
          <a:xfrm>
            <a:off x="2956022" y="2869531"/>
            <a:ext cx="6127555" cy="1324769"/>
          </a:xfrm>
          <a:prstGeom prst="rect">
            <a:avLst/>
          </a:prstGeom>
        </p:spPr>
      </p:pic>
      <p:pic>
        <p:nvPicPr>
          <p:cNvPr id="7" name="Picture 6" descr="Screen Shot 2014-12-01 at 6.48.4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7" r="1282" b="55065"/>
          <a:stretch/>
        </p:blipFill>
        <p:spPr>
          <a:xfrm>
            <a:off x="2956022" y="1585010"/>
            <a:ext cx="6127555" cy="1297221"/>
          </a:xfrm>
          <a:prstGeom prst="rect">
            <a:avLst/>
          </a:prstGeom>
        </p:spPr>
      </p:pic>
      <p:pic>
        <p:nvPicPr>
          <p:cNvPr id="8" name="Picture 7" descr="Screen Shot 2014-12-01 at 6.49.3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7" r="1282" b="46436"/>
          <a:stretch/>
        </p:blipFill>
        <p:spPr>
          <a:xfrm>
            <a:off x="2956022" y="4181600"/>
            <a:ext cx="6127555" cy="163198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7" y="2204523"/>
            <a:ext cx="2866097" cy="1634177"/>
          </a:xfrm>
        </p:spPr>
      </p:pic>
      <p:sp>
        <p:nvSpPr>
          <p:cNvPr id="9" name="Rectangle 8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  Glider’s provide high resolution maps to link to physical drivers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1600" y="860078"/>
            <a:ext cx="9086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Mixed layer dynamics determine the presence or absence of phytoplankton blooms</a:t>
            </a:r>
            <a:endParaRPr lang="en-US" sz="2000" b="1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6" r="50952" b="38579"/>
          <a:stretch/>
        </p:blipFill>
        <p:spPr>
          <a:xfrm>
            <a:off x="-16803" y="3787900"/>
            <a:ext cx="2880654" cy="135560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77" r="50452" b="-2297"/>
          <a:stretch/>
        </p:blipFill>
        <p:spPr bwMode="auto">
          <a:xfrm>
            <a:off x="-16803" y="5213897"/>
            <a:ext cx="2880654" cy="37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3" name="Picture 12" descr="rucool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2" y="6247804"/>
            <a:ext cx="1516512" cy="3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1778000" algn="l"/>
              </a:tabLst>
            </a:pPr>
            <a:r>
              <a:rPr lang="en-US" sz="2400" dirty="0"/>
              <a:t> </a:t>
            </a:r>
            <a:r>
              <a:rPr lang="en-US" sz="2400" dirty="0" smtClean="0"/>
              <a:t>Active acoustics to map zooplankton community and concentration 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070462"/>
            <a:ext cx="4178299" cy="25069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88900" y="511065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i="1" dirty="0"/>
              <a:t> </a:t>
            </a:r>
            <a:r>
              <a:rPr lang="en-US" sz="1400" i="1" dirty="0" smtClean="0"/>
              <a:t>Powell</a:t>
            </a:r>
            <a:r>
              <a:rPr lang="en-US" sz="1400" i="1" dirty="0"/>
              <a:t> &amp;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Ohman</a:t>
            </a:r>
            <a:r>
              <a:rPr lang="en-US" sz="1400" i="1" dirty="0" smtClean="0"/>
              <a:t>.  2012 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06401" y="4464326"/>
            <a:ext cx="3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Careful calibration of zooplankton with glider-class ADCP.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1" y="1533517"/>
            <a:ext cx="3543300" cy="4045328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216400" y="3060700"/>
            <a:ext cx="812800" cy="279400"/>
          </a:xfrm>
          <a:prstGeom prst="rightArrow">
            <a:avLst/>
          </a:prstGeom>
          <a:solidFill>
            <a:srgbClr val="333399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35500" y="64412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i="1" dirty="0"/>
              <a:t> </a:t>
            </a:r>
            <a:r>
              <a:rPr lang="en-US" sz="1400" i="1" dirty="0" smtClean="0"/>
              <a:t>Powell</a:t>
            </a:r>
            <a:r>
              <a:rPr lang="en-US" sz="1400" i="1" dirty="0"/>
              <a:t> &amp;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Ohman</a:t>
            </a:r>
            <a:r>
              <a:rPr lang="en-US" sz="1400" i="1" dirty="0" smtClean="0"/>
              <a:t>  2015 </a:t>
            </a:r>
            <a:endParaRPr lang="en-US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130801" y="5553668"/>
            <a:ext cx="354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Glider resolved to the vertical migration at frontal regions along California.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1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91719" y="2"/>
            <a:ext cx="1452282" cy="553278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3000">
                <a:schemeClr val="accent3">
                  <a:lumMod val="0"/>
                  <a:lumOff val="100000"/>
                </a:schemeClr>
              </a:gs>
              <a:gs pos="99000">
                <a:schemeClr val="accent3">
                  <a:lumMod val="100000"/>
                  <a:alpha val="5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1778000" algn="l"/>
              </a:tabLst>
            </a:pPr>
            <a:r>
              <a:rPr lang="en-US" sz="2400" dirty="0"/>
              <a:t> </a:t>
            </a:r>
            <a:r>
              <a:rPr lang="en-US" sz="2400" dirty="0" smtClean="0"/>
              <a:t>Active acoustics to map macro-zooplankton community and concentration  </a:t>
            </a:r>
            <a:endParaRPr lang="en-US" sz="24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823700"/>
            <a:ext cx="6070600" cy="4034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1063150"/>
            <a:ext cx="2578560" cy="184983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900" y="1076675"/>
            <a:ext cx="2387600" cy="183631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505700" y="6503432"/>
            <a:ext cx="1519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Guihen</a:t>
            </a:r>
            <a:r>
              <a:rPr lang="en-US" sz="1400" dirty="0" smtClean="0"/>
              <a:t> et al. 2014</a:t>
            </a:r>
            <a:endParaRPr lang="en-US" sz="14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9178" y="876300"/>
            <a:ext cx="2476500" cy="57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60425" y="1730375"/>
            <a:ext cx="7659698" cy="4770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r="13295"/>
          <a:stretch>
            <a:fillRect/>
          </a:stretch>
        </p:blipFill>
        <p:spPr bwMode="auto">
          <a:xfrm>
            <a:off x="1077913" y="1757363"/>
            <a:ext cx="7275512" cy="1652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1781" y="1309688"/>
            <a:ext cx="209182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Arial Unicode MS" charset="0"/>
              </a:rPr>
              <a:t>wind speed (m s</a:t>
            </a:r>
            <a:r>
              <a:rPr lang="en-US" baseline="30000">
                <a:latin typeface="Arial Unicode MS" charset="0"/>
              </a:rPr>
              <a:t>-1</a:t>
            </a:r>
            <a:r>
              <a:rPr lang="en-US">
                <a:latin typeface="Arial Unicode MS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4166" r="12566" b="38681"/>
          <a:stretch>
            <a:fillRect/>
          </a:stretch>
        </p:blipFill>
        <p:spPr bwMode="auto">
          <a:xfrm>
            <a:off x="922338" y="3290888"/>
            <a:ext cx="7335837" cy="3195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57600" y="5410200"/>
            <a:ext cx="7499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Ophelia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7010400" y="57150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791314" y="5759450"/>
            <a:ext cx="17288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/>
              <a:t>Sensor damage?</a:t>
            </a:r>
          </a:p>
          <a:p>
            <a:pPr algn="ctr"/>
            <a:r>
              <a:rPr lang="en-US" dirty="0"/>
              <a:t>Saturation?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Animal dynamics via active optics</a:t>
            </a:r>
            <a:endParaRPr lang="en-US" sz="24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2152650" y="1865313"/>
            <a:ext cx="6000750" cy="3365500"/>
            <a:chOff x="2152650" y="1865313"/>
            <a:chExt cx="6000750" cy="3365500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2152650" y="1876425"/>
              <a:ext cx="6000750" cy="1638300"/>
              <a:chOff x="1356" y="1182"/>
              <a:chExt cx="3780" cy="1032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1356" y="1182"/>
                <a:ext cx="96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1536" y="1188"/>
                <a:ext cx="120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1872" y="1188"/>
                <a:ext cx="90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2400" y="1188"/>
                <a:ext cx="90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2730" y="1188"/>
                <a:ext cx="114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880" y="1188"/>
                <a:ext cx="120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3078" y="1182"/>
                <a:ext cx="90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3822" y="1188"/>
                <a:ext cx="354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4260" y="1188"/>
                <a:ext cx="876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2228850" y="1865313"/>
              <a:ext cx="2738725" cy="3365500"/>
              <a:chOff x="2228850" y="1865313"/>
              <a:chExt cx="2738725" cy="3365500"/>
            </a:xfrm>
          </p:grpSpPr>
          <p:cxnSp>
            <p:nvCxnSpPr>
              <p:cNvPr id="27" name="Straight Connector 26"/>
              <p:cNvCxnSpPr>
                <a:endCxn id="13" idx="0"/>
              </p:cNvCxnSpPr>
              <p:nvPr/>
            </p:nvCxnSpPr>
            <p:spPr>
              <a:xfrm flipH="1" flipV="1">
                <a:off x="2228850" y="1876425"/>
                <a:ext cx="12700" cy="3343275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2520950" y="1885950"/>
                <a:ext cx="12700" cy="3343275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 flipV="1">
                <a:off x="3035300" y="1865313"/>
                <a:ext cx="12700" cy="3343275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3867150" y="1887538"/>
                <a:ext cx="12700" cy="3343275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4413875" y="1887538"/>
                <a:ext cx="12700" cy="3343275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 flipV="1">
                <a:off x="4687550" y="1887538"/>
                <a:ext cx="12700" cy="3343275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 flipV="1">
                <a:off x="4954875" y="1887538"/>
                <a:ext cx="12700" cy="3343275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36070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Macintosh HD:Users:oliver:GLSTUR:fig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927100"/>
            <a:ext cx="52578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239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Geneva" pitchFamily="-65" charset="-128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Receiver Integrated Glider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203200" y="1879600"/>
            <a:ext cx="3276600" cy="3200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Geneva" pitchFamily="-65" charset="-128"/>
                <a:cs typeface="Geneva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Geneva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Geneva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Geneva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Geneva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</a:rPr>
              <a:t>Enables coupling of data sets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Telemetry data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Temperature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Salinity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Productivity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Moves us beyond fixed arrays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Gliders being able to track animals based on passive acoustics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964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1" y="-12134"/>
            <a:ext cx="9291761" cy="697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1"/>
          <a:stretch/>
        </p:blipFill>
        <p:spPr bwMode="auto">
          <a:xfrm>
            <a:off x="5815926" y="3523323"/>
            <a:ext cx="3176098" cy="319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0793" y="595699"/>
            <a:ext cx="8853208" cy="646331"/>
          </a:xfrm>
          <a:prstGeom prst="rect">
            <a:avLst/>
          </a:prstGeom>
          <a:noFill/>
          <a:effectLst>
            <a:outerShdw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Fundamental challenge for understanding marine ecosystems  is to collect sustained spatial relevant physical, chemical, and biological data to increase fundamental knowledge 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87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91719" y="2"/>
            <a:ext cx="1452282" cy="553278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3000">
                <a:schemeClr val="accent3">
                  <a:lumMod val="0"/>
                  <a:lumOff val="100000"/>
                </a:schemeClr>
              </a:gs>
              <a:gs pos="99000">
                <a:schemeClr val="accent3">
                  <a:lumMod val="100000"/>
                  <a:alpha val="5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         Building distributed glider communities through </a:t>
            </a:r>
            <a:r>
              <a:rPr lang="en-US" sz="2400" dirty="0" err="1" smtClean="0"/>
              <a:t>Gliderpalooza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674785" y="722155"/>
            <a:ext cx="145228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IOOS (&lt;10% gliders), NASA, Navy, NERC, OOI, EPA, SECOORA, Teledyne, ONR, VIMS, GLERL, CONCORDE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036" b="-541"/>
          <a:stretch/>
        </p:blipFill>
        <p:spPr>
          <a:xfrm>
            <a:off x="220539" y="975133"/>
            <a:ext cx="4757282" cy="3756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3564465" y="1913544"/>
            <a:ext cx="4941337" cy="4419058"/>
            <a:chOff x="3263900" y="1998209"/>
            <a:chExt cx="4941337" cy="441905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661"/>
            <a:stretch/>
          </p:blipFill>
          <p:spPr>
            <a:xfrm>
              <a:off x="3263900" y="1998209"/>
              <a:ext cx="3984023" cy="389501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0609" y="3683113"/>
              <a:ext cx="1914628" cy="273415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" name="5-Point Star 1"/>
            <p:cNvSpPr/>
            <p:nvPr/>
          </p:nvSpPr>
          <p:spPr>
            <a:xfrm>
              <a:off x="6146800" y="2938009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6854223" y="3238500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5720146" y="4402484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5918200" y="3149600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5605846" y="3255509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689600" y="3361418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570154" y="3564618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5377246" y="3353027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5262946" y="3467213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5153792" y="3492500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5057338" y="3623702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4478284" y="3928288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4127830" y="4173563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4127830" y="4296688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3899230" y="3623481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3784930" y="3670413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3365830" y="3386704"/>
              <a:ext cx="228600" cy="21159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t="8094" r="15479" b="4620"/>
          <a:stretch/>
        </p:blipFill>
        <p:spPr>
          <a:xfrm>
            <a:off x="1571025" y="3221572"/>
            <a:ext cx="1891842" cy="195818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0" name="TextBox 29"/>
          <p:cNvSpPr txBox="1"/>
          <p:nvPr/>
        </p:nvSpPr>
        <p:spPr>
          <a:xfrm>
            <a:off x="321736" y="1039149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2013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34127" y="2055150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2014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34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1" y="883274"/>
            <a:ext cx="5740399" cy="59742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         </a:t>
            </a:r>
            <a:r>
              <a:rPr lang="en-US" sz="2400" dirty="0" smtClean="0"/>
              <a:t>Gliders being able to track animals based on passive acoustics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-63500" y="1013410"/>
            <a:ext cx="33528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Drs. Baumgartner </a:t>
            </a:r>
            <a:r>
              <a:rPr lang="en-US" sz="1200" dirty="0" smtClean="0"/>
              <a:t>(WHOI) and </a:t>
            </a:r>
            <a:r>
              <a:rPr lang="en-US" sz="1200" dirty="0" err="1" smtClean="0"/>
              <a:t>Fratantoni</a:t>
            </a:r>
            <a:r>
              <a:rPr lang="en-US" sz="1200" dirty="0"/>
              <a:t> </a:t>
            </a:r>
            <a:r>
              <a:rPr lang="en-US" sz="1200" dirty="0" smtClean="0"/>
              <a:t>(</a:t>
            </a:r>
            <a:r>
              <a:rPr lang="en-US" sz="1200" dirty="0" err="1" smtClean="0"/>
              <a:t>SeaTrec</a:t>
            </a:r>
            <a:r>
              <a:rPr lang="en-US" sz="1200" dirty="0" smtClean="0"/>
              <a:t>) </a:t>
            </a:r>
            <a:r>
              <a:rPr lang="en-US" sz="1200" dirty="0"/>
              <a:t>from </a:t>
            </a:r>
            <a:r>
              <a:rPr lang="en-US" sz="1200" dirty="0" smtClean="0"/>
              <a:t>to </a:t>
            </a:r>
            <a:r>
              <a:rPr lang="en-US" sz="1200" dirty="0"/>
              <a:t>develop autonomous gliders, equipped with a reliable acoustic detection algorithm to allow near real time detection of North Atlantic right, fin, </a:t>
            </a:r>
            <a:r>
              <a:rPr lang="en-US" sz="1200" dirty="0" err="1"/>
              <a:t>sei</a:t>
            </a:r>
            <a:r>
              <a:rPr lang="en-US" sz="1200" dirty="0"/>
              <a:t> and humpback whales.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2146300"/>
            <a:ext cx="3028462" cy="196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70721" y="2108200"/>
            <a:ext cx="1404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Dr. Baumgartner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21" y="4203700"/>
            <a:ext cx="2463800" cy="2324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47905" y="4127500"/>
            <a:ext cx="1205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Dr. </a:t>
            </a:r>
            <a:r>
              <a:rPr lang="en-US" sz="1400" dirty="0" err="1" smtClean="0"/>
              <a:t>Fratantoni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4352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Coming soon (2-4 years) micro- and small zooplankton imaging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4" y="1951392"/>
            <a:ext cx="4920199" cy="3979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9800" y="1243399"/>
            <a:ext cx="3525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Holographic images from Monterey</a:t>
            </a:r>
          </a:p>
          <a:p>
            <a:pPr algn="ctr"/>
            <a:r>
              <a:rPr lang="en-US" dirty="0" smtClean="0"/>
              <a:t>by an AUV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900" y="6375400"/>
            <a:ext cx="357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to James Bellingham (WHOI)</a:t>
            </a:r>
            <a:endParaRPr lang="en-US" dirty="0"/>
          </a:p>
        </p:txBody>
      </p:sp>
      <p:pic>
        <p:nvPicPr>
          <p:cNvPr id="12" name="Picture 11" descr="C:\Users\wslade\AppData\Local\Temp\SNAGHTML1d92508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7" y="1889730"/>
            <a:ext cx="2359025" cy="1342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335" y="3232327"/>
            <a:ext cx="2869565" cy="246792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5707424" y="1339165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Design strategies are underway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13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30958" y="502817"/>
            <a:ext cx="3606658" cy="6019474"/>
            <a:chOff x="5393409" y="147268"/>
            <a:chExt cx="3606658" cy="6019474"/>
          </a:xfrm>
        </p:grpSpPr>
        <p:grpSp>
          <p:nvGrpSpPr>
            <p:cNvPr id="9" name="Group 8"/>
            <p:cNvGrpSpPr/>
            <p:nvPr/>
          </p:nvGrpSpPr>
          <p:grpSpPr>
            <a:xfrm>
              <a:off x="5393409" y="147268"/>
              <a:ext cx="3606658" cy="6019474"/>
              <a:chOff x="2777067" y="338993"/>
              <a:chExt cx="3606658" cy="6019474"/>
            </a:xfrm>
          </p:grpSpPr>
          <p:pic>
            <p:nvPicPr>
              <p:cNvPr id="24" name="Picture 23" descr="wap_blues4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17" t="4943" r="15726" b="7283"/>
              <a:stretch/>
            </p:blipFill>
            <p:spPr>
              <a:xfrm>
                <a:off x="2777067" y="338993"/>
                <a:ext cx="3606658" cy="6019474"/>
              </a:xfrm>
              <a:prstGeom prst="rect">
                <a:avLst/>
              </a:prstGeom>
            </p:spPr>
          </p:pic>
          <p:pic>
            <p:nvPicPr>
              <p:cNvPr id="25" name="Picture 24" descr="IMG_0305.JPG"/>
              <p:cNvPicPr>
                <a:picLocks noChangeAspect="1"/>
              </p:cNvPicPr>
              <p:nvPr/>
            </p:nvPicPr>
            <p:blipFill>
              <a:blip r:embed="rId3"/>
              <a:srcRect t="11838"/>
              <a:stretch>
                <a:fillRect/>
              </a:stretch>
            </p:blipFill>
            <p:spPr>
              <a:xfrm>
                <a:off x="3208876" y="588665"/>
                <a:ext cx="971354" cy="1141819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3141140" y="495528"/>
                <a:ext cx="4950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A)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9554" y="1219415"/>
              <a:ext cx="300562" cy="300562"/>
            </a:xfrm>
            <a:prstGeom prst="rect">
              <a:avLst/>
            </a:prstGeom>
            <a:effectLst>
              <a:glow rad="101600">
                <a:srgbClr val="FF0000">
                  <a:alpha val="75000"/>
                </a:srgbClr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4596" y="1798234"/>
              <a:ext cx="300562" cy="300562"/>
            </a:xfrm>
            <a:prstGeom prst="rect">
              <a:avLst/>
            </a:prstGeom>
            <a:effectLst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2318" y="3053219"/>
              <a:ext cx="300562" cy="300562"/>
            </a:xfrm>
            <a:prstGeom prst="rect">
              <a:avLst/>
            </a:prstGeom>
            <a:effectLst>
              <a:glow rad="101600">
                <a:srgbClr val="FF0000">
                  <a:alpha val="75000"/>
                </a:srgbClr>
              </a:glo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5495" y="4339308"/>
              <a:ext cx="300562" cy="300562"/>
            </a:xfrm>
            <a:prstGeom prst="rect">
              <a:avLst/>
            </a:prstGeom>
            <a:effectLst>
              <a:glow rad="101600">
                <a:srgbClr val="FF0000">
                  <a:alpha val="75000"/>
                </a:srgbClr>
              </a:glow>
            </a:effectLst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6993139" y="2473421"/>
              <a:ext cx="143934" cy="358109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582880" y="1629421"/>
              <a:ext cx="338667" cy="91863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8178069" y="1027440"/>
              <a:ext cx="181861" cy="27029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ircular Arrow 16"/>
            <p:cNvSpPr/>
            <p:nvPr/>
          </p:nvSpPr>
          <p:spPr>
            <a:xfrm rot="2385569">
              <a:off x="6729017" y="2259403"/>
              <a:ext cx="254000" cy="252527"/>
            </a:xfrm>
            <a:prstGeom prst="circularArrow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Circular Arrow 17"/>
            <p:cNvSpPr/>
            <p:nvPr/>
          </p:nvSpPr>
          <p:spPr>
            <a:xfrm rot="2385569">
              <a:off x="7948884" y="783273"/>
              <a:ext cx="254000" cy="252527"/>
            </a:xfrm>
            <a:prstGeom prst="circularArrow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8568316">
              <a:off x="5350623" y="1694395"/>
              <a:ext cx="2984749" cy="369332"/>
            </a:xfrm>
            <a:prstGeom prst="rect">
              <a:avLst/>
            </a:prstGeom>
            <a:solidFill>
              <a:srgbClr val="FF7F12"/>
            </a:solidFill>
            <a:scene3d>
              <a:camera prst="orthographicFront">
                <a:rot lat="60000" lon="120000" rev="0"/>
              </a:camera>
              <a:lightRig rig="threePt" dir="t"/>
            </a:scene3d>
            <a:sp3d/>
          </p:spPr>
          <p:txBody>
            <a:bodyPr wrap="none" rtlCol="0">
              <a:spAutoFit/>
              <a:flatTx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</a:rPr>
                <a:t>Antarctic Circumpolar Current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6118151" y="3490895"/>
              <a:ext cx="37907" cy="349585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ircular Arrow 20"/>
            <p:cNvSpPr/>
            <p:nvPr/>
          </p:nvSpPr>
          <p:spPr>
            <a:xfrm rot="2385569">
              <a:off x="7335235" y="1470453"/>
              <a:ext cx="254000" cy="252527"/>
            </a:xfrm>
            <a:prstGeom prst="circularArrow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5752305" y="3860807"/>
              <a:ext cx="315044" cy="342935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ircular Arrow 22"/>
            <p:cNvSpPr/>
            <p:nvPr/>
          </p:nvSpPr>
          <p:spPr>
            <a:xfrm rot="2385569">
              <a:off x="5940097" y="3202120"/>
              <a:ext cx="254000" cy="252527"/>
            </a:xfrm>
            <a:prstGeom prst="circularArrow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2633532" y="3381069"/>
            <a:ext cx="2238160" cy="2769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24141" y="4281318"/>
            <a:ext cx="2355429" cy="42664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412358" y="4105985"/>
            <a:ext cx="1210613" cy="2806007"/>
            <a:chOff x="2724557" y="3645558"/>
            <a:chExt cx="1210613" cy="2806007"/>
          </a:xfrm>
        </p:grpSpPr>
        <p:grpSp>
          <p:nvGrpSpPr>
            <p:cNvPr id="30" name="Group 29"/>
            <p:cNvGrpSpPr/>
            <p:nvPr/>
          </p:nvGrpSpPr>
          <p:grpSpPr>
            <a:xfrm>
              <a:off x="2724557" y="3715779"/>
              <a:ext cx="1210613" cy="2735786"/>
              <a:chOff x="3915950" y="3328110"/>
              <a:chExt cx="1210613" cy="2735786"/>
            </a:xfrm>
          </p:grpSpPr>
          <p:pic>
            <p:nvPicPr>
              <p:cNvPr id="32" name="Picture 4" descr="C:\Documents and Settings\Administrator\Desktop\charcot ctd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0245" t="9848" r="46805" b="9849"/>
              <a:stretch>
                <a:fillRect/>
              </a:stretch>
            </p:blipFill>
            <p:spPr bwMode="auto">
              <a:xfrm>
                <a:off x="4146550" y="3342622"/>
                <a:ext cx="897457" cy="2721274"/>
              </a:xfrm>
              <a:prstGeom prst="rect">
                <a:avLst/>
              </a:prstGeom>
              <a:no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4284134" y="3461135"/>
                <a:ext cx="747174" cy="1639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824903" y="3344945"/>
                <a:ext cx="301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160270" y="3336576"/>
                <a:ext cx="3723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-2</a:t>
                </a:r>
                <a:endParaRPr lang="en-US" dirty="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439573" y="3328110"/>
                <a:ext cx="389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°C</a:t>
                </a:r>
                <a:endParaRPr lang="en-US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000507" y="3345041"/>
                <a:ext cx="159763" cy="271462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089503" y="3625074"/>
                <a:ext cx="257031" cy="242190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089503" y="3452669"/>
                <a:ext cx="301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15950" y="5685642"/>
                <a:ext cx="5356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600</a:t>
                </a:r>
                <a:endParaRPr lang="en-US" dirty="0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16200000">
                <a:off x="3616692" y="4444148"/>
                <a:ext cx="11369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Depth (</a:t>
                </a:r>
                <a:r>
                  <a:rPr lang="en-US" dirty="0" err="1" smtClean="0"/>
                  <a:t>m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000507" y="3332345"/>
                <a:ext cx="1043500" cy="2731551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739436" y="364555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cxnSp>
        <p:nvCxnSpPr>
          <p:cNvPr id="118" name="Straight Connector 117"/>
          <p:cNvCxnSpPr/>
          <p:nvPr/>
        </p:nvCxnSpPr>
        <p:spPr>
          <a:xfrm flipV="1">
            <a:off x="3810000" y="584200"/>
            <a:ext cx="1066800" cy="9906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/>
          <p:cNvSpPr/>
          <p:nvPr/>
        </p:nvSpPr>
        <p:spPr>
          <a:xfrm rot="2282159">
            <a:off x="2714046" y="714191"/>
            <a:ext cx="490100" cy="426617"/>
          </a:xfrm>
          <a:prstGeom prst="triangl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0" y="-265906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0" y="-265907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         </a:t>
            </a:r>
            <a:r>
              <a:rPr lang="en-US" sz="2400" dirty="0" smtClean="0"/>
              <a:t>Gliders assessing biological hotspots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905945" y="469946"/>
            <a:ext cx="346206" cy="15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4871692" y="426786"/>
            <a:ext cx="4012064" cy="5888096"/>
            <a:chOff x="4871692" y="71189"/>
            <a:chExt cx="4012064" cy="5888096"/>
          </a:xfrm>
        </p:grpSpPr>
        <p:grpSp>
          <p:nvGrpSpPr>
            <p:cNvPr id="44" name="Group 43"/>
            <p:cNvGrpSpPr/>
            <p:nvPr/>
          </p:nvGrpSpPr>
          <p:grpSpPr>
            <a:xfrm>
              <a:off x="4877816" y="71189"/>
              <a:ext cx="4005940" cy="2658682"/>
              <a:chOff x="5201470" y="338993"/>
              <a:chExt cx="4005940" cy="2658682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5215472" y="369452"/>
                <a:ext cx="3991938" cy="2628223"/>
                <a:chOff x="5215472" y="138524"/>
                <a:chExt cx="3991938" cy="2628223"/>
              </a:xfrm>
            </p:grpSpPr>
            <p:pic>
              <p:nvPicPr>
                <p:cNvPr id="97" name="Picture 1" descr="ru05_PalmerDeep_temp2.png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753" t="5007" r="2815"/>
                <a:stretch/>
              </p:blipFill>
              <p:spPr bwMode="auto">
                <a:xfrm>
                  <a:off x="5454377" y="138524"/>
                  <a:ext cx="3753033" cy="2628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8" name="TextBox 97"/>
                <p:cNvSpPr txBox="1"/>
                <p:nvPr/>
              </p:nvSpPr>
              <p:spPr>
                <a:xfrm rot="16200000">
                  <a:off x="5045811" y="658742"/>
                  <a:ext cx="81953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Depth (</a:t>
                  </a:r>
                  <a:r>
                    <a:rPr lang="en-US" sz="1200" dirty="0" err="1" smtClean="0"/>
                    <a:t>m</a:t>
                  </a:r>
                  <a:r>
                    <a:rPr lang="en-US" sz="1200" dirty="0" smtClean="0"/>
                    <a:t>)</a:t>
                  </a:r>
                  <a:endParaRPr lang="en-US" sz="1200" dirty="0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5594076" y="457203"/>
                  <a:ext cx="241291" cy="67733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5486341" y="887169"/>
                  <a:ext cx="4186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120</a:t>
                  </a:r>
                  <a:endParaRPr lang="en-US" sz="1200" dirty="0"/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5606775" y="387477"/>
                  <a:ext cx="26266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0</a:t>
                  </a: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5215472" y="167334"/>
                  <a:ext cx="3890334" cy="2589893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5454377" y="2386994"/>
                  <a:ext cx="3545690" cy="18820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4" name="Group 103"/>
                <p:cNvGrpSpPr/>
                <p:nvPr/>
              </p:nvGrpSpPr>
              <p:grpSpPr>
                <a:xfrm>
                  <a:off x="5492472" y="2291803"/>
                  <a:ext cx="3612145" cy="282432"/>
                  <a:chOff x="5492472" y="2291803"/>
                  <a:chExt cx="3612145" cy="282432"/>
                </a:xfrm>
              </p:grpSpPr>
              <p:sp>
                <p:nvSpPr>
                  <p:cNvPr id="115" name="TextBox 114"/>
                  <p:cNvSpPr txBox="1"/>
                  <p:nvPr/>
                </p:nvSpPr>
                <p:spPr>
                  <a:xfrm>
                    <a:off x="7205140" y="2292764"/>
                    <a:ext cx="26266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0</a:t>
                    </a:r>
                  </a:p>
                </p:txBody>
              </p:sp>
              <p:sp>
                <p:nvSpPr>
                  <p:cNvPr id="116" name="TextBox 115"/>
                  <p:cNvSpPr txBox="1"/>
                  <p:nvPr/>
                </p:nvSpPr>
                <p:spPr>
                  <a:xfrm>
                    <a:off x="8765311" y="2291803"/>
                    <a:ext cx="33930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&gt;1</a:t>
                    </a:r>
                    <a:endParaRPr lang="en-US" sz="1200" dirty="0"/>
                  </a:p>
                </p:txBody>
              </p:sp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5492472" y="2297236"/>
                    <a:ext cx="38985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&lt;-1</a:t>
                    </a:r>
                    <a:endParaRPr lang="en-US" sz="1200" dirty="0"/>
                  </a:p>
                </p:txBody>
              </p:sp>
            </p:grpSp>
            <p:sp>
              <p:nvSpPr>
                <p:cNvPr id="105" name="Rectangle 104"/>
                <p:cNvSpPr/>
                <p:nvPr/>
              </p:nvSpPr>
              <p:spPr>
                <a:xfrm>
                  <a:off x="7658100" y="2071674"/>
                  <a:ext cx="348891" cy="1454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TextBox 105"/>
                <p:cNvSpPr txBox="1"/>
                <p:nvPr/>
              </p:nvSpPr>
              <p:spPr>
                <a:xfrm>
                  <a:off x="6796572" y="2448198"/>
                  <a:ext cx="119643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Temperature (C)</a:t>
                  </a:r>
                  <a:endParaRPr lang="en-US" sz="1200" dirty="0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 rot="20196295">
                  <a:off x="5889179" y="1125738"/>
                  <a:ext cx="163024" cy="11043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5431376" y="1213357"/>
                  <a:ext cx="50461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 smtClean="0"/>
                    <a:t>-64.8</a:t>
                  </a:r>
                  <a:endParaRPr lang="en-US" sz="1200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5651442" y="1700225"/>
                  <a:ext cx="50461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 smtClean="0"/>
                    <a:t>-64.9</a:t>
                  </a:r>
                  <a:endParaRPr lang="en-US" sz="1200" dirty="0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5317076" y="1693875"/>
                  <a:ext cx="664590" cy="9986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 rot="21249535">
                  <a:off x="6458322" y="2016081"/>
                  <a:ext cx="2319324" cy="10610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2" name="Picture 11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181223" y="270390"/>
                  <a:ext cx="300562" cy="300562"/>
                </a:xfrm>
                <a:prstGeom prst="rect">
                  <a:avLst/>
                </a:prstGeom>
                <a:effectLst>
                  <a:glow rad="101600">
                    <a:srgbClr val="FF0000">
                      <a:alpha val="75000"/>
                    </a:srgbClr>
                  </a:glow>
                </a:effectLst>
              </p:spPr>
            </p:pic>
            <p:sp>
              <p:nvSpPr>
                <p:cNvPr id="113" name="Rectangle 112"/>
                <p:cNvSpPr/>
                <p:nvPr/>
              </p:nvSpPr>
              <p:spPr>
                <a:xfrm>
                  <a:off x="6830616" y="2003294"/>
                  <a:ext cx="50461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 smtClean="0"/>
                    <a:t>-64.3</a:t>
                  </a:r>
                  <a:endParaRPr lang="en-US" sz="1200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8099153" y="1898662"/>
                  <a:ext cx="50461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 smtClean="0"/>
                    <a:t>-63.9</a:t>
                  </a:r>
                  <a:endParaRPr lang="en-US" sz="1200" dirty="0"/>
                </a:p>
              </p:txBody>
            </p:sp>
          </p:grpSp>
          <p:sp>
            <p:nvSpPr>
              <p:cNvPr id="94" name="TextBox 93"/>
              <p:cNvSpPr txBox="1"/>
              <p:nvPr/>
            </p:nvSpPr>
            <p:spPr>
              <a:xfrm>
                <a:off x="7360632" y="2193862"/>
                <a:ext cx="8130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Longitude</a:t>
                </a:r>
                <a:endParaRPr lang="en-US" sz="1200" dirty="0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5226316" y="1655243"/>
                <a:ext cx="69862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Latitude</a:t>
                </a:r>
                <a:endParaRPr lang="en-US" sz="1200" dirty="0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201470" y="338993"/>
                <a:ext cx="184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/>
            <a:srcRect t="5304" b="9775"/>
            <a:stretch>
              <a:fillRect/>
            </a:stretch>
          </p:blipFill>
          <p:spPr>
            <a:xfrm>
              <a:off x="4905945" y="2863148"/>
              <a:ext cx="3787541" cy="2482850"/>
            </a:xfrm>
            <a:prstGeom prst="rect">
              <a:avLst/>
            </a:prstGeom>
          </p:spPr>
        </p:pic>
        <p:pic>
          <p:nvPicPr>
            <p:cNvPr id="46" name="Picture 1" descr="ru05_PalmerDeep_temp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3" t="80692" r="2815" b="12663"/>
            <a:stretch>
              <a:fillRect/>
            </a:stretch>
          </p:blipFill>
          <p:spPr bwMode="auto">
            <a:xfrm>
              <a:off x="5112543" y="5427219"/>
              <a:ext cx="3753033" cy="18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Rectangle 46"/>
            <p:cNvSpPr/>
            <p:nvPr/>
          </p:nvSpPr>
          <p:spPr>
            <a:xfrm>
              <a:off x="5252151" y="5585681"/>
              <a:ext cx="3441335" cy="1603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151831" y="5522181"/>
              <a:ext cx="3612145" cy="282432"/>
              <a:chOff x="5492472" y="2291803"/>
              <a:chExt cx="3612145" cy="282432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7205140" y="2292764"/>
                <a:ext cx="2626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0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8765311" y="2291803"/>
                <a:ext cx="3393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&gt;1</a:t>
                </a:r>
                <a:endParaRPr lang="en-US" sz="1200" dirty="0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5492472" y="2297236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&lt;-1</a:t>
                </a:r>
                <a:endParaRPr lang="en-US" sz="1200" dirty="0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6455931" y="5678576"/>
              <a:ext cx="11964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Temperature (C)</a:t>
              </a:r>
              <a:endParaRPr lang="en-US" sz="1200" dirty="0"/>
            </a:p>
          </p:txBody>
        </p:sp>
        <p:sp>
          <p:nvSpPr>
            <p:cNvPr id="50" name="TextBox 49"/>
            <p:cNvSpPr txBox="1"/>
            <p:nvPr/>
          </p:nvSpPr>
          <p:spPr>
            <a:xfrm rot="16200000">
              <a:off x="4600427" y="4489364"/>
              <a:ext cx="8195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Depth (</a:t>
              </a:r>
              <a:r>
                <a:rPr lang="en-US" sz="1200" dirty="0" err="1" smtClean="0"/>
                <a:t>m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148692" y="4287825"/>
              <a:ext cx="241291" cy="67733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161391" y="4218099"/>
              <a:ext cx="2626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321997" y="2907597"/>
              <a:ext cx="1016279" cy="5645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 rot="5400000">
              <a:off x="5335467" y="3649350"/>
              <a:ext cx="739632" cy="334368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>
              <a:off x="5432876" y="3488486"/>
              <a:ext cx="739632" cy="334368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5458324" y="3484243"/>
              <a:ext cx="739632" cy="334368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5481486" y="3475787"/>
              <a:ext cx="739632" cy="334368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5593140" y="3442558"/>
              <a:ext cx="592664" cy="279257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5720884" y="3621695"/>
              <a:ext cx="304947" cy="16764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5698123" y="3613229"/>
              <a:ext cx="304944" cy="16764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5830381" y="3601550"/>
              <a:ext cx="233467" cy="1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5755733" y="3671079"/>
              <a:ext cx="233467" cy="1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6189793" y="3268602"/>
              <a:ext cx="398566" cy="1588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>
              <a:off x="5798833" y="3636444"/>
              <a:ext cx="236210" cy="9741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820558" y="3396598"/>
              <a:ext cx="398566" cy="1588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5936387" y="3359487"/>
              <a:ext cx="236210" cy="9741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938536" y="3440345"/>
              <a:ext cx="236210" cy="9741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082032" y="3068228"/>
              <a:ext cx="427663" cy="5456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086347" y="3152010"/>
              <a:ext cx="427663" cy="5456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6073730" y="3218860"/>
              <a:ext cx="427663" cy="5456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6054499" y="3277388"/>
              <a:ext cx="427663" cy="5456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382551" y="3382431"/>
              <a:ext cx="77613" cy="38891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378318" y="3465370"/>
              <a:ext cx="81846" cy="19446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/>
            <p:cNvSpPr/>
            <p:nvPr/>
          </p:nvSpPr>
          <p:spPr>
            <a:xfrm>
              <a:off x="5356119" y="4511487"/>
              <a:ext cx="45719" cy="3910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040957" y="4717791"/>
              <a:ext cx="4186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120</a:t>
              </a:r>
              <a:endParaRPr lang="en-US" sz="1200" dirty="0"/>
            </a:p>
          </p:txBody>
        </p:sp>
        <p:sp>
          <p:nvSpPr>
            <p:cNvPr id="76" name="Rectangle 75"/>
            <p:cNvSpPr/>
            <p:nvPr/>
          </p:nvSpPr>
          <p:spPr>
            <a:xfrm rot="595316">
              <a:off x="5379445" y="5116670"/>
              <a:ext cx="2350371" cy="9893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441848" y="4930499"/>
              <a:ext cx="505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-69.4</a:t>
              </a:r>
              <a:endParaRPr lang="en-US" sz="12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860544" y="5150220"/>
              <a:ext cx="505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-68.4</a:t>
              </a:r>
              <a:endParaRPr lang="en-US" sz="1200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029101" y="5094115"/>
              <a:ext cx="412847" cy="25188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910137" y="5094115"/>
              <a:ext cx="8130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Longitude</a:t>
              </a:r>
              <a:endParaRPr lang="en-US" sz="1200" dirty="0"/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7900" y="3487251"/>
              <a:ext cx="300562" cy="300562"/>
            </a:xfrm>
            <a:prstGeom prst="rect">
              <a:avLst/>
            </a:prstGeom>
            <a:effectLst>
              <a:glow rad="101600">
                <a:srgbClr val="FF0000">
                  <a:alpha val="75000"/>
                </a:srgbClr>
              </a:glow>
            </a:effectLst>
          </p:spPr>
        </p:pic>
        <p:sp>
          <p:nvSpPr>
            <p:cNvPr id="82" name="Rectangle 81"/>
            <p:cNvSpPr/>
            <p:nvPr/>
          </p:nvSpPr>
          <p:spPr>
            <a:xfrm>
              <a:off x="4871692" y="2907596"/>
              <a:ext cx="3878301" cy="305168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006008" y="2066201"/>
              <a:ext cx="1846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dirty="0"/>
            </a:p>
          </p:txBody>
        </p:sp>
        <p:sp>
          <p:nvSpPr>
            <p:cNvPr id="84" name="Rectangle 83"/>
            <p:cNvSpPr/>
            <p:nvPr/>
          </p:nvSpPr>
          <p:spPr>
            <a:xfrm rot="1020000">
              <a:off x="8001793" y="3845289"/>
              <a:ext cx="185184" cy="148921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905945" y="2931644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067571" y="4186350"/>
              <a:ext cx="5046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-67.7</a:t>
              </a:r>
              <a:endParaRPr lang="en-US" sz="12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17123" y="4511487"/>
              <a:ext cx="6986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Latitude</a:t>
              </a:r>
              <a:endParaRPr lang="en-US" sz="12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19030" y="4856290"/>
              <a:ext cx="5046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-67.9</a:t>
              </a:r>
              <a:endParaRPr lang="en-US" sz="1200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652366" y="3215041"/>
              <a:ext cx="748267" cy="175856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/>
                <a:t>Rothera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69653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B_figs.004.jpg"/>
          <p:cNvPicPr>
            <a:picLocks noChangeAspect="1"/>
          </p:cNvPicPr>
          <p:nvPr/>
        </p:nvPicPr>
        <p:blipFill rotWithShape="1">
          <a:blip r:embed="rId2"/>
          <a:srcRect r="2595"/>
          <a:stretch/>
        </p:blipFill>
        <p:spPr>
          <a:xfrm>
            <a:off x="3899183" y="3364464"/>
            <a:ext cx="5244817" cy="3181007"/>
          </a:xfrm>
          <a:prstGeom prst="rect">
            <a:avLst/>
          </a:prstGeom>
        </p:spPr>
      </p:pic>
      <p:pic>
        <p:nvPicPr>
          <p:cNvPr id="164873" name="Picture 9" descr="ADPE summer kernel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r="8707"/>
          <a:stretch/>
        </p:blipFill>
        <p:spPr bwMode="auto">
          <a:xfrm>
            <a:off x="169698" y="1600200"/>
            <a:ext cx="4503902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4" name="Picture 10" descr="IMGP0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1062831"/>
            <a:ext cx="2156199" cy="183276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79" name="Line 15"/>
          <p:cNvSpPr>
            <a:spLocks noChangeShapeType="1"/>
          </p:cNvSpPr>
          <p:nvPr/>
        </p:nvSpPr>
        <p:spPr bwMode="auto">
          <a:xfrm flipV="1">
            <a:off x="1739900" y="47371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81" name="Line 17"/>
          <p:cNvSpPr>
            <a:spLocks noChangeShapeType="1"/>
          </p:cNvSpPr>
          <p:nvPr/>
        </p:nvSpPr>
        <p:spPr bwMode="auto">
          <a:xfrm flipH="1" flipV="1">
            <a:off x="977900" y="47371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82" name="Text Box 18"/>
          <p:cNvSpPr txBox="1">
            <a:spLocks noChangeArrowheads="1"/>
          </p:cNvSpPr>
          <p:nvPr/>
        </p:nvSpPr>
        <p:spPr bwMode="auto">
          <a:xfrm>
            <a:off x="901700" y="5041900"/>
            <a:ext cx="12096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b="1"/>
              <a:t>Penguin</a:t>
            </a:r>
          </a:p>
          <a:p>
            <a:pPr algn="ctr"/>
            <a:r>
              <a:rPr lang="en-US" sz="1200" b="1"/>
              <a:t>Foraging </a:t>
            </a:r>
          </a:p>
          <a:p>
            <a:pPr algn="ctr"/>
            <a:r>
              <a:rPr lang="en-US" sz="1200" b="1"/>
              <a:t>locations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163439"/>
            <a:ext cx="180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 New Roman"/>
                <a:cs typeface="Times New Roman"/>
              </a:rPr>
              <a:t>Kahl</a:t>
            </a:r>
            <a:r>
              <a:rPr lang="en-US" i="1" dirty="0" smtClean="0">
                <a:latin typeface="Times New Roman"/>
                <a:cs typeface="Times New Roman"/>
              </a:rPr>
              <a:t> et al., 2010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15" name="Picture 5" descr="DSC_0250smal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1088231"/>
            <a:ext cx="3136900" cy="21500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700" y="-24606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-24607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         </a:t>
            </a:r>
            <a:r>
              <a:rPr lang="en-US" sz="2400" dirty="0" smtClean="0"/>
              <a:t>Dynamic analysis of penguin foraging in the vertical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762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028700"/>
            <a:ext cx="2863850" cy="5727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00" y="-24606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700" y="-24607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         </a:t>
            </a:r>
            <a:r>
              <a:rPr lang="en-US" sz="2400" dirty="0" smtClean="0"/>
              <a:t>Dynamic analysis of penguin foraging in space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347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2776" y="4083013"/>
            <a:ext cx="3241224" cy="276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1" y="4112241"/>
            <a:ext cx="5363352" cy="2734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9222" y="5479358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=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781" y="3558385"/>
            <a:ext cx="8110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Use thermal niche model + temperature </a:t>
            </a:r>
            <a:r>
              <a:rPr lang="en-US" sz="16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hindcasts</a:t>
            </a:r>
            <a:r>
              <a:rPr lang="en-US" sz="1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~ estimate habitat distribution in NW </a:t>
            </a:r>
            <a:r>
              <a:rPr lang="en-US" sz="1400" b="1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tlantic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648200" y="3363957"/>
            <a:ext cx="0" cy="447494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http://maracoos.org/blogs/main/wp-content/uploads/2013/09/20130910T1701_gp2013_ru23_activ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7" t="8680" r="2285" b="6144"/>
          <a:stretch>
            <a:fillRect/>
          </a:stretch>
        </p:blipFill>
        <p:spPr bwMode="auto">
          <a:xfrm>
            <a:off x="2588985" y="640370"/>
            <a:ext cx="4194629" cy="2787087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-215106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2700" y="-50007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         </a:t>
            </a:r>
            <a:r>
              <a:rPr lang="en-US" sz="2400" dirty="0" smtClean="0"/>
              <a:t>Glider data improving model simulations opening the door to ecosystem trajectories 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251932" y="977900"/>
            <a:ext cx="1382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Glider</a:t>
            </a:r>
          </a:p>
          <a:p>
            <a:pPr algn="ctr"/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17342" y="2374900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Glider</a:t>
            </a:r>
          </a:p>
          <a:p>
            <a:pPr algn="ctr"/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90732" y="977900"/>
            <a:ext cx="1382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ROMs</a:t>
            </a:r>
          </a:p>
          <a:p>
            <a:pPr algn="ctr"/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56142" y="2373531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ROMs</a:t>
            </a:r>
          </a:p>
          <a:p>
            <a:pPr algn="ctr"/>
            <a:r>
              <a:rPr lang="en-US" dirty="0" smtClean="0"/>
              <a:t>salinity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79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62706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62707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         </a:t>
            </a:r>
            <a:r>
              <a:rPr lang="en-US" sz="2400" dirty="0" smtClean="0"/>
              <a:t>Glider data provides direct data into undergraduate class to improve STEM education</a:t>
            </a:r>
            <a:endParaRPr lang="en-US" sz="2400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4434" y="744118"/>
            <a:ext cx="10863834" cy="630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89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62706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62707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     </a:t>
            </a:r>
            <a:r>
              <a:rPr lang="en-US" sz="2400" dirty="0" smtClean="0"/>
              <a:t>    NOAA glider tools provides direct data into undergraduate class to improve STEM education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459250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03400" y="3263900"/>
            <a:ext cx="5524500" cy="3390651"/>
            <a:chOff x="1803400" y="3263900"/>
            <a:chExt cx="5524500" cy="33906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3400" y="3822700"/>
              <a:ext cx="5270500" cy="2831851"/>
            </a:xfrm>
            <a:prstGeom prst="rect">
              <a:avLst/>
            </a:prstGeom>
            <a:ln w="38100" cmpd="sng">
              <a:solidFill>
                <a:schemeClr val="tx1"/>
              </a:solidFill>
              <a:prstDash val="dash"/>
            </a:ln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7073900" y="3263900"/>
              <a:ext cx="254000" cy="558800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738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899280"/>
            <a:ext cx="8534400" cy="9151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Observed Model vs Glider Differences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2700" dirty="0" smtClean="0">
                <a:solidFill>
                  <a:srgbClr val="000000"/>
                </a:solidFill>
              </a:rPr>
              <a:t>(Results from undergrad summer research)</a:t>
            </a:r>
            <a:endParaRPr lang="en-US" sz="2700" dirty="0">
              <a:solidFill>
                <a:srgbClr val="000000"/>
              </a:solidFill>
            </a:endParaRPr>
          </a:p>
        </p:txBody>
      </p:sp>
      <p:pic>
        <p:nvPicPr>
          <p:cNvPr id="5" name="Picture 4" descr="Figure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3261"/>
            <a:ext cx="4572000" cy="3429000"/>
          </a:xfrm>
          <a:prstGeom prst="rect">
            <a:avLst/>
          </a:prstGeom>
        </p:spPr>
      </p:pic>
      <p:pic>
        <p:nvPicPr>
          <p:cNvPr id="6" name="Picture 5" descr="Figure 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4707" y="1880049"/>
            <a:ext cx="4455685" cy="33417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320149"/>
            <a:ext cx="9140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/>
              </a:buClr>
              <a:buFont typeface="Arial"/>
              <a:buChar char="•"/>
            </a:pPr>
            <a:r>
              <a:rPr lang="en-US" sz="1600" dirty="0" smtClean="0"/>
              <a:t>Most </a:t>
            </a:r>
            <a:r>
              <a:rPr lang="en-US" sz="1600" dirty="0"/>
              <a:t>variation between the two models and RU29 exist within the first 300 meters of the water column </a:t>
            </a:r>
            <a:endParaRPr lang="en-US" sz="1600" dirty="0" smtClean="0"/>
          </a:p>
          <a:p>
            <a:pPr marL="285750" indent="-285750">
              <a:buClr>
                <a:schemeClr val="accent3"/>
              </a:buClr>
              <a:buFont typeface="Arial"/>
              <a:buChar char="•"/>
            </a:pPr>
            <a:r>
              <a:rPr lang="en-US" sz="1600" dirty="0" err="1"/>
              <a:t>MyOcean</a:t>
            </a:r>
            <a:r>
              <a:rPr lang="en-US" sz="1600" dirty="0"/>
              <a:t> model has a fairly consistent 1˚C to 2˚C difference in temperature from </a:t>
            </a:r>
            <a:r>
              <a:rPr lang="en-US" sz="1600" dirty="0" smtClean="0"/>
              <a:t>RU29</a:t>
            </a:r>
          </a:p>
          <a:p>
            <a:pPr marL="285750" indent="-285750">
              <a:buClr>
                <a:schemeClr val="accent3"/>
              </a:buClr>
              <a:buFont typeface="Arial"/>
              <a:buChar char="•"/>
            </a:pPr>
            <a:r>
              <a:rPr lang="en-US" sz="1600" dirty="0"/>
              <a:t>RTOFS model was fairly consistent with the RU29 data at lower depths but had very large discrepancies in magnitude at certain locations. </a:t>
            </a:r>
          </a:p>
          <a:p>
            <a:pPr marL="285750" indent="-285750">
              <a:buClr>
                <a:schemeClr val="accent3"/>
              </a:buClr>
              <a:buFont typeface="Arial"/>
              <a:buChar char="•"/>
            </a:pP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-62706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-62707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New tools open data analysis across demographic, opportunities for unique crowd sourcing opportunities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158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76200" y="12700"/>
            <a:ext cx="93853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Glider’s </a:t>
            </a:r>
            <a:r>
              <a:rPr lang="en-US" sz="2400" dirty="0"/>
              <a:t>are buoyancy </a:t>
            </a:r>
            <a:r>
              <a:rPr lang="en-US" sz="2400" dirty="0" smtClean="0"/>
              <a:t>driven “steerable” underwater vehicles with real-time communications, developed by multiple groups funded by ONR</a:t>
            </a:r>
            <a:endParaRPr lang="en-US" sz="2400" dirty="0"/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128534" y="1017488"/>
            <a:ext cx="166216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dirty="0">
                <a:latin typeface="Garamond" charset="0"/>
              </a:rPr>
              <a:t>Buoyancy pump in </a:t>
            </a:r>
            <a:r>
              <a:rPr lang="en-US" sz="1400" dirty="0">
                <a:latin typeface="Garamond" charset="0"/>
                <a:sym typeface="Wingdings" charset="0"/>
              </a:rPr>
              <a:t> the glider </a:t>
            </a:r>
            <a:r>
              <a:rPr lang="en-US" sz="1400" dirty="0">
                <a:latin typeface="Garamond" charset="0"/>
              </a:rPr>
              <a:t>pulls in 0.5 L of water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71450" y="2015950"/>
            <a:ext cx="11811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00" dirty="0">
                <a:latin typeface="Garamond" charset="0"/>
              </a:rPr>
              <a:t>Glider begins to dive downward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1206500" y="2633964"/>
            <a:ext cx="17399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00" dirty="0">
                <a:latin typeface="Garamond" charset="0"/>
              </a:rPr>
              <a:t>Push pump out </a:t>
            </a:r>
            <a:r>
              <a:rPr lang="en-US" sz="1400" dirty="0">
                <a:latin typeface="Garamond" charset="0"/>
                <a:sym typeface="Wingdings" charset="0"/>
              </a:rPr>
              <a:t></a:t>
            </a:r>
            <a:r>
              <a:rPr lang="en-US" sz="1400" dirty="0">
                <a:latin typeface="Garamond" charset="0"/>
              </a:rPr>
              <a:t> glider inflects and begins to climb to the surface</a:t>
            </a: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4495800" y="6019800"/>
            <a:ext cx="1997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Garamond" charset="0"/>
              </a:rPr>
              <a:t>one dive and one climb is called a </a:t>
            </a:r>
            <a:r>
              <a:rPr lang="ja-JP" altLang="en-US">
                <a:solidFill>
                  <a:schemeClr val="bg1"/>
                </a:solidFill>
                <a:latin typeface="Arial"/>
              </a:rPr>
              <a:t>‘</a:t>
            </a:r>
            <a:r>
              <a:rPr lang="en-US">
                <a:solidFill>
                  <a:schemeClr val="bg1"/>
                </a:solidFill>
                <a:latin typeface="Garamond" charset="0"/>
              </a:rPr>
              <a:t>yo</a:t>
            </a:r>
            <a:r>
              <a:rPr lang="ja-JP" altLang="en-US">
                <a:solidFill>
                  <a:schemeClr val="bg1"/>
                </a:solidFill>
                <a:latin typeface="Arial"/>
              </a:rPr>
              <a:t>’</a:t>
            </a:r>
            <a:endParaRPr lang="en-US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2514601" y="1004788"/>
            <a:ext cx="1701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dirty="0">
                <a:latin typeface="Garamond" charset="0"/>
              </a:rPr>
              <a:t>When surfacing to connect glider inflates air bladder</a:t>
            </a:r>
          </a:p>
        </p:txBody>
      </p:sp>
      <p:sp>
        <p:nvSpPr>
          <p:cNvPr id="19" name="Freeform 18"/>
          <p:cNvSpPr/>
          <p:nvPr/>
        </p:nvSpPr>
        <p:spPr>
          <a:xfrm>
            <a:off x="927100" y="1752600"/>
            <a:ext cx="2286000" cy="916137"/>
          </a:xfrm>
          <a:custGeom>
            <a:avLst/>
            <a:gdLst>
              <a:gd name="connsiteX0" fmla="*/ 0 w 2286000"/>
              <a:gd name="connsiteY0" fmla="*/ 50800 h 916137"/>
              <a:gd name="connsiteX1" fmla="*/ 508000 w 2286000"/>
              <a:gd name="connsiteY1" fmla="*/ 584200 h 916137"/>
              <a:gd name="connsiteX2" fmla="*/ 774700 w 2286000"/>
              <a:gd name="connsiteY2" fmla="*/ 812800 h 916137"/>
              <a:gd name="connsiteX3" fmla="*/ 1117600 w 2286000"/>
              <a:gd name="connsiteY3" fmla="*/ 914400 h 916137"/>
              <a:gd name="connsiteX4" fmla="*/ 1384300 w 2286000"/>
              <a:gd name="connsiteY4" fmla="*/ 736600 h 916137"/>
              <a:gd name="connsiteX5" fmla="*/ 1739900 w 2286000"/>
              <a:gd name="connsiteY5" fmla="*/ 406400 h 916137"/>
              <a:gd name="connsiteX6" fmla="*/ 2006600 w 2286000"/>
              <a:gd name="connsiteY6" fmla="*/ 114300 h 916137"/>
              <a:gd name="connsiteX7" fmla="*/ 2286000 w 2286000"/>
              <a:gd name="connsiteY7" fmla="*/ 0 h 91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6000" h="916137">
                <a:moveTo>
                  <a:pt x="0" y="50800"/>
                </a:moveTo>
                <a:cubicBezTo>
                  <a:pt x="189441" y="254000"/>
                  <a:pt x="378883" y="457200"/>
                  <a:pt x="508000" y="584200"/>
                </a:cubicBezTo>
                <a:cubicBezTo>
                  <a:pt x="637117" y="711200"/>
                  <a:pt x="673100" y="757767"/>
                  <a:pt x="774700" y="812800"/>
                </a:cubicBezTo>
                <a:cubicBezTo>
                  <a:pt x="876300" y="867833"/>
                  <a:pt x="1016000" y="927100"/>
                  <a:pt x="1117600" y="914400"/>
                </a:cubicBezTo>
                <a:cubicBezTo>
                  <a:pt x="1219200" y="901700"/>
                  <a:pt x="1280583" y="821267"/>
                  <a:pt x="1384300" y="736600"/>
                </a:cubicBezTo>
                <a:cubicBezTo>
                  <a:pt x="1488017" y="651933"/>
                  <a:pt x="1636183" y="510117"/>
                  <a:pt x="1739900" y="406400"/>
                </a:cubicBezTo>
                <a:cubicBezTo>
                  <a:pt x="1843617" y="302683"/>
                  <a:pt x="1915583" y="182033"/>
                  <a:pt x="2006600" y="114300"/>
                </a:cubicBezTo>
                <a:cubicBezTo>
                  <a:pt x="2097617" y="46567"/>
                  <a:pt x="2286000" y="0"/>
                  <a:pt x="2286000" y="0"/>
                </a:cubicBezTo>
              </a:path>
            </a:pathLst>
          </a:cu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104900" y="1752600"/>
            <a:ext cx="774700" cy="7493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32000" y="1752600"/>
            <a:ext cx="812800" cy="7493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>
            <a:fillRect/>
          </a:stretch>
        </p:blipFill>
        <p:spPr bwMode="auto">
          <a:xfrm>
            <a:off x="4696450" y="963331"/>
            <a:ext cx="4206250" cy="24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7019029" y="1164040"/>
            <a:ext cx="973426" cy="17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/>
              <a:t>Iridium Antenna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42" name="AutoShape 5"/>
          <p:cNvSpPr>
            <a:spLocks noChangeArrowheads="1"/>
          </p:cNvSpPr>
          <p:nvPr/>
        </p:nvSpPr>
        <p:spPr bwMode="auto">
          <a:xfrm rot="19140000">
            <a:off x="6999628" y="1566566"/>
            <a:ext cx="302683" cy="105156"/>
          </a:xfrm>
          <a:prstGeom prst="left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4635500" y="1033621"/>
            <a:ext cx="21210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/>
              <a:t>ARGOS </a:t>
            </a:r>
            <a:r>
              <a:rPr lang="en-US" b="1" dirty="0" smtClean="0"/>
              <a:t>and </a:t>
            </a:r>
          </a:p>
          <a:p>
            <a:pPr algn="ctr" eaLnBrk="0" hangingPunct="0"/>
            <a:r>
              <a:rPr lang="en-US" b="1" dirty="0" err="1" smtClean="0"/>
              <a:t>FreeWave</a:t>
            </a:r>
            <a:r>
              <a:rPr lang="en-US" b="1" dirty="0" smtClean="0"/>
              <a:t> </a:t>
            </a:r>
            <a:r>
              <a:rPr lang="en-US" b="1" dirty="0"/>
              <a:t>Antennas</a:t>
            </a:r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 rot="12988105">
            <a:off x="6326544" y="1755390"/>
            <a:ext cx="455725" cy="74425"/>
          </a:xfrm>
          <a:prstGeom prst="left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3467100" y="2298700"/>
            <a:ext cx="1028700" cy="335264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366711" y="2633964"/>
            <a:ext cx="117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At programmed</a:t>
            </a:r>
          </a:p>
          <a:p>
            <a:pPr algn="ctr"/>
            <a:r>
              <a:rPr lang="en-US" sz="1200" dirty="0" smtClean="0"/>
              <a:t>intervals</a:t>
            </a:r>
            <a:endParaRPr lang="en-US" sz="1200" dirty="0"/>
          </a:p>
        </p:txBody>
      </p:sp>
      <p:pic>
        <p:nvPicPr>
          <p:cNvPr id="47" name="Picture 46" descr="11311385685_21a7a0201d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3" y="4194705"/>
            <a:ext cx="8918575" cy="21788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8" name="Right Arrow 47"/>
          <p:cNvSpPr/>
          <p:nvPr/>
        </p:nvSpPr>
        <p:spPr>
          <a:xfrm rot="8016964">
            <a:off x="4482612" y="3637658"/>
            <a:ext cx="836478" cy="321945"/>
          </a:xfrm>
          <a:prstGeom prst="rightArrow">
            <a:avLst>
              <a:gd name="adj1" fmla="val 49533"/>
              <a:gd name="adj2" fmla="val 50000"/>
            </a:avLst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 rot="8016964" flipH="1" flipV="1">
            <a:off x="4945644" y="3574158"/>
            <a:ext cx="836478" cy="321945"/>
          </a:xfrm>
          <a:prstGeom prst="rightArrow">
            <a:avLst>
              <a:gd name="adj1" fmla="val 49533"/>
              <a:gd name="adj2" fmla="val 50000"/>
            </a:avLst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0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91719" y="2"/>
            <a:ext cx="1452282" cy="553278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3000">
                <a:schemeClr val="accent3">
                  <a:lumMod val="0"/>
                  <a:lumOff val="100000"/>
                </a:schemeClr>
              </a:gs>
              <a:gs pos="99000">
                <a:schemeClr val="accent3">
                  <a:lumMod val="100000"/>
                  <a:alpha val="5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      Hurdles: Substrates for formation of artificial reefs</a:t>
            </a:r>
            <a:endParaRPr lang="en-US" sz="2400" dirty="0"/>
          </a:p>
        </p:txBody>
      </p:sp>
      <p:pic>
        <p:nvPicPr>
          <p:cNvPr id="8" name="Picture 7" descr="P101031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1116"/>
            <a:ext cx="4534071" cy="3400553"/>
          </a:xfrm>
          <a:prstGeom prst="rect">
            <a:avLst/>
          </a:prstGeom>
        </p:spPr>
      </p:pic>
      <p:pic>
        <p:nvPicPr>
          <p:cNvPr id="9" name="Picture 8" descr="P1010334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806825"/>
            <a:ext cx="4711700" cy="628226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5100" y="6211669"/>
            <a:ext cx="3411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NSF OOI Glider Argentinean Basin</a:t>
            </a:r>
          </a:p>
          <a:p>
            <a:endParaRPr lang="en-US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165101" y="10795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Hurdles</a:t>
            </a:r>
            <a:r>
              <a:rPr lang="en-US" dirty="0" smtClean="0"/>
              <a:t>: </a:t>
            </a:r>
            <a:r>
              <a:rPr lang="en-US" dirty="0" err="1" smtClean="0"/>
              <a:t>Biofouling</a:t>
            </a:r>
            <a:r>
              <a:rPr lang="en-US" dirty="0"/>
              <a:t> </a:t>
            </a:r>
            <a:r>
              <a:rPr lang="en-US" dirty="0" smtClean="0"/>
              <a:t>(see below), pace of sensor integration, slow but accelerating rate of standardization (Calibration, </a:t>
            </a:r>
            <a:r>
              <a:rPr lang="en-US" dirty="0" err="1" smtClean="0"/>
              <a:t>Qa</a:t>
            </a:r>
            <a:r>
              <a:rPr lang="en-US" dirty="0" smtClean="0"/>
              <a:t>/Qc,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64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8" r="-1" b="142"/>
          <a:stretch/>
        </p:blipFill>
        <p:spPr>
          <a:xfrm>
            <a:off x="311151" y="3301383"/>
            <a:ext cx="4151274" cy="283158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cl_20110204200001-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401"/>
          <a:stretch/>
        </p:blipFill>
        <p:spPr>
          <a:xfrm>
            <a:off x="4745567" y="3301383"/>
            <a:ext cx="4119034" cy="283158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21140" r="23344" b="9445"/>
          <a:stretch/>
        </p:blipFill>
        <p:spPr>
          <a:xfrm>
            <a:off x="311151" y="3301381"/>
            <a:ext cx="4151274" cy="28315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 descr="NBP_windspeed_24h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5" t="7779" r="6667" b="6028"/>
          <a:stretch/>
        </p:blipFill>
        <p:spPr>
          <a:xfrm>
            <a:off x="620181" y="529165"/>
            <a:ext cx="8312151" cy="255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926" y="306915"/>
            <a:ext cx="406957" cy="277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200" dirty="0" smtClean="0"/>
              <a:t>40</a:t>
            </a:r>
          </a:p>
          <a:p>
            <a:pPr algn="r">
              <a:lnSpc>
                <a:spcPts val="2100"/>
              </a:lnSpc>
            </a:pPr>
            <a:endParaRPr lang="en-US" sz="1200" dirty="0" smtClean="0"/>
          </a:p>
          <a:p>
            <a:pPr algn="r">
              <a:lnSpc>
                <a:spcPts val="2100"/>
              </a:lnSpc>
            </a:pPr>
            <a:r>
              <a:rPr lang="en-US" sz="1200" dirty="0" smtClean="0"/>
              <a:t>31</a:t>
            </a:r>
          </a:p>
          <a:p>
            <a:pPr algn="r">
              <a:lnSpc>
                <a:spcPts val="2100"/>
              </a:lnSpc>
            </a:pPr>
            <a:endParaRPr lang="en-US" sz="1200" dirty="0" smtClean="0"/>
          </a:p>
          <a:p>
            <a:pPr algn="r">
              <a:lnSpc>
                <a:spcPts val="2100"/>
              </a:lnSpc>
            </a:pPr>
            <a:r>
              <a:rPr lang="en-US" sz="1200" dirty="0" smtClean="0"/>
              <a:t>22</a:t>
            </a:r>
          </a:p>
          <a:p>
            <a:pPr algn="r">
              <a:lnSpc>
                <a:spcPts val="2100"/>
              </a:lnSpc>
            </a:pPr>
            <a:endParaRPr lang="en-US" sz="1200" dirty="0" smtClean="0"/>
          </a:p>
          <a:p>
            <a:pPr algn="r">
              <a:lnSpc>
                <a:spcPts val="2100"/>
              </a:lnSpc>
            </a:pPr>
            <a:r>
              <a:rPr lang="en-US" sz="1200" dirty="0" smtClean="0"/>
              <a:t>13</a:t>
            </a:r>
          </a:p>
          <a:p>
            <a:pPr algn="r">
              <a:lnSpc>
                <a:spcPts val="2100"/>
              </a:lnSpc>
            </a:pPr>
            <a:endParaRPr lang="en-US" sz="1200" dirty="0" smtClean="0"/>
          </a:p>
          <a:p>
            <a:pPr algn="r">
              <a:lnSpc>
                <a:spcPts val="2100"/>
              </a:lnSpc>
            </a:pPr>
            <a:r>
              <a:rPr lang="en-US" sz="1200" dirty="0"/>
              <a:t>4</a:t>
            </a:r>
            <a:endParaRPr lang="en-US" sz="1200" dirty="0" smtClean="0"/>
          </a:p>
          <a:p>
            <a:pPr algn="r">
              <a:lnSpc>
                <a:spcPts val="2100"/>
              </a:lnSpc>
            </a:pP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8889"/>
          <a:stretch/>
        </p:blipFill>
        <p:spPr>
          <a:xfrm>
            <a:off x="4749758" y="3301383"/>
            <a:ext cx="4143783" cy="283158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cl_20110122010935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0"/>
          <a:stretch/>
        </p:blipFill>
        <p:spPr>
          <a:xfrm>
            <a:off x="-12701" y="12700"/>
            <a:ext cx="10036099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5715000"/>
            <a:ext cx="430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rucool.marine.rutgers.edu</a:t>
            </a:r>
            <a:endParaRPr lang="en-US" sz="2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itle 8"/>
          <p:cNvSpPr txBox="1">
            <a:spLocks/>
          </p:cNvSpPr>
          <p:nvPr/>
        </p:nvSpPr>
        <p:spPr>
          <a:xfrm>
            <a:off x="2438400" y="76200"/>
            <a:ext cx="2743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Thank You!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0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1139825"/>
            <a:ext cx="7974381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540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Glider’s </a:t>
            </a:r>
            <a:r>
              <a:rPr lang="en-US" sz="2400" dirty="0"/>
              <a:t>are </a:t>
            </a:r>
            <a:r>
              <a:rPr lang="en-US" sz="2400" dirty="0" smtClean="0"/>
              <a:t>“steerable” underwater vehicle with real-time communications that can cover great distances over long periods</a:t>
            </a:r>
            <a:endParaRPr lang="en-US" sz="2400" dirty="0"/>
          </a:p>
        </p:txBody>
      </p:sp>
      <p:sp>
        <p:nvSpPr>
          <p:cNvPr id="2" name="Oval 1"/>
          <p:cNvSpPr/>
          <p:nvPr/>
        </p:nvSpPr>
        <p:spPr>
          <a:xfrm>
            <a:off x="5854700" y="1139825"/>
            <a:ext cx="2767380" cy="122237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72200" y="247650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-Long duration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-Grand space scales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64400" y="6425168"/>
            <a:ext cx="173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Moline et al. 2009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142974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uri_bathy_chla_sst_gliderch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079500"/>
            <a:ext cx="563880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540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        These systems can now collect data over scales similar to remote sensing technologies 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841500" y="990600"/>
            <a:ext cx="2501900" cy="1181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356100" y="990600"/>
            <a:ext cx="0" cy="876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3400" y="990600"/>
            <a:ext cx="2984500" cy="342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327900" y="1333500"/>
            <a:ext cx="12700" cy="3784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841500" y="2171700"/>
            <a:ext cx="12700" cy="35814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58898" y="12827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94991" y="2336800"/>
            <a:ext cx="48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23000" y="3517900"/>
            <a:ext cx="48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91719" y="2"/>
            <a:ext cx="1452282" cy="553278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3000">
                <a:schemeClr val="accent3">
                  <a:lumMod val="0"/>
                  <a:lumOff val="100000"/>
                </a:schemeClr>
              </a:gs>
              <a:gs pos="99000">
                <a:schemeClr val="accent3">
                  <a:lumMod val="100000"/>
                  <a:alpha val="5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                      Glider history and our timeline of their evolution</a:t>
            </a:r>
            <a:endParaRPr lang="en-US" sz="2400" dirty="0"/>
          </a:p>
        </p:txBody>
      </p:sp>
      <p:pic>
        <p:nvPicPr>
          <p:cNvPr id="33" name="Picture 32" descr="2709802965_a81d9bdd15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72" y="821404"/>
            <a:ext cx="2995965" cy="2246974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388071" y="723153"/>
            <a:ext cx="0" cy="60408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16200000">
            <a:off x="-144297" y="3961653"/>
            <a:ext cx="64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171" y="761253"/>
            <a:ext cx="3311946" cy="248103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88071" y="2145553"/>
            <a:ext cx="1815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1989 (</a:t>
            </a:r>
            <a:r>
              <a:rPr lang="en-US" dirty="0" err="1" smtClean="0"/>
              <a:t>Stommel’s</a:t>
            </a:r>
            <a:endParaRPr lang="en-US" dirty="0" smtClean="0"/>
          </a:p>
          <a:p>
            <a:r>
              <a:rPr lang="en-US" dirty="0" err="1" smtClean="0"/>
              <a:t>Sloccum</a:t>
            </a:r>
            <a:r>
              <a:rPr lang="en-US" dirty="0" smtClean="0"/>
              <a:t> Mission)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62671" y="2831032"/>
            <a:ext cx="1811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1999 (Test Flight)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92242" y="3276909"/>
            <a:ext cx="1714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 (First cross </a:t>
            </a:r>
          </a:p>
          <a:p>
            <a:r>
              <a:rPr lang="en-US" dirty="0" smtClean="0"/>
              <a:t>shelf mission)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92242" y="4475831"/>
            <a:ext cx="1596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 (First </a:t>
            </a:r>
          </a:p>
          <a:p>
            <a:r>
              <a:rPr lang="en-US" dirty="0" smtClean="0"/>
              <a:t>Basin Crossing)</a:t>
            </a:r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71" y="837453"/>
            <a:ext cx="1028700" cy="6858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15071" y="149098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Glider history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92242" y="5252633"/>
            <a:ext cx="2104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2011-2012 </a:t>
            </a:r>
          </a:p>
          <a:p>
            <a:r>
              <a:rPr lang="en-US" dirty="0" smtClean="0"/>
              <a:t>(Hurricane missions)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65056" y="5898964"/>
            <a:ext cx="1861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2013-2014 (South </a:t>
            </a:r>
          </a:p>
          <a:p>
            <a:r>
              <a:rPr lang="en-US" dirty="0" smtClean="0"/>
              <a:t>Atlantic gyre w/</a:t>
            </a:r>
          </a:p>
          <a:p>
            <a:r>
              <a:rPr lang="en-US" dirty="0" smtClean="0"/>
              <a:t>Challenger)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318472" y="824753"/>
            <a:ext cx="1787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Doug with first at sea test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2242" y="3867287"/>
            <a:ext cx="1867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2006 (First </a:t>
            </a:r>
          </a:p>
          <a:p>
            <a:r>
              <a:rPr lang="en-US" dirty="0" smtClean="0"/>
              <a:t>Antarctic mission)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417" y="3343851"/>
            <a:ext cx="6324600" cy="34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91719" y="2"/>
            <a:ext cx="1452282" cy="553278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3000">
                <a:schemeClr val="accent3">
                  <a:lumMod val="0"/>
                  <a:lumOff val="100000"/>
                </a:schemeClr>
              </a:gs>
              <a:gs pos="99000">
                <a:schemeClr val="accent3">
                  <a:lumMod val="100000"/>
                  <a:alpha val="5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         </a:t>
            </a:r>
            <a:r>
              <a:rPr lang="en-US" sz="2400" dirty="0" smtClean="0"/>
              <a:t>Gliders are being accepted by the community and </a:t>
            </a:r>
          </a:p>
          <a:p>
            <a:pPr algn="ctr"/>
            <a:r>
              <a:rPr lang="en-US" sz="2400" dirty="0" smtClean="0"/>
              <a:t>are having science impact</a:t>
            </a:r>
            <a:endParaRPr lang="en-US" sz="2400" dirty="0"/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364816" y="3135091"/>
            <a:ext cx="4466444" cy="2848271"/>
            <a:chOff x="402018" y="1092200"/>
            <a:chExt cx="8116793" cy="517611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311" y="1092200"/>
              <a:ext cx="7683500" cy="46609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 rot="16200000">
              <a:off x="-1233385" y="2975578"/>
              <a:ext cx="3735304" cy="464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/>
                  <a:cs typeface="Times New Roman"/>
                </a:rPr>
                <a:t>Publications that used glider data </a:t>
              </a:r>
              <a:endParaRPr lang="en-US" sz="1200" dirty="0">
                <a:latin typeface="Times New Roman"/>
                <a:cs typeface="Times New Roman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52301" y="5803819"/>
              <a:ext cx="806703" cy="464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/>
                  <a:cs typeface="Times New Roman"/>
                </a:rPr>
                <a:t>Year</a:t>
              </a:r>
              <a:endParaRPr lang="en-US" sz="1200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5439948" y="2475965"/>
            <a:ext cx="3259758" cy="3620751"/>
            <a:chOff x="1877792" y="482609"/>
            <a:chExt cx="5079303" cy="5641797"/>
          </a:xfrm>
        </p:grpSpPr>
        <p:sp>
          <p:nvSpPr>
            <p:cNvPr id="37" name="Freeform 36"/>
            <p:cNvSpPr/>
            <p:nvPr/>
          </p:nvSpPr>
          <p:spPr>
            <a:xfrm>
              <a:off x="4580881" y="1337005"/>
              <a:ext cx="1488440" cy="2159936"/>
            </a:xfrm>
            <a:custGeom>
              <a:avLst/>
              <a:gdLst>
                <a:gd name="connsiteX0" fmla="*/ 0 w 1488440"/>
                <a:gd name="connsiteY0" fmla="*/ 16179 h 2159936"/>
                <a:gd name="connsiteX1" fmla="*/ 0 w 1488440"/>
                <a:gd name="connsiteY1" fmla="*/ 2159936 h 2159936"/>
                <a:gd name="connsiteX2" fmla="*/ 1488440 w 1488440"/>
                <a:gd name="connsiteY2" fmla="*/ 598634 h 2159936"/>
                <a:gd name="connsiteX3" fmla="*/ 1399457 w 1488440"/>
                <a:gd name="connsiteY3" fmla="*/ 509647 h 2159936"/>
                <a:gd name="connsiteX4" fmla="*/ 1205313 w 1488440"/>
                <a:gd name="connsiteY4" fmla="*/ 364034 h 2159936"/>
                <a:gd name="connsiteX5" fmla="*/ 986901 w 1488440"/>
                <a:gd name="connsiteY5" fmla="*/ 226510 h 2159936"/>
                <a:gd name="connsiteX6" fmla="*/ 760399 w 1488440"/>
                <a:gd name="connsiteY6" fmla="*/ 129434 h 2159936"/>
                <a:gd name="connsiteX7" fmla="*/ 477271 w 1488440"/>
                <a:gd name="connsiteY7" fmla="*/ 40448 h 2159936"/>
                <a:gd name="connsiteX8" fmla="*/ 177965 w 1488440"/>
                <a:gd name="connsiteY8" fmla="*/ 0 h 2159936"/>
                <a:gd name="connsiteX9" fmla="*/ 0 w 1488440"/>
                <a:gd name="connsiteY9" fmla="*/ 16179 h 215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8440" h="2159936">
                  <a:moveTo>
                    <a:pt x="0" y="16179"/>
                  </a:moveTo>
                  <a:lnTo>
                    <a:pt x="0" y="2159936"/>
                  </a:lnTo>
                  <a:lnTo>
                    <a:pt x="1488440" y="598634"/>
                  </a:lnTo>
                  <a:lnTo>
                    <a:pt x="1399457" y="509647"/>
                  </a:lnTo>
                  <a:lnTo>
                    <a:pt x="1205313" y="364034"/>
                  </a:lnTo>
                  <a:lnTo>
                    <a:pt x="986901" y="226510"/>
                  </a:lnTo>
                  <a:lnTo>
                    <a:pt x="760399" y="129434"/>
                  </a:lnTo>
                  <a:lnTo>
                    <a:pt x="477271" y="40448"/>
                  </a:lnTo>
                  <a:lnTo>
                    <a:pt x="177965" y="0"/>
                  </a:lnTo>
                  <a:lnTo>
                    <a:pt x="0" y="1617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4580127" y="1914850"/>
              <a:ext cx="2127500" cy="2014323"/>
            </a:xfrm>
            <a:custGeom>
              <a:avLst/>
              <a:gdLst>
                <a:gd name="connsiteX0" fmla="*/ 1464173 w 2127500"/>
                <a:gd name="connsiteY0" fmla="*/ 0 h 2014323"/>
                <a:gd name="connsiteX1" fmla="*/ 0 w 2127500"/>
                <a:gd name="connsiteY1" fmla="*/ 1569392 h 2014323"/>
                <a:gd name="connsiteX2" fmla="*/ 2070874 w 2127500"/>
                <a:gd name="connsiteY2" fmla="*/ 2014323 h 2014323"/>
                <a:gd name="connsiteX3" fmla="*/ 2111321 w 2127500"/>
                <a:gd name="connsiteY3" fmla="*/ 1747364 h 2014323"/>
                <a:gd name="connsiteX4" fmla="*/ 2127500 w 2127500"/>
                <a:gd name="connsiteY4" fmla="*/ 1480406 h 2014323"/>
                <a:gd name="connsiteX5" fmla="*/ 2078964 w 2127500"/>
                <a:gd name="connsiteY5" fmla="*/ 1100193 h 2014323"/>
                <a:gd name="connsiteX6" fmla="*/ 1973802 w 2127500"/>
                <a:gd name="connsiteY6" fmla="*/ 752338 h 2014323"/>
                <a:gd name="connsiteX7" fmla="*/ 1771568 w 2127500"/>
                <a:gd name="connsiteY7" fmla="*/ 380214 h 2014323"/>
                <a:gd name="connsiteX8" fmla="*/ 1464173 w 2127500"/>
                <a:gd name="connsiteY8" fmla="*/ 0 h 201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7500" h="2014323">
                  <a:moveTo>
                    <a:pt x="1464173" y="0"/>
                  </a:moveTo>
                  <a:lnTo>
                    <a:pt x="0" y="1569392"/>
                  </a:lnTo>
                  <a:lnTo>
                    <a:pt x="2070874" y="2014323"/>
                  </a:lnTo>
                  <a:lnTo>
                    <a:pt x="2111321" y="1747364"/>
                  </a:lnTo>
                  <a:lnTo>
                    <a:pt x="2127500" y="1480406"/>
                  </a:lnTo>
                  <a:lnTo>
                    <a:pt x="2078964" y="1100193"/>
                  </a:lnTo>
                  <a:lnTo>
                    <a:pt x="1973802" y="752338"/>
                  </a:lnTo>
                  <a:lnTo>
                    <a:pt x="1771568" y="380214"/>
                  </a:lnTo>
                  <a:lnTo>
                    <a:pt x="146417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580127" y="3483865"/>
              <a:ext cx="2095142" cy="2006232"/>
            </a:xfrm>
            <a:custGeom>
              <a:avLst/>
              <a:gdLst>
                <a:gd name="connsiteX0" fmla="*/ 0 w 2095142"/>
                <a:gd name="connsiteY0" fmla="*/ 0 h 2006232"/>
                <a:gd name="connsiteX1" fmla="*/ 2095142 w 2095142"/>
                <a:gd name="connsiteY1" fmla="*/ 461110 h 2006232"/>
                <a:gd name="connsiteX2" fmla="*/ 1998070 w 2095142"/>
                <a:gd name="connsiteY2" fmla="*/ 768516 h 2006232"/>
                <a:gd name="connsiteX3" fmla="*/ 1900998 w 2095142"/>
                <a:gd name="connsiteY3" fmla="*/ 970757 h 2006232"/>
                <a:gd name="connsiteX4" fmla="*/ 1803926 w 2095142"/>
                <a:gd name="connsiteY4" fmla="*/ 1140640 h 2006232"/>
                <a:gd name="connsiteX5" fmla="*/ 1617871 w 2095142"/>
                <a:gd name="connsiteY5" fmla="*/ 1383329 h 2006232"/>
                <a:gd name="connsiteX6" fmla="*/ 1399458 w 2095142"/>
                <a:gd name="connsiteY6" fmla="*/ 1609840 h 2006232"/>
                <a:gd name="connsiteX7" fmla="*/ 1156778 w 2095142"/>
                <a:gd name="connsiteY7" fmla="*/ 1803991 h 2006232"/>
                <a:gd name="connsiteX8" fmla="*/ 808935 w 2095142"/>
                <a:gd name="connsiteY8" fmla="*/ 1957695 h 2006232"/>
                <a:gd name="connsiteX9" fmla="*/ 695685 w 2095142"/>
                <a:gd name="connsiteY9" fmla="*/ 2006232 h 2006232"/>
                <a:gd name="connsiteX10" fmla="*/ 0 w 2095142"/>
                <a:gd name="connsiteY10" fmla="*/ 0 h 2006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142" h="2006232">
                  <a:moveTo>
                    <a:pt x="0" y="0"/>
                  </a:moveTo>
                  <a:lnTo>
                    <a:pt x="2095142" y="461110"/>
                  </a:lnTo>
                  <a:lnTo>
                    <a:pt x="1998070" y="768516"/>
                  </a:lnTo>
                  <a:lnTo>
                    <a:pt x="1900998" y="970757"/>
                  </a:lnTo>
                  <a:lnTo>
                    <a:pt x="1803926" y="1140640"/>
                  </a:lnTo>
                  <a:lnTo>
                    <a:pt x="1617871" y="1383329"/>
                  </a:lnTo>
                  <a:lnTo>
                    <a:pt x="1399458" y="1609840"/>
                  </a:lnTo>
                  <a:lnTo>
                    <a:pt x="1156778" y="1803991"/>
                  </a:lnTo>
                  <a:lnTo>
                    <a:pt x="808935" y="1957695"/>
                  </a:lnTo>
                  <a:lnTo>
                    <a:pt x="695685" y="2006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2954168" y="3476152"/>
              <a:ext cx="2313554" cy="2135668"/>
            </a:xfrm>
            <a:custGeom>
              <a:avLst/>
              <a:gdLst>
                <a:gd name="connsiteX0" fmla="*/ 1609781 w 2313554"/>
                <a:gd name="connsiteY0" fmla="*/ 0 h 2135668"/>
                <a:gd name="connsiteX1" fmla="*/ 2313554 w 2313554"/>
                <a:gd name="connsiteY1" fmla="*/ 2022412 h 2135668"/>
                <a:gd name="connsiteX2" fmla="*/ 2119410 w 2313554"/>
                <a:gd name="connsiteY2" fmla="*/ 2087130 h 2135668"/>
                <a:gd name="connsiteX3" fmla="*/ 1876729 w 2313554"/>
                <a:gd name="connsiteY3" fmla="*/ 2119488 h 2135668"/>
                <a:gd name="connsiteX4" fmla="*/ 1496530 w 2313554"/>
                <a:gd name="connsiteY4" fmla="*/ 2135668 h 2135668"/>
                <a:gd name="connsiteX5" fmla="*/ 1164866 w 2313554"/>
                <a:gd name="connsiteY5" fmla="*/ 2087130 h 2135668"/>
                <a:gd name="connsiteX6" fmla="*/ 841292 w 2313554"/>
                <a:gd name="connsiteY6" fmla="*/ 2014323 h 2135668"/>
                <a:gd name="connsiteX7" fmla="*/ 598612 w 2313554"/>
                <a:gd name="connsiteY7" fmla="*/ 1909157 h 2135668"/>
                <a:gd name="connsiteX8" fmla="*/ 372110 w 2313554"/>
                <a:gd name="connsiteY8" fmla="*/ 1747364 h 2135668"/>
                <a:gd name="connsiteX9" fmla="*/ 177966 w 2313554"/>
                <a:gd name="connsiteY9" fmla="*/ 1609840 h 2135668"/>
                <a:gd name="connsiteX10" fmla="*/ 0 w 2313554"/>
                <a:gd name="connsiteY10" fmla="*/ 1415689 h 2135668"/>
                <a:gd name="connsiteX11" fmla="*/ 1609781 w 2313554"/>
                <a:gd name="connsiteY11" fmla="*/ 0 h 2135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3554" h="2135668">
                  <a:moveTo>
                    <a:pt x="1609781" y="0"/>
                  </a:moveTo>
                  <a:lnTo>
                    <a:pt x="2313554" y="2022412"/>
                  </a:lnTo>
                  <a:lnTo>
                    <a:pt x="2119410" y="2087130"/>
                  </a:lnTo>
                  <a:lnTo>
                    <a:pt x="1876729" y="2119488"/>
                  </a:lnTo>
                  <a:lnTo>
                    <a:pt x="1496530" y="2135668"/>
                  </a:lnTo>
                  <a:lnTo>
                    <a:pt x="1164866" y="2087130"/>
                  </a:lnTo>
                  <a:lnTo>
                    <a:pt x="841292" y="2014323"/>
                  </a:lnTo>
                  <a:lnTo>
                    <a:pt x="598612" y="1909157"/>
                  </a:lnTo>
                  <a:lnTo>
                    <a:pt x="372110" y="1747364"/>
                  </a:lnTo>
                  <a:lnTo>
                    <a:pt x="177966" y="1609840"/>
                  </a:lnTo>
                  <a:lnTo>
                    <a:pt x="0" y="1415689"/>
                  </a:lnTo>
                  <a:lnTo>
                    <a:pt x="1609781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2404092" y="3193392"/>
              <a:ext cx="2159857" cy="1690736"/>
            </a:xfrm>
            <a:custGeom>
              <a:avLst/>
              <a:gdLst>
                <a:gd name="connsiteX0" fmla="*/ 2159857 w 2159857"/>
                <a:gd name="connsiteY0" fmla="*/ 291227 h 1690736"/>
                <a:gd name="connsiteX1" fmla="*/ 541987 w 2159857"/>
                <a:gd name="connsiteY1" fmla="*/ 1690736 h 1690736"/>
                <a:gd name="connsiteX2" fmla="*/ 355931 w 2159857"/>
                <a:gd name="connsiteY2" fmla="*/ 1488495 h 1690736"/>
                <a:gd name="connsiteX3" fmla="*/ 202234 w 2159857"/>
                <a:gd name="connsiteY3" fmla="*/ 1197268 h 1690736"/>
                <a:gd name="connsiteX4" fmla="*/ 113251 w 2159857"/>
                <a:gd name="connsiteY4" fmla="*/ 962668 h 1690736"/>
                <a:gd name="connsiteX5" fmla="*/ 48536 w 2159857"/>
                <a:gd name="connsiteY5" fmla="*/ 719979 h 1690736"/>
                <a:gd name="connsiteX6" fmla="*/ 16179 w 2159857"/>
                <a:gd name="connsiteY6" fmla="*/ 453020 h 1690736"/>
                <a:gd name="connsiteX7" fmla="*/ 0 w 2159857"/>
                <a:gd name="connsiteY7" fmla="*/ 210331 h 1690736"/>
                <a:gd name="connsiteX8" fmla="*/ 32357 w 2159857"/>
                <a:gd name="connsiteY8" fmla="*/ 0 h 1690736"/>
                <a:gd name="connsiteX9" fmla="*/ 2159857 w 2159857"/>
                <a:gd name="connsiteY9" fmla="*/ 291227 h 169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59857" h="1690736">
                  <a:moveTo>
                    <a:pt x="2159857" y="291227"/>
                  </a:moveTo>
                  <a:lnTo>
                    <a:pt x="541987" y="1690736"/>
                  </a:lnTo>
                  <a:lnTo>
                    <a:pt x="355931" y="1488495"/>
                  </a:lnTo>
                  <a:lnTo>
                    <a:pt x="202234" y="1197268"/>
                  </a:lnTo>
                  <a:lnTo>
                    <a:pt x="113251" y="962668"/>
                  </a:lnTo>
                  <a:lnTo>
                    <a:pt x="48536" y="719979"/>
                  </a:lnTo>
                  <a:lnTo>
                    <a:pt x="16179" y="453020"/>
                  </a:lnTo>
                  <a:lnTo>
                    <a:pt x="0" y="210331"/>
                  </a:lnTo>
                  <a:lnTo>
                    <a:pt x="32357" y="0"/>
                  </a:lnTo>
                  <a:lnTo>
                    <a:pt x="2159857" y="291227"/>
                  </a:lnTo>
                  <a:close/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436449" y="1826241"/>
              <a:ext cx="2127500" cy="1650289"/>
            </a:xfrm>
            <a:custGeom>
              <a:avLst/>
              <a:gdLst>
                <a:gd name="connsiteX0" fmla="*/ 2127500 w 2127500"/>
                <a:gd name="connsiteY0" fmla="*/ 1650289 h 1650289"/>
                <a:gd name="connsiteX1" fmla="*/ 776578 w 2127500"/>
                <a:gd name="connsiteY1" fmla="*/ 0 h 1650289"/>
                <a:gd name="connsiteX2" fmla="*/ 598612 w 2127500"/>
                <a:gd name="connsiteY2" fmla="*/ 129435 h 1650289"/>
                <a:gd name="connsiteX3" fmla="*/ 444915 w 2127500"/>
                <a:gd name="connsiteY3" fmla="*/ 331676 h 1650289"/>
                <a:gd name="connsiteX4" fmla="*/ 234592 w 2127500"/>
                <a:gd name="connsiteY4" fmla="*/ 663351 h 1650289"/>
                <a:gd name="connsiteX5" fmla="*/ 129430 w 2127500"/>
                <a:gd name="connsiteY5" fmla="*/ 897951 h 1650289"/>
                <a:gd name="connsiteX6" fmla="*/ 40447 w 2127500"/>
                <a:gd name="connsiteY6" fmla="*/ 1164910 h 1650289"/>
                <a:gd name="connsiteX7" fmla="*/ 0 w 2127500"/>
                <a:gd name="connsiteY7" fmla="*/ 1359061 h 1650289"/>
                <a:gd name="connsiteX8" fmla="*/ 2127500 w 2127500"/>
                <a:gd name="connsiteY8" fmla="*/ 1650289 h 165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7500" h="1650289">
                  <a:moveTo>
                    <a:pt x="2127500" y="1650289"/>
                  </a:moveTo>
                  <a:lnTo>
                    <a:pt x="776578" y="0"/>
                  </a:lnTo>
                  <a:lnTo>
                    <a:pt x="598612" y="129435"/>
                  </a:lnTo>
                  <a:lnTo>
                    <a:pt x="444915" y="331676"/>
                  </a:lnTo>
                  <a:lnTo>
                    <a:pt x="234592" y="663351"/>
                  </a:lnTo>
                  <a:lnTo>
                    <a:pt x="129430" y="897951"/>
                  </a:lnTo>
                  <a:lnTo>
                    <a:pt x="40447" y="1164910"/>
                  </a:lnTo>
                  <a:lnTo>
                    <a:pt x="0" y="1359061"/>
                  </a:lnTo>
                  <a:lnTo>
                    <a:pt x="2127500" y="1650289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204182" y="1365131"/>
              <a:ext cx="1334743" cy="2079040"/>
            </a:xfrm>
            <a:custGeom>
              <a:avLst/>
              <a:gdLst>
                <a:gd name="connsiteX0" fmla="*/ 1334743 w 1334743"/>
                <a:gd name="connsiteY0" fmla="*/ 2079040 h 2079040"/>
                <a:gd name="connsiteX1" fmla="*/ 954544 w 1334743"/>
                <a:gd name="connsiteY1" fmla="*/ 0 h 2079040"/>
                <a:gd name="connsiteX2" fmla="*/ 711863 w 1334743"/>
                <a:gd name="connsiteY2" fmla="*/ 64717 h 2079040"/>
                <a:gd name="connsiteX3" fmla="*/ 493451 w 1334743"/>
                <a:gd name="connsiteY3" fmla="*/ 137524 h 2079040"/>
                <a:gd name="connsiteX4" fmla="*/ 234592 w 1334743"/>
                <a:gd name="connsiteY4" fmla="*/ 258869 h 2079040"/>
                <a:gd name="connsiteX5" fmla="*/ 0 w 1334743"/>
                <a:gd name="connsiteY5" fmla="*/ 444931 h 2079040"/>
                <a:gd name="connsiteX6" fmla="*/ 1334743 w 1334743"/>
                <a:gd name="connsiteY6" fmla="*/ 2079040 h 207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4743" h="2079040">
                  <a:moveTo>
                    <a:pt x="1334743" y="2079040"/>
                  </a:moveTo>
                  <a:lnTo>
                    <a:pt x="954544" y="0"/>
                  </a:lnTo>
                  <a:lnTo>
                    <a:pt x="711863" y="64717"/>
                  </a:lnTo>
                  <a:lnTo>
                    <a:pt x="493451" y="137524"/>
                  </a:lnTo>
                  <a:lnTo>
                    <a:pt x="234592" y="258869"/>
                  </a:lnTo>
                  <a:lnTo>
                    <a:pt x="0" y="444931"/>
                  </a:lnTo>
                  <a:lnTo>
                    <a:pt x="1334743" y="2079040"/>
                  </a:ln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CC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4183749" y="1324306"/>
              <a:ext cx="372110" cy="2119488"/>
            </a:xfrm>
            <a:custGeom>
              <a:avLst/>
              <a:gdLst>
                <a:gd name="connsiteX0" fmla="*/ 372110 w 372110"/>
                <a:gd name="connsiteY0" fmla="*/ 2119488 h 2119488"/>
                <a:gd name="connsiteX1" fmla="*/ 194145 w 372110"/>
                <a:gd name="connsiteY1" fmla="*/ 0 h 2119488"/>
                <a:gd name="connsiteX2" fmla="*/ 0 w 372110"/>
                <a:gd name="connsiteY2" fmla="*/ 24269 h 2119488"/>
                <a:gd name="connsiteX3" fmla="*/ 372110 w 372110"/>
                <a:gd name="connsiteY3" fmla="*/ 2119488 h 2119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10" h="2119488">
                  <a:moveTo>
                    <a:pt x="372110" y="2119488"/>
                  </a:moveTo>
                  <a:lnTo>
                    <a:pt x="194145" y="0"/>
                  </a:lnTo>
                  <a:lnTo>
                    <a:pt x="0" y="24269"/>
                  </a:lnTo>
                  <a:lnTo>
                    <a:pt x="372110" y="211948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4385983" y="1308126"/>
              <a:ext cx="186055" cy="2159937"/>
            </a:xfrm>
            <a:custGeom>
              <a:avLst/>
              <a:gdLst>
                <a:gd name="connsiteX0" fmla="*/ 0 w 186055"/>
                <a:gd name="connsiteY0" fmla="*/ 8090 h 2159937"/>
                <a:gd name="connsiteX1" fmla="*/ 186055 w 186055"/>
                <a:gd name="connsiteY1" fmla="*/ 2159937 h 2159937"/>
                <a:gd name="connsiteX2" fmla="*/ 186055 w 186055"/>
                <a:gd name="connsiteY2" fmla="*/ 0 h 2159937"/>
                <a:gd name="connsiteX3" fmla="*/ 0 w 186055"/>
                <a:gd name="connsiteY3" fmla="*/ 8090 h 2159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55" h="2159937">
                  <a:moveTo>
                    <a:pt x="0" y="8090"/>
                  </a:moveTo>
                  <a:lnTo>
                    <a:pt x="186055" y="2159937"/>
                  </a:lnTo>
                  <a:lnTo>
                    <a:pt x="186055" y="0"/>
                  </a:lnTo>
                  <a:lnTo>
                    <a:pt x="0" y="809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6" name="Oval 45"/>
            <p:cNvSpPr/>
            <p:nvPr/>
          </p:nvSpPr>
          <p:spPr>
            <a:xfrm>
              <a:off x="2412182" y="1324306"/>
              <a:ext cx="4303534" cy="43198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7" name="Oval 46"/>
            <p:cNvSpPr/>
            <p:nvPr/>
          </p:nvSpPr>
          <p:spPr>
            <a:xfrm>
              <a:off x="4547770" y="3457461"/>
              <a:ext cx="48536" cy="56628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617444" y="1722956"/>
              <a:ext cx="1285555" cy="575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Glider Design </a:t>
              </a:r>
            </a:p>
            <a:p>
              <a:r>
                <a:rPr lang="en-US" sz="900" dirty="0" smtClean="0">
                  <a:solidFill>
                    <a:schemeClr val="bg1"/>
                  </a:solidFill>
                </a:rPr>
                <a:t>&amp; Description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03596" y="2912483"/>
              <a:ext cx="1475055" cy="575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Glider Networks</a:t>
              </a:r>
            </a:p>
            <a:p>
              <a:r>
                <a:rPr lang="en-US" sz="900" dirty="0" smtClean="0"/>
                <a:t>&amp; Observatories</a:t>
              </a:r>
              <a:endParaRPr lang="en-US" sz="9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970068" y="4190783"/>
              <a:ext cx="1351591" cy="575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FFFFFF"/>
                  </a:solidFill>
                </a:rPr>
                <a:t>Water Column </a:t>
              </a:r>
            </a:p>
            <a:p>
              <a:pPr algn="ctr"/>
              <a:r>
                <a:rPr lang="en-US" sz="900" dirty="0" smtClean="0">
                  <a:solidFill>
                    <a:srgbClr val="FFFFFF"/>
                  </a:solidFill>
                </a:rPr>
                <a:t>Physics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674786" y="4580181"/>
              <a:ext cx="1075069" cy="575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/>
                <a:t>Ocean </a:t>
              </a:r>
            </a:p>
            <a:p>
              <a:pPr algn="ctr"/>
              <a:r>
                <a:rPr lang="en-US" sz="900" dirty="0" smtClean="0"/>
                <a:t>Circulation</a:t>
              </a:r>
              <a:endParaRPr lang="en-US" sz="9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34945" y="3582892"/>
              <a:ext cx="933867" cy="575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FFFFFF"/>
                  </a:solidFill>
                </a:rPr>
                <a:t>Plankton</a:t>
              </a:r>
            </a:p>
            <a:p>
              <a:pPr algn="ctr"/>
              <a:r>
                <a:rPr lang="en-US" sz="900" dirty="0" smtClean="0">
                  <a:solidFill>
                    <a:srgbClr val="FFFFFF"/>
                  </a:solidFill>
                </a:rPr>
                <a:t>Ecology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533719" y="2682392"/>
              <a:ext cx="1510267" cy="35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/>
                <a:t>Biogeochemistry</a:t>
              </a:r>
              <a:endParaRPr lang="en-US" sz="9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81679" y="1666235"/>
              <a:ext cx="817691" cy="575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/>
                <a:t>Fish </a:t>
              </a:r>
            </a:p>
            <a:p>
              <a:pPr algn="ctr"/>
              <a:r>
                <a:rPr lang="en-US" sz="900" dirty="0" smtClean="0"/>
                <a:t>&amp; Birds</a:t>
              </a:r>
              <a:endParaRPr lang="en-US" sz="9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398773" y="922897"/>
              <a:ext cx="845703" cy="35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/>
                <a:t>Climate</a:t>
              </a:r>
              <a:endParaRPr lang="en-US" sz="9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121797" y="889832"/>
              <a:ext cx="1016235" cy="35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/>
                <a:t>Education</a:t>
              </a:r>
              <a:endParaRPr lang="en-US" sz="900" dirty="0"/>
            </a:p>
          </p:txBody>
        </p:sp>
        <p:cxnSp>
          <p:nvCxnSpPr>
            <p:cNvPr id="57" name="Straight Connector 56"/>
            <p:cNvCxnSpPr>
              <a:endCxn id="44" idx="2"/>
            </p:cNvCxnSpPr>
            <p:nvPr/>
          </p:nvCxnSpPr>
          <p:spPr>
            <a:xfrm>
              <a:off x="4099895" y="1180674"/>
              <a:ext cx="83854" cy="16790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4487986" y="1165173"/>
              <a:ext cx="92141" cy="16790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ight Brace 58"/>
            <p:cNvSpPr/>
            <p:nvPr/>
          </p:nvSpPr>
          <p:spPr>
            <a:xfrm rot="19500000">
              <a:off x="6223300" y="1092819"/>
              <a:ext cx="375462" cy="1923369"/>
            </a:xfrm>
            <a:prstGeom prst="rightBrac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extBox 59"/>
            <p:cNvSpPr txBox="1"/>
            <p:nvPr/>
          </p:nvSpPr>
          <p:spPr>
            <a:xfrm rot="3300000">
              <a:off x="5553863" y="1731395"/>
              <a:ext cx="2446785" cy="35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/>
                <a:t>Engineering &amp; Planning (28%)</a:t>
              </a:r>
              <a:endParaRPr lang="en-US" sz="900" dirty="0"/>
            </a:p>
          </p:txBody>
        </p:sp>
        <p:sp>
          <p:nvSpPr>
            <p:cNvPr id="61" name="Right Brace 60"/>
            <p:cNvSpPr/>
            <p:nvPr/>
          </p:nvSpPr>
          <p:spPr>
            <a:xfrm rot="4140000">
              <a:off x="5180498" y="4719384"/>
              <a:ext cx="375462" cy="1923369"/>
            </a:xfrm>
            <a:prstGeom prst="rightBrac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2" name="TextBox 61"/>
            <p:cNvSpPr txBox="1"/>
            <p:nvPr/>
          </p:nvSpPr>
          <p:spPr>
            <a:xfrm rot="20303687">
              <a:off x="4318492" y="5764727"/>
              <a:ext cx="2436776" cy="35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0000FF"/>
                  </a:solidFill>
                </a:rPr>
                <a:t>Physical Oceanography (35%)</a:t>
              </a:r>
              <a:endParaRPr lang="en-US" sz="900" dirty="0">
                <a:solidFill>
                  <a:srgbClr val="0000FF"/>
                </a:solidFill>
              </a:endParaRPr>
            </a:p>
          </p:txBody>
        </p:sp>
        <p:sp>
          <p:nvSpPr>
            <p:cNvPr id="63" name="Right Brace 62"/>
            <p:cNvSpPr/>
            <p:nvPr/>
          </p:nvSpPr>
          <p:spPr>
            <a:xfrm rot="12198266">
              <a:off x="2213563" y="1505799"/>
              <a:ext cx="375462" cy="1923369"/>
            </a:xfrm>
            <a:prstGeom prst="rightBrac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4" name="TextBox 63"/>
            <p:cNvSpPr txBox="1"/>
            <p:nvPr/>
          </p:nvSpPr>
          <p:spPr>
            <a:xfrm rot="17684323">
              <a:off x="350787" y="2009614"/>
              <a:ext cx="3413689" cy="35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008000"/>
                  </a:solidFill>
                </a:rPr>
                <a:t>Biology and Chemical Oceanography (32%)</a:t>
              </a:r>
              <a:endParaRPr lang="en-US" sz="900" dirty="0">
                <a:solidFill>
                  <a:srgbClr val="008000"/>
                </a:solidFill>
              </a:endParaRPr>
            </a:p>
          </p:txBody>
        </p:sp>
      </p:grpSp>
      <p:pic>
        <p:nvPicPr>
          <p:cNvPr id="65" name="irc_mi" descr="http://auvac.org/uploads/configuration/glider-surfac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/>
          <a:stretch/>
        </p:blipFill>
        <p:spPr bwMode="auto">
          <a:xfrm>
            <a:off x="3285364" y="970221"/>
            <a:ext cx="1952625" cy="15724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irc_mi" descr="http://digitaljournal.com/img/1/7/0/5/i/4/0/8/o/irobotseaglide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t="14837" r="53714" b="24071"/>
          <a:stretch/>
        </p:blipFill>
        <p:spPr bwMode="auto">
          <a:xfrm>
            <a:off x="1742314" y="970221"/>
            <a:ext cx="1543050" cy="15724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irc_mi" descr="http://www-pord.ucsd.edu/%7Eshaunj/graphics/spray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7"/>
          <a:stretch/>
        </p:blipFill>
        <p:spPr bwMode="auto">
          <a:xfrm>
            <a:off x="5229522" y="970221"/>
            <a:ext cx="2266950" cy="15724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81978" y="6376521"/>
            <a:ext cx="1787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Schofield et al. MTS 2015 </a:t>
            </a:r>
            <a:endParaRPr lang="en-US" sz="1200" i="1" dirty="0"/>
          </a:p>
        </p:txBody>
      </p:sp>
      <p:pic>
        <p:nvPicPr>
          <p:cNvPr id="68" name="Picture 67" descr="rucool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2" y="6414621"/>
            <a:ext cx="1516512" cy="3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63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         </a:t>
            </a:r>
            <a:r>
              <a:rPr lang="en-US" sz="2400" dirty="0" smtClean="0"/>
              <a:t>What can science data can be collected by gliders?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081978" y="6471255"/>
            <a:ext cx="1787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Schofield et al. MTS 2015 </a:t>
            </a:r>
            <a:endParaRPr lang="en-US" sz="1200" i="1" dirty="0"/>
          </a:p>
        </p:txBody>
      </p:sp>
      <p:pic>
        <p:nvPicPr>
          <p:cNvPr id="68" name="Picture 67" descr="rucool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2" y="6414621"/>
            <a:ext cx="1516512" cy="333633"/>
          </a:xfrm>
          <a:prstGeom prst="rect">
            <a:avLst/>
          </a:prstGeom>
        </p:spPr>
      </p:pic>
      <p:grpSp>
        <p:nvGrpSpPr>
          <p:cNvPr id="69" name="Group 68"/>
          <p:cNvGrpSpPr>
            <a:grpSpLocks noChangeAspect="1"/>
          </p:cNvGrpSpPr>
          <p:nvPr/>
        </p:nvGrpSpPr>
        <p:grpSpPr>
          <a:xfrm>
            <a:off x="448460" y="724586"/>
            <a:ext cx="8263461" cy="5905927"/>
            <a:chOff x="-275161" y="44081"/>
            <a:chExt cx="9675845" cy="6915364"/>
          </a:xfrm>
        </p:grpSpPr>
        <p:grpSp>
          <p:nvGrpSpPr>
            <p:cNvPr id="70" name="Group 69"/>
            <p:cNvGrpSpPr/>
            <p:nvPr/>
          </p:nvGrpSpPr>
          <p:grpSpPr>
            <a:xfrm>
              <a:off x="4863781" y="1809303"/>
              <a:ext cx="973492" cy="908547"/>
              <a:chOff x="4489709" y="2746254"/>
              <a:chExt cx="385650" cy="234368"/>
            </a:xfrm>
          </p:grpSpPr>
          <p:pic>
            <p:nvPicPr>
              <p:cNvPr id="169" name="Picture 168" descr="phytoplankton5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170" name="Picture 169" descr="phytoplankton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171" name="Picture 170" descr="phytoplankton1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grpSp>
          <p:nvGrpSpPr>
            <p:cNvPr id="71" name="Group 70"/>
            <p:cNvGrpSpPr/>
            <p:nvPr/>
          </p:nvGrpSpPr>
          <p:grpSpPr>
            <a:xfrm>
              <a:off x="4317766" y="1593254"/>
              <a:ext cx="973492" cy="908547"/>
              <a:chOff x="4489709" y="2746254"/>
              <a:chExt cx="385650" cy="234368"/>
            </a:xfrm>
          </p:grpSpPr>
          <p:pic>
            <p:nvPicPr>
              <p:cNvPr id="166" name="Picture 165" descr="phytoplankton5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167" name="Picture 166" descr="phytoplankton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168" name="Picture 167" descr="phytoplankton1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sp>
          <p:nvSpPr>
            <p:cNvPr id="72" name="Plaque 71"/>
            <p:cNvSpPr/>
            <p:nvPr/>
          </p:nvSpPr>
          <p:spPr>
            <a:xfrm>
              <a:off x="3528076" y="2134176"/>
              <a:ext cx="1921934" cy="762000"/>
            </a:xfrm>
            <a:prstGeom prst="plaqu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73" name="Straight Arrow Connector 72"/>
            <p:cNvCxnSpPr>
              <a:stCxn id="78" idx="2"/>
            </p:cNvCxnSpPr>
            <p:nvPr/>
          </p:nvCxnSpPr>
          <p:spPr>
            <a:xfrm flipH="1">
              <a:off x="4036077" y="2229953"/>
              <a:ext cx="201288" cy="1574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3919083" y="1902174"/>
              <a:ext cx="0" cy="3972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1187524" y="630774"/>
              <a:ext cx="609601" cy="2222209"/>
              <a:chOff x="1585559" y="728328"/>
              <a:chExt cx="609601" cy="2222209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1585559" y="728328"/>
                <a:ext cx="609601" cy="2222209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163" name="Straight Arrow Connector 162"/>
              <p:cNvCxnSpPr>
                <a:stCxn id="162" idx="2"/>
                <a:endCxn id="162" idx="2"/>
              </p:cNvCxnSpPr>
              <p:nvPr/>
            </p:nvCxnSpPr>
            <p:spPr>
              <a:xfrm>
                <a:off x="1585559" y="1839433"/>
                <a:ext cx="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/>
              <p:nvPr/>
            </p:nvCxnSpPr>
            <p:spPr>
              <a:xfrm>
                <a:off x="1585623" y="1651928"/>
                <a:ext cx="0" cy="17356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/>
              <p:cNvCxnSpPr/>
              <p:nvPr/>
            </p:nvCxnSpPr>
            <p:spPr>
              <a:xfrm flipH="1" flipV="1">
                <a:off x="2195160" y="1651928"/>
                <a:ext cx="0" cy="17356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/>
            <p:cNvSpPr txBox="1"/>
            <p:nvPr/>
          </p:nvSpPr>
          <p:spPr>
            <a:xfrm>
              <a:off x="2991557" y="1426814"/>
              <a:ext cx="1282358" cy="468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accent6"/>
                  </a:solidFill>
                </a:rPr>
                <a:t>Macro/ Micro </a:t>
              </a:r>
            </a:p>
            <a:p>
              <a:pPr algn="ctr"/>
              <a:r>
                <a:rPr lang="en-US" sz="1000" dirty="0" smtClean="0">
                  <a:solidFill>
                    <a:schemeClr val="accent6"/>
                  </a:solidFill>
                </a:rPr>
                <a:t>nutrients &amp; </a:t>
              </a:r>
              <a:r>
                <a:rPr lang="en-US" sz="1000" dirty="0" err="1" smtClean="0">
                  <a:solidFill>
                    <a:schemeClr val="accent6"/>
                  </a:solidFill>
                </a:rPr>
                <a:t>chem</a:t>
              </a:r>
              <a:endParaRPr lang="en-US" sz="1000" dirty="0">
                <a:solidFill>
                  <a:schemeClr val="accent6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641089" y="2328109"/>
              <a:ext cx="576611" cy="3243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Chl</a:t>
              </a:r>
              <a:r>
                <a:rPr lang="en-US" sz="1200" dirty="0" smtClean="0"/>
                <a:t> </a:t>
              </a:r>
              <a:r>
                <a:rPr lang="en-US" sz="1200" u="sng" dirty="0" smtClean="0"/>
                <a:t>a</a:t>
              </a:r>
              <a:endParaRPr lang="en-US" sz="1200" u="sng" dirty="0"/>
            </a:p>
          </p:txBody>
        </p:sp>
        <p:sp>
          <p:nvSpPr>
            <p:cNvPr id="78" name="Arc 77"/>
            <p:cNvSpPr/>
            <p:nvPr/>
          </p:nvSpPr>
          <p:spPr>
            <a:xfrm flipH="1">
              <a:off x="4237159" y="533148"/>
              <a:ext cx="2451504" cy="3332461"/>
            </a:xfrm>
            <a:prstGeom prst="arc">
              <a:avLst>
                <a:gd name="adj1" fmla="val 16599005"/>
                <a:gd name="adj2" fmla="val 85747"/>
              </a:avLst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79" name="Straight Arrow Connector 78"/>
            <p:cNvCxnSpPr>
              <a:stCxn id="77" idx="3"/>
            </p:cNvCxnSpPr>
            <p:nvPr/>
          </p:nvCxnSpPr>
          <p:spPr>
            <a:xfrm>
              <a:off x="4217700" y="2490281"/>
              <a:ext cx="491589" cy="224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4709290" y="2142642"/>
              <a:ext cx="722429" cy="648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Proteins</a:t>
              </a:r>
            </a:p>
            <a:p>
              <a:r>
                <a:rPr lang="en-US" sz="1000" dirty="0" smtClean="0"/>
                <a:t>Lipids</a:t>
              </a:r>
            </a:p>
            <a:p>
              <a:r>
                <a:rPr lang="en-US" sz="1000" dirty="0" err="1" smtClean="0"/>
                <a:t>Carbos</a:t>
              </a:r>
              <a:endParaRPr lang="en-US" sz="1000" dirty="0"/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5306077" y="2764944"/>
              <a:ext cx="296333" cy="3050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191883" y="3069972"/>
              <a:ext cx="831895" cy="288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TEP, DOM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9041" y="3585973"/>
              <a:ext cx="1581309" cy="561780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8432" y="3584719"/>
              <a:ext cx="1581309" cy="561780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2078" y="3864355"/>
              <a:ext cx="1581309" cy="561780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9718" y="3678324"/>
              <a:ext cx="1581309" cy="561780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4303837" y="2248874"/>
              <a:ext cx="321589" cy="288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8000"/>
                  </a:solidFill>
                </a:rPr>
                <a:t>e</a:t>
              </a:r>
              <a:r>
                <a:rPr lang="en-US" sz="1000" baseline="30000" dirty="0" smtClean="0">
                  <a:solidFill>
                    <a:srgbClr val="008000"/>
                  </a:solidFill>
                </a:rPr>
                <a:t>-</a:t>
              </a:r>
              <a:endParaRPr lang="en-US" sz="1000" baseline="30000" dirty="0">
                <a:solidFill>
                  <a:srgbClr val="008000"/>
                </a:solidFill>
              </a:endParaRPr>
            </a:p>
          </p:txBody>
        </p:sp>
        <p:sp>
          <p:nvSpPr>
            <p:cNvPr id="88" name="Down Arrow 87"/>
            <p:cNvSpPr/>
            <p:nvPr/>
          </p:nvSpPr>
          <p:spPr>
            <a:xfrm>
              <a:off x="4303837" y="2963909"/>
              <a:ext cx="405453" cy="62081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6634" y="4834628"/>
              <a:ext cx="1429179" cy="305215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53047" y="4665297"/>
              <a:ext cx="1429179" cy="305215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1182" y="4606028"/>
              <a:ext cx="1429179" cy="305215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9460" y="4834628"/>
              <a:ext cx="1429179" cy="305215"/>
            </a:xfrm>
            <a:prstGeom prst="rect">
              <a:avLst/>
            </a:prstGeom>
          </p:spPr>
        </p:pic>
        <p:sp>
          <p:nvSpPr>
            <p:cNvPr id="93" name="Down Arrow 92"/>
            <p:cNvSpPr/>
            <p:nvPr/>
          </p:nvSpPr>
          <p:spPr>
            <a:xfrm>
              <a:off x="4418247" y="4257824"/>
              <a:ext cx="253053" cy="39014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27512" y="5441254"/>
              <a:ext cx="2026085" cy="1099025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83090" y="5441254"/>
              <a:ext cx="2026085" cy="1099025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7981" y="3864355"/>
              <a:ext cx="1581309" cy="561780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4887055" y="1547373"/>
              <a:ext cx="973492" cy="908547"/>
              <a:chOff x="4489709" y="2746254"/>
              <a:chExt cx="385650" cy="234368"/>
            </a:xfrm>
          </p:grpSpPr>
          <p:pic>
            <p:nvPicPr>
              <p:cNvPr id="159" name="Picture 158" descr="phytoplankton5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160" name="Picture 159" descr="phytoplankton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161" name="Picture 160" descr="phytoplankton1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sp>
          <p:nvSpPr>
            <p:cNvPr id="98" name="Down Arrow 97"/>
            <p:cNvSpPr/>
            <p:nvPr/>
          </p:nvSpPr>
          <p:spPr>
            <a:xfrm>
              <a:off x="4442952" y="5106984"/>
              <a:ext cx="177700" cy="28347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9" name="Cloud 98"/>
            <p:cNvSpPr/>
            <p:nvPr/>
          </p:nvSpPr>
          <p:spPr>
            <a:xfrm>
              <a:off x="6358296" y="6038895"/>
              <a:ext cx="574906" cy="441402"/>
            </a:xfrm>
            <a:prstGeom prst="cloud">
              <a:avLst/>
            </a:prstGeom>
            <a:solidFill>
              <a:schemeClr val="accent6">
                <a:lumMod val="60000"/>
                <a:lumOff val="40000"/>
                <a:alpha val="55000"/>
              </a:schemeClr>
            </a:solidFill>
            <a:ln>
              <a:solidFill>
                <a:srgbClr val="CC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H="1" flipV="1">
              <a:off x="6511654" y="6204421"/>
              <a:ext cx="68150" cy="66211"/>
            </a:xfrm>
            <a:prstGeom prst="line">
              <a:avLst/>
            </a:prstGeom>
            <a:ln>
              <a:solidFill>
                <a:srgbClr val="9933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 flipV="1">
              <a:off x="6761927" y="6248563"/>
              <a:ext cx="68150" cy="66211"/>
            </a:xfrm>
            <a:prstGeom prst="line">
              <a:avLst/>
            </a:prstGeom>
            <a:ln>
              <a:solidFill>
                <a:srgbClr val="9933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 flipV="1">
              <a:off x="6605507" y="6292702"/>
              <a:ext cx="68150" cy="66211"/>
            </a:xfrm>
            <a:prstGeom prst="line">
              <a:avLst/>
            </a:prstGeom>
            <a:ln>
              <a:solidFill>
                <a:srgbClr val="9933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Can 102"/>
            <p:cNvSpPr/>
            <p:nvPr/>
          </p:nvSpPr>
          <p:spPr>
            <a:xfrm>
              <a:off x="6626363" y="6142283"/>
              <a:ext cx="83425" cy="105843"/>
            </a:xfrm>
            <a:prstGeom prst="ca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6309175" y="6033046"/>
              <a:ext cx="766442" cy="475171"/>
              <a:chOff x="4489709" y="2746254"/>
              <a:chExt cx="385650" cy="234368"/>
            </a:xfrm>
          </p:grpSpPr>
          <p:pic>
            <p:nvPicPr>
              <p:cNvPr id="156" name="Picture 155" descr="phytoplankton5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157" name="Picture 156" descr="phytoplankton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158" name="Picture 157" descr="phytoplankton1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cxnSp>
          <p:nvCxnSpPr>
            <p:cNvPr id="105" name="Straight Arrow Connector 104"/>
            <p:cNvCxnSpPr/>
            <p:nvPr/>
          </p:nvCxnSpPr>
          <p:spPr>
            <a:xfrm>
              <a:off x="6808710" y="3522133"/>
              <a:ext cx="1" cy="23881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5117875" y="6518891"/>
              <a:ext cx="1867978" cy="288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Marine snow &amp; Export Flux</a:t>
              </a:r>
              <a:endParaRPr lang="en-US" sz="1000" dirty="0"/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>
              <a:off x="6004486" y="2697441"/>
              <a:ext cx="785782" cy="8246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6309283" y="4181896"/>
              <a:ext cx="37938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>
              <a:off x="6337454" y="4817282"/>
              <a:ext cx="35120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6317745" y="5647402"/>
              <a:ext cx="37091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Freeform 110"/>
            <p:cNvSpPr/>
            <p:nvPr/>
          </p:nvSpPr>
          <p:spPr>
            <a:xfrm>
              <a:off x="1707342" y="385139"/>
              <a:ext cx="1143000" cy="122608"/>
            </a:xfrm>
            <a:custGeom>
              <a:avLst/>
              <a:gdLst>
                <a:gd name="connsiteX0" fmla="*/ 0 w 1143000"/>
                <a:gd name="connsiteY0" fmla="*/ 68597 h 122608"/>
                <a:gd name="connsiteX1" fmla="*/ 228600 w 1143000"/>
                <a:gd name="connsiteY1" fmla="*/ 863 h 122608"/>
                <a:gd name="connsiteX2" fmla="*/ 448734 w 1143000"/>
                <a:gd name="connsiteY2" fmla="*/ 110930 h 122608"/>
                <a:gd name="connsiteX3" fmla="*/ 1143000 w 1143000"/>
                <a:gd name="connsiteY3" fmla="*/ 119397 h 122608"/>
                <a:gd name="connsiteX4" fmla="*/ 1143000 w 1143000"/>
                <a:gd name="connsiteY4" fmla="*/ 119397 h 122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22608">
                  <a:moveTo>
                    <a:pt x="0" y="68597"/>
                  </a:moveTo>
                  <a:cubicBezTo>
                    <a:pt x="76905" y="31202"/>
                    <a:pt x="153811" y="-6193"/>
                    <a:pt x="228600" y="863"/>
                  </a:cubicBezTo>
                  <a:cubicBezTo>
                    <a:pt x="303389" y="7918"/>
                    <a:pt x="296334" y="91174"/>
                    <a:pt x="448734" y="110930"/>
                  </a:cubicBezTo>
                  <a:cubicBezTo>
                    <a:pt x="601134" y="130686"/>
                    <a:pt x="1143000" y="119397"/>
                    <a:pt x="1143000" y="119397"/>
                  </a:cubicBezTo>
                  <a:lnTo>
                    <a:pt x="1143000" y="119397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2" name="Left Brace 111"/>
            <p:cNvSpPr/>
            <p:nvPr/>
          </p:nvSpPr>
          <p:spPr>
            <a:xfrm flipH="1">
              <a:off x="7020712" y="1964513"/>
              <a:ext cx="211674" cy="1063920"/>
            </a:xfrm>
            <a:prstGeom prst="leftBrace">
              <a:avLst>
                <a:gd name="adj1" fmla="val 8333"/>
                <a:gd name="adj2" fmla="val 51425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338082" y="1148844"/>
              <a:ext cx="1839803" cy="2540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Concentration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Spectral Backscatter </a:t>
              </a:r>
              <a:endParaRPr lang="en-US" sz="900" i="1" dirty="0" smtClean="0">
                <a:solidFill>
                  <a:srgbClr val="008000"/>
                </a:solidFill>
              </a:endParaRPr>
            </a:p>
            <a:p>
              <a:r>
                <a:rPr lang="en-US" sz="900" i="1" dirty="0" err="1" smtClean="0">
                  <a:solidFill>
                    <a:srgbClr val="008000"/>
                  </a:solidFill>
                </a:rPr>
                <a:t>Hyperspectral</a:t>
              </a:r>
              <a:r>
                <a:rPr lang="en-US" sz="900" i="1" dirty="0" smtClean="0">
                  <a:solidFill>
                    <a:srgbClr val="008000"/>
                  </a:solidFill>
                </a:rPr>
                <a:t> Absorption</a:t>
              </a:r>
            </a:p>
            <a:p>
              <a:r>
                <a:rPr lang="en-US" sz="900" i="1" dirty="0" smtClean="0">
                  <a:solidFill>
                    <a:srgbClr val="008000"/>
                  </a:solidFill>
                </a:rPr>
                <a:t>Chlorophyll fluorescence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Imagery (visual, holography)</a:t>
              </a:r>
            </a:p>
            <a:p>
              <a:r>
                <a:rPr lang="en-US" sz="900" b="1" dirty="0" smtClean="0"/>
                <a:t>Diversity</a:t>
              </a:r>
              <a:endParaRPr lang="en-US" sz="900" dirty="0" smtClean="0"/>
            </a:p>
            <a:p>
              <a:r>
                <a:rPr lang="en-US" sz="900" i="1" dirty="0" smtClean="0">
                  <a:solidFill>
                    <a:srgbClr val="008000"/>
                  </a:solidFill>
                </a:rPr>
                <a:t>Spectral Backscatter (proxy for composition/size)</a:t>
              </a:r>
            </a:p>
            <a:p>
              <a:r>
                <a:rPr lang="en-US" sz="900" i="1" dirty="0" smtClean="0">
                  <a:solidFill>
                    <a:srgbClr val="FF0000"/>
                  </a:solidFill>
                </a:rPr>
                <a:t>Imagery (visual, holography)</a:t>
              </a:r>
            </a:p>
            <a:p>
              <a:r>
                <a:rPr lang="en-US" sz="900" i="1" dirty="0" smtClean="0">
                  <a:solidFill>
                    <a:srgbClr val="FF0000"/>
                  </a:solidFill>
                </a:rPr>
                <a:t>“</a:t>
              </a:r>
              <a:r>
                <a:rPr lang="en-US" sz="900" i="1" dirty="0" err="1" smtClean="0">
                  <a:solidFill>
                    <a:srgbClr val="FF0000"/>
                  </a:solidFill>
                </a:rPr>
                <a:t>Omics</a:t>
              </a:r>
              <a:r>
                <a:rPr lang="en-US" sz="900" i="1" dirty="0" smtClean="0">
                  <a:solidFill>
                    <a:srgbClr val="FF0000"/>
                  </a:solidFill>
                </a:rPr>
                <a:t>”</a:t>
              </a:r>
            </a:p>
            <a:p>
              <a:r>
                <a:rPr lang="en-US" sz="900" b="1" dirty="0" smtClean="0"/>
                <a:t>Rates</a:t>
              </a:r>
            </a:p>
            <a:p>
              <a:r>
                <a:rPr lang="en-US" sz="900" i="1" dirty="0" smtClean="0">
                  <a:solidFill>
                    <a:srgbClr val="008000"/>
                  </a:solidFill>
                </a:rPr>
                <a:t>Kinetic fluorescence</a:t>
              </a:r>
            </a:p>
            <a:p>
              <a:r>
                <a:rPr lang="en-US" sz="900" i="1" dirty="0" err="1" smtClean="0">
                  <a:solidFill>
                    <a:srgbClr val="FF0000"/>
                  </a:solidFill>
                </a:rPr>
                <a:t>Photoacoustics</a:t>
              </a:r>
              <a:endParaRPr lang="en-US" sz="900" i="1" dirty="0" smtClean="0">
                <a:solidFill>
                  <a:srgbClr val="FF0000"/>
                </a:solidFill>
              </a:endParaRPr>
            </a:p>
            <a:p>
              <a:r>
                <a:rPr lang="en-US" sz="900" i="1" dirty="0" smtClean="0">
                  <a:solidFill>
                    <a:srgbClr val="FF0000"/>
                  </a:solidFill>
                </a:rPr>
                <a:t>Stimulated oxygen kinetics</a:t>
              </a:r>
            </a:p>
            <a:p>
              <a:endParaRPr lang="en-US" sz="900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585132" y="917324"/>
              <a:ext cx="1222294" cy="306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cap="small" dirty="0" smtClean="0"/>
                <a:t>Phytoplankton</a:t>
              </a:r>
              <a:endParaRPr lang="en-US" sz="1100" b="1" cap="small" dirty="0"/>
            </a:p>
          </p:txBody>
        </p:sp>
        <p:sp>
          <p:nvSpPr>
            <p:cNvPr id="115" name="Left Brace 114"/>
            <p:cNvSpPr/>
            <p:nvPr/>
          </p:nvSpPr>
          <p:spPr>
            <a:xfrm flipH="1">
              <a:off x="6952976" y="3401787"/>
              <a:ext cx="312264" cy="3394103"/>
            </a:xfrm>
            <a:prstGeom prst="leftBrace">
              <a:avLst>
                <a:gd name="adj1" fmla="val 8333"/>
                <a:gd name="adj2" fmla="val 51131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264420" y="956497"/>
              <a:ext cx="1832993" cy="262947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256774" y="4003471"/>
              <a:ext cx="1895694" cy="50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cap="small" dirty="0" smtClean="0"/>
                <a:t>Organic Matter Flux</a:t>
              </a:r>
            </a:p>
            <a:p>
              <a:pPr algn="ctr"/>
              <a:endParaRPr lang="en-US" sz="1050" b="1" cap="small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307575" y="4224078"/>
              <a:ext cx="2093109" cy="2054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Concentration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Spectral Backscatter </a:t>
              </a:r>
              <a:r>
                <a:rPr lang="en-US" sz="900" i="1" dirty="0" smtClean="0">
                  <a:solidFill>
                    <a:srgbClr val="008000"/>
                  </a:solidFill>
                </a:rPr>
                <a:t>spikes</a:t>
              </a:r>
            </a:p>
            <a:p>
              <a:r>
                <a:rPr lang="en-US" sz="900" i="1" dirty="0" smtClean="0">
                  <a:solidFill>
                    <a:srgbClr val="FF0000"/>
                  </a:solidFill>
                </a:rPr>
                <a:t>Particle settling rate</a:t>
              </a:r>
            </a:p>
            <a:p>
              <a:r>
                <a:rPr lang="en-US" sz="900" i="1" dirty="0" smtClean="0">
                  <a:solidFill>
                    <a:srgbClr val="FF0000"/>
                  </a:solidFill>
                </a:rPr>
                <a:t>Imagery </a:t>
              </a:r>
              <a:r>
                <a:rPr lang="en-US" sz="900" i="1" dirty="0">
                  <a:solidFill>
                    <a:srgbClr val="FF0000"/>
                  </a:solidFill>
                </a:rPr>
                <a:t>(visual, holography)</a:t>
              </a:r>
            </a:p>
            <a:p>
              <a:r>
                <a:rPr lang="en-US" sz="900" b="1" dirty="0" smtClean="0"/>
                <a:t>Diversity</a:t>
              </a:r>
              <a:r>
                <a:rPr lang="en-US" sz="900" dirty="0" smtClean="0"/>
                <a:t> </a:t>
              </a:r>
            </a:p>
            <a:p>
              <a:r>
                <a:rPr lang="en-US" sz="900" i="1" dirty="0" smtClean="0">
                  <a:solidFill>
                    <a:srgbClr val="FF0000"/>
                  </a:solidFill>
                </a:rPr>
                <a:t>Imagery (visual, holography)</a:t>
              </a:r>
            </a:p>
            <a:p>
              <a:r>
                <a:rPr lang="en-US" sz="900" i="1" dirty="0" smtClean="0">
                  <a:solidFill>
                    <a:srgbClr val="FF0000"/>
                  </a:solidFill>
                </a:rPr>
                <a:t>“</a:t>
              </a:r>
              <a:r>
                <a:rPr lang="en-US" sz="900" i="1" dirty="0" err="1" smtClean="0">
                  <a:solidFill>
                    <a:srgbClr val="FF0000"/>
                  </a:solidFill>
                </a:rPr>
                <a:t>Omics</a:t>
              </a:r>
              <a:r>
                <a:rPr lang="en-US" sz="900" i="1" dirty="0" smtClean="0">
                  <a:solidFill>
                    <a:srgbClr val="FF0000"/>
                  </a:solidFill>
                </a:rPr>
                <a:t>”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Mass Spectrometers</a:t>
              </a:r>
            </a:p>
            <a:p>
              <a:r>
                <a:rPr lang="en-US" sz="900" b="1" dirty="0" smtClean="0"/>
                <a:t>Rates</a:t>
              </a:r>
            </a:p>
            <a:p>
              <a:r>
                <a:rPr lang="en-US" sz="900" i="1" dirty="0" smtClean="0">
                  <a:solidFill>
                    <a:srgbClr val="FF0000"/>
                  </a:solidFill>
                </a:rPr>
                <a:t>Spatial calibrated fall rates </a:t>
              </a:r>
            </a:p>
            <a:p>
              <a:r>
                <a:rPr lang="en-US" sz="900" i="1" dirty="0" smtClean="0">
                  <a:solidFill>
                    <a:srgbClr val="FF0000"/>
                  </a:solidFill>
                </a:rPr>
                <a:t>via imagery</a:t>
              </a:r>
            </a:p>
            <a:p>
              <a:endParaRPr lang="en-US" sz="900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307575" y="4003472"/>
              <a:ext cx="1766342" cy="216222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20" name="Straight Arrow Connector 119"/>
            <p:cNvCxnSpPr/>
            <p:nvPr/>
          </p:nvCxnSpPr>
          <p:spPr>
            <a:xfrm flipV="1">
              <a:off x="5415736" y="241207"/>
              <a:ext cx="0" cy="194734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>
              <a:off x="5306077" y="229375"/>
              <a:ext cx="406" cy="351461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1377375" y="3012955"/>
              <a:ext cx="1087150" cy="306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cap="small" dirty="0" smtClean="0"/>
                <a:t>Zooplankton</a:t>
              </a:r>
              <a:endParaRPr lang="en-US" sz="1100" b="1" cap="small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122801" y="3231375"/>
              <a:ext cx="1839803" cy="127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Concentration</a:t>
              </a:r>
              <a:endParaRPr lang="en-US" sz="1050" b="1" dirty="0" smtClean="0"/>
            </a:p>
            <a:p>
              <a:r>
                <a:rPr lang="en-US" sz="900" i="1" dirty="0" smtClean="0">
                  <a:solidFill>
                    <a:srgbClr val="008000"/>
                  </a:solidFill>
                </a:rPr>
                <a:t>Acoustic backscatter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Imagery (visual, holography)</a:t>
              </a:r>
            </a:p>
            <a:p>
              <a:r>
                <a:rPr lang="en-US" sz="1000" b="1" dirty="0" smtClean="0"/>
                <a:t>Diversity</a:t>
              </a:r>
              <a:endParaRPr lang="en-US" sz="1050" dirty="0" smtClean="0"/>
            </a:p>
            <a:p>
              <a:r>
                <a:rPr lang="en-US" sz="900" i="1" dirty="0" smtClean="0">
                  <a:solidFill>
                    <a:srgbClr val="008000"/>
                  </a:solidFill>
                </a:rPr>
                <a:t>Multi frequency Acoustics </a:t>
              </a:r>
              <a:r>
                <a:rPr lang="en-US" sz="900" i="1" dirty="0" smtClean="0">
                  <a:solidFill>
                    <a:srgbClr val="FF0000"/>
                  </a:solidFill>
                </a:rPr>
                <a:t>Imagery (visual, holography)</a:t>
              </a:r>
            </a:p>
            <a:p>
              <a:r>
                <a:rPr lang="en-US" sz="900" i="1" dirty="0" smtClean="0">
                  <a:solidFill>
                    <a:srgbClr val="FF0000"/>
                  </a:solidFill>
                </a:rPr>
                <a:t>“</a:t>
              </a:r>
              <a:r>
                <a:rPr lang="en-US" sz="900" i="1" dirty="0" err="1" smtClean="0">
                  <a:solidFill>
                    <a:srgbClr val="FF0000"/>
                  </a:solidFill>
                </a:rPr>
                <a:t>Omics</a:t>
              </a:r>
              <a:r>
                <a:rPr lang="en-US" sz="900" i="1" dirty="0" smtClean="0">
                  <a:solidFill>
                    <a:srgbClr val="FF0000"/>
                  </a:solidFill>
                </a:rPr>
                <a:t>”</a:t>
              </a:r>
            </a:p>
          </p:txBody>
        </p:sp>
        <p:sp>
          <p:nvSpPr>
            <p:cNvPr id="124" name="Left Brace 123"/>
            <p:cNvSpPr/>
            <p:nvPr/>
          </p:nvSpPr>
          <p:spPr>
            <a:xfrm>
              <a:off x="2918078" y="3502958"/>
              <a:ext cx="270956" cy="737146"/>
            </a:xfrm>
            <a:prstGeom prst="leftBrace">
              <a:avLst>
                <a:gd name="adj1" fmla="val 8333"/>
                <a:gd name="adj2" fmla="val 50712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5" name="Left Brace 124"/>
            <p:cNvSpPr/>
            <p:nvPr/>
          </p:nvSpPr>
          <p:spPr>
            <a:xfrm flipH="1">
              <a:off x="5556533" y="533148"/>
              <a:ext cx="280740" cy="1235918"/>
            </a:xfrm>
            <a:prstGeom prst="leftBrace">
              <a:avLst>
                <a:gd name="adj1" fmla="val 8333"/>
                <a:gd name="adj2" fmla="val 51425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922866" y="236690"/>
              <a:ext cx="718125" cy="504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cap="small" dirty="0" smtClean="0"/>
                <a:t>IN SITU</a:t>
              </a:r>
            </a:p>
            <a:p>
              <a:r>
                <a:rPr lang="en-US" sz="1100" b="1" cap="small" dirty="0" smtClean="0"/>
                <a:t>OPTICS</a:t>
              </a:r>
              <a:endParaRPr lang="en-US" sz="1100" b="1" cap="small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5819564" y="699637"/>
              <a:ext cx="1306856" cy="211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Inherent optics</a:t>
              </a:r>
            </a:p>
            <a:p>
              <a:r>
                <a:rPr lang="en-US" sz="900" i="1" dirty="0" smtClean="0">
                  <a:solidFill>
                    <a:srgbClr val="008000"/>
                  </a:solidFill>
                </a:rPr>
                <a:t>Absorption (</a:t>
              </a:r>
              <a:r>
                <a:rPr lang="en-US" sz="900" i="1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900" i="1" dirty="0" smtClean="0">
                  <a:solidFill>
                    <a:srgbClr val="008000"/>
                  </a:solidFill>
                </a:rPr>
                <a:t>)</a:t>
              </a:r>
            </a:p>
            <a:p>
              <a:r>
                <a:rPr lang="en-US" sz="900" i="1" dirty="0" smtClean="0">
                  <a:solidFill>
                    <a:srgbClr val="008000"/>
                  </a:solidFill>
                </a:rPr>
                <a:t>Scattering </a:t>
              </a:r>
              <a:r>
                <a:rPr lang="en-US" sz="900" i="1" dirty="0">
                  <a:solidFill>
                    <a:srgbClr val="008000"/>
                  </a:solidFill>
                </a:rPr>
                <a:t>(</a:t>
              </a:r>
              <a:r>
                <a:rPr lang="en-US" sz="900" i="1" dirty="0">
                  <a:solidFill>
                    <a:srgbClr val="008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900" i="1" dirty="0">
                  <a:solidFill>
                    <a:srgbClr val="008000"/>
                  </a:solidFill>
                </a:rPr>
                <a:t>)</a:t>
              </a:r>
              <a:endParaRPr lang="en-US" sz="900" i="1" dirty="0" smtClean="0">
                <a:solidFill>
                  <a:srgbClr val="008000"/>
                </a:solidFill>
              </a:endParaRPr>
            </a:p>
            <a:p>
              <a:r>
                <a:rPr lang="en-US" sz="900" i="1" dirty="0" smtClean="0">
                  <a:solidFill>
                    <a:srgbClr val="FF0000"/>
                  </a:solidFill>
                </a:rPr>
                <a:t>Volume scattering</a:t>
              </a:r>
            </a:p>
            <a:p>
              <a:r>
                <a:rPr lang="en-US" sz="900" i="1" dirty="0" smtClean="0">
                  <a:solidFill>
                    <a:srgbClr val="008000"/>
                  </a:solidFill>
                </a:rPr>
                <a:t>Attenuation </a:t>
              </a:r>
              <a:r>
                <a:rPr lang="en-US" sz="900" i="1" dirty="0">
                  <a:solidFill>
                    <a:srgbClr val="008000"/>
                  </a:solidFill>
                </a:rPr>
                <a:t>(</a:t>
              </a:r>
              <a:r>
                <a:rPr lang="en-US" sz="900" i="1" dirty="0">
                  <a:solidFill>
                    <a:srgbClr val="008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900" i="1" dirty="0">
                  <a:solidFill>
                    <a:srgbClr val="008000"/>
                  </a:solidFill>
                </a:rPr>
                <a:t>)</a:t>
              </a:r>
              <a:endParaRPr lang="en-US" sz="900" i="1" dirty="0" smtClean="0">
                <a:solidFill>
                  <a:srgbClr val="008000"/>
                </a:solidFill>
              </a:endParaRPr>
            </a:p>
            <a:p>
              <a:r>
                <a:rPr lang="en-US" sz="900" i="1" dirty="0" smtClean="0">
                  <a:solidFill>
                    <a:srgbClr val="FF0000"/>
                  </a:solidFill>
                </a:rPr>
                <a:t>Refractive Index</a:t>
              </a:r>
            </a:p>
            <a:p>
              <a:r>
                <a:rPr lang="en-US" sz="1000" b="1" dirty="0" smtClean="0"/>
                <a:t>Apparent Optics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(</a:t>
              </a:r>
              <a:r>
                <a:rPr lang="en-US" sz="900" i="1" dirty="0">
                  <a:solidFill>
                    <a:srgbClr val="008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900" i="1" dirty="0" smtClean="0">
                  <a:solidFill>
                    <a:srgbClr val="008000"/>
                  </a:solidFill>
                </a:rPr>
                <a:t>) Light intensity </a:t>
              </a:r>
            </a:p>
            <a:p>
              <a:r>
                <a:rPr lang="en-US" sz="900" i="1" dirty="0" smtClean="0">
                  <a:solidFill>
                    <a:srgbClr val="008000"/>
                  </a:solidFill>
                </a:rPr>
                <a:t>        up &amp; down</a:t>
              </a:r>
            </a:p>
            <a:p>
              <a:endParaRPr lang="en-US" sz="900" i="1" dirty="0">
                <a:solidFill>
                  <a:srgbClr val="008000"/>
                </a:solidFill>
              </a:endParaRPr>
            </a:p>
            <a:p>
              <a:endParaRPr lang="en-US" sz="900" dirty="0" smtClean="0"/>
            </a:p>
            <a:p>
              <a:endParaRPr lang="en-US" sz="1050" dirty="0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5847827" y="278452"/>
              <a:ext cx="1147485" cy="204965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165136" y="3069517"/>
              <a:ext cx="1705068" cy="146990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0" name="Left Brace 129"/>
            <p:cNvSpPr/>
            <p:nvPr/>
          </p:nvSpPr>
          <p:spPr>
            <a:xfrm>
              <a:off x="2808001" y="4703193"/>
              <a:ext cx="270956" cy="1837085"/>
            </a:xfrm>
            <a:prstGeom prst="leftBrace">
              <a:avLst>
                <a:gd name="adj1" fmla="val 8333"/>
                <a:gd name="adj2" fmla="val 50712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997138" y="4869232"/>
              <a:ext cx="1839803" cy="2090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Concentration</a:t>
              </a:r>
              <a:endParaRPr lang="en-US" sz="1050" b="1" dirty="0" smtClean="0"/>
            </a:p>
            <a:p>
              <a:r>
                <a:rPr lang="en-US" sz="900" i="1" dirty="0" smtClean="0">
                  <a:solidFill>
                    <a:srgbClr val="008000"/>
                  </a:solidFill>
                </a:rPr>
                <a:t>Acoustic backscatter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Imagery (visual, holography</a:t>
              </a:r>
              <a:r>
                <a:rPr lang="en-US" sz="900" i="1" dirty="0" smtClean="0">
                  <a:solidFill>
                    <a:srgbClr val="FF0000"/>
                  </a:solidFill>
                </a:rPr>
                <a:t>)</a:t>
              </a:r>
            </a:p>
            <a:p>
              <a:r>
                <a:rPr lang="en-US" sz="900" i="1" dirty="0" smtClean="0">
                  <a:solidFill>
                    <a:srgbClr val="008000"/>
                  </a:solidFill>
                </a:rPr>
                <a:t>Passive acoustics</a:t>
              </a:r>
            </a:p>
            <a:p>
              <a:r>
                <a:rPr lang="en-US" sz="900" i="1" dirty="0" smtClean="0">
                  <a:solidFill>
                    <a:srgbClr val="008000"/>
                  </a:solidFill>
                </a:rPr>
                <a:t>Acoustic tags + Receiver</a:t>
              </a:r>
              <a:endParaRPr lang="en-US" sz="900" i="1" dirty="0">
                <a:solidFill>
                  <a:srgbClr val="008000"/>
                </a:solidFill>
              </a:endParaRPr>
            </a:p>
            <a:p>
              <a:r>
                <a:rPr lang="en-US" sz="1000" b="1" dirty="0" smtClean="0"/>
                <a:t>Diversity</a:t>
              </a:r>
              <a:endParaRPr lang="en-US" sz="1050" dirty="0" smtClean="0"/>
            </a:p>
            <a:p>
              <a:r>
                <a:rPr lang="en-US" sz="900" i="1" dirty="0" smtClean="0">
                  <a:solidFill>
                    <a:srgbClr val="FF0000"/>
                  </a:solidFill>
                </a:rPr>
                <a:t>Multi frequency Acoustics Imagery (visual, holography)</a:t>
              </a:r>
            </a:p>
            <a:p>
              <a:r>
                <a:rPr lang="en-US" sz="900" i="1" dirty="0" smtClean="0">
                  <a:solidFill>
                    <a:srgbClr val="FF0000"/>
                  </a:solidFill>
                </a:rPr>
                <a:t>“</a:t>
              </a:r>
              <a:r>
                <a:rPr lang="en-US" sz="900" i="1" dirty="0" err="1" smtClean="0">
                  <a:solidFill>
                    <a:srgbClr val="FF0000"/>
                  </a:solidFill>
                </a:rPr>
                <a:t>Omics</a:t>
              </a:r>
              <a:r>
                <a:rPr lang="en-US" sz="900" i="1" dirty="0" smtClean="0">
                  <a:solidFill>
                    <a:srgbClr val="FF0000"/>
                  </a:solidFill>
                </a:rPr>
                <a:t>”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Passive acoustics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Acoustic tags + Receiver</a:t>
              </a:r>
            </a:p>
            <a:p>
              <a:endParaRPr lang="en-US" sz="900" i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980203" y="4749710"/>
              <a:ext cx="1810864" cy="204618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922169" y="4674232"/>
              <a:ext cx="1636375" cy="306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cap="small" dirty="0" smtClean="0"/>
                <a:t>Higher Trophic Levels</a:t>
              </a:r>
              <a:endParaRPr lang="en-US" sz="1100" b="1" cap="small" dirty="0"/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 flipH="1">
              <a:off x="3621339" y="236690"/>
              <a:ext cx="16933" cy="45595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3096545" y="826650"/>
              <a:ext cx="1408907" cy="594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 smtClean="0">
                  <a:solidFill>
                    <a:srgbClr val="008000"/>
                  </a:solidFill>
                </a:rPr>
                <a:t>Optical Oxygen</a:t>
              </a:r>
            </a:p>
            <a:p>
              <a:r>
                <a:rPr lang="en-US" sz="900" i="1" dirty="0" smtClean="0">
                  <a:solidFill>
                    <a:schemeClr val="accent6"/>
                  </a:solidFill>
                </a:rPr>
                <a:t>Optical CO2</a:t>
              </a:r>
            </a:p>
            <a:p>
              <a:r>
                <a:rPr lang="en-US" sz="900" i="1" dirty="0" smtClean="0">
                  <a:solidFill>
                    <a:srgbClr val="FF0000"/>
                  </a:solidFill>
                </a:rPr>
                <a:t>Mass Spectrometers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3157506" y="689122"/>
              <a:ext cx="1204987" cy="70787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3103059" y="612576"/>
              <a:ext cx="1429424" cy="306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cap="small" dirty="0" smtClean="0"/>
                <a:t>TRACE GASES</a:t>
              </a:r>
              <a:endParaRPr lang="en-US" sz="1100" b="1" cap="small" dirty="0"/>
            </a:p>
          </p:txBody>
        </p:sp>
        <p:sp>
          <p:nvSpPr>
            <p:cNvPr id="138" name="Sun 137"/>
            <p:cNvSpPr/>
            <p:nvPr/>
          </p:nvSpPr>
          <p:spPr>
            <a:xfrm>
              <a:off x="4925457" y="44081"/>
              <a:ext cx="327413" cy="316521"/>
            </a:xfrm>
            <a:prstGeom prst="sun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9" name="Freeform 138"/>
            <p:cNvSpPr/>
            <p:nvPr/>
          </p:nvSpPr>
          <p:spPr>
            <a:xfrm>
              <a:off x="1828423" y="369069"/>
              <a:ext cx="3280901" cy="245635"/>
            </a:xfrm>
            <a:custGeom>
              <a:avLst/>
              <a:gdLst>
                <a:gd name="connsiteX0" fmla="*/ 0 w 3280901"/>
                <a:gd name="connsiteY0" fmla="*/ 194733 h 245635"/>
                <a:gd name="connsiteX1" fmla="*/ 160867 w 3280901"/>
                <a:gd name="connsiteY1" fmla="*/ 186267 h 245635"/>
                <a:gd name="connsiteX2" fmla="*/ 194734 w 3280901"/>
                <a:gd name="connsiteY2" fmla="*/ 177800 h 245635"/>
                <a:gd name="connsiteX3" fmla="*/ 237067 w 3280901"/>
                <a:gd name="connsiteY3" fmla="*/ 169333 h 245635"/>
                <a:gd name="connsiteX4" fmla="*/ 296334 w 3280901"/>
                <a:gd name="connsiteY4" fmla="*/ 143933 h 245635"/>
                <a:gd name="connsiteX5" fmla="*/ 321734 w 3280901"/>
                <a:gd name="connsiteY5" fmla="*/ 135467 h 245635"/>
                <a:gd name="connsiteX6" fmla="*/ 355600 w 3280901"/>
                <a:gd name="connsiteY6" fmla="*/ 118533 h 245635"/>
                <a:gd name="connsiteX7" fmla="*/ 423334 w 3280901"/>
                <a:gd name="connsiteY7" fmla="*/ 101600 h 245635"/>
                <a:gd name="connsiteX8" fmla="*/ 457200 w 3280901"/>
                <a:gd name="connsiteY8" fmla="*/ 93133 h 245635"/>
                <a:gd name="connsiteX9" fmla="*/ 508000 w 3280901"/>
                <a:gd name="connsiteY9" fmla="*/ 59267 h 245635"/>
                <a:gd name="connsiteX10" fmla="*/ 533400 w 3280901"/>
                <a:gd name="connsiteY10" fmla="*/ 42333 h 245635"/>
                <a:gd name="connsiteX11" fmla="*/ 601134 w 3280901"/>
                <a:gd name="connsiteY11" fmla="*/ 25400 h 245635"/>
                <a:gd name="connsiteX12" fmla="*/ 677334 w 3280901"/>
                <a:gd name="connsiteY12" fmla="*/ 0 h 245635"/>
                <a:gd name="connsiteX13" fmla="*/ 736600 w 3280901"/>
                <a:gd name="connsiteY13" fmla="*/ 8467 h 245635"/>
                <a:gd name="connsiteX14" fmla="*/ 770467 w 3280901"/>
                <a:gd name="connsiteY14" fmla="*/ 16933 h 245635"/>
                <a:gd name="connsiteX15" fmla="*/ 795867 w 3280901"/>
                <a:gd name="connsiteY15" fmla="*/ 25400 h 245635"/>
                <a:gd name="connsiteX16" fmla="*/ 889000 w 3280901"/>
                <a:gd name="connsiteY16" fmla="*/ 33867 h 245635"/>
                <a:gd name="connsiteX17" fmla="*/ 905934 w 3280901"/>
                <a:gd name="connsiteY17" fmla="*/ 50800 h 245635"/>
                <a:gd name="connsiteX18" fmla="*/ 982134 w 3280901"/>
                <a:gd name="connsiteY18" fmla="*/ 84667 h 245635"/>
                <a:gd name="connsiteX19" fmla="*/ 1049867 w 3280901"/>
                <a:gd name="connsiteY19" fmla="*/ 101600 h 245635"/>
                <a:gd name="connsiteX20" fmla="*/ 1168400 w 3280901"/>
                <a:gd name="connsiteY20" fmla="*/ 143933 h 245635"/>
                <a:gd name="connsiteX21" fmla="*/ 1219200 w 3280901"/>
                <a:gd name="connsiteY21" fmla="*/ 160867 h 245635"/>
                <a:gd name="connsiteX22" fmla="*/ 1303867 w 3280901"/>
                <a:gd name="connsiteY22" fmla="*/ 152400 h 245635"/>
                <a:gd name="connsiteX23" fmla="*/ 1591734 w 3280901"/>
                <a:gd name="connsiteY23" fmla="*/ 152400 h 245635"/>
                <a:gd name="connsiteX24" fmla="*/ 1617134 w 3280901"/>
                <a:gd name="connsiteY24" fmla="*/ 135467 h 245635"/>
                <a:gd name="connsiteX25" fmla="*/ 1651000 w 3280901"/>
                <a:gd name="connsiteY25" fmla="*/ 127000 h 245635"/>
                <a:gd name="connsiteX26" fmla="*/ 1676400 w 3280901"/>
                <a:gd name="connsiteY26" fmla="*/ 118533 h 245635"/>
                <a:gd name="connsiteX27" fmla="*/ 1811867 w 3280901"/>
                <a:gd name="connsiteY27" fmla="*/ 127000 h 245635"/>
                <a:gd name="connsiteX28" fmla="*/ 1845734 w 3280901"/>
                <a:gd name="connsiteY28" fmla="*/ 152400 h 245635"/>
                <a:gd name="connsiteX29" fmla="*/ 1921934 w 3280901"/>
                <a:gd name="connsiteY29" fmla="*/ 194733 h 245635"/>
                <a:gd name="connsiteX30" fmla="*/ 1955800 w 3280901"/>
                <a:gd name="connsiteY30" fmla="*/ 203200 h 245635"/>
                <a:gd name="connsiteX31" fmla="*/ 2015067 w 3280901"/>
                <a:gd name="connsiteY31" fmla="*/ 194733 h 245635"/>
                <a:gd name="connsiteX32" fmla="*/ 2048934 w 3280901"/>
                <a:gd name="connsiteY32" fmla="*/ 177800 h 245635"/>
                <a:gd name="connsiteX33" fmla="*/ 2175934 w 3280901"/>
                <a:gd name="connsiteY33" fmla="*/ 169333 h 245635"/>
                <a:gd name="connsiteX34" fmla="*/ 2269067 w 3280901"/>
                <a:gd name="connsiteY34" fmla="*/ 152400 h 245635"/>
                <a:gd name="connsiteX35" fmla="*/ 2573867 w 3280901"/>
                <a:gd name="connsiteY35" fmla="*/ 135467 h 245635"/>
                <a:gd name="connsiteX36" fmla="*/ 2633134 w 3280901"/>
                <a:gd name="connsiteY36" fmla="*/ 127000 h 245635"/>
                <a:gd name="connsiteX37" fmla="*/ 2751667 w 3280901"/>
                <a:gd name="connsiteY37" fmla="*/ 118533 h 245635"/>
                <a:gd name="connsiteX38" fmla="*/ 2785534 w 3280901"/>
                <a:gd name="connsiteY38" fmla="*/ 101600 h 245635"/>
                <a:gd name="connsiteX39" fmla="*/ 3124200 w 3280901"/>
                <a:gd name="connsiteY39" fmla="*/ 110067 h 245635"/>
                <a:gd name="connsiteX40" fmla="*/ 3149600 w 3280901"/>
                <a:gd name="connsiteY40" fmla="*/ 118533 h 245635"/>
                <a:gd name="connsiteX41" fmla="*/ 3166534 w 3280901"/>
                <a:gd name="connsiteY41" fmla="*/ 135467 h 245635"/>
                <a:gd name="connsiteX42" fmla="*/ 3191934 w 3280901"/>
                <a:gd name="connsiteY42" fmla="*/ 152400 h 245635"/>
                <a:gd name="connsiteX43" fmla="*/ 3251200 w 3280901"/>
                <a:gd name="connsiteY43" fmla="*/ 143933 h 245635"/>
                <a:gd name="connsiteX44" fmla="*/ 3268134 w 3280901"/>
                <a:gd name="connsiteY44" fmla="*/ 101600 h 245635"/>
                <a:gd name="connsiteX45" fmla="*/ 3242734 w 3280901"/>
                <a:gd name="connsiteY45" fmla="*/ 93133 h 245635"/>
                <a:gd name="connsiteX46" fmla="*/ 3115734 w 3280901"/>
                <a:gd name="connsiteY46" fmla="*/ 118533 h 245635"/>
                <a:gd name="connsiteX47" fmla="*/ 2743200 w 3280901"/>
                <a:gd name="connsiteY47" fmla="*/ 110067 h 245635"/>
                <a:gd name="connsiteX48" fmla="*/ 2726267 w 3280901"/>
                <a:gd name="connsiteY48" fmla="*/ 84667 h 245635"/>
                <a:gd name="connsiteX49" fmla="*/ 2709334 w 3280901"/>
                <a:gd name="connsiteY49" fmla="*/ 33867 h 245635"/>
                <a:gd name="connsiteX50" fmla="*/ 2616200 w 3280901"/>
                <a:gd name="connsiteY50" fmla="*/ 42333 h 245635"/>
                <a:gd name="connsiteX51" fmla="*/ 2573867 w 3280901"/>
                <a:gd name="connsiteY51" fmla="*/ 50800 h 245635"/>
                <a:gd name="connsiteX52" fmla="*/ 2514600 w 3280901"/>
                <a:gd name="connsiteY52" fmla="*/ 59267 h 245635"/>
                <a:gd name="connsiteX53" fmla="*/ 2472267 w 3280901"/>
                <a:gd name="connsiteY53" fmla="*/ 67733 h 245635"/>
                <a:gd name="connsiteX54" fmla="*/ 2421467 w 3280901"/>
                <a:gd name="connsiteY54" fmla="*/ 76200 h 245635"/>
                <a:gd name="connsiteX55" fmla="*/ 2387600 w 3280901"/>
                <a:gd name="connsiteY55" fmla="*/ 93133 h 245635"/>
                <a:gd name="connsiteX56" fmla="*/ 2353734 w 3280901"/>
                <a:gd name="connsiteY56" fmla="*/ 143933 h 245635"/>
                <a:gd name="connsiteX57" fmla="*/ 2328334 w 3280901"/>
                <a:gd name="connsiteY57" fmla="*/ 152400 h 245635"/>
                <a:gd name="connsiteX58" fmla="*/ 2302934 w 3280901"/>
                <a:gd name="connsiteY58" fmla="*/ 169333 h 245635"/>
                <a:gd name="connsiteX59" fmla="*/ 2286000 w 3280901"/>
                <a:gd name="connsiteY59" fmla="*/ 186267 h 245635"/>
                <a:gd name="connsiteX60" fmla="*/ 2201334 w 3280901"/>
                <a:gd name="connsiteY60" fmla="*/ 220133 h 245635"/>
                <a:gd name="connsiteX61" fmla="*/ 2074334 w 3280901"/>
                <a:gd name="connsiteY61" fmla="*/ 228600 h 245635"/>
                <a:gd name="connsiteX62" fmla="*/ 1964267 w 3280901"/>
                <a:gd name="connsiteY62" fmla="*/ 237067 h 245635"/>
                <a:gd name="connsiteX63" fmla="*/ 1955800 w 3280901"/>
                <a:gd name="connsiteY63" fmla="*/ 211667 h 245635"/>
                <a:gd name="connsiteX64" fmla="*/ 1947334 w 3280901"/>
                <a:gd name="connsiteY64" fmla="*/ 177800 h 245635"/>
                <a:gd name="connsiteX65" fmla="*/ 1930400 w 3280901"/>
                <a:gd name="connsiteY65" fmla="*/ 160867 h 245635"/>
                <a:gd name="connsiteX66" fmla="*/ 1888067 w 3280901"/>
                <a:gd name="connsiteY66" fmla="*/ 135467 h 245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280901" h="245635">
                  <a:moveTo>
                    <a:pt x="0" y="194733"/>
                  </a:moveTo>
                  <a:cubicBezTo>
                    <a:pt x="53622" y="191911"/>
                    <a:pt x="107372" y="190919"/>
                    <a:pt x="160867" y="186267"/>
                  </a:cubicBezTo>
                  <a:cubicBezTo>
                    <a:pt x="172460" y="185259"/>
                    <a:pt x="183375" y="180324"/>
                    <a:pt x="194734" y="177800"/>
                  </a:cubicBezTo>
                  <a:cubicBezTo>
                    <a:pt x="208782" y="174678"/>
                    <a:pt x="223106" y="172823"/>
                    <a:pt x="237067" y="169333"/>
                  </a:cubicBezTo>
                  <a:cubicBezTo>
                    <a:pt x="268844" y="161389"/>
                    <a:pt x="262400" y="158476"/>
                    <a:pt x="296334" y="143933"/>
                  </a:cubicBezTo>
                  <a:cubicBezTo>
                    <a:pt x="304537" y="140417"/>
                    <a:pt x="313531" y="138983"/>
                    <a:pt x="321734" y="135467"/>
                  </a:cubicBezTo>
                  <a:cubicBezTo>
                    <a:pt x="333335" y="130495"/>
                    <a:pt x="343999" y="123505"/>
                    <a:pt x="355600" y="118533"/>
                  </a:cubicBezTo>
                  <a:cubicBezTo>
                    <a:pt x="380034" y="108061"/>
                    <a:pt x="395820" y="107714"/>
                    <a:pt x="423334" y="101600"/>
                  </a:cubicBezTo>
                  <a:cubicBezTo>
                    <a:pt x="434693" y="99076"/>
                    <a:pt x="445911" y="95955"/>
                    <a:pt x="457200" y="93133"/>
                  </a:cubicBezTo>
                  <a:lnTo>
                    <a:pt x="508000" y="59267"/>
                  </a:lnTo>
                  <a:cubicBezTo>
                    <a:pt x="516467" y="53622"/>
                    <a:pt x="523528" y="44801"/>
                    <a:pt x="533400" y="42333"/>
                  </a:cubicBezTo>
                  <a:cubicBezTo>
                    <a:pt x="555978" y="36689"/>
                    <a:pt x="579526" y="34043"/>
                    <a:pt x="601134" y="25400"/>
                  </a:cubicBezTo>
                  <a:cubicBezTo>
                    <a:pt x="654271" y="4145"/>
                    <a:pt x="628723" y="12153"/>
                    <a:pt x="677334" y="0"/>
                  </a:cubicBezTo>
                  <a:cubicBezTo>
                    <a:pt x="697089" y="2822"/>
                    <a:pt x="716966" y="4897"/>
                    <a:pt x="736600" y="8467"/>
                  </a:cubicBezTo>
                  <a:cubicBezTo>
                    <a:pt x="748049" y="10549"/>
                    <a:pt x="759278" y="13736"/>
                    <a:pt x="770467" y="16933"/>
                  </a:cubicBezTo>
                  <a:cubicBezTo>
                    <a:pt x="779048" y="19385"/>
                    <a:pt x="787032" y="24138"/>
                    <a:pt x="795867" y="25400"/>
                  </a:cubicBezTo>
                  <a:cubicBezTo>
                    <a:pt x="826726" y="29809"/>
                    <a:pt x="857956" y="31045"/>
                    <a:pt x="889000" y="33867"/>
                  </a:cubicBezTo>
                  <a:cubicBezTo>
                    <a:pt x="894645" y="39511"/>
                    <a:pt x="899701" y="45813"/>
                    <a:pt x="905934" y="50800"/>
                  </a:cubicBezTo>
                  <a:cubicBezTo>
                    <a:pt x="931205" y="71016"/>
                    <a:pt x="947958" y="76123"/>
                    <a:pt x="982134" y="84667"/>
                  </a:cubicBezTo>
                  <a:lnTo>
                    <a:pt x="1049867" y="101600"/>
                  </a:lnTo>
                  <a:cubicBezTo>
                    <a:pt x="1122216" y="155861"/>
                    <a:pt x="1038371" y="100588"/>
                    <a:pt x="1168400" y="143933"/>
                  </a:cubicBezTo>
                  <a:lnTo>
                    <a:pt x="1219200" y="160867"/>
                  </a:lnTo>
                  <a:cubicBezTo>
                    <a:pt x="1247422" y="158045"/>
                    <a:pt x="1275504" y="152400"/>
                    <a:pt x="1303867" y="152400"/>
                  </a:cubicBezTo>
                  <a:cubicBezTo>
                    <a:pt x="1608596" y="152400"/>
                    <a:pt x="1461222" y="178503"/>
                    <a:pt x="1591734" y="152400"/>
                  </a:cubicBezTo>
                  <a:cubicBezTo>
                    <a:pt x="1600201" y="146756"/>
                    <a:pt x="1607781" y="139475"/>
                    <a:pt x="1617134" y="135467"/>
                  </a:cubicBezTo>
                  <a:cubicBezTo>
                    <a:pt x="1627829" y="130883"/>
                    <a:pt x="1639812" y="130197"/>
                    <a:pt x="1651000" y="127000"/>
                  </a:cubicBezTo>
                  <a:cubicBezTo>
                    <a:pt x="1659581" y="124548"/>
                    <a:pt x="1667933" y="121355"/>
                    <a:pt x="1676400" y="118533"/>
                  </a:cubicBezTo>
                  <a:cubicBezTo>
                    <a:pt x="1721556" y="121355"/>
                    <a:pt x="1767502" y="118127"/>
                    <a:pt x="1811867" y="127000"/>
                  </a:cubicBezTo>
                  <a:cubicBezTo>
                    <a:pt x="1825704" y="129767"/>
                    <a:pt x="1834174" y="144308"/>
                    <a:pt x="1845734" y="152400"/>
                  </a:cubicBezTo>
                  <a:cubicBezTo>
                    <a:pt x="1887563" y="181681"/>
                    <a:pt x="1884417" y="184014"/>
                    <a:pt x="1921934" y="194733"/>
                  </a:cubicBezTo>
                  <a:cubicBezTo>
                    <a:pt x="1933122" y="197930"/>
                    <a:pt x="1944511" y="200378"/>
                    <a:pt x="1955800" y="203200"/>
                  </a:cubicBezTo>
                  <a:cubicBezTo>
                    <a:pt x="1975556" y="200378"/>
                    <a:pt x="1995814" y="199984"/>
                    <a:pt x="2015067" y="194733"/>
                  </a:cubicBezTo>
                  <a:cubicBezTo>
                    <a:pt x="2027244" y="191412"/>
                    <a:pt x="2036467" y="179768"/>
                    <a:pt x="2048934" y="177800"/>
                  </a:cubicBezTo>
                  <a:cubicBezTo>
                    <a:pt x="2090842" y="171183"/>
                    <a:pt x="2133601" y="172155"/>
                    <a:pt x="2175934" y="169333"/>
                  </a:cubicBezTo>
                  <a:cubicBezTo>
                    <a:pt x="2206978" y="163689"/>
                    <a:pt x="2237722" y="156017"/>
                    <a:pt x="2269067" y="152400"/>
                  </a:cubicBezTo>
                  <a:cubicBezTo>
                    <a:pt x="2321419" y="146359"/>
                    <a:pt x="2540874" y="137038"/>
                    <a:pt x="2573867" y="135467"/>
                  </a:cubicBezTo>
                  <a:cubicBezTo>
                    <a:pt x="2593623" y="132645"/>
                    <a:pt x="2613268" y="128892"/>
                    <a:pt x="2633134" y="127000"/>
                  </a:cubicBezTo>
                  <a:cubicBezTo>
                    <a:pt x="2672567" y="123244"/>
                    <a:pt x="2712594" y="125045"/>
                    <a:pt x="2751667" y="118533"/>
                  </a:cubicBezTo>
                  <a:cubicBezTo>
                    <a:pt x="2764117" y="116458"/>
                    <a:pt x="2774245" y="107244"/>
                    <a:pt x="2785534" y="101600"/>
                  </a:cubicBezTo>
                  <a:cubicBezTo>
                    <a:pt x="2898423" y="104422"/>
                    <a:pt x="3011398" y="104820"/>
                    <a:pt x="3124200" y="110067"/>
                  </a:cubicBezTo>
                  <a:cubicBezTo>
                    <a:pt x="3133115" y="110482"/>
                    <a:pt x="3141947" y="113941"/>
                    <a:pt x="3149600" y="118533"/>
                  </a:cubicBezTo>
                  <a:cubicBezTo>
                    <a:pt x="3156445" y="122640"/>
                    <a:pt x="3160300" y="130480"/>
                    <a:pt x="3166534" y="135467"/>
                  </a:cubicBezTo>
                  <a:cubicBezTo>
                    <a:pt x="3174480" y="141824"/>
                    <a:pt x="3183467" y="146756"/>
                    <a:pt x="3191934" y="152400"/>
                  </a:cubicBezTo>
                  <a:cubicBezTo>
                    <a:pt x="3211689" y="149578"/>
                    <a:pt x="3231632" y="147847"/>
                    <a:pt x="3251200" y="143933"/>
                  </a:cubicBezTo>
                  <a:cubicBezTo>
                    <a:pt x="3275525" y="139068"/>
                    <a:pt x="3294559" y="134633"/>
                    <a:pt x="3268134" y="101600"/>
                  </a:cubicBezTo>
                  <a:cubicBezTo>
                    <a:pt x="3262559" y="94631"/>
                    <a:pt x="3251201" y="95955"/>
                    <a:pt x="3242734" y="93133"/>
                  </a:cubicBezTo>
                  <a:cubicBezTo>
                    <a:pt x="3201750" y="134117"/>
                    <a:pt x="3224681" y="118533"/>
                    <a:pt x="3115734" y="118533"/>
                  </a:cubicBezTo>
                  <a:cubicBezTo>
                    <a:pt x="2991524" y="118533"/>
                    <a:pt x="2867378" y="112889"/>
                    <a:pt x="2743200" y="110067"/>
                  </a:cubicBezTo>
                  <a:cubicBezTo>
                    <a:pt x="2737556" y="101600"/>
                    <a:pt x="2730400" y="93966"/>
                    <a:pt x="2726267" y="84667"/>
                  </a:cubicBezTo>
                  <a:cubicBezTo>
                    <a:pt x="2719018" y="68356"/>
                    <a:pt x="2709334" y="33867"/>
                    <a:pt x="2709334" y="33867"/>
                  </a:cubicBezTo>
                  <a:cubicBezTo>
                    <a:pt x="2678289" y="36689"/>
                    <a:pt x="2647132" y="38467"/>
                    <a:pt x="2616200" y="42333"/>
                  </a:cubicBezTo>
                  <a:cubicBezTo>
                    <a:pt x="2601921" y="44118"/>
                    <a:pt x="2588062" y="48434"/>
                    <a:pt x="2573867" y="50800"/>
                  </a:cubicBezTo>
                  <a:cubicBezTo>
                    <a:pt x="2554182" y="54081"/>
                    <a:pt x="2534285" y="55986"/>
                    <a:pt x="2514600" y="59267"/>
                  </a:cubicBezTo>
                  <a:cubicBezTo>
                    <a:pt x="2500405" y="61633"/>
                    <a:pt x="2486425" y="65159"/>
                    <a:pt x="2472267" y="67733"/>
                  </a:cubicBezTo>
                  <a:cubicBezTo>
                    <a:pt x="2455377" y="70804"/>
                    <a:pt x="2438400" y="73378"/>
                    <a:pt x="2421467" y="76200"/>
                  </a:cubicBezTo>
                  <a:cubicBezTo>
                    <a:pt x="2410178" y="81844"/>
                    <a:pt x="2396525" y="84208"/>
                    <a:pt x="2387600" y="93133"/>
                  </a:cubicBezTo>
                  <a:cubicBezTo>
                    <a:pt x="2373210" y="107523"/>
                    <a:pt x="2373041" y="137497"/>
                    <a:pt x="2353734" y="143933"/>
                  </a:cubicBezTo>
                  <a:cubicBezTo>
                    <a:pt x="2345267" y="146755"/>
                    <a:pt x="2336316" y="148409"/>
                    <a:pt x="2328334" y="152400"/>
                  </a:cubicBezTo>
                  <a:cubicBezTo>
                    <a:pt x="2319233" y="156951"/>
                    <a:pt x="2310880" y="162976"/>
                    <a:pt x="2302934" y="169333"/>
                  </a:cubicBezTo>
                  <a:cubicBezTo>
                    <a:pt x="2296700" y="174320"/>
                    <a:pt x="2293140" y="182697"/>
                    <a:pt x="2286000" y="186267"/>
                  </a:cubicBezTo>
                  <a:cubicBezTo>
                    <a:pt x="2258813" y="199860"/>
                    <a:pt x="2231663" y="218111"/>
                    <a:pt x="2201334" y="220133"/>
                  </a:cubicBezTo>
                  <a:lnTo>
                    <a:pt x="2074334" y="228600"/>
                  </a:lnTo>
                  <a:cubicBezTo>
                    <a:pt x="1992639" y="249023"/>
                    <a:pt x="2029421" y="250097"/>
                    <a:pt x="1964267" y="237067"/>
                  </a:cubicBezTo>
                  <a:cubicBezTo>
                    <a:pt x="1961445" y="228600"/>
                    <a:pt x="1958252" y="220248"/>
                    <a:pt x="1955800" y="211667"/>
                  </a:cubicBezTo>
                  <a:cubicBezTo>
                    <a:pt x="1952603" y="200478"/>
                    <a:pt x="1952538" y="188208"/>
                    <a:pt x="1947334" y="177800"/>
                  </a:cubicBezTo>
                  <a:cubicBezTo>
                    <a:pt x="1943764" y="170660"/>
                    <a:pt x="1936045" y="166511"/>
                    <a:pt x="1930400" y="160867"/>
                  </a:cubicBezTo>
                  <a:cubicBezTo>
                    <a:pt x="1918364" y="124757"/>
                    <a:pt x="1930859" y="135467"/>
                    <a:pt x="1888067" y="135467"/>
                  </a:cubicBezTo>
                </a:path>
              </a:pathLst>
            </a:custGeom>
            <a:solidFill>
              <a:schemeClr val="accent1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0" name="Freeform 139"/>
            <p:cNvSpPr/>
            <p:nvPr/>
          </p:nvSpPr>
          <p:spPr>
            <a:xfrm>
              <a:off x="2393142" y="360602"/>
              <a:ext cx="3280901" cy="245635"/>
            </a:xfrm>
            <a:custGeom>
              <a:avLst/>
              <a:gdLst>
                <a:gd name="connsiteX0" fmla="*/ 0 w 3280901"/>
                <a:gd name="connsiteY0" fmla="*/ 194733 h 245635"/>
                <a:gd name="connsiteX1" fmla="*/ 160867 w 3280901"/>
                <a:gd name="connsiteY1" fmla="*/ 186267 h 245635"/>
                <a:gd name="connsiteX2" fmla="*/ 194734 w 3280901"/>
                <a:gd name="connsiteY2" fmla="*/ 177800 h 245635"/>
                <a:gd name="connsiteX3" fmla="*/ 237067 w 3280901"/>
                <a:gd name="connsiteY3" fmla="*/ 169333 h 245635"/>
                <a:gd name="connsiteX4" fmla="*/ 296334 w 3280901"/>
                <a:gd name="connsiteY4" fmla="*/ 143933 h 245635"/>
                <a:gd name="connsiteX5" fmla="*/ 321734 w 3280901"/>
                <a:gd name="connsiteY5" fmla="*/ 135467 h 245635"/>
                <a:gd name="connsiteX6" fmla="*/ 355600 w 3280901"/>
                <a:gd name="connsiteY6" fmla="*/ 118533 h 245635"/>
                <a:gd name="connsiteX7" fmla="*/ 423334 w 3280901"/>
                <a:gd name="connsiteY7" fmla="*/ 101600 h 245635"/>
                <a:gd name="connsiteX8" fmla="*/ 457200 w 3280901"/>
                <a:gd name="connsiteY8" fmla="*/ 93133 h 245635"/>
                <a:gd name="connsiteX9" fmla="*/ 508000 w 3280901"/>
                <a:gd name="connsiteY9" fmla="*/ 59267 h 245635"/>
                <a:gd name="connsiteX10" fmla="*/ 533400 w 3280901"/>
                <a:gd name="connsiteY10" fmla="*/ 42333 h 245635"/>
                <a:gd name="connsiteX11" fmla="*/ 601134 w 3280901"/>
                <a:gd name="connsiteY11" fmla="*/ 25400 h 245635"/>
                <a:gd name="connsiteX12" fmla="*/ 677334 w 3280901"/>
                <a:gd name="connsiteY12" fmla="*/ 0 h 245635"/>
                <a:gd name="connsiteX13" fmla="*/ 736600 w 3280901"/>
                <a:gd name="connsiteY13" fmla="*/ 8467 h 245635"/>
                <a:gd name="connsiteX14" fmla="*/ 770467 w 3280901"/>
                <a:gd name="connsiteY14" fmla="*/ 16933 h 245635"/>
                <a:gd name="connsiteX15" fmla="*/ 795867 w 3280901"/>
                <a:gd name="connsiteY15" fmla="*/ 25400 h 245635"/>
                <a:gd name="connsiteX16" fmla="*/ 889000 w 3280901"/>
                <a:gd name="connsiteY16" fmla="*/ 33867 h 245635"/>
                <a:gd name="connsiteX17" fmla="*/ 905934 w 3280901"/>
                <a:gd name="connsiteY17" fmla="*/ 50800 h 245635"/>
                <a:gd name="connsiteX18" fmla="*/ 982134 w 3280901"/>
                <a:gd name="connsiteY18" fmla="*/ 84667 h 245635"/>
                <a:gd name="connsiteX19" fmla="*/ 1049867 w 3280901"/>
                <a:gd name="connsiteY19" fmla="*/ 101600 h 245635"/>
                <a:gd name="connsiteX20" fmla="*/ 1168400 w 3280901"/>
                <a:gd name="connsiteY20" fmla="*/ 143933 h 245635"/>
                <a:gd name="connsiteX21" fmla="*/ 1219200 w 3280901"/>
                <a:gd name="connsiteY21" fmla="*/ 160867 h 245635"/>
                <a:gd name="connsiteX22" fmla="*/ 1303867 w 3280901"/>
                <a:gd name="connsiteY22" fmla="*/ 152400 h 245635"/>
                <a:gd name="connsiteX23" fmla="*/ 1591734 w 3280901"/>
                <a:gd name="connsiteY23" fmla="*/ 152400 h 245635"/>
                <a:gd name="connsiteX24" fmla="*/ 1617134 w 3280901"/>
                <a:gd name="connsiteY24" fmla="*/ 135467 h 245635"/>
                <a:gd name="connsiteX25" fmla="*/ 1651000 w 3280901"/>
                <a:gd name="connsiteY25" fmla="*/ 127000 h 245635"/>
                <a:gd name="connsiteX26" fmla="*/ 1676400 w 3280901"/>
                <a:gd name="connsiteY26" fmla="*/ 118533 h 245635"/>
                <a:gd name="connsiteX27" fmla="*/ 1811867 w 3280901"/>
                <a:gd name="connsiteY27" fmla="*/ 127000 h 245635"/>
                <a:gd name="connsiteX28" fmla="*/ 1845734 w 3280901"/>
                <a:gd name="connsiteY28" fmla="*/ 152400 h 245635"/>
                <a:gd name="connsiteX29" fmla="*/ 1921934 w 3280901"/>
                <a:gd name="connsiteY29" fmla="*/ 194733 h 245635"/>
                <a:gd name="connsiteX30" fmla="*/ 1955800 w 3280901"/>
                <a:gd name="connsiteY30" fmla="*/ 203200 h 245635"/>
                <a:gd name="connsiteX31" fmla="*/ 2015067 w 3280901"/>
                <a:gd name="connsiteY31" fmla="*/ 194733 h 245635"/>
                <a:gd name="connsiteX32" fmla="*/ 2048934 w 3280901"/>
                <a:gd name="connsiteY32" fmla="*/ 177800 h 245635"/>
                <a:gd name="connsiteX33" fmla="*/ 2175934 w 3280901"/>
                <a:gd name="connsiteY33" fmla="*/ 169333 h 245635"/>
                <a:gd name="connsiteX34" fmla="*/ 2269067 w 3280901"/>
                <a:gd name="connsiteY34" fmla="*/ 152400 h 245635"/>
                <a:gd name="connsiteX35" fmla="*/ 2573867 w 3280901"/>
                <a:gd name="connsiteY35" fmla="*/ 135467 h 245635"/>
                <a:gd name="connsiteX36" fmla="*/ 2633134 w 3280901"/>
                <a:gd name="connsiteY36" fmla="*/ 127000 h 245635"/>
                <a:gd name="connsiteX37" fmla="*/ 2751667 w 3280901"/>
                <a:gd name="connsiteY37" fmla="*/ 118533 h 245635"/>
                <a:gd name="connsiteX38" fmla="*/ 2785534 w 3280901"/>
                <a:gd name="connsiteY38" fmla="*/ 101600 h 245635"/>
                <a:gd name="connsiteX39" fmla="*/ 3124200 w 3280901"/>
                <a:gd name="connsiteY39" fmla="*/ 110067 h 245635"/>
                <a:gd name="connsiteX40" fmla="*/ 3149600 w 3280901"/>
                <a:gd name="connsiteY40" fmla="*/ 118533 h 245635"/>
                <a:gd name="connsiteX41" fmla="*/ 3166534 w 3280901"/>
                <a:gd name="connsiteY41" fmla="*/ 135467 h 245635"/>
                <a:gd name="connsiteX42" fmla="*/ 3191934 w 3280901"/>
                <a:gd name="connsiteY42" fmla="*/ 152400 h 245635"/>
                <a:gd name="connsiteX43" fmla="*/ 3251200 w 3280901"/>
                <a:gd name="connsiteY43" fmla="*/ 143933 h 245635"/>
                <a:gd name="connsiteX44" fmla="*/ 3268134 w 3280901"/>
                <a:gd name="connsiteY44" fmla="*/ 101600 h 245635"/>
                <a:gd name="connsiteX45" fmla="*/ 3242734 w 3280901"/>
                <a:gd name="connsiteY45" fmla="*/ 93133 h 245635"/>
                <a:gd name="connsiteX46" fmla="*/ 3115734 w 3280901"/>
                <a:gd name="connsiteY46" fmla="*/ 118533 h 245635"/>
                <a:gd name="connsiteX47" fmla="*/ 2743200 w 3280901"/>
                <a:gd name="connsiteY47" fmla="*/ 110067 h 245635"/>
                <a:gd name="connsiteX48" fmla="*/ 2726267 w 3280901"/>
                <a:gd name="connsiteY48" fmla="*/ 84667 h 245635"/>
                <a:gd name="connsiteX49" fmla="*/ 2709334 w 3280901"/>
                <a:gd name="connsiteY49" fmla="*/ 33867 h 245635"/>
                <a:gd name="connsiteX50" fmla="*/ 2616200 w 3280901"/>
                <a:gd name="connsiteY50" fmla="*/ 42333 h 245635"/>
                <a:gd name="connsiteX51" fmla="*/ 2573867 w 3280901"/>
                <a:gd name="connsiteY51" fmla="*/ 50800 h 245635"/>
                <a:gd name="connsiteX52" fmla="*/ 2514600 w 3280901"/>
                <a:gd name="connsiteY52" fmla="*/ 59267 h 245635"/>
                <a:gd name="connsiteX53" fmla="*/ 2472267 w 3280901"/>
                <a:gd name="connsiteY53" fmla="*/ 67733 h 245635"/>
                <a:gd name="connsiteX54" fmla="*/ 2421467 w 3280901"/>
                <a:gd name="connsiteY54" fmla="*/ 76200 h 245635"/>
                <a:gd name="connsiteX55" fmla="*/ 2387600 w 3280901"/>
                <a:gd name="connsiteY55" fmla="*/ 93133 h 245635"/>
                <a:gd name="connsiteX56" fmla="*/ 2353734 w 3280901"/>
                <a:gd name="connsiteY56" fmla="*/ 143933 h 245635"/>
                <a:gd name="connsiteX57" fmla="*/ 2328334 w 3280901"/>
                <a:gd name="connsiteY57" fmla="*/ 152400 h 245635"/>
                <a:gd name="connsiteX58" fmla="*/ 2302934 w 3280901"/>
                <a:gd name="connsiteY58" fmla="*/ 169333 h 245635"/>
                <a:gd name="connsiteX59" fmla="*/ 2286000 w 3280901"/>
                <a:gd name="connsiteY59" fmla="*/ 186267 h 245635"/>
                <a:gd name="connsiteX60" fmla="*/ 2201334 w 3280901"/>
                <a:gd name="connsiteY60" fmla="*/ 220133 h 245635"/>
                <a:gd name="connsiteX61" fmla="*/ 2074334 w 3280901"/>
                <a:gd name="connsiteY61" fmla="*/ 228600 h 245635"/>
                <a:gd name="connsiteX62" fmla="*/ 1964267 w 3280901"/>
                <a:gd name="connsiteY62" fmla="*/ 237067 h 245635"/>
                <a:gd name="connsiteX63" fmla="*/ 1955800 w 3280901"/>
                <a:gd name="connsiteY63" fmla="*/ 211667 h 245635"/>
                <a:gd name="connsiteX64" fmla="*/ 1947334 w 3280901"/>
                <a:gd name="connsiteY64" fmla="*/ 177800 h 245635"/>
                <a:gd name="connsiteX65" fmla="*/ 1930400 w 3280901"/>
                <a:gd name="connsiteY65" fmla="*/ 160867 h 245635"/>
                <a:gd name="connsiteX66" fmla="*/ 1888067 w 3280901"/>
                <a:gd name="connsiteY66" fmla="*/ 135467 h 245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280901" h="245635">
                  <a:moveTo>
                    <a:pt x="0" y="194733"/>
                  </a:moveTo>
                  <a:cubicBezTo>
                    <a:pt x="53622" y="191911"/>
                    <a:pt x="107372" y="190919"/>
                    <a:pt x="160867" y="186267"/>
                  </a:cubicBezTo>
                  <a:cubicBezTo>
                    <a:pt x="172460" y="185259"/>
                    <a:pt x="183375" y="180324"/>
                    <a:pt x="194734" y="177800"/>
                  </a:cubicBezTo>
                  <a:cubicBezTo>
                    <a:pt x="208782" y="174678"/>
                    <a:pt x="223106" y="172823"/>
                    <a:pt x="237067" y="169333"/>
                  </a:cubicBezTo>
                  <a:cubicBezTo>
                    <a:pt x="268844" y="161389"/>
                    <a:pt x="262400" y="158476"/>
                    <a:pt x="296334" y="143933"/>
                  </a:cubicBezTo>
                  <a:cubicBezTo>
                    <a:pt x="304537" y="140417"/>
                    <a:pt x="313531" y="138983"/>
                    <a:pt x="321734" y="135467"/>
                  </a:cubicBezTo>
                  <a:cubicBezTo>
                    <a:pt x="333335" y="130495"/>
                    <a:pt x="343999" y="123505"/>
                    <a:pt x="355600" y="118533"/>
                  </a:cubicBezTo>
                  <a:cubicBezTo>
                    <a:pt x="380034" y="108061"/>
                    <a:pt x="395820" y="107714"/>
                    <a:pt x="423334" y="101600"/>
                  </a:cubicBezTo>
                  <a:cubicBezTo>
                    <a:pt x="434693" y="99076"/>
                    <a:pt x="445911" y="95955"/>
                    <a:pt x="457200" y="93133"/>
                  </a:cubicBezTo>
                  <a:lnTo>
                    <a:pt x="508000" y="59267"/>
                  </a:lnTo>
                  <a:cubicBezTo>
                    <a:pt x="516467" y="53622"/>
                    <a:pt x="523528" y="44801"/>
                    <a:pt x="533400" y="42333"/>
                  </a:cubicBezTo>
                  <a:cubicBezTo>
                    <a:pt x="555978" y="36689"/>
                    <a:pt x="579526" y="34043"/>
                    <a:pt x="601134" y="25400"/>
                  </a:cubicBezTo>
                  <a:cubicBezTo>
                    <a:pt x="654271" y="4145"/>
                    <a:pt x="628723" y="12153"/>
                    <a:pt x="677334" y="0"/>
                  </a:cubicBezTo>
                  <a:cubicBezTo>
                    <a:pt x="697089" y="2822"/>
                    <a:pt x="716966" y="4897"/>
                    <a:pt x="736600" y="8467"/>
                  </a:cubicBezTo>
                  <a:cubicBezTo>
                    <a:pt x="748049" y="10549"/>
                    <a:pt x="759278" y="13736"/>
                    <a:pt x="770467" y="16933"/>
                  </a:cubicBezTo>
                  <a:cubicBezTo>
                    <a:pt x="779048" y="19385"/>
                    <a:pt x="787032" y="24138"/>
                    <a:pt x="795867" y="25400"/>
                  </a:cubicBezTo>
                  <a:cubicBezTo>
                    <a:pt x="826726" y="29809"/>
                    <a:pt x="857956" y="31045"/>
                    <a:pt x="889000" y="33867"/>
                  </a:cubicBezTo>
                  <a:cubicBezTo>
                    <a:pt x="894645" y="39511"/>
                    <a:pt x="899701" y="45813"/>
                    <a:pt x="905934" y="50800"/>
                  </a:cubicBezTo>
                  <a:cubicBezTo>
                    <a:pt x="931205" y="71016"/>
                    <a:pt x="947958" y="76123"/>
                    <a:pt x="982134" y="84667"/>
                  </a:cubicBezTo>
                  <a:lnTo>
                    <a:pt x="1049867" y="101600"/>
                  </a:lnTo>
                  <a:cubicBezTo>
                    <a:pt x="1122216" y="155861"/>
                    <a:pt x="1038371" y="100588"/>
                    <a:pt x="1168400" y="143933"/>
                  </a:cubicBezTo>
                  <a:lnTo>
                    <a:pt x="1219200" y="160867"/>
                  </a:lnTo>
                  <a:cubicBezTo>
                    <a:pt x="1247422" y="158045"/>
                    <a:pt x="1275504" y="152400"/>
                    <a:pt x="1303867" y="152400"/>
                  </a:cubicBezTo>
                  <a:cubicBezTo>
                    <a:pt x="1608596" y="152400"/>
                    <a:pt x="1461222" y="178503"/>
                    <a:pt x="1591734" y="152400"/>
                  </a:cubicBezTo>
                  <a:cubicBezTo>
                    <a:pt x="1600201" y="146756"/>
                    <a:pt x="1607781" y="139475"/>
                    <a:pt x="1617134" y="135467"/>
                  </a:cubicBezTo>
                  <a:cubicBezTo>
                    <a:pt x="1627829" y="130883"/>
                    <a:pt x="1639812" y="130197"/>
                    <a:pt x="1651000" y="127000"/>
                  </a:cubicBezTo>
                  <a:cubicBezTo>
                    <a:pt x="1659581" y="124548"/>
                    <a:pt x="1667933" y="121355"/>
                    <a:pt x="1676400" y="118533"/>
                  </a:cubicBezTo>
                  <a:cubicBezTo>
                    <a:pt x="1721556" y="121355"/>
                    <a:pt x="1767502" y="118127"/>
                    <a:pt x="1811867" y="127000"/>
                  </a:cubicBezTo>
                  <a:cubicBezTo>
                    <a:pt x="1825704" y="129767"/>
                    <a:pt x="1834174" y="144308"/>
                    <a:pt x="1845734" y="152400"/>
                  </a:cubicBezTo>
                  <a:cubicBezTo>
                    <a:pt x="1887563" y="181681"/>
                    <a:pt x="1884417" y="184014"/>
                    <a:pt x="1921934" y="194733"/>
                  </a:cubicBezTo>
                  <a:cubicBezTo>
                    <a:pt x="1933122" y="197930"/>
                    <a:pt x="1944511" y="200378"/>
                    <a:pt x="1955800" y="203200"/>
                  </a:cubicBezTo>
                  <a:cubicBezTo>
                    <a:pt x="1975556" y="200378"/>
                    <a:pt x="1995814" y="199984"/>
                    <a:pt x="2015067" y="194733"/>
                  </a:cubicBezTo>
                  <a:cubicBezTo>
                    <a:pt x="2027244" y="191412"/>
                    <a:pt x="2036467" y="179768"/>
                    <a:pt x="2048934" y="177800"/>
                  </a:cubicBezTo>
                  <a:cubicBezTo>
                    <a:pt x="2090842" y="171183"/>
                    <a:pt x="2133601" y="172155"/>
                    <a:pt x="2175934" y="169333"/>
                  </a:cubicBezTo>
                  <a:cubicBezTo>
                    <a:pt x="2206978" y="163689"/>
                    <a:pt x="2237722" y="156017"/>
                    <a:pt x="2269067" y="152400"/>
                  </a:cubicBezTo>
                  <a:cubicBezTo>
                    <a:pt x="2321419" y="146359"/>
                    <a:pt x="2540874" y="137038"/>
                    <a:pt x="2573867" y="135467"/>
                  </a:cubicBezTo>
                  <a:cubicBezTo>
                    <a:pt x="2593623" y="132645"/>
                    <a:pt x="2613268" y="128892"/>
                    <a:pt x="2633134" y="127000"/>
                  </a:cubicBezTo>
                  <a:cubicBezTo>
                    <a:pt x="2672567" y="123244"/>
                    <a:pt x="2712594" y="125045"/>
                    <a:pt x="2751667" y="118533"/>
                  </a:cubicBezTo>
                  <a:cubicBezTo>
                    <a:pt x="2764117" y="116458"/>
                    <a:pt x="2774245" y="107244"/>
                    <a:pt x="2785534" y="101600"/>
                  </a:cubicBezTo>
                  <a:cubicBezTo>
                    <a:pt x="2898423" y="104422"/>
                    <a:pt x="3011398" y="104820"/>
                    <a:pt x="3124200" y="110067"/>
                  </a:cubicBezTo>
                  <a:cubicBezTo>
                    <a:pt x="3133115" y="110482"/>
                    <a:pt x="3141947" y="113941"/>
                    <a:pt x="3149600" y="118533"/>
                  </a:cubicBezTo>
                  <a:cubicBezTo>
                    <a:pt x="3156445" y="122640"/>
                    <a:pt x="3160300" y="130480"/>
                    <a:pt x="3166534" y="135467"/>
                  </a:cubicBezTo>
                  <a:cubicBezTo>
                    <a:pt x="3174480" y="141824"/>
                    <a:pt x="3183467" y="146756"/>
                    <a:pt x="3191934" y="152400"/>
                  </a:cubicBezTo>
                  <a:cubicBezTo>
                    <a:pt x="3211689" y="149578"/>
                    <a:pt x="3231632" y="147847"/>
                    <a:pt x="3251200" y="143933"/>
                  </a:cubicBezTo>
                  <a:cubicBezTo>
                    <a:pt x="3275525" y="139068"/>
                    <a:pt x="3294559" y="134633"/>
                    <a:pt x="3268134" y="101600"/>
                  </a:cubicBezTo>
                  <a:cubicBezTo>
                    <a:pt x="3262559" y="94631"/>
                    <a:pt x="3251201" y="95955"/>
                    <a:pt x="3242734" y="93133"/>
                  </a:cubicBezTo>
                  <a:cubicBezTo>
                    <a:pt x="3201750" y="134117"/>
                    <a:pt x="3224681" y="118533"/>
                    <a:pt x="3115734" y="118533"/>
                  </a:cubicBezTo>
                  <a:cubicBezTo>
                    <a:pt x="2991524" y="118533"/>
                    <a:pt x="2867378" y="112889"/>
                    <a:pt x="2743200" y="110067"/>
                  </a:cubicBezTo>
                  <a:cubicBezTo>
                    <a:pt x="2737556" y="101600"/>
                    <a:pt x="2730400" y="93966"/>
                    <a:pt x="2726267" y="84667"/>
                  </a:cubicBezTo>
                  <a:cubicBezTo>
                    <a:pt x="2719018" y="68356"/>
                    <a:pt x="2709334" y="33867"/>
                    <a:pt x="2709334" y="33867"/>
                  </a:cubicBezTo>
                  <a:cubicBezTo>
                    <a:pt x="2678289" y="36689"/>
                    <a:pt x="2647132" y="38467"/>
                    <a:pt x="2616200" y="42333"/>
                  </a:cubicBezTo>
                  <a:cubicBezTo>
                    <a:pt x="2601921" y="44118"/>
                    <a:pt x="2588062" y="48434"/>
                    <a:pt x="2573867" y="50800"/>
                  </a:cubicBezTo>
                  <a:cubicBezTo>
                    <a:pt x="2554182" y="54081"/>
                    <a:pt x="2534285" y="55986"/>
                    <a:pt x="2514600" y="59267"/>
                  </a:cubicBezTo>
                  <a:cubicBezTo>
                    <a:pt x="2500405" y="61633"/>
                    <a:pt x="2486425" y="65159"/>
                    <a:pt x="2472267" y="67733"/>
                  </a:cubicBezTo>
                  <a:cubicBezTo>
                    <a:pt x="2455377" y="70804"/>
                    <a:pt x="2438400" y="73378"/>
                    <a:pt x="2421467" y="76200"/>
                  </a:cubicBezTo>
                  <a:cubicBezTo>
                    <a:pt x="2410178" y="81844"/>
                    <a:pt x="2396525" y="84208"/>
                    <a:pt x="2387600" y="93133"/>
                  </a:cubicBezTo>
                  <a:cubicBezTo>
                    <a:pt x="2373210" y="107523"/>
                    <a:pt x="2373041" y="137497"/>
                    <a:pt x="2353734" y="143933"/>
                  </a:cubicBezTo>
                  <a:cubicBezTo>
                    <a:pt x="2345267" y="146755"/>
                    <a:pt x="2336316" y="148409"/>
                    <a:pt x="2328334" y="152400"/>
                  </a:cubicBezTo>
                  <a:cubicBezTo>
                    <a:pt x="2319233" y="156951"/>
                    <a:pt x="2310880" y="162976"/>
                    <a:pt x="2302934" y="169333"/>
                  </a:cubicBezTo>
                  <a:cubicBezTo>
                    <a:pt x="2296700" y="174320"/>
                    <a:pt x="2293140" y="182697"/>
                    <a:pt x="2286000" y="186267"/>
                  </a:cubicBezTo>
                  <a:cubicBezTo>
                    <a:pt x="2258813" y="199860"/>
                    <a:pt x="2231663" y="218111"/>
                    <a:pt x="2201334" y="220133"/>
                  </a:cubicBezTo>
                  <a:lnTo>
                    <a:pt x="2074334" y="228600"/>
                  </a:lnTo>
                  <a:cubicBezTo>
                    <a:pt x="1992639" y="249023"/>
                    <a:pt x="2029421" y="250097"/>
                    <a:pt x="1964267" y="237067"/>
                  </a:cubicBezTo>
                  <a:cubicBezTo>
                    <a:pt x="1961445" y="228600"/>
                    <a:pt x="1958252" y="220248"/>
                    <a:pt x="1955800" y="211667"/>
                  </a:cubicBezTo>
                  <a:cubicBezTo>
                    <a:pt x="1952603" y="200478"/>
                    <a:pt x="1952538" y="188208"/>
                    <a:pt x="1947334" y="177800"/>
                  </a:cubicBezTo>
                  <a:cubicBezTo>
                    <a:pt x="1943764" y="170660"/>
                    <a:pt x="1936045" y="166511"/>
                    <a:pt x="1930400" y="160867"/>
                  </a:cubicBezTo>
                  <a:cubicBezTo>
                    <a:pt x="1918364" y="124757"/>
                    <a:pt x="1930859" y="135467"/>
                    <a:pt x="1888067" y="135467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41" name="Straight Arrow Connector 140"/>
            <p:cNvCxnSpPr/>
            <p:nvPr/>
          </p:nvCxnSpPr>
          <p:spPr>
            <a:xfrm>
              <a:off x="5953030" y="3233838"/>
              <a:ext cx="817364" cy="8204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Freeform 141"/>
            <p:cNvSpPr/>
            <p:nvPr/>
          </p:nvSpPr>
          <p:spPr>
            <a:xfrm>
              <a:off x="351836" y="385139"/>
              <a:ext cx="3280901" cy="245635"/>
            </a:xfrm>
            <a:custGeom>
              <a:avLst/>
              <a:gdLst>
                <a:gd name="connsiteX0" fmla="*/ 0 w 3280901"/>
                <a:gd name="connsiteY0" fmla="*/ 194733 h 245635"/>
                <a:gd name="connsiteX1" fmla="*/ 160867 w 3280901"/>
                <a:gd name="connsiteY1" fmla="*/ 186267 h 245635"/>
                <a:gd name="connsiteX2" fmla="*/ 194734 w 3280901"/>
                <a:gd name="connsiteY2" fmla="*/ 177800 h 245635"/>
                <a:gd name="connsiteX3" fmla="*/ 237067 w 3280901"/>
                <a:gd name="connsiteY3" fmla="*/ 169333 h 245635"/>
                <a:gd name="connsiteX4" fmla="*/ 296334 w 3280901"/>
                <a:gd name="connsiteY4" fmla="*/ 143933 h 245635"/>
                <a:gd name="connsiteX5" fmla="*/ 321734 w 3280901"/>
                <a:gd name="connsiteY5" fmla="*/ 135467 h 245635"/>
                <a:gd name="connsiteX6" fmla="*/ 355600 w 3280901"/>
                <a:gd name="connsiteY6" fmla="*/ 118533 h 245635"/>
                <a:gd name="connsiteX7" fmla="*/ 423334 w 3280901"/>
                <a:gd name="connsiteY7" fmla="*/ 101600 h 245635"/>
                <a:gd name="connsiteX8" fmla="*/ 457200 w 3280901"/>
                <a:gd name="connsiteY8" fmla="*/ 93133 h 245635"/>
                <a:gd name="connsiteX9" fmla="*/ 508000 w 3280901"/>
                <a:gd name="connsiteY9" fmla="*/ 59267 h 245635"/>
                <a:gd name="connsiteX10" fmla="*/ 533400 w 3280901"/>
                <a:gd name="connsiteY10" fmla="*/ 42333 h 245635"/>
                <a:gd name="connsiteX11" fmla="*/ 601134 w 3280901"/>
                <a:gd name="connsiteY11" fmla="*/ 25400 h 245635"/>
                <a:gd name="connsiteX12" fmla="*/ 677334 w 3280901"/>
                <a:gd name="connsiteY12" fmla="*/ 0 h 245635"/>
                <a:gd name="connsiteX13" fmla="*/ 736600 w 3280901"/>
                <a:gd name="connsiteY13" fmla="*/ 8467 h 245635"/>
                <a:gd name="connsiteX14" fmla="*/ 770467 w 3280901"/>
                <a:gd name="connsiteY14" fmla="*/ 16933 h 245635"/>
                <a:gd name="connsiteX15" fmla="*/ 795867 w 3280901"/>
                <a:gd name="connsiteY15" fmla="*/ 25400 h 245635"/>
                <a:gd name="connsiteX16" fmla="*/ 889000 w 3280901"/>
                <a:gd name="connsiteY16" fmla="*/ 33867 h 245635"/>
                <a:gd name="connsiteX17" fmla="*/ 905934 w 3280901"/>
                <a:gd name="connsiteY17" fmla="*/ 50800 h 245635"/>
                <a:gd name="connsiteX18" fmla="*/ 982134 w 3280901"/>
                <a:gd name="connsiteY18" fmla="*/ 84667 h 245635"/>
                <a:gd name="connsiteX19" fmla="*/ 1049867 w 3280901"/>
                <a:gd name="connsiteY19" fmla="*/ 101600 h 245635"/>
                <a:gd name="connsiteX20" fmla="*/ 1168400 w 3280901"/>
                <a:gd name="connsiteY20" fmla="*/ 143933 h 245635"/>
                <a:gd name="connsiteX21" fmla="*/ 1219200 w 3280901"/>
                <a:gd name="connsiteY21" fmla="*/ 160867 h 245635"/>
                <a:gd name="connsiteX22" fmla="*/ 1303867 w 3280901"/>
                <a:gd name="connsiteY22" fmla="*/ 152400 h 245635"/>
                <a:gd name="connsiteX23" fmla="*/ 1591734 w 3280901"/>
                <a:gd name="connsiteY23" fmla="*/ 152400 h 245635"/>
                <a:gd name="connsiteX24" fmla="*/ 1617134 w 3280901"/>
                <a:gd name="connsiteY24" fmla="*/ 135467 h 245635"/>
                <a:gd name="connsiteX25" fmla="*/ 1651000 w 3280901"/>
                <a:gd name="connsiteY25" fmla="*/ 127000 h 245635"/>
                <a:gd name="connsiteX26" fmla="*/ 1676400 w 3280901"/>
                <a:gd name="connsiteY26" fmla="*/ 118533 h 245635"/>
                <a:gd name="connsiteX27" fmla="*/ 1811867 w 3280901"/>
                <a:gd name="connsiteY27" fmla="*/ 127000 h 245635"/>
                <a:gd name="connsiteX28" fmla="*/ 1845734 w 3280901"/>
                <a:gd name="connsiteY28" fmla="*/ 152400 h 245635"/>
                <a:gd name="connsiteX29" fmla="*/ 1921934 w 3280901"/>
                <a:gd name="connsiteY29" fmla="*/ 194733 h 245635"/>
                <a:gd name="connsiteX30" fmla="*/ 1955800 w 3280901"/>
                <a:gd name="connsiteY30" fmla="*/ 203200 h 245635"/>
                <a:gd name="connsiteX31" fmla="*/ 2015067 w 3280901"/>
                <a:gd name="connsiteY31" fmla="*/ 194733 h 245635"/>
                <a:gd name="connsiteX32" fmla="*/ 2048934 w 3280901"/>
                <a:gd name="connsiteY32" fmla="*/ 177800 h 245635"/>
                <a:gd name="connsiteX33" fmla="*/ 2175934 w 3280901"/>
                <a:gd name="connsiteY33" fmla="*/ 169333 h 245635"/>
                <a:gd name="connsiteX34" fmla="*/ 2269067 w 3280901"/>
                <a:gd name="connsiteY34" fmla="*/ 152400 h 245635"/>
                <a:gd name="connsiteX35" fmla="*/ 2573867 w 3280901"/>
                <a:gd name="connsiteY35" fmla="*/ 135467 h 245635"/>
                <a:gd name="connsiteX36" fmla="*/ 2633134 w 3280901"/>
                <a:gd name="connsiteY36" fmla="*/ 127000 h 245635"/>
                <a:gd name="connsiteX37" fmla="*/ 2751667 w 3280901"/>
                <a:gd name="connsiteY37" fmla="*/ 118533 h 245635"/>
                <a:gd name="connsiteX38" fmla="*/ 2785534 w 3280901"/>
                <a:gd name="connsiteY38" fmla="*/ 101600 h 245635"/>
                <a:gd name="connsiteX39" fmla="*/ 3124200 w 3280901"/>
                <a:gd name="connsiteY39" fmla="*/ 110067 h 245635"/>
                <a:gd name="connsiteX40" fmla="*/ 3149600 w 3280901"/>
                <a:gd name="connsiteY40" fmla="*/ 118533 h 245635"/>
                <a:gd name="connsiteX41" fmla="*/ 3166534 w 3280901"/>
                <a:gd name="connsiteY41" fmla="*/ 135467 h 245635"/>
                <a:gd name="connsiteX42" fmla="*/ 3191934 w 3280901"/>
                <a:gd name="connsiteY42" fmla="*/ 152400 h 245635"/>
                <a:gd name="connsiteX43" fmla="*/ 3251200 w 3280901"/>
                <a:gd name="connsiteY43" fmla="*/ 143933 h 245635"/>
                <a:gd name="connsiteX44" fmla="*/ 3268134 w 3280901"/>
                <a:gd name="connsiteY44" fmla="*/ 101600 h 245635"/>
                <a:gd name="connsiteX45" fmla="*/ 3242734 w 3280901"/>
                <a:gd name="connsiteY45" fmla="*/ 93133 h 245635"/>
                <a:gd name="connsiteX46" fmla="*/ 3115734 w 3280901"/>
                <a:gd name="connsiteY46" fmla="*/ 118533 h 245635"/>
                <a:gd name="connsiteX47" fmla="*/ 2743200 w 3280901"/>
                <a:gd name="connsiteY47" fmla="*/ 110067 h 245635"/>
                <a:gd name="connsiteX48" fmla="*/ 2726267 w 3280901"/>
                <a:gd name="connsiteY48" fmla="*/ 84667 h 245635"/>
                <a:gd name="connsiteX49" fmla="*/ 2709334 w 3280901"/>
                <a:gd name="connsiteY49" fmla="*/ 33867 h 245635"/>
                <a:gd name="connsiteX50" fmla="*/ 2616200 w 3280901"/>
                <a:gd name="connsiteY50" fmla="*/ 42333 h 245635"/>
                <a:gd name="connsiteX51" fmla="*/ 2573867 w 3280901"/>
                <a:gd name="connsiteY51" fmla="*/ 50800 h 245635"/>
                <a:gd name="connsiteX52" fmla="*/ 2514600 w 3280901"/>
                <a:gd name="connsiteY52" fmla="*/ 59267 h 245635"/>
                <a:gd name="connsiteX53" fmla="*/ 2472267 w 3280901"/>
                <a:gd name="connsiteY53" fmla="*/ 67733 h 245635"/>
                <a:gd name="connsiteX54" fmla="*/ 2421467 w 3280901"/>
                <a:gd name="connsiteY54" fmla="*/ 76200 h 245635"/>
                <a:gd name="connsiteX55" fmla="*/ 2387600 w 3280901"/>
                <a:gd name="connsiteY55" fmla="*/ 93133 h 245635"/>
                <a:gd name="connsiteX56" fmla="*/ 2353734 w 3280901"/>
                <a:gd name="connsiteY56" fmla="*/ 143933 h 245635"/>
                <a:gd name="connsiteX57" fmla="*/ 2328334 w 3280901"/>
                <a:gd name="connsiteY57" fmla="*/ 152400 h 245635"/>
                <a:gd name="connsiteX58" fmla="*/ 2302934 w 3280901"/>
                <a:gd name="connsiteY58" fmla="*/ 169333 h 245635"/>
                <a:gd name="connsiteX59" fmla="*/ 2286000 w 3280901"/>
                <a:gd name="connsiteY59" fmla="*/ 186267 h 245635"/>
                <a:gd name="connsiteX60" fmla="*/ 2201334 w 3280901"/>
                <a:gd name="connsiteY60" fmla="*/ 220133 h 245635"/>
                <a:gd name="connsiteX61" fmla="*/ 2074334 w 3280901"/>
                <a:gd name="connsiteY61" fmla="*/ 228600 h 245635"/>
                <a:gd name="connsiteX62" fmla="*/ 1964267 w 3280901"/>
                <a:gd name="connsiteY62" fmla="*/ 237067 h 245635"/>
                <a:gd name="connsiteX63" fmla="*/ 1955800 w 3280901"/>
                <a:gd name="connsiteY63" fmla="*/ 211667 h 245635"/>
                <a:gd name="connsiteX64" fmla="*/ 1947334 w 3280901"/>
                <a:gd name="connsiteY64" fmla="*/ 177800 h 245635"/>
                <a:gd name="connsiteX65" fmla="*/ 1930400 w 3280901"/>
                <a:gd name="connsiteY65" fmla="*/ 160867 h 245635"/>
                <a:gd name="connsiteX66" fmla="*/ 1888067 w 3280901"/>
                <a:gd name="connsiteY66" fmla="*/ 135467 h 245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280901" h="245635">
                  <a:moveTo>
                    <a:pt x="0" y="194733"/>
                  </a:moveTo>
                  <a:cubicBezTo>
                    <a:pt x="53622" y="191911"/>
                    <a:pt x="107372" y="190919"/>
                    <a:pt x="160867" y="186267"/>
                  </a:cubicBezTo>
                  <a:cubicBezTo>
                    <a:pt x="172460" y="185259"/>
                    <a:pt x="183375" y="180324"/>
                    <a:pt x="194734" y="177800"/>
                  </a:cubicBezTo>
                  <a:cubicBezTo>
                    <a:pt x="208782" y="174678"/>
                    <a:pt x="223106" y="172823"/>
                    <a:pt x="237067" y="169333"/>
                  </a:cubicBezTo>
                  <a:cubicBezTo>
                    <a:pt x="268844" y="161389"/>
                    <a:pt x="262400" y="158476"/>
                    <a:pt x="296334" y="143933"/>
                  </a:cubicBezTo>
                  <a:cubicBezTo>
                    <a:pt x="304537" y="140417"/>
                    <a:pt x="313531" y="138983"/>
                    <a:pt x="321734" y="135467"/>
                  </a:cubicBezTo>
                  <a:cubicBezTo>
                    <a:pt x="333335" y="130495"/>
                    <a:pt x="343999" y="123505"/>
                    <a:pt x="355600" y="118533"/>
                  </a:cubicBezTo>
                  <a:cubicBezTo>
                    <a:pt x="380034" y="108061"/>
                    <a:pt x="395820" y="107714"/>
                    <a:pt x="423334" y="101600"/>
                  </a:cubicBezTo>
                  <a:cubicBezTo>
                    <a:pt x="434693" y="99076"/>
                    <a:pt x="445911" y="95955"/>
                    <a:pt x="457200" y="93133"/>
                  </a:cubicBezTo>
                  <a:lnTo>
                    <a:pt x="508000" y="59267"/>
                  </a:lnTo>
                  <a:cubicBezTo>
                    <a:pt x="516467" y="53622"/>
                    <a:pt x="523528" y="44801"/>
                    <a:pt x="533400" y="42333"/>
                  </a:cubicBezTo>
                  <a:cubicBezTo>
                    <a:pt x="555978" y="36689"/>
                    <a:pt x="579526" y="34043"/>
                    <a:pt x="601134" y="25400"/>
                  </a:cubicBezTo>
                  <a:cubicBezTo>
                    <a:pt x="654271" y="4145"/>
                    <a:pt x="628723" y="12153"/>
                    <a:pt x="677334" y="0"/>
                  </a:cubicBezTo>
                  <a:cubicBezTo>
                    <a:pt x="697089" y="2822"/>
                    <a:pt x="716966" y="4897"/>
                    <a:pt x="736600" y="8467"/>
                  </a:cubicBezTo>
                  <a:cubicBezTo>
                    <a:pt x="748049" y="10549"/>
                    <a:pt x="759278" y="13736"/>
                    <a:pt x="770467" y="16933"/>
                  </a:cubicBezTo>
                  <a:cubicBezTo>
                    <a:pt x="779048" y="19385"/>
                    <a:pt x="787032" y="24138"/>
                    <a:pt x="795867" y="25400"/>
                  </a:cubicBezTo>
                  <a:cubicBezTo>
                    <a:pt x="826726" y="29809"/>
                    <a:pt x="857956" y="31045"/>
                    <a:pt x="889000" y="33867"/>
                  </a:cubicBezTo>
                  <a:cubicBezTo>
                    <a:pt x="894645" y="39511"/>
                    <a:pt x="899701" y="45813"/>
                    <a:pt x="905934" y="50800"/>
                  </a:cubicBezTo>
                  <a:cubicBezTo>
                    <a:pt x="931205" y="71016"/>
                    <a:pt x="947958" y="76123"/>
                    <a:pt x="982134" y="84667"/>
                  </a:cubicBezTo>
                  <a:lnTo>
                    <a:pt x="1049867" y="101600"/>
                  </a:lnTo>
                  <a:cubicBezTo>
                    <a:pt x="1122216" y="155861"/>
                    <a:pt x="1038371" y="100588"/>
                    <a:pt x="1168400" y="143933"/>
                  </a:cubicBezTo>
                  <a:lnTo>
                    <a:pt x="1219200" y="160867"/>
                  </a:lnTo>
                  <a:cubicBezTo>
                    <a:pt x="1247422" y="158045"/>
                    <a:pt x="1275504" y="152400"/>
                    <a:pt x="1303867" y="152400"/>
                  </a:cubicBezTo>
                  <a:cubicBezTo>
                    <a:pt x="1608596" y="152400"/>
                    <a:pt x="1461222" y="178503"/>
                    <a:pt x="1591734" y="152400"/>
                  </a:cubicBezTo>
                  <a:cubicBezTo>
                    <a:pt x="1600201" y="146756"/>
                    <a:pt x="1607781" y="139475"/>
                    <a:pt x="1617134" y="135467"/>
                  </a:cubicBezTo>
                  <a:cubicBezTo>
                    <a:pt x="1627829" y="130883"/>
                    <a:pt x="1639812" y="130197"/>
                    <a:pt x="1651000" y="127000"/>
                  </a:cubicBezTo>
                  <a:cubicBezTo>
                    <a:pt x="1659581" y="124548"/>
                    <a:pt x="1667933" y="121355"/>
                    <a:pt x="1676400" y="118533"/>
                  </a:cubicBezTo>
                  <a:cubicBezTo>
                    <a:pt x="1721556" y="121355"/>
                    <a:pt x="1767502" y="118127"/>
                    <a:pt x="1811867" y="127000"/>
                  </a:cubicBezTo>
                  <a:cubicBezTo>
                    <a:pt x="1825704" y="129767"/>
                    <a:pt x="1834174" y="144308"/>
                    <a:pt x="1845734" y="152400"/>
                  </a:cubicBezTo>
                  <a:cubicBezTo>
                    <a:pt x="1887563" y="181681"/>
                    <a:pt x="1884417" y="184014"/>
                    <a:pt x="1921934" y="194733"/>
                  </a:cubicBezTo>
                  <a:cubicBezTo>
                    <a:pt x="1933122" y="197930"/>
                    <a:pt x="1944511" y="200378"/>
                    <a:pt x="1955800" y="203200"/>
                  </a:cubicBezTo>
                  <a:cubicBezTo>
                    <a:pt x="1975556" y="200378"/>
                    <a:pt x="1995814" y="199984"/>
                    <a:pt x="2015067" y="194733"/>
                  </a:cubicBezTo>
                  <a:cubicBezTo>
                    <a:pt x="2027244" y="191412"/>
                    <a:pt x="2036467" y="179768"/>
                    <a:pt x="2048934" y="177800"/>
                  </a:cubicBezTo>
                  <a:cubicBezTo>
                    <a:pt x="2090842" y="171183"/>
                    <a:pt x="2133601" y="172155"/>
                    <a:pt x="2175934" y="169333"/>
                  </a:cubicBezTo>
                  <a:cubicBezTo>
                    <a:pt x="2206978" y="163689"/>
                    <a:pt x="2237722" y="156017"/>
                    <a:pt x="2269067" y="152400"/>
                  </a:cubicBezTo>
                  <a:cubicBezTo>
                    <a:pt x="2321419" y="146359"/>
                    <a:pt x="2540874" y="137038"/>
                    <a:pt x="2573867" y="135467"/>
                  </a:cubicBezTo>
                  <a:cubicBezTo>
                    <a:pt x="2593623" y="132645"/>
                    <a:pt x="2613268" y="128892"/>
                    <a:pt x="2633134" y="127000"/>
                  </a:cubicBezTo>
                  <a:cubicBezTo>
                    <a:pt x="2672567" y="123244"/>
                    <a:pt x="2712594" y="125045"/>
                    <a:pt x="2751667" y="118533"/>
                  </a:cubicBezTo>
                  <a:cubicBezTo>
                    <a:pt x="2764117" y="116458"/>
                    <a:pt x="2774245" y="107244"/>
                    <a:pt x="2785534" y="101600"/>
                  </a:cubicBezTo>
                  <a:cubicBezTo>
                    <a:pt x="2898423" y="104422"/>
                    <a:pt x="3011398" y="104820"/>
                    <a:pt x="3124200" y="110067"/>
                  </a:cubicBezTo>
                  <a:cubicBezTo>
                    <a:pt x="3133115" y="110482"/>
                    <a:pt x="3141947" y="113941"/>
                    <a:pt x="3149600" y="118533"/>
                  </a:cubicBezTo>
                  <a:cubicBezTo>
                    <a:pt x="3156445" y="122640"/>
                    <a:pt x="3160300" y="130480"/>
                    <a:pt x="3166534" y="135467"/>
                  </a:cubicBezTo>
                  <a:cubicBezTo>
                    <a:pt x="3174480" y="141824"/>
                    <a:pt x="3183467" y="146756"/>
                    <a:pt x="3191934" y="152400"/>
                  </a:cubicBezTo>
                  <a:cubicBezTo>
                    <a:pt x="3211689" y="149578"/>
                    <a:pt x="3231632" y="147847"/>
                    <a:pt x="3251200" y="143933"/>
                  </a:cubicBezTo>
                  <a:cubicBezTo>
                    <a:pt x="3275525" y="139068"/>
                    <a:pt x="3294559" y="134633"/>
                    <a:pt x="3268134" y="101600"/>
                  </a:cubicBezTo>
                  <a:cubicBezTo>
                    <a:pt x="3262559" y="94631"/>
                    <a:pt x="3251201" y="95955"/>
                    <a:pt x="3242734" y="93133"/>
                  </a:cubicBezTo>
                  <a:cubicBezTo>
                    <a:pt x="3201750" y="134117"/>
                    <a:pt x="3224681" y="118533"/>
                    <a:pt x="3115734" y="118533"/>
                  </a:cubicBezTo>
                  <a:cubicBezTo>
                    <a:pt x="2991524" y="118533"/>
                    <a:pt x="2867378" y="112889"/>
                    <a:pt x="2743200" y="110067"/>
                  </a:cubicBezTo>
                  <a:cubicBezTo>
                    <a:pt x="2737556" y="101600"/>
                    <a:pt x="2730400" y="93966"/>
                    <a:pt x="2726267" y="84667"/>
                  </a:cubicBezTo>
                  <a:cubicBezTo>
                    <a:pt x="2719018" y="68356"/>
                    <a:pt x="2709334" y="33867"/>
                    <a:pt x="2709334" y="33867"/>
                  </a:cubicBezTo>
                  <a:cubicBezTo>
                    <a:pt x="2678289" y="36689"/>
                    <a:pt x="2647132" y="38467"/>
                    <a:pt x="2616200" y="42333"/>
                  </a:cubicBezTo>
                  <a:cubicBezTo>
                    <a:pt x="2601921" y="44118"/>
                    <a:pt x="2588062" y="48434"/>
                    <a:pt x="2573867" y="50800"/>
                  </a:cubicBezTo>
                  <a:cubicBezTo>
                    <a:pt x="2554182" y="54081"/>
                    <a:pt x="2534285" y="55986"/>
                    <a:pt x="2514600" y="59267"/>
                  </a:cubicBezTo>
                  <a:cubicBezTo>
                    <a:pt x="2500405" y="61633"/>
                    <a:pt x="2486425" y="65159"/>
                    <a:pt x="2472267" y="67733"/>
                  </a:cubicBezTo>
                  <a:cubicBezTo>
                    <a:pt x="2455377" y="70804"/>
                    <a:pt x="2438400" y="73378"/>
                    <a:pt x="2421467" y="76200"/>
                  </a:cubicBezTo>
                  <a:cubicBezTo>
                    <a:pt x="2410178" y="81844"/>
                    <a:pt x="2396525" y="84208"/>
                    <a:pt x="2387600" y="93133"/>
                  </a:cubicBezTo>
                  <a:cubicBezTo>
                    <a:pt x="2373210" y="107523"/>
                    <a:pt x="2373041" y="137497"/>
                    <a:pt x="2353734" y="143933"/>
                  </a:cubicBezTo>
                  <a:cubicBezTo>
                    <a:pt x="2345267" y="146755"/>
                    <a:pt x="2336316" y="148409"/>
                    <a:pt x="2328334" y="152400"/>
                  </a:cubicBezTo>
                  <a:cubicBezTo>
                    <a:pt x="2319233" y="156951"/>
                    <a:pt x="2310880" y="162976"/>
                    <a:pt x="2302934" y="169333"/>
                  </a:cubicBezTo>
                  <a:cubicBezTo>
                    <a:pt x="2296700" y="174320"/>
                    <a:pt x="2293140" y="182697"/>
                    <a:pt x="2286000" y="186267"/>
                  </a:cubicBezTo>
                  <a:cubicBezTo>
                    <a:pt x="2258813" y="199860"/>
                    <a:pt x="2231663" y="218111"/>
                    <a:pt x="2201334" y="220133"/>
                  </a:cubicBezTo>
                  <a:lnTo>
                    <a:pt x="2074334" y="228600"/>
                  </a:lnTo>
                  <a:cubicBezTo>
                    <a:pt x="1992639" y="249023"/>
                    <a:pt x="2029421" y="250097"/>
                    <a:pt x="1964267" y="237067"/>
                  </a:cubicBezTo>
                  <a:cubicBezTo>
                    <a:pt x="1961445" y="228600"/>
                    <a:pt x="1958252" y="220248"/>
                    <a:pt x="1955800" y="211667"/>
                  </a:cubicBezTo>
                  <a:cubicBezTo>
                    <a:pt x="1952603" y="200478"/>
                    <a:pt x="1952538" y="188208"/>
                    <a:pt x="1947334" y="177800"/>
                  </a:cubicBezTo>
                  <a:cubicBezTo>
                    <a:pt x="1943764" y="170660"/>
                    <a:pt x="1936045" y="166511"/>
                    <a:pt x="1930400" y="160867"/>
                  </a:cubicBezTo>
                  <a:cubicBezTo>
                    <a:pt x="1918364" y="124757"/>
                    <a:pt x="1930859" y="135467"/>
                    <a:pt x="1888067" y="135467"/>
                  </a:cubicBezTo>
                </a:path>
              </a:pathLst>
            </a:custGeom>
            <a:solidFill>
              <a:schemeClr val="accent1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852128" y="2181361"/>
              <a:ext cx="1408907" cy="756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 smtClean="0">
                  <a:solidFill>
                    <a:srgbClr val="F79646"/>
                  </a:solidFill>
                </a:rPr>
                <a:t>Optical nutrients</a:t>
              </a:r>
            </a:p>
            <a:p>
              <a:r>
                <a:rPr lang="en-US" sz="900" i="1" dirty="0" smtClean="0">
                  <a:solidFill>
                    <a:srgbClr val="F79646"/>
                  </a:solidFill>
                </a:rPr>
                <a:t>Optical </a:t>
              </a:r>
              <a:r>
                <a:rPr lang="en-US" sz="900" i="1" dirty="0" smtClean="0">
                  <a:solidFill>
                    <a:schemeClr val="accent6"/>
                  </a:solidFill>
                </a:rPr>
                <a:t>CO2</a:t>
              </a:r>
            </a:p>
            <a:p>
              <a:r>
                <a:rPr lang="en-US" sz="900" i="1" dirty="0">
                  <a:solidFill>
                    <a:srgbClr val="F79646"/>
                  </a:solidFill>
                </a:rPr>
                <a:t>Optical</a:t>
              </a:r>
              <a:r>
                <a:rPr lang="en-US" sz="900" i="1" dirty="0" smtClean="0">
                  <a:solidFill>
                    <a:schemeClr val="accent6"/>
                  </a:solidFill>
                </a:rPr>
                <a:t> pH</a:t>
              </a:r>
            </a:p>
            <a:p>
              <a:r>
                <a:rPr lang="en-US" sz="900" i="1" dirty="0" smtClean="0">
                  <a:solidFill>
                    <a:srgbClr val="FF0000"/>
                  </a:solidFill>
                </a:rPr>
                <a:t>Mass Spectrometers</a:t>
              </a: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934845" y="1975752"/>
              <a:ext cx="1429424" cy="306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cap="small" dirty="0" smtClean="0"/>
                <a:t>CHEMISTRY</a:t>
              </a:r>
              <a:endParaRPr lang="en-US" sz="1100" b="1" cap="small" dirty="0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919864" y="2033890"/>
              <a:ext cx="1207911" cy="8936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2015067" y="661918"/>
              <a:ext cx="1080824" cy="88545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951779" y="581817"/>
              <a:ext cx="1429424" cy="306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cap="small" dirty="0" smtClean="0"/>
                <a:t>TRANSPORT</a:t>
              </a:r>
              <a:endParaRPr lang="en-US" sz="1100" b="1" cap="small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131174" y="811889"/>
              <a:ext cx="1408907" cy="756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 smtClean="0">
                  <a:solidFill>
                    <a:srgbClr val="008000"/>
                  </a:solidFill>
                </a:rPr>
                <a:t>ADCP</a:t>
              </a:r>
            </a:p>
            <a:p>
              <a:r>
                <a:rPr lang="en-US" sz="900" i="1" dirty="0" smtClean="0">
                  <a:solidFill>
                    <a:srgbClr val="008000"/>
                  </a:solidFill>
                </a:rPr>
                <a:t>Estimated geostrophic</a:t>
              </a:r>
            </a:p>
            <a:p>
              <a:r>
                <a:rPr lang="en-US" sz="900" i="1" dirty="0" smtClean="0">
                  <a:solidFill>
                    <a:srgbClr val="008000"/>
                  </a:solidFill>
                </a:rPr>
                <a:t> currents</a:t>
              </a: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-275161" y="1115239"/>
              <a:ext cx="1429424" cy="702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cap="small" dirty="0" smtClean="0"/>
                <a:t>WATER </a:t>
              </a:r>
            </a:p>
            <a:p>
              <a:pPr algn="ctr"/>
              <a:r>
                <a:rPr lang="en-US" sz="1100" b="1" cap="small" dirty="0" smtClean="0"/>
                <a:t>COLUMN </a:t>
              </a:r>
            </a:p>
            <a:p>
              <a:pPr algn="ctr"/>
              <a:r>
                <a:rPr lang="en-US" sz="1100" b="1" cap="small" dirty="0" smtClean="0"/>
                <a:t>PHYSICS</a:t>
              </a:r>
              <a:endParaRPr lang="en-US" sz="1100" b="1" cap="small" dirty="0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39908" y="1131443"/>
              <a:ext cx="849085" cy="129028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1" name="Left Brace 150"/>
            <p:cNvSpPr/>
            <p:nvPr/>
          </p:nvSpPr>
          <p:spPr>
            <a:xfrm rot="19780965">
              <a:off x="2958931" y="1624477"/>
              <a:ext cx="242017" cy="481806"/>
            </a:xfrm>
            <a:prstGeom prst="leftBrace">
              <a:avLst>
                <a:gd name="adj1" fmla="val 8333"/>
                <a:gd name="adj2" fmla="val 51425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2" name="Right Arrow 151"/>
            <p:cNvSpPr/>
            <p:nvPr/>
          </p:nvSpPr>
          <p:spPr>
            <a:xfrm>
              <a:off x="1332529" y="840898"/>
              <a:ext cx="495517" cy="32219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14508" y="1821567"/>
              <a:ext cx="1408907" cy="594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 smtClean="0">
                  <a:solidFill>
                    <a:srgbClr val="008000"/>
                  </a:solidFill>
                </a:rPr>
                <a:t>Temperature</a:t>
              </a:r>
            </a:p>
            <a:p>
              <a:r>
                <a:rPr lang="en-US" sz="900" i="1" dirty="0" smtClean="0">
                  <a:solidFill>
                    <a:srgbClr val="008000"/>
                  </a:solidFill>
                </a:rPr>
                <a:t>Salinity</a:t>
              </a:r>
            </a:p>
            <a:p>
              <a:r>
                <a:rPr lang="en-US" sz="900" i="1" dirty="0" smtClean="0">
                  <a:solidFill>
                    <a:schemeClr val="accent6"/>
                  </a:solidFill>
                </a:rPr>
                <a:t>Turbulence</a:t>
              </a:r>
            </a:p>
          </p:txBody>
        </p:sp>
        <p:sp>
          <p:nvSpPr>
            <p:cNvPr id="154" name="Left Brace 153"/>
            <p:cNvSpPr/>
            <p:nvPr/>
          </p:nvSpPr>
          <p:spPr>
            <a:xfrm>
              <a:off x="913669" y="1384837"/>
              <a:ext cx="270956" cy="737146"/>
            </a:xfrm>
            <a:prstGeom prst="leftBrace">
              <a:avLst>
                <a:gd name="adj1" fmla="val 8333"/>
                <a:gd name="adj2" fmla="val 50712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5" name="Left Brace 154"/>
            <p:cNvSpPr/>
            <p:nvPr/>
          </p:nvSpPr>
          <p:spPr>
            <a:xfrm flipH="1">
              <a:off x="1821818" y="759625"/>
              <a:ext cx="155362" cy="462386"/>
            </a:xfrm>
            <a:prstGeom prst="leftBrace">
              <a:avLst>
                <a:gd name="adj1" fmla="val 8333"/>
                <a:gd name="adj2" fmla="val 50712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72" name="Group 13"/>
          <p:cNvGrpSpPr>
            <a:grpSpLocks/>
          </p:cNvGrpSpPr>
          <p:nvPr/>
        </p:nvGrpSpPr>
        <p:grpSpPr bwMode="auto">
          <a:xfrm>
            <a:off x="128346" y="3706564"/>
            <a:ext cx="1165584" cy="2564431"/>
            <a:chOff x="3723" y="24"/>
            <a:chExt cx="1969" cy="4275"/>
          </a:xfrm>
        </p:grpSpPr>
        <p:pic>
          <p:nvPicPr>
            <p:cNvPr id="173" name="Picture 14" descr="sensor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29" b="30716"/>
            <a:stretch>
              <a:fillRect/>
            </a:stretch>
          </p:blipFill>
          <p:spPr bwMode="auto">
            <a:xfrm>
              <a:off x="4086" y="1406"/>
              <a:ext cx="1224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" name="Picture 15" descr="sensor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78" t="34924" b="44069"/>
            <a:stretch>
              <a:fillRect/>
            </a:stretch>
          </p:blipFill>
          <p:spPr bwMode="auto">
            <a:xfrm>
              <a:off x="4086" y="43"/>
              <a:ext cx="1587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" name="Picture 16" descr="sensor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6" r="16879"/>
            <a:stretch>
              <a:fillRect/>
            </a:stretch>
          </p:blipFill>
          <p:spPr bwMode="auto">
            <a:xfrm>
              <a:off x="4902" y="1860"/>
              <a:ext cx="771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6" name="Picture 17" descr="sensor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13297"/>
            <a:stretch>
              <a:fillRect/>
            </a:stretch>
          </p:blipFill>
          <p:spPr bwMode="auto">
            <a:xfrm>
              <a:off x="3723" y="1814"/>
              <a:ext cx="1256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" name="Picture 18" descr="sensor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" y="448"/>
              <a:ext cx="1088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" name="Picture 19" descr="sensor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2" r="24124"/>
            <a:stretch>
              <a:fillRect/>
            </a:stretch>
          </p:blipFill>
          <p:spPr bwMode="auto">
            <a:xfrm>
              <a:off x="3729" y="1053"/>
              <a:ext cx="377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" name="Picture 20" descr="sensor1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64" r="34952"/>
            <a:stretch>
              <a:fillRect/>
            </a:stretch>
          </p:blipFill>
          <p:spPr bwMode="auto">
            <a:xfrm>
              <a:off x="5180" y="408"/>
              <a:ext cx="492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" name="Picture 21" descr="sensor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50" t="32321" r="37674" b="23061"/>
            <a:stretch>
              <a:fillRect/>
            </a:stretch>
          </p:blipFill>
          <p:spPr bwMode="auto">
            <a:xfrm>
              <a:off x="3726" y="45"/>
              <a:ext cx="378" cy="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1" name="Picture 22" descr="sensor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9714"/>
            <a:stretch>
              <a:fillRect/>
            </a:stretch>
          </p:blipFill>
          <p:spPr bwMode="auto">
            <a:xfrm>
              <a:off x="3723" y="2676"/>
              <a:ext cx="1256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" name="Picture 23" descr="100_364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3" y="3537"/>
              <a:ext cx="1134" cy="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3" name="Picture 24" descr="DSC00197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" y="3539"/>
              <a:ext cx="998" cy="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" name="Picture 25" descr="Glider Documentation 629"/>
            <p:cNvPicPr>
              <a:picLocks noChangeAspect="1" noChangeArrowheads="1"/>
            </p:cNvPicPr>
            <p:nvPr/>
          </p:nvPicPr>
          <p:blipFill>
            <a:blip r:embed="rId20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1" r="11360"/>
            <a:stretch>
              <a:fillRect/>
            </a:stretch>
          </p:blipFill>
          <p:spPr bwMode="auto">
            <a:xfrm>
              <a:off x="4947" y="3039"/>
              <a:ext cx="726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" name="Rectangle 26"/>
            <p:cNvSpPr>
              <a:spLocks noChangeArrowheads="1"/>
            </p:cNvSpPr>
            <p:nvPr/>
          </p:nvSpPr>
          <p:spPr bwMode="auto">
            <a:xfrm>
              <a:off x="3730" y="24"/>
              <a:ext cx="1962" cy="4275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294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6" descr="Fourth0501211736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r="6564"/>
          <a:stretch>
            <a:fillRect/>
          </a:stretch>
        </p:blipFill>
        <p:spPr bwMode="auto">
          <a:xfrm>
            <a:off x="6858000" y="3305175"/>
            <a:ext cx="1220788" cy="1096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7" descr="Disc0501211736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r="7106"/>
          <a:stretch>
            <a:fillRect/>
          </a:stretch>
        </p:blipFill>
        <p:spPr bwMode="auto">
          <a:xfrm>
            <a:off x="5349875" y="3298825"/>
            <a:ext cx="1220788" cy="1095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8" descr="DSC012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7"/>
          <a:stretch>
            <a:fillRect/>
          </a:stretch>
        </p:blipFill>
        <p:spPr bwMode="auto">
          <a:xfrm>
            <a:off x="5349875" y="1395413"/>
            <a:ext cx="272891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6283325" y="2652713"/>
            <a:ext cx="358775" cy="9334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6489700" y="3513138"/>
            <a:ext cx="5746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2230" name="Picture 11" descr="GKirkpatrick fig3brev600 (3)"/>
          <p:cNvSpPr>
            <a:spLocks noChangeAspect="1" noChangeArrowheads="1"/>
          </p:cNvSpPr>
          <p:nvPr/>
        </p:nvSpPr>
        <p:spPr bwMode="auto">
          <a:xfrm>
            <a:off x="5207000" y="4159250"/>
            <a:ext cx="29972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278438" y="965200"/>
            <a:ext cx="30083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/>
              <a:t>Phytoplankton communities</a:t>
            </a: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2073147" y="965756"/>
            <a:ext cx="23837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/>
              <a:t>Phytoplankton biomass</a:t>
            </a:r>
          </a:p>
        </p:txBody>
      </p:sp>
      <p:pic>
        <p:nvPicPr>
          <p:cNvPr id="52234" name="Picture 36" descr="ru06_070913T1756_070925T1700_cblast_pos_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4" y="1450023"/>
            <a:ext cx="1562099" cy="117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152400" y="2651125"/>
            <a:ext cx="15224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/>
              <a:t>Phytoplankton response</a:t>
            </a:r>
          </a:p>
          <a:p>
            <a:pPr algn="ctr">
              <a:defRPr/>
            </a:pPr>
            <a:r>
              <a:rPr lang="en-US" sz="1600" dirty="0"/>
              <a:t>To passage of Nor</a:t>
            </a:r>
            <a:r>
              <a:rPr lang="ja-JP" altLang="en-US" sz="1600" dirty="0"/>
              <a:t>’</a:t>
            </a:r>
            <a:r>
              <a:rPr lang="en-US" sz="1600" dirty="0"/>
              <a:t>Easter</a:t>
            </a:r>
          </a:p>
          <a:p>
            <a:pPr algn="ctr">
              <a:defRPr/>
            </a:pPr>
            <a:r>
              <a:rPr lang="en-US" sz="1600" dirty="0"/>
              <a:t>storm</a:t>
            </a:r>
          </a:p>
        </p:txBody>
      </p:sp>
      <p:grpSp>
        <p:nvGrpSpPr>
          <p:cNvPr id="52236" name="Group 38"/>
          <p:cNvGrpSpPr>
            <a:grpSpLocks/>
          </p:cNvGrpSpPr>
          <p:nvPr/>
        </p:nvGrpSpPr>
        <p:grpSpPr bwMode="auto">
          <a:xfrm>
            <a:off x="1820863" y="1328737"/>
            <a:ext cx="2727325" cy="5313363"/>
            <a:chOff x="336" y="144"/>
            <a:chExt cx="2303" cy="5129"/>
          </a:xfrm>
        </p:grpSpPr>
        <p:pic>
          <p:nvPicPr>
            <p:cNvPr id="52238" name="Picture 39" descr="051006-051014-ru08_051006T1500_051007T1941_cblast_chla_xse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" t="1111" r="7875" b="6223"/>
            <a:stretch>
              <a:fillRect/>
            </a:stretch>
          </p:blipFill>
          <p:spPr bwMode="auto">
            <a:xfrm>
              <a:off x="336" y="144"/>
              <a:ext cx="2301" cy="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9" name="Picture 40" descr="051006-051014-ru08_051008T1746_051009T1656_cblast_chla_xse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0" t="1813" r="8485" b="5672"/>
            <a:stretch>
              <a:fillRect/>
            </a:stretch>
          </p:blipFill>
          <p:spPr bwMode="auto">
            <a:xfrm>
              <a:off x="336" y="2689"/>
              <a:ext cx="2303" cy="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0" name="Picture 41" descr="051006-051014-ru08_051007T1941_051008T1746_cblast_chla_xsec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3" t="1813" r="8269" b="5942"/>
            <a:stretch>
              <a:fillRect/>
            </a:stretch>
          </p:blipFill>
          <p:spPr bwMode="auto">
            <a:xfrm>
              <a:off x="336" y="1392"/>
              <a:ext cx="2303" cy="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1" name="Picture 42" descr="051006-051014-ru08_051009T1656_051010T1511_cblast_chla_xsec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2" t="1813" r="8333" b="6712"/>
            <a:stretch>
              <a:fillRect/>
            </a:stretch>
          </p:blipFill>
          <p:spPr bwMode="auto">
            <a:xfrm>
              <a:off x="336" y="3978"/>
              <a:ext cx="2303" cy="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1" descr="GKirkpatrick fig3brev600 (3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622800"/>
            <a:ext cx="2819400" cy="21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2"/>
          <p:cNvSpPr>
            <a:spLocks noChangeShapeType="1"/>
          </p:cNvSpPr>
          <p:nvPr/>
        </p:nvSpPr>
        <p:spPr bwMode="auto">
          <a:xfrm rot="6398525">
            <a:off x="6714331" y="4518819"/>
            <a:ext cx="574675" cy="158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1270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1270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2237" name="TextBox 2"/>
          <p:cNvSpPr txBox="1">
            <a:spLocks noChangeArrowheads="1"/>
          </p:cNvSpPr>
          <p:nvPr/>
        </p:nvSpPr>
        <p:spPr bwMode="auto">
          <a:xfrm>
            <a:off x="722415" y="193001"/>
            <a:ext cx="8000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+mn-lt"/>
                <a:cs typeface="Comic Sans MS" charset="0"/>
              </a:rPr>
              <a:t>Gliders can provide high resolution biomass and taxa estimates</a:t>
            </a:r>
            <a:endParaRPr lang="en-US" dirty="0">
              <a:solidFill>
                <a:schemeClr val="bg1"/>
              </a:solidFill>
              <a:latin typeface="+mn-lt"/>
              <a:cs typeface="Comic Sans MS" charset="0"/>
            </a:endParaRPr>
          </a:p>
        </p:txBody>
      </p:sp>
      <p:pic>
        <p:nvPicPr>
          <p:cNvPr id="22" name="Picture 21" descr="rucool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2" y="6414621"/>
            <a:ext cx="1516512" cy="3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45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830</TotalTime>
  <Words>1409</Words>
  <Application>Microsoft Macintosh PowerPoint</Application>
  <PresentationFormat>On-screen Show (4:3)</PresentationFormat>
  <Paragraphs>333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Observed Model vs Glider Differences (Results from undergrad summer research)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Oscar Schofield</cp:lastModifiedBy>
  <cp:revision>81</cp:revision>
  <dcterms:created xsi:type="dcterms:W3CDTF">2016-04-29T17:08:48Z</dcterms:created>
  <dcterms:modified xsi:type="dcterms:W3CDTF">2016-05-11T14:14:08Z</dcterms:modified>
  <cp:category/>
</cp:coreProperties>
</file>