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67" r:id="rId4"/>
    <p:sldId id="261" r:id="rId5"/>
    <p:sldId id="262" r:id="rId6"/>
    <p:sldId id="264" r:id="rId7"/>
    <p:sldId id="265" r:id="rId8"/>
    <p:sldId id="269" r:id="rId9"/>
    <p:sldId id="266" r:id="rId10"/>
    <p:sldId id="275" r:id="rId11"/>
    <p:sldId id="276" r:id="rId12"/>
    <p:sldId id="277" r:id="rId13"/>
    <p:sldId id="278" r:id="rId14"/>
    <p:sldId id="270" r:id="rId15"/>
    <p:sldId id="271" r:id="rId16"/>
    <p:sldId id="272" r:id="rId17"/>
    <p:sldId id="273" r:id="rId18"/>
    <p:sldId id="280" r:id="rId19"/>
    <p:sldId id="279" r:id="rId20"/>
    <p:sldId id="281" r:id="rId21"/>
    <p:sldId id="283" r:id="rId22"/>
    <p:sldId id="284" r:id="rId23"/>
    <p:sldId id="282" r:id="rId24"/>
    <p:sldId id="27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41"/>
    <p:restoredTop sz="96076"/>
  </p:normalViewPr>
  <p:slideViewPr>
    <p:cSldViewPr snapToGrid="0" snapToObjects="1">
      <p:cViewPr>
        <p:scale>
          <a:sx n="71" d="100"/>
          <a:sy n="71" d="100"/>
        </p:scale>
        <p:origin x="137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25C8F-7DED-794E-8ADC-359254E9735B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795F1-AD51-6346-AD80-1268AE79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Moving on to the next slide we have a coastline of the WAP, where we see Anvers Is, where Palmer Station is,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Adeleide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 Is where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Rothera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 (the UK station) is. Highlighted are 3 canyon systems which are known biological hotspots in the WAP, Palmer Deep,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Margarite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+mn-cs"/>
              </a:rPr>
              <a:t> Trough and Canyon near Charcot Is.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6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North-South gradient results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-Line color = positive (green) or negative (red) correlation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-Line style = lag phase (solid = 0yr; dashed =1yr; dotted =2yr)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A804F-0AC9-461A-A44F-47DC8EE1DC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75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Inshore-Offshore gradient results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-Line color = positive (green) or negative (red) correlation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-Line style = lag phase (solid = 0yr; dashed =1yr; dotted =2yr)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A804F-0AC9-461A-A44F-47DC8EE1DC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2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5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25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7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9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7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6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8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0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0F6BA-7D8D-7440-AEEC-4FF34463232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3AF17-23FA-AA4C-8DC5-B23F37172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3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7236" y="2794650"/>
            <a:ext cx="770559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Phytoplankton Dynamics in the LTER</a:t>
            </a:r>
          </a:p>
          <a:p>
            <a:pPr algn="ctr"/>
            <a:endParaRPr lang="en-US" sz="3200" b="1" i="1" dirty="0"/>
          </a:p>
          <a:p>
            <a:pPr algn="ctr"/>
            <a:r>
              <a:rPr lang="en-US" b="1" dirty="0" smtClean="0"/>
              <a:t>Rutgers: Oscar Schofield, Michael Brown, </a:t>
            </a:r>
            <a:r>
              <a:rPr lang="en-US" b="1" dirty="0" err="1" smtClean="0"/>
              <a:t>Filipa</a:t>
            </a:r>
            <a:r>
              <a:rPr lang="en-US" b="1" dirty="0" smtClean="0"/>
              <a:t> </a:t>
            </a:r>
            <a:r>
              <a:rPr lang="en-US" b="1" dirty="0" err="1" smtClean="0"/>
              <a:t>Carvahlo</a:t>
            </a:r>
            <a:r>
              <a:rPr lang="en-US" b="1" dirty="0" smtClean="0"/>
              <a:t>, Nicole </a:t>
            </a:r>
            <a:r>
              <a:rPr lang="en-US" b="1" dirty="0" err="1" smtClean="0"/>
              <a:t>Couto</a:t>
            </a:r>
            <a:r>
              <a:rPr lang="en-US" b="1" dirty="0" smtClean="0"/>
              <a:t>, Alex </a:t>
            </a:r>
            <a:r>
              <a:rPr lang="en-US" b="1" dirty="0" err="1" smtClean="0"/>
              <a:t>Kahl</a:t>
            </a:r>
            <a:r>
              <a:rPr lang="en-US" b="1" dirty="0" smtClean="0"/>
              <a:t>, Josh </a:t>
            </a:r>
            <a:r>
              <a:rPr lang="en-US" b="1" dirty="0" err="1" smtClean="0"/>
              <a:t>Kohut</a:t>
            </a:r>
            <a:r>
              <a:rPr lang="en-US" b="1" dirty="0" smtClean="0"/>
              <a:t>, Martin Montes-Hugo, Nicole Waite, Schuyler </a:t>
            </a:r>
            <a:r>
              <a:rPr lang="en-US" b="1" dirty="0" err="1" smtClean="0"/>
              <a:t>Nardelli</a:t>
            </a:r>
            <a:r>
              <a:rPr lang="en-US" b="1" dirty="0" smtClean="0"/>
              <a:t>, Paul </a:t>
            </a:r>
            <a:r>
              <a:rPr lang="en-US" b="1" dirty="0" err="1" smtClean="0"/>
              <a:t>Falkowski</a:t>
            </a:r>
            <a:r>
              <a:rPr lang="en-US" b="1" dirty="0" smtClean="0"/>
              <a:t>, Jonathan Sherman, Grace Saba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err="1" smtClean="0"/>
              <a:t>Collaboraters</a:t>
            </a:r>
            <a:r>
              <a:rPr lang="en-US" b="1" dirty="0" smtClean="0"/>
              <a:t>: UNC (Adrian </a:t>
            </a:r>
            <a:r>
              <a:rPr lang="en-US" b="1" dirty="0" err="1" smtClean="0"/>
              <a:t>Marchetti</a:t>
            </a:r>
            <a:r>
              <a:rPr lang="en-US" b="1" dirty="0" smtClean="0"/>
              <a:t>, Carly Moreno), UConn</a:t>
            </a:r>
          </a:p>
          <a:p>
            <a:pPr algn="ctr"/>
            <a:r>
              <a:rPr lang="en-US" b="1" dirty="0" smtClean="0"/>
              <a:t>(Heidi </a:t>
            </a:r>
            <a:r>
              <a:rPr lang="en-US" b="1" dirty="0" err="1" smtClean="0"/>
              <a:t>Dierssen</a:t>
            </a:r>
            <a:r>
              <a:rPr lang="en-US" b="1" dirty="0" smtClean="0"/>
              <a:t>),  OSU (Bethan Jones), U Del. (Matt Oliver, Mark Moline)</a:t>
            </a:r>
            <a:endParaRPr lang="en-US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293" y="5328806"/>
            <a:ext cx="1438706" cy="143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86" y="5867400"/>
            <a:ext cx="9842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lte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7440" r="6535"/>
          <a:stretch>
            <a:fillRect/>
          </a:stretch>
        </p:blipFill>
        <p:spPr bwMode="auto">
          <a:xfrm>
            <a:off x="2553586" y="5875338"/>
            <a:ext cx="823913" cy="982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50" y="5875338"/>
            <a:ext cx="957824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1799956_10152210760196798_556618589_o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r="11002"/>
          <a:stretch/>
        </p:blipFill>
        <p:spPr>
          <a:xfrm>
            <a:off x="-159779" y="-135267"/>
            <a:ext cx="12489892" cy="285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8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008" y="6146996"/>
            <a:ext cx="7542721" cy="72719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4E8F00"/>
                </a:solidFill>
              </a:rPr>
              <a:t>F</a:t>
            </a:r>
            <a:r>
              <a:rPr lang="en-US" sz="2800" dirty="0"/>
              <a:t>luorescence </a:t>
            </a:r>
            <a:r>
              <a:rPr lang="en-US" sz="2800" dirty="0">
                <a:solidFill>
                  <a:srgbClr val="4E8F00"/>
                </a:solidFill>
              </a:rPr>
              <a:t>I</a:t>
            </a:r>
            <a:r>
              <a:rPr lang="en-US" sz="2800" dirty="0"/>
              <a:t>nduction and </a:t>
            </a:r>
            <a:r>
              <a:rPr lang="en-US" sz="2800" dirty="0">
                <a:solidFill>
                  <a:srgbClr val="4E8F00"/>
                </a:solidFill>
              </a:rPr>
              <a:t>Re</a:t>
            </a:r>
            <a:r>
              <a:rPr lang="en-US" sz="2800" dirty="0"/>
              <a:t>laxation Sensor</a:t>
            </a:r>
          </a:p>
        </p:txBody>
      </p:sp>
      <p:pic>
        <p:nvPicPr>
          <p:cNvPr id="14" name="Content Placeholder 5" descr="IMG_3976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b="14286"/>
          <a:stretch/>
        </p:blipFill>
        <p:spPr>
          <a:xfrm>
            <a:off x="2324640" y="1955173"/>
            <a:ext cx="7542721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538" r="7036"/>
          <a:stretch/>
        </p:blipFill>
        <p:spPr>
          <a:xfrm>
            <a:off x="1981200" y="1353473"/>
            <a:ext cx="1820604" cy="1598383"/>
          </a:xfrm>
          <a:prstGeom prst="roundRect">
            <a:avLst>
              <a:gd name="adj" fmla="val 1946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22"/>
          <a:stretch/>
        </p:blipFill>
        <p:spPr>
          <a:xfrm>
            <a:off x="8305521" y="1351616"/>
            <a:ext cx="1918112" cy="1602099"/>
          </a:xfrm>
          <a:prstGeom prst="roundRect">
            <a:avLst>
              <a:gd name="adj" fmla="val 17910"/>
            </a:avLst>
          </a:prstGeom>
          <a:solidFill>
            <a:srgbClr val="FFFFFF">
              <a:shade val="85000"/>
            </a:srgbClr>
          </a:solidFill>
          <a:ln w="19050" cmpd="sng">
            <a:solidFill>
              <a:schemeClr val="tx1"/>
            </a:solidFill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324640" y="1064175"/>
            <a:ext cx="7542721" cy="89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err="1">
                <a:solidFill>
                  <a:srgbClr val="4E8F00"/>
                </a:solidFill>
              </a:rPr>
              <a:t>FIRe</a:t>
            </a:r>
            <a:r>
              <a:rPr lang="en-US" kern="0" dirty="0">
                <a:solidFill>
                  <a:srgbClr val="4E8F00"/>
                </a:solidFill>
              </a:rPr>
              <a:t> glider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10510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600" cap="none" dirty="0">
                <a:latin typeface="+mj-lt"/>
                <a:ea typeface="+mj-ea"/>
                <a:cs typeface="+mj-cs"/>
              </a:rPr>
              <a:t>Using gliders to map phytoplankton physiology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68367" y="14368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FIRE PAR sens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15932"/>
          <a:stretch/>
        </p:blipFill>
        <p:spPr bwMode="auto">
          <a:xfrm>
            <a:off x="8305521" y="4765619"/>
            <a:ext cx="1918112" cy="1840947"/>
          </a:xfrm>
          <a:prstGeom prst="roundRect">
            <a:avLst>
              <a:gd name="adj" fmla="val 1946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38059"/>
            <a:ext cx="9882187" cy="100385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“Healthy” Phytoplankton have higher F</a:t>
            </a:r>
            <a:r>
              <a:rPr lang="en-US" sz="3200" baseline="-25000" dirty="0" smtClean="0"/>
              <a:t>v</a:t>
            </a:r>
            <a:r>
              <a:rPr lang="en-US" sz="3200" dirty="0" smtClean="0"/>
              <a:t>/F</a:t>
            </a:r>
            <a:r>
              <a:rPr lang="en-US" sz="3200" baseline="-25000" dirty="0" smtClean="0"/>
              <a:t>m</a:t>
            </a:r>
            <a:endParaRPr lang="en-US" sz="3200" baseline="-25000" dirty="0"/>
          </a:p>
        </p:txBody>
      </p:sp>
      <p:sp>
        <p:nvSpPr>
          <p:cNvPr id="6" name="Right Arrow 5"/>
          <p:cNvSpPr/>
          <p:nvPr/>
        </p:nvSpPr>
        <p:spPr>
          <a:xfrm>
            <a:off x="2832894" y="3910951"/>
            <a:ext cx="6475687" cy="42658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DF3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0244" y="3591019"/>
            <a:ext cx="2187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Increasing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2400" baseline="-25000" dirty="0" err="1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2400" baseline="-25000" dirty="0" err="1">
                <a:solidFill>
                  <a:schemeClr val="accent6">
                    <a:lumMod val="50000"/>
                  </a:schemeClr>
                </a:solidFill>
              </a:rPr>
              <a:t>m</a:t>
            </a:r>
            <a:endParaRPr lang="en-US" sz="2400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892" y="4337531"/>
            <a:ext cx="4197221" cy="2508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1241836"/>
            <a:ext cx="4194969" cy="2349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113" y="1135214"/>
            <a:ext cx="2288617" cy="26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1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Diel cycles show evidence of </a:t>
            </a:r>
            <a:br>
              <a:rPr lang="en-US" dirty="0" smtClean="0"/>
            </a:br>
            <a:r>
              <a:rPr lang="en-US" dirty="0" smtClean="0"/>
              <a:t>Non-Photochemical Quenching (NPQ)</a:t>
            </a:r>
            <a:endParaRPr lang="en-US" dirty="0"/>
          </a:p>
        </p:txBody>
      </p:sp>
      <p:pic>
        <p:nvPicPr>
          <p:cNvPr id="4" name="Content Placeholder 3" descr="../../../../../../Desktop/Screen%20Shot%202016-07-18%20at%203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22" y="1525179"/>
            <a:ext cx="7880756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55074" y="6152607"/>
            <a:ext cx="8411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Comparison between different MLD – </a:t>
            </a:r>
            <a:r>
              <a:rPr lang="en-US" sz="2000"/>
              <a:t>evaluation of photoacclimation </a:t>
            </a:r>
            <a:r>
              <a:rPr lang="en-US" sz="2000" dirty="0"/>
              <a:t>regimes  </a:t>
            </a:r>
          </a:p>
        </p:txBody>
      </p:sp>
    </p:spTree>
    <p:extLst>
      <p:ext uri="{BB962C8B-B14F-4D97-AF65-F5344CB8AC3E}">
        <p14:creationId xmlns:p14="http://schemas.microsoft.com/office/powerpoint/2010/main" val="7193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713" y="1245871"/>
            <a:ext cx="7725574" cy="5637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2721" y="201514"/>
            <a:ext cx="7314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Using the Fire to provide proxy for photosynthetic rates </a:t>
            </a:r>
          </a:p>
          <a:p>
            <a:pPr algn="ctr"/>
            <a:r>
              <a:rPr lang="en-US" sz="2400" b="1" dirty="0" smtClean="0"/>
              <a:t>and </a:t>
            </a:r>
            <a:r>
              <a:rPr lang="en-US" sz="2400" b="1" dirty="0" err="1" smtClean="0"/>
              <a:t>photoacclimation</a:t>
            </a:r>
            <a:r>
              <a:rPr lang="en-US" sz="2400" b="1" dirty="0" smtClean="0"/>
              <a:t> signatures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 1:Users:filipa:Documents:Academic_courses:PhD_Oceanography:Research:Papers:Paper_Physical_Dynamics:Updated_Figures:figure_updated_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82" y="854906"/>
            <a:ext cx="9345455" cy="55458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30880" y="228600"/>
            <a:ext cx="5237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Sorting variability within the shelf</a:t>
            </a:r>
            <a:endParaRPr lang="en-US" sz="2800" b="1" dirty="0"/>
          </a:p>
        </p:txBody>
      </p:sp>
      <p:pic>
        <p:nvPicPr>
          <p:cNvPr id="5" name="Picture 4" descr="Jan_Feb_Me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t="6082" r="11694" b="9813"/>
          <a:stretch/>
        </p:blipFill>
        <p:spPr>
          <a:xfrm>
            <a:off x="222406" y="854906"/>
            <a:ext cx="4295805" cy="53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2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lorophyll a over time_3 panels_Station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5" b="34672"/>
          <a:stretch/>
        </p:blipFill>
        <p:spPr>
          <a:xfrm>
            <a:off x="1706880" y="944880"/>
            <a:ext cx="9144000" cy="2011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4608" y="274320"/>
            <a:ext cx="4048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Recent Changes at Palmer</a:t>
            </a:r>
            <a:endParaRPr lang="en-US" sz="2800" b="1"/>
          </a:p>
        </p:txBody>
      </p:sp>
      <p:pic>
        <p:nvPicPr>
          <p:cNvPr id="7" name="Picture 6" descr="SeaIceIndicesTrends_9192to141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1" b="2656"/>
          <a:stretch/>
        </p:blipFill>
        <p:spPr>
          <a:xfrm>
            <a:off x="1706880" y="2956560"/>
            <a:ext cx="9144000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" y="6355080"/>
            <a:ext cx="340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Schofield et al. Revision submitted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086163" y="1344706"/>
            <a:ext cx="0" cy="6060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152963" y="4473389"/>
            <a:ext cx="0" cy="6060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ytoChl and PPoverChl_byTime_StationE_DepthIntData_6pan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6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8520" y="30480"/>
            <a:ext cx="5574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Who dominates </a:t>
            </a:r>
            <a:r>
              <a:rPr lang="en-US" sz="2800" b="1" smtClean="0"/>
              <a:t>the phytoplankton?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5553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rTemperature and WaterDepth Histogram_50percentThreshold_DiatomCryptoMixedFlag_colum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08" y="751074"/>
            <a:ext cx="8142568" cy="6106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9715" y="533400"/>
            <a:ext cx="576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Phytoplankton variability across the WAP as a whole</a:t>
            </a:r>
            <a:endParaRPr lang="en-US" sz="2000" b="1"/>
          </a:p>
        </p:txBody>
      </p:sp>
      <p:sp>
        <p:nvSpPr>
          <p:cNvPr id="6" name="TextBox 5"/>
          <p:cNvSpPr txBox="1"/>
          <p:nvPr/>
        </p:nvSpPr>
        <p:spPr>
          <a:xfrm>
            <a:off x="9879106" y="6203576"/>
            <a:ext cx="1975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Waite et al. In prep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170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8084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There is </a:t>
            </a:r>
            <a:r>
              <a:rPr lang="en-US" sz="3200" dirty="0"/>
              <a:t>little overlap between positive </a:t>
            </a:r>
            <a:r>
              <a:rPr lang="en-US" sz="3200" dirty="0" smtClean="0"/>
              <a:t>Diatoms, </a:t>
            </a:r>
            <a:r>
              <a:rPr lang="en-US" sz="3200" dirty="0" err="1" smtClean="0"/>
              <a:t>Cryptophytes</a:t>
            </a:r>
            <a:r>
              <a:rPr lang="en-US" sz="3200" dirty="0" smtClean="0"/>
              <a:t>, and Mixed Flagellate years. (Coast)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37" y="1240105"/>
            <a:ext cx="7490527" cy="56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52" y="684789"/>
            <a:ext cx="7325710" cy="53864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152" y="22007"/>
            <a:ext cx="6857562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i="1" dirty="0" smtClean="0"/>
              <a:t>RU Antarctic Glider Deployments</a:t>
            </a:r>
            <a:endParaRPr lang="en-US" sz="2000" i="1" dirty="0"/>
          </a:p>
        </p:txBody>
      </p:sp>
      <p:pic>
        <p:nvPicPr>
          <p:cNvPr id="6" name="Picture 5" descr="未标题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7685">
            <a:off x="107069" y="619435"/>
            <a:ext cx="2519285" cy="182090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4840"/>
              </p:ext>
            </p:extLst>
          </p:nvPr>
        </p:nvGraphicFramePr>
        <p:xfrm>
          <a:off x="8183705" y="5430676"/>
          <a:ext cx="3947532" cy="1281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234"/>
                <a:gridCol w="1285942"/>
                <a:gridCol w="814039"/>
                <a:gridCol w="613317"/>
              </a:tblGrid>
              <a:tr h="403510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82323" marR="82323" marT="41162" marB="4116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 deployments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82323" marR="82323" marT="41162" marB="4116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 Profiles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82323" marR="82323" marT="41162" marB="4116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#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Days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82323" marR="82323" marT="41162" marB="4116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5782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b="0" spc="-150" dirty="0" smtClean="0">
                          <a:solidFill>
                            <a:srgbClr val="0432FF"/>
                          </a:solidFill>
                        </a:rPr>
                        <a:t>WAP </a:t>
                      </a:r>
                      <a:endParaRPr lang="en-US" sz="1600" b="0" spc="-150" dirty="0">
                        <a:solidFill>
                          <a:srgbClr val="0432FF"/>
                        </a:solidFill>
                      </a:endParaRPr>
                    </a:p>
                  </a:txBody>
                  <a:tcPr marL="82323" marR="82323" marT="41162" marB="41162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26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16 673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407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782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b="0" spc="-150" dirty="0" smtClean="0">
                          <a:solidFill>
                            <a:srgbClr val="FF0000"/>
                          </a:solidFill>
                        </a:rPr>
                        <a:t>Ross Sea </a:t>
                      </a:r>
                      <a:endParaRPr lang="en-US" sz="1600" b="0" spc="-150" dirty="0">
                        <a:solidFill>
                          <a:srgbClr val="FF0000"/>
                        </a:solidFill>
                      </a:endParaRPr>
                    </a:p>
                  </a:txBody>
                  <a:tcPr marL="82323" marR="82323" marT="41162" marB="4116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2 212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67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782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b="0" spc="-150" dirty="0" smtClean="0">
                          <a:solidFill>
                            <a:srgbClr val="FFC000"/>
                          </a:solidFill>
                        </a:rPr>
                        <a:t>Amundsen Sea</a:t>
                      </a:r>
                      <a:endParaRPr lang="en-US" sz="1600" b="0" spc="-150" dirty="0">
                        <a:solidFill>
                          <a:srgbClr val="FFC000"/>
                        </a:solidFill>
                      </a:endParaRPr>
                    </a:p>
                  </a:txBody>
                  <a:tcPr marL="82323" marR="82323" marT="41162" marB="4116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2 247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smtClean="0"/>
                        <a:t>26</a:t>
                      </a:r>
                      <a:endParaRPr lang="en-US" sz="1600" dirty="0"/>
                    </a:p>
                  </a:txBody>
                  <a:tcPr marL="82323" marR="82323" marT="41162" marB="4116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39692" y="22007"/>
            <a:ext cx="7785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Are there commonalities across </a:t>
            </a:r>
            <a:r>
              <a:rPr lang="en-US" sz="2800" b="1" smtClean="0"/>
              <a:t>coastal Antarctica?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021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525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There are distinct positive and negative years for each zooplankton and phytoplankton taxa with little overlap in positive years between taxa.</a:t>
            </a:r>
            <a:endParaRPr lang="en-US" sz="3200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10" y="1609177"/>
            <a:ext cx="6080490" cy="4560368"/>
          </a:xfrm>
        </p:spPr>
      </p:pic>
      <p:pic>
        <p:nvPicPr>
          <p:cNvPr id="6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1613658"/>
            <a:ext cx="6083808" cy="45628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821680" y="3733800"/>
            <a:ext cx="5638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7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40" y="1038925"/>
            <a:ext cx="7708520" cy="58190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North – South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82" y="1042416"/>
            <a:ext cx="7702637" cy="5815584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479"/>
            <a:ext cx="10515600" cy="1325563"/>
          </a:xfrm>
        </p:spPr>
        <p:txBody>
          <a:bodyPr/>
          <a:lstStyle/>
          <a:p>
            <a:r>
              <a:rPr lang="en-US" dirty="0" smtClean="0"/>
              <a:t>Inshore – Offshore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6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45" y="324971"/>
            <a:ext cx="9144000" cy="58023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3529" y="1142417"/>
            <a:ext cx="6723216" cy="252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72740" y="210671"/>
            <a:ext cx="441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</a:t>
            </a:r>
            <a:r>
              <a:rPr lang="en-US" sz="2400" dirty="0" err="1" smtClean="0"/>
              <a:t>cryptophytes</a:t>
            </a:r>
            <a:r>
              <a:rPr lang="en-US" sz="2400" dirty="0" smtClean="0"/>
              <a:t> are not the same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77" y="172077"/>
            <a:ext cx="1783103" cy="19406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786" y="2191198"/>
            <a:ext cx="1157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Thanks to</a:t>
            </a:r>
          </a:p>
          <a:p>
            <a:pPr algn="ctr"/>
            <a:r>
              <a:rPr lang="en-US" sz="1400" i="1" dirty="0" smtClean="0"/>
              <a:t>Andrew Irwin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238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4046" y="347423"/>
            <a:ext cx="5816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Path Forward (</a:t>
            </a:r>
            <a:r>
              <a:rPr lang="en-US" sz="2800" b="1" smtClean="0"/>
              <a:t>Species Identifications)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94" y="1424641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4" y="3748741"/>
            <a:ext cx="3492500" cy="232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939" y="1055309"/>
            <a:ext cx="368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 Olson and Heidi </a:t>
            </a:r>
            <a:r>
              <a:rPr lang="en-US" dirty="0" err="1" smtClean="0"/>
              <a:t>Sosik</a:t>
            </a:r>
            <a:r>
              <a:rPr lang="en-US" dirty="0" smtClean="0"/>
              <a:t> (Inventors)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3272" y="6072841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Lisa Campbell (</a:t>
            </a:r>
            <a:r>
              <a:rPr lang="en-US" dirty="0" err="1" smtClean="0"/>
              <a:t>Uber</a:t>
            </a:r>
            <a:r>
              <a:rPr lang="en-US" dirty="0" smtClean="0"/>
              <a:t> user)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149" y="1342091"/>
            <a:ext cx="72009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1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1270" y="257776"/>
            <a:ext cx="5130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Path </a:t>
            </a:r>
            <a:r>
              <a:rPr lang="en-US" sz="2800" b="1" smtClean="0"/>
              <a:t>Forward (Glider Operations)</a:t>
            </a:r>
            <a:endParaRPr lang="en-US" sz="2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73077" y="1272988"/>
            <a:ext cx="11549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dirty="0" smtClean="0"/>
              <a:t>Formalize Station to Station glider transects to fill in space over time (</a:t>
            </a:r>
            <a:r>
              <a:rPr lang="en-US" sz="2000" dirty="0" err="1" smtClean="0"/>
              <a:t>tenative</a:t>
            </a:r>
            <a:r>
              <a:rPr lang="en-US" sz="2000" dirty="0" smtClean="0"/>
              <a:t>: 2016/17 glider from Palmer to </a:t>
            </a:r>
            <a:r>
              <a:rPr lang="en-US" sz="2000" dirty="0" err="1" smtClean="0"/>
              <a:t>Rothera</a:t>
            </a:r>
            <a:r>
              <a:rPr lang="en-US" sz="2000" dirty="0" smtClean="0"/>
              <a:t>, 2017/18 Gliders from Palmer to King George and to </a:t>
            </a:r>
            <a:r>
              <a:rPr lang="en-US" sz="2000" dirty="0" err="1" smtClean="0"/>
              <a:t>Rothera</a:t>
            </a:r>
            <a:r>
              <a:rPr lang="en-US" sz="2000" dirty="0" smtClean="0"/>
              <a:t>)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New sensors: With Doug, deployed passive acoustic sensors on all the Palmer deep and WAP deployments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Integrate in ADCP gliders as standard deployments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New sensor suites, example the OPD &amp; LISST HOLO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27" y="3146611"/>
            <a:ext cx="5773271" cy="37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630363"/>
            <a:ext cx="6281530" cy="4013200"/>
          </a:xfrm>
          <a:prstGeom prst="rect">
            <a:avLst/>
          </a:prstGeom>
        </p:spPr>
      </p:pic>
      <p:pic>
        <p:nvPicPr>
          <p:cNvPr id="7" name="Picture 6" descr="Untitled 1:Users:filipa:Documents:Academic_courses:PhD_Oceanography:Research:Papers:2016_GRL_MLD:Figures:figure_updated_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40" y="568643"/>
            <a:ext cx="5458460" cy="58635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443413" y="159723"/>
            <a:ext cx="3704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MLD Definition Matters</a:t>
            </a:r>
            <a:endParaRPr lang="en-US" sz="2800" b="1"/>
          </a:p>
        </p:txBody>
      </p:sp>
      <p:sp>
        <p:nvSpPr>
          <p:cNvPr id="9" name="TextBox 8"/>
          <p:cNvSpPr txBox="1"/>
          <p:nvPr/>
        </p:nvSpPr>
        <p:spPr>
          <a:xfrm>
            <a:off x="110480" y="6247567"/>
            <a:ext cx="2303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Carvalho</a:t>
            </a:r>
            <a:r>
              <a:rPr lang="en-US" sz="1200" dirty="0" smtClean="0"/>
              <a:t> et al. Revision submitted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70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MLD vs Chlorophyll depth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243779"/>
            <a:ext cx="7886700" cy="2926455"/>
          </a:xfrm>
        </p:spPr>
      </p:pic>
      <p:sp>
        <p:nvSpPr>
          <p:cNvPr id="5" name="TextBox 4"/>
          <p:cNvSpPr txBox="1"/>
          <p:nvPr/>
        </p:nvSpPr>
        <p:spPr>
          <a:xfrm>
            <a:off x="2764222" y="5170233"/>
            <a:ext cx="1534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Density profile example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1615" y="5170233"/>
            <a:ext cx="1502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Chlorophyll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profile example</a:t>
            </a:r>
          </a:p>
        </p:txBody>
      </p:sp>
    </p:spTree>
    <p:extLst>
      <p:ext uri="{BB962C8B-B14F-4D97-AF65-F5344CB8AC3E}">
        <p14:creationId xmlns:p14="http://schemas.microsoft.com/office/powerpoint/2010/main" val="20085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66" y="1197685"/>
            <a:ext cx="8193803" cy="5273209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66383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Ecological relevant mixed layer depth (MLD)</a:t>
            </a:r>
            <a:br>
              <a:rPr lang="en-US" sz="3600" dirty="0"/>
            </a:br>
            <a:r>
              <a:rPr lang="en-US" sz="2500" dirty="0"/>
              <a:t>Buoyancy frequency is good proxy for MDL in phytoplankton studies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1" y="6511144"/>
            <a:ext cx="35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Carvalho et al, 2016 (GRL,</a:t>
            </a:r>
            <a:r>
              <a:rPr lang="en-US" i="1" dirty="0"/>
              <a:t> in review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67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19160" y="62934"/>
            <a:ext cx="9205913" cy="1325563"/>
          </a:xfrm>
        </p:spPr>
        <p:txBody>
          <a:bodyPr/>
          <a:lstStyle/>
          <a:p>
            <a:r>
              <a:rPr lang="en-US" dirty="0"/>
              <a:t>WAP </a:t>
            </a:r>
            <a:r>
              <a:rPr lang="en-US" dirty="0" smtClean="0"/>
              <a:t>Canyons are </a:t>
            </a:r>
            <a:r>
              <a:rPr lang="en-US" dirty="0"/>
              <a:t>“</a:t>
            </a:r>
            <a:r>
              <a:rPr lang="en-US" i="1" dirty="0"/>
              <a:t>Biological Hotspots</a:t>
            </a:r>
            <a:r>
              <a:rPr lang="en-US" dirty="0"/>
              <a:t>”</a:t>
            </a:r>
          </a:p>
        </p:txBody>
      </p:sp>
      <p:sp>
        <p:nvSpPr>
          <p:cNvPr id="14" name="Oval 13"/>
          <p:cNvSpPr/>
          <p:nvPr/>
        </p:nvSpPr>
        <p:spPr>
          <a:xfrm>
            <a:off x="4020266" y="2096550"/>
            <a:ext cx="537344" cy="305275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83006" y="1343467"/>
            <a:ext cx="4809124" cy="5286059"/>
            <a:chOff x="5494809" y="5285318"/>
            <a:chExt cx="4809124" cy="528605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883" t="569" r="-1"/>
            <a:stretch/>
          </p:blipFill>
          <p:spPr>
            <a:xfrm>
              <a:off x="5541433" y="5367866"/>
              <a:ext cx="4711746" cy="5203511"/>
            </a:xfrm>
            <a:prstGeom prst="roundRect">
              <a:avLst>
                <a:gd name="adj" fmla="val 7491"/>
              </a:avLst>
            </a:prstGeom>
            <a:solidFill>
              <a:srgbClr val="FFFFFF">
                <a:shade val="85000"/>
              </a:srgbClr>
            </a:solidFill>
            <a:ln w="101600" cmpd="sng">
              <a:solidFill>
                <a:schemeClr val="bg1"/>
              </a:solidFill>
            </a:ln>
            <a:effectLst/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8161806" y="5678780"/>
              <a:ext cx="474194" cy="8998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 rot="19305142">
              <a:off x="9946400" y="5352568"/>
              <a:ext cx="241300" cy="310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404100" y="5329767"/>
              <a:ext cx="2645833" cy="97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170583" y="5524499"/>
              <a:ext cx="133350" cy="4521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94809" y="5649392"/>
              <a:ext cx="133350" cy="4521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 rot="19305142">
              <a:off x="5683221" y="5357631"/>
              <a:ext cx="193932" cy="627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 rot="19305142">
              <a:off x="5535818" y="5442324"/>
              <a:ext cx="193932" cy="627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98218" y="5285318"/>
              <a:ext cx="2645833" cy="97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382555" y="1490350"/>
            <a:ext cx="2739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2000" dirty="0">
                <a:solidFill>
                  <a:srgbClr val="FF0000"/>
                </a:solidFill>
              </a:rPr>
              <a:t>Palmer Deep Canyon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5594714" y="2494832"/>
            <a:ext cx="1578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Eveleth et al., 2016</a:t>
            </a:r>
          </a:p>
        </p:txBody>
      </p:sp>
      <p:sp>
        <p:nvSpPr>
          <p:cNvPr id="38" name="Oval 37"/>
          <p:cNvSpPr/>
          <p:nvPr/>
        </p:nvSpPr>
        <p:spPr>
          <a:xfrm>
            <a:off x="4503875" y="2501500"/>
            <a:ext cx="537344" cy="305275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 rot="1430119">
            <a:off x="4781895" y="4387077"/>
            <a:ext cx="722843" cy="29885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824197" y="5920112"/>
            <a:ext cx="485694" cy="157611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sz="half" idx="2"/>
          </p:nvPr>
        </p:nvSpPr>
        <p:spPr>
          <a:xfrm>
            <a:off x="6651118" y="1531848"/>
            <a:ext cx="4033396" cy="5208586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400" dirty="0">
                <a:cs typeface="Calibri"/>
              </a:rPr>
              <a:t>“Biological Hotspots” along the Peninsula associated with </a:t>
            </a:r>
            <a:r>
              <a:rPr lang="en-US" sz="2400" b="1" dirty="0">
                <a:cs typeface="Calibri"/>
              </a:rPr>
              <a:t>deep undersea canyons</a:t>
            </a:r>
            <a:r>
              <a:rPr lang="en-US" sz="2400" dirty="0">
                <a:cs typeface="Calibri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Calibri"/>
                <a:cs typeface="Calibri"/>
              </a:rPr>
              <a:t>Penguin Colonies at costal termini of cross-shelf canyons/troughs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Calibri"/>
                <a:cs typeface="Calibri"/>
              </a:rPr>
              <a:t>Predictable /elevated food availability;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Calibri"/>
                <a:cs typeface="Calibri"/>
              </a:rPr>
              <a:t>Phytoplankton growth in canyon heads;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Calibri"/>
                <a:cs typeface="Calibri"/>
              </a:rPr>
              <a:t>Blooms variable in space and space</a:t>
            </a:r>
          </a:p>
        </p:txBody>
      </p:sp>
    </p:spTree>
    <p:extLst>
      <p:ext uri="{BB962C8B-B14F-4D97-AF65-F5344CB8AC3E}">
        <p14:creationId xmlns:p14="http://schemas.microsoft.com/office/powerpoint/2010/main" val="9574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/>
          <a:stretch/>
        </p:blipFill>
        <p:spPr>
          <a:xfrm>
            <a:off x="1524000" y="1382201"/>
            <a:ext cx="9102620" cy="53231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09263"/>
            <a:ext cx="647437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West Antarctic Peninsula Glider Deployments</a:t>
            </a:r>
            <a:endParaRPr lang="en-US" dirty="0"/>
          </a:p>
        </p:txBody>
      </p:sp>
      <p:pic>
        <p:nvPicPr>
          <p:cNvPr id="6" name="Picture 5" descr="未标题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693">
            <a:off x="7221945" y="47016"/>
            <a:ext cx="3332122" cy="2408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3974" y="6352032"/>
            <a:ext cx="552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30,000 individual glider profiles in the canyon alone</a:t>
            </a:r>
          </a:p>
        </p:txBody>
      </p:sp>
    </p:spTree>
    <p:extLst>
      <p:ext uri="{BB962C8B-B14F-4D97-AF65-F5344CB8AC3E}">
        <p14:creationId xmlns:p14="http://schemas.microsoft.com/office/powerpoint/2010/main" val="18895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 1:Users:filipa:Desktop:Screen Shot 2016-04-10 at 7.20.29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57"/>
          <a:stretch/>
        </p:blipFill>
        <p:spPr bwMode="auto">
          <a:xfrm>
            <a:off x="2321877" y="422210"/>
            <a:ext cx="7706043" cy="33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Untitled 1:Users:filipa:Desktop:Screen Shot 2016-05-13 at 5.00.34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7" y="3759447"/>
            <a:ext cx="6792016" cy="2654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1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28420" y="14191"/>
            <a:ext cx="88449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Seasonal cycle at Palmer Deep Canyon (WAP)</a:t>
            </a:r>
            <a:br>
              <a:rPr lang="en-US" dirty="0" smtClean="0"/>
            </a:br>
            <a:r>
              <a:rPr lang="en-US" sz="2400" dirty="0"/>
              <a:t>Shallow MLD + increased stratification = increased chlorophyll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6511144"/>
            <a:ext cx="258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Carvalho et al, 2016 (JGR)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98" y="1068672"/>
            <a:ext cx="7075634" cy="54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592</Words>
  <Application>Microsoft Macintosh PowerPoint</Application>
  <PresentationFormat>Widescreen</PresentationFormat>
  <Paragraphs>82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ＭＳ Ｐゴシック</vt:lpstr>
      <vt:lpstr>Office Theme</vt:lpstr>
      <vt:lpstr>PowerPoint Presentation</vt:lpstr>
      <vt:lpstr>RU Antarctic Glider Deployments</vt:lpstr>
      <vt:lpstr>PowerPoint Presentation</vt:lpstr>
      <vt:lpstr>MLD vs Chlorophyll depth</vt:lpstr>
      <vt:lpstr>Ecological relevant mixed layer depth (MLD) Buoyancy frequency is good proxy for MDL in phytoplankton studies</vt:lpstr>
      <vt:lpstr>WAP Canyons are “Biological Hotspots”</vt:lpstr>
      <vt:lpstr>West Antarctic Peninsula Glider Deployments</vt:lpstr>
      <vt:lpstr>PowerPoint Presentation</vt:lpstr>
      <vt:lpstr>Seasonal cycle at Palmer Deep Canyon (WAP) Shallow MLD + increased stratification = increased chlorophyll</vt:lpstr>
      <vt:lpstr>Fluorescence Induction and Relaxation Sensor</vt:lpstr>
      <vt:lpstr> “Healthy” Phytoplankton have higher Fv/Fm</vt:lpstr>
      <vt:lpstr>Diel cycles show evidence of  Non-Photochemical Quenching (NPQ)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little overlap between positive Diatoms, Cryptophytes, and Mixed Flagellate years. (Coast)</vt:lpstr>
      <vt:lpstr>There are distinct positive and negative years for each zooplankton and phytoplankton taxa with little overlap in positive years between taxa.</vt:lpstr>
      <vt:lpstr>North – South Gradient</vt:lpstr>
      <vt:lpstr>Inshore – Offshore Gradient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30</cp:revision>
  <dcterms:created xsi:type="dcterms:W3CDTF">2016-09-28T13:44:10Z</dcterms:created>
  <dcterms:modified xsi:type="dcterms:W3CDTF">2016-09-29T17:08:32Z</dcterms:modified>
</cp:coreProperties>
</file>