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308" r:id="rId2"/>
    <p:sldId id="309" r:id="rId3"/>
    <p:sldId id="313" r:id="rId4"/>
    <p:sldId id="315" r:id="rId5"/>
    <p:sldId id="311" r:id="rId6"/>
    <p:sldId id="312" r:id="rId7"/>
    <p:sldId id="291" r:id="rId8"/>
    <p:sldId id="292" r:id="rId9"/>
    <p:sldId id="316" r:id="rId10"/>
    <p:sldId id="285" r:id="rId11"/>
    <p:sldId id="289" r:id="rId12"/>
    <p:sldId id="300" r:id="rId13"/>
    <p:sldId id="303" r:id="rId14"/>
    <p:sldId id="290" r:id="rId15"/>
    <p:sldId id="262" r:id="rId16"/>
    <p:sldId id="304" r:id="rId17"/>
    <p:sldId id="282" r:id="rId18"/>
    <p:sldId id="279" r:id="rId19"/>
    <p:sldId id="294" r:id="rId20"/>
    <p:sldId id="295" r:id="rId21"/>
    <p:sldId id="305" r:id="rId22"/>
    <p:sldId id="281" r:id="rId23"/>
    <p:sldId id="314"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893"/>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76"/>
    <p:restoredTop sz="93692"/>
  </p:normalViewPr>
  <p:slideViewPr>
    <p:cSldViewPr snapToGrid="0" snapToObjects="1">
      <p:cViewPr>
        <p:scale>
          <a:sx n="77" d="100"/>
          <a:sy n="77" d="100"/>
        </p:scale>
        <p:origin x="720" y="14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EE856-252D-F74F-B098-42EBB9C16570}" type="datetimeFigureOut">
              <a:rPr lang="en-US" smtClean="0"/>
              <a:t>11/15/16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8231A5-0F30-3F4D-939F-D6B9594FA96E}" type="slidenum">
              <a:rPr lang="en-US" smtClean="0"/>
              <a:t>‹#›</a:t>
            </a:fld>
            <a:endParaRPr lang="en-US"/>
          </a:p>
        </p:txBody>
      </p:sp>
    </p:spTree>
    <p:extLst>
      <p:ext uri="{BB962C8B-B14F-4D97-AF65-F5344CB8AC3E}">
        <p14:creationId xmlns:p14="http://schemas.microsoft.com/office/powerpoint/2010/main" val="1886086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FE14ED-C2A2-4A4B-A10C-DC745C4B36CF}" type="slidenum">
              <a:rPr lang="en-US" smtClean="0"/>
              <a:t>9</a:t>
            </a:fld>
            <a:endParaRPr lang="en-US"/>
          </a:p>
        </p:txBody>
      </p:sp>
    </p:spTree>
    <p:extLst>
      <p:ext uri="{BB962C8B-B14F-4D97-AF65-F5344CB8AC3E}">
        <p14:creationId xmlns:p14="http://schemas.microsoft.com/office/powerpoint/2010/main" val="1750003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t>11/15/16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1548233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t>11/15/16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1780695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t>11/15/16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709393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4400" b="1" i="0" cap="small" spc="-150">
                <a:solidFill>
                  <a:schemeClr val="tx1"/>
                </a:solidFill>
                <a:latin typeface="Calibri"/>
                <a:ea typeface="ＭＳ Ｐゴシック" charset="0"/>
                <a:cs typeface="Calibri"/>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8229600" cy="48006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524385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4400" b="1" i="0" cap="small" spc="-150">
                <a:solidFill>
                  <a:schemeClr val="tx1"/>
                </a:solidFill>
                <a:latin typeface="Calibri"/>
                <a:ea typeface="ＭＳ Ｐゴシック" charset="0"/>
                <a:cs typeface="Calibri"/>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8229600" cy="48006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524385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t>11/15/16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610515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25B144-F66F-6447-B0C6-8953961C2AA5}" type="datetimeFigureOut">
              <a:rPr lang="en-US" smtClean="0"/>
              <a:t>11/15/16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1585990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25B144-F66F-6447-B0C6-8953961C2AA5}" type="datetimeFigureOut">
              <a:rPr lang="en-US" smtClean="0"/>
              <a:t>11/15/16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1374344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25B144-F66F-6447-B0C6-8953961C2AA5}" type="datetimeFigureOut">
              <a:rPr lang="en-US" smtClean="0"/>
              <a:t>11/15/16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760313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525B144-F66F-6447-B0C6-8953961C2AA5}" type="datetimeFigureOut">
              <a:rPr lang="en-US" smtClean="0"/>
              <a:t>11/15/16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1477171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25B144-F66F-6447-B0C6-8953961C2AA5}" type="datetimeFigureOut">
              <a:rPr lang="en-US" smtClean="0"/>
              <a:t>11/15/16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356426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25B144-F66F-6447-B0C6-8953961C2AA5}" type="datetimeFigureOut">
              <a:rPr lang="en-US" smtClean="0"/>
              <a:t>11/15/16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945117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25B144-F66F-6447-B0C6-8953961C2AA5}" type="datetimeFigureOut">
              <a:rPr lang="en-US" smtClean="0"/>
              <a:t>11/15/16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18899471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25B144-F66F-6447-B0C6-8953961C2AA5}" type="datetimeFigureOut">
              <a:rPr lang="en-US" smtClean="0"/>
              <a:t>11/15/16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AF4556-5352-4241-B221-856EDA9E7D6E}" type="slidenum">
              <a:rPr lang="en-US" smtClean="0"/>
              <a:t>‹#›</a:t>
            </a:fld>
            <a:endParaRPr lang="en-US"/>
          </a:p>
        </p:txBody>
      </p:sp>
    </p:spTree>
    <p:extLst>
      <p:ext uri="{BB962C8B-B14F-4D97-AF65-F5344CB8AC3E}">
        <p14:creationId xmlns:p14="http://schemas.microsoft.com/office/powerpoint/2010/main" val="1998898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jpg"/><Relationship Id="rId12" Type="http://schemas.openxmlformats.org/officeDocument/2006/relationships/image" Target="../media/image11.jpg"/><Relationship Id="rId13" Type="http://schemas.openxmlformats.org/officeDocument/2006/relationships/image" Target="../media/image12.jpg"/><Relationship Id="rId14" Type="http://schemas.openxmlformats.org/officeDocument/2006/relationships/image" Target="../media/image13.jpg"/><Relationship Id="rId15"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png"/><Relationship Id="rId8" Type="http://schemas.openxmlformats.org/officeDocument/2006/relationships/image" Target="../media/image7.jpg"/><Relationship Id="rId9" Type="http://schemas.openxmlformats.org/officeDocument/2006/relationships/image" Target="../media/image8.jpg"/><Relationship Id="rId10"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32.jpg"/><Relationship Id="rId1" Type="http://schemas.openxmlformats.org/officeDocument/2006/relationships/slideLayout" Target="../slideLayouts/slideLayout12.xml"/><Relationship Id="rId2"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jpeg"/><Relationship Id="rId5" Type="http://schemas.openxmlformats.org/officeDocument/2006/relationships/image" Target="../media/image70.png"/><Relationship Id="rId6" Type="http://schemas.openxmlformats.org/officeDocument/2006/relationships/image" Target="../media/image32.jpg"/><Relationship Id="rId7" Type="http://schemas.openxmlformats.org/officeDocument/2006/relationships/image" Target="../media/image71.png"/><Relationship Id="rId8" Type="http://schemas.openxmlformats.org/officeDocument/2006/relationships/image" Target="../media/image72.tiff"/><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image" Target="../media/image75.emf"/><Relationship Id="rId5" Type="http://schemas.openxmlformats.org/officeDocument/2006/relationships/image" Target="../media/image76.emf"/><Relationship Id="rId6" Type="http://schemas.openxmlformats.org/officeDocument/2006/relationships/image" Target="../media/image42.jpeg"/><Relationship Id="rId7" Type="http://schemas.openxmlformats.org/officeDocument/2006/relationships/image" Target="../media/image43.jpeg"/><Relationship Id="rId8" Type="http://schemas.openxmlformats.org/officeDocument/2006/relationships/image" Target="../media/image77.jpeg"/><Relationship Id="rId1" Type="http://schemas.openxmlformats.org/officeDocument/2006/relationships/slideLayout" Target="../slideLayouts/slideLayout12.xml"/><Relationship Id="rId2" Type="http://schemas.openxmlformats.org/officeDocument/2006/relationships/image" Target="../media/image73.jpeg"/></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1" Type="http://schemas.openxmlformats.org/officeDocument/2006/relationships/slideLayout" Target="../slideLayouts/slideLayout12.xml"/><Relationship Id="rId2" Type="http://schemas.openxmlformats.org/officeDocument/2006/relationships/image" Target="../media/image78.jpeg"/></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image" Target="../media/image82.emf"/></Relationships>
</file>

<file path=ppt/slides/_rels/slide15.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image" Target="../media/image8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wmf"/><Relationship Id="rId3" Type="http://schemas.openxmlformats.org/officeDocument/2006/relationships/image" Target="../media/image92.png"/></Relationships>
</file>

<file path=ppt/slides/_rels/slide17.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png"/><Relationship Id="rId5" Type="http://schemas.openxmlformats.org/officeDocument/2006/relationships/image" Target="../media/image96.jpeg"/><Relationship Id="rId6" Type="http://schemas.openxmlformats.org/officeDocument/2006/relationships/image" Target="../media/image97.png"/><Relationship Id="rId7" Type="http://schemas.openxmlformats.org/officeDocument/2006/relationships/image" Target="../media/image98.png"/><Relationship Id="rId1" Type="http://schemas.openxmlformats.org/officeDocument/2006/relationships/slideLayout" Target="../slideLayouts/slideLayout7.xml"/><Relationship Id="rId2" Type="http://schemas.openxmlformats.org/officeDocument/2006/relationships/image" Target="../media/image9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png"/></Relationships>
</file>

<file path=ppt/slides/_rels/slide19.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12.xml"/><Relationship Id="rId2" Type="http://schemas.openxmlformats.org/officeDocument/2006/relationships/image" Target="../media/image100.png"/></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hyperlink" Target="http://pal.lternet.edu/" TargetMode="External"/><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20.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6.jpeg"/><Relationship Id="rId3" Type="http://schemas.openxmlformats.org/officeDocument/2006/relationships/image" Target="../media/image107.jpeg"/></Relationships>
</file>

<file path=ppt/slides/_rels/slide22.xml.rels><?xml version="1.0" encoding="UTF-8" standalone="yes"?>
<Relationships xmlns="http://schemas.openxmlformats.org/package/2006/relationships"><Relationship Id="rId3" Type="http://schemas.openxmlformats.org/officeDocument/2006/relationships/image" Target="../media/image109.jp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image" Target="../media/image112.png"/><Relationship Id="rId7" Type="http://schemas.openxmlformats.org/officeDocument/2006/relationships/image" Target="../media/image113.jpg"/><Relationship Id="rId1" Type="http://schemas.openxmlformats.org/officeDocument/2006/relationships/slideLayout" Target="../slideLayouts/slideLayout7.xml"/><Relationship Id="rId2" Type="http://schemas.openxmlformats.org/officeDocument/2006/relationships/image" Target="../media/image10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JPG"/></Relationships>
</file>

<file path=ppt/slides/_rels/slide4.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image" Target="../media/image21.tiff"/></Relationships>
</file>

<file path=ppt/slides/_rels/slide5.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gif"/><Relationship Id="rId5" Type="http://schemas.openxmlformats.org/officeDocument/2006/relationships/image" Target="../media/image27.jpg"/><Relationship Id="rId1" Type="http://schemas.openxmlformats.org/officeDocument/2006/relationships/slideLayout" Target="../slideLayouts/slideLayout1.xml"/><Relationship Id="rId2" Type="http://schemas.openxmlformats.org/officeDocument/2006/relationships/image" Target="../media/image2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 Id="rId3" Type="http://schemas.openxmlformats.org/officeDocument/2006/relationships/image" Target="../media/image2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 Id="rId3" Type="http://schemas.openxmlformats.org/officeDocument/2006/relationships/image" Target="../media/image31.jpg"/></Relationships>
</file>

<file path=ppt/slides/_rels/slide8.xml.rels><?xml version="1.0" encoding="UTF-8" standalone="yes"?>
<Relationships xmlns="http://schemas.openxmlformats.org/package/2006/relationships"><Relationship Id="rId9" Type="http://schemas.openxmlformats.org/officeDocument/2006/relationships/image" Target="../media/image39.jpeg"/><Relationship Id="rId20" Type="http://schemas.openxmlformats.org/officeDocument/2006/relationships/image" Target="../media/image50.jpeg"/><Relationship Id="rId10" Type="http://schemas.openxmlformats.org/officeDocument/2006/relationships/image" Target="../media/image40.jpeg"/><Relationship Id="rId11" Type="http://schemas.openxmlformats.org/officeDocument/2006/relationships/image" Target="../media/image41.jpeg"/><Relationship Id="rId12" Type="http://schemas.openxmlformats.org/officeDocument/2006/relationships/image" Target="../media/image42.jpeg"/><Relationship Id="rId13" Type="http://schemas.openxmlformats.org/officeDocument/2006/relationships/image" Target="../media/image43.jpeg"/><Relationship Id="rId14" Type="http://schemas.openxmlformats.org/officeDocument/2006/relationships/image" Target="../media/image44.jpeg"/><Relationship Id="rId15" Type="http://schemas.openxmlformats.org/officeDocument/2006/relationships/image" Target="../media/image45.jpeg"/><Relationship Id="rId16" Type="http://schemas.openxmlformats.org/officeDocument/2006/relationships/image" Target="../media/image46.jpeg"/><Relationship Id="rId17" Type="http://schemas.openxmlformats.org/officeDocument/2006/relationships/image" Target="../media/image47.jpeg"/><Relationship Id="rId18" Type="http://schemas.openxmlformats.org/officeDocument/2006/relationships/image" Target="../media/image48.jpeg"/><Relationship Id="rId19" Type="http://schemas.openxmlformats.org/officeDocument/2006/relationships/image" Target="../media/image49.jpeg"/><Relationship Id="rId1" Type="http://schemas.openxmlformats.org/officeDocument/2006/relationships/slideLayout" Target="../slideLayouts/slideLayout1.xml"/><Relationship Id="rId2" Type="http://schemas.openxmlformats.org/officeDocument/2006/relationships/image" Target="../media/image32.jp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emf"/><Relationship Id="rId7" Type="http://schemas.openxmlformats.org/officeDocument/2006/relationships/image" Target="../media/image37.emf"/><Relationship Id="rId8" Type="http://schemas.openxmlformats.org/officeDocument/2006/relationships/image" Target="../media/image38.emf"/></Relationships>
</file>

<file path=ppt/slides/_rels/slide9.xml.rels><?xml version="1.0" encoding="UTF-8" standalone="yes"?>
<Relationships xmlns="http://schemas.openxmlformats.org/package/2006/relationships"><Relationship Id="rId11" Type="http://schemas.openxmlformats.org/officeDocument/2006/relationships/image" Target="../media/image59.png"/><Relationship Id="rId12" Type="http://schemas.openxmlformats.org/officeDocument/2006/relationships/image" Target="../media/image60.png"/><Relationship Id="rId13"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jpeg"/><Relationship Id="rId8" Type="http://schemas.openxmlformats.org/officeDocument/2006/relationships/image" Target="../media/image56.jpeg"/><Relationship Id="rId9" Type="http://schemas.openxmlformats.org/officeDocument/2006/relationships/image" Target="../media/image57.png"/><Relationship Id="rId10"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SC_057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960" y="-55420"/>
            <a:ext cx="10408969" cy="6913420"/>
          </a:xfrm>
          <a:prstGeom prst="rect">
            <a:avLst/>
          </a:prstGeom>
        </p:spPr>
      </p:pic>
      <p:sp>
        <p:nvSpPr>
          <p:cNvPr id="11" name="TextBox 10"/>
          <p:cNvSpPr txBox="1"/>
          <p:nvPr/>
        </p:nvSpPr>
        <p:spPr>
          <a:xfrm>
            <a:off x="869974" y="4162165"/>
            <a:ext cx="716888" cy="646331"/>
          </a:xfrm>
          <a:prstGeom prst="rect">
            <a:avLst/>
          </a:prstGeom>
          <a:noFill/>
        </p:spPr>
        <p:txBody>
          <a:bodyPr wrap="none" rtlCol="0">
            <a:spAutoFit/>
          </a:bodyPr>
          <a:lstStyle/>
          <a:p>
            <a:pPr algn="ctr"/>
            <a:r>
              <a:rPr lang="en-US" b="1" dirty="0" smtClean="0">
                <a:solidFill>
                  <a:srgbClr val="FF6600"/>
                </a:solidFill>
              </a:rPr>
              <a:t>The </a:t>
            </a:r>
          </a:p>
          <a:p>
            <a:pPr algn="ctr"/>
            <a:r>
              <a:rPr lang="en-US" b="1" dirty="0" smtClean="0">
                <a:solidFill>
                  <a:srgbClr val="FF6600"/>
                </a:solidFill>
              </a:rPr>
              <a:t>Team</a:t>
            </a:r>
            <a:endParaRPr lang="en-US" b="1" dirty="0">
              <a:solidFill>
                <a:srgbClr val="FF6600"/>
              </a:solidFill>
            </a:endParaRPr>
          </a:p>
        </p:txBody>
      </p:sp>
      <p:pic>
        <p:nvPicPr>
          <p:cNvPr id="12" name="Picture 11" descr="bill-fraser-penguin.jpg"/>
          <p:cNvPicPr>
            <a:picLocks noChangeAspect="1"/>
          </p:cNvPicPr>
          <p:nvPr/>
        </p:nvPicPr>
        <p:blipFill rotWithShape="1">
          <a:blip r:embed="rId3">
            <a:extLst>
              <a:ext uri="{28A0092B-C50C-407E-A947-70E740481C1C}">
                <a14:useLocalDpi xmlns:a14="http://schemas.microsoft.com/office/drawing/2010/main" val="0"/>
              </a:ext>
            </a:extLst>
          </a:blip>
          <a:srcRect l="9625" r="19668"/>
          <a:stretch/>
        </p:blipFill>
        <p:spPr>
          <a:xfrm>
            <a:off x="6770656" y="4537561"/>
            <a:ext cx="1069922" cy="1034664"/>
          </a:xfrm>
          <a:prstGeom prst="rect">
            <a:avLst/>
          </a:prstGeom>
          <a:effectLst>
            <a:softEdge rad="50800"/>
          </a:effectLst>
        </p:spPr>
      </p:pic>
      <p:pic>
        <p:nvPicPr>
          <p:cNvPr id="13" name="Picture 12" descr="ari_friedlaender_for_website.jpg"/>
          <p:cNvPicPr>
            <a:picLocks noChangeAspect="1"/>
          </p:cNvPicPr>
          <p:nvPr/>
        </p:nvPicPr>
        <p:blipFill rotWithShape="1">
          <a:blip r:embed="rId4">
            <a:extLst>
              <a:ext uri="{28A0092B-C50C-407E-A947-70E740481C1C}">
                <a14:useLocalDpi xmlns:a14="http://schemas.microsoft.com/office/drawing/2010/main" val="0"/>
              </a:ext>
            </a:extLst>
          </a:blip>
          <a:srcRect l="6299" t="7231" r="16023"/>
          <a:stretch/>
        </p:blipFill>
        <p:spPr>
          <a:xfrm>
            <a:off x="4585567" y="4808496"/>
            <a:ext cx="743314" cy="867006"/>
          </a:xfrm>
          <a:prstGeom prst="rect">
            <a:avLst/>
          </a:prstGeom>
          <a:effectLst>
            <a:softEdge rad="50800"/>
          </a:effectLst>
        </p:spPr>
      </p:pic>
      <p:pic>
        <p:nvPicPr>
          <p:cNvPr id="15" name="Picture 14" descr="P1010346.jpg"/>
          <p:cNvPicPr>
            <a:picLocks noChangeAspect="1"/>
          </p:cNvPicPr>
          <p:nvPr/>
        </p:nvPicPr>
        <p:blipFill rotWithShape="1">
          <a:blip r:embed="rId5">
            <a:extLst>
              <a:ext uri="{28A0092B-C50C-407E-A947-70E740481C1C}">
                <a14:useLocalDpi xmlns:a14="http://schemas.microsoft.com/office/drawing/2010/main" val="0"/>
              </a:ext>
            </a:extLst>
          </a:blip>
          <a:srcRect r="14782"/>
          <a:stretch/>
        </p:blipFill>
        <p:spPr>
          <a:xfrm>
            <a:off x="793923" y="4924094"/>
            <a:ext cx="853776" cy="751408"/>
          </a:xfrm>
          <a:prstGeom prst="rect">
            <a:avLst/>
          </a:prstGeom>
          <a:effectLst>
            <a:glow rad="101600">
              <a:srgbClr val="FFFF00">
                <a:alpha val="75000"/>
              </a:srgbClr>
            </a:glow>
            <a:softEdge rad="76200"/>
          </a:effectLst>
        </p:spPr>
      </p:pic>
      <p:pic>
        <p:nvPicPr>
          <p:cNvPr id="16" name="Picture 15" descr="image_3345362.jpg"/>
          <p:cNvPicPr>
            <a:picLocks noChangeAspect="1"/>
          </p:cNvPicPr>
          <p:nvPr/>
        </p:nvPicPr>
        <p:blipFill rotWithShape="1">
          <a:blip r:embed="rId6">
            <a:extLst>
              <a:ext uri="{28A0092B-C50C-407E-A947-70E740481C1C}">
                <a14:useLocalDpi xmlns:a14="http://schemas.microsoft.com/office/drawing/2010/main" val="0"/>
              </a:ext>
            </a:extLst>
          </a:blip>
          <a:srcRect r="31562"/>
          <a:stretch/>
        </p:blipFill>
        <p:spPr>
          <a:xfrm>
            <a:off x="4422946" y="5972643"/>
            <a:ext cx="771470" cy="751874"/>
          </a:xfrm>
          <a:prstGeom prst="rect">
            <a:avLst/>
          </a:prstGeom>
          <a:effectLst>
            <a:softEdge rad="50800"/>
          </a:effectLst>
        </p:spPr>
      </p:pic>
      <p:pic>
        <p:nvPicPr>
          <p:cNvPr id="17" name="Picture 16" descr="Picture-93.png"/>
          <p:cNvPicPr>
            <a:picLocks noChangeAspect="1"/>
          </p:cNvPicPr>
          <p:nvPr/>
        </p:nvPicPr>
        <p:blipFill rotWithShape="1">
          <a:blip r:embed="rId7">
            <a:extLst>
              <a:ext uri="{28A0092B-C50C-407E-A947-70E740481C1C}">
                <a14:useLocalDpi xmlns:a14="http://schemas.microsoft.com/office/drawing/2010/main" val="0"/>
              </a:ext>
            </a:extLst>
          </a:blip>
          <a:srcRect l="22171"/>
          <a:stretch/>
        </p:blipFill>
        <p:spPr>
          <a:xfrm>
            <a:off x="5687439" y="4713277"/>
            <a:ext cx="1065096" cy="763729"/>
          </a:xfrm>
          <a:prstGeom prst="rect">
            <a:avLst/>
          </a:prstGeom>
          <a:effectLst>
            <a:softEdge rad="50800"/>
          </a:effectLst>
        </p:spPr>
      </p:pic>
      <p:pic>
        <p:nvPicPr>
          <p:cNvPr id="18" name="Picture 17" descr="photo.jpg"/>
          <p:cNvPicPr>
            <a:picLocks noChangeAspect="1"/>
          </p:cNvPicPr>
          <p:nvPr/>
        </p:nvPicPr>
        <p:blipFill rotWithShape="1">
          <a:blip r:embed="rId8">
            <a:extLst>
              <a:ext uri="{28A0092B-C50C-407E-A947-70E740481C1C}">
                <a14:useLocalDpi xmlns:a14="http://schemas.microsoft.com/office/drawing/2010/main" val="0"/>
              </a:ext>
            </a:extLst>
          </a:blip>
          <a:srcRect l="17859"/>
          <a:stretch/>
        </p:blipFill>
        <p:spPr>
          <a:xfrm>
            <a:off x="2164781" y="5429437"/>
            <a:ext cx="907402" cy="733991"/>
          </a:xfrm>
          <a:prstGeom prst="rect">
            <a:avLst/>
          </a:prstGeom>
          <a:effectLst>
            <a:softEdge rad="50800"/>
          </a:effectLst>
        </p:spPr>
      </p:pic>
      <p:pic>
        <p:nvPicPr>
          <p:cNvPr id="19" name="Picture 18" descr="graphics-S_Donney_Nadily_Goodkin-_DSC4646_102165.jpg"/>
          <p:cNvPicPr>
            <a:picLocks noChangeAspect="1"/>
          </p:cNvPicPr>
          <p:nvPr/>
        </p:nvPicPr>
        <p:blipFill rotWithShape="1">
          <a:blip r:embed="rId9">
            <a:extLst>
              <a:ext uri="{28A0092B-C50C-407E-A947-70E740481C1C}">
                <a14:useLocalDpi xmlns:a14="http://schemas.microsoft.com/office/drawing/2010/main" val="0"/>
              </a:ext>
            </a:extLst>
          </a:blip>
          <a:srcRect l="49562" b="34237"/>
          <a:stretch/>
        </p:blipFill>
        <p:spPr>
          <a:xfrm>
            <a:off x="1955165" y="4561322"/>
            <a:ext cx="948710" cy="868115"/>
          </a:xfrm>
          <a:prstGeom prst="rect">
            <a:avLst/>
          </a:prstGeom>
          <a:effectLst>
            <a:softEdge rad="50800"/>
          </a:effectLst>
        </p:spPr>
      </p:pic>
      <p:pic>
        <p:nvPicPr>
          <p:cNvPr id="20" name="Picture 19" descr="IMG_0129.jpg"/>
          <p:cNvPicPr>
            <a:picLocks noChangeAspect="1"/>
          </p:cNvPicPr>
          <p:nvPr/>
        </p:nvPicPr>
        <p:blipFill rotWithShape="1">
          <a:blip r:embed="rId10">
            <a:extLst>
              <a:ext uri="{28A0092B-C50C-407E-A947-70E740481C1C}">
                <a14:useLocalDpi xmlns:a14="http://schemas.microsoft.com/office/drawing/2010/main" val="0"/>
              </a:ext>
            </a:extLst>
          </a:blip>
          <a:srcRect b="43774"/>
          <a:stretch/>
        </p:blipFill>
        <p:spPr>
          <a:xfrm>
            <a:off x="3217540" y="4630312"/>
            <a:ext cx="1065213" cy="798571"/>
          </a:xfrm>
          <a:prstGeom prst="rect">
            <a:avLst/>
          </a:prstGeom>
          <a:effectLst>
            <a:softEdge rad="50800"/>
          </a:effectLst>
        </p:spPr>
      </p:pic>
      <p:pic>
        <p:nvPicPr>
          <p:cNvPr id="21" name="Picture 20" descr="IMG_5771.jpg"/>
          <p:cNvPicPr>
            <a:picLocks noChangeAspect="1"/>
          </p:cNvPicPr>
          <p:nvPr/>
        </p:nvPicPr>
        <p:blipFill rotWithShape="1">
          <a:blip r:embed="rId11">
            <a:extLst>
              <a:ext uri="{28A0092B-C50C-407E-A947-70E740481C1C}">
                <a14:useLocalDpi xmlns:a14="http://schemas.microsoft.com/office/drawing/2010/main" val="0"/>
              </a:ext>
            </a:extLst>
          </a:blip>
          <a:srcRect r="31060"/>
          <a:stretch/>
        </p:blipFill>
        <p:spPr>
          <a:xfrm>
            <a:off x="3225572" y="5523632"/>
            <a:ext cx="872830" cy="842608"/>
          </a:xfrm>
          <a:prstGeom prst="rect">
            <a:avLst/>
          </a:prstGeom>
          <a:effectLst>
            <a:softEdge rad="50800"/>
          </a:effectLst>
        </p:spPr>
      </p:pic>
      <p:pic>
        <p:nvPicPr>
          <p:cNvPr id="22" name="Picture 21" descr="DSC_6518.jpg"/>
          <p:cNvPicPr>
            <a:picLocks noChangeAspect="1"/>
          </p:cNvPicPr>
          <p:nvPr/>
        </p:nvPicPr>
        <p:blipFill rotWithShape="1">
          <a:blip r:embed="rId12">
            <a:extLst>
              <a:ext uri="{28A0092B-C50C-407E-A947-70E740481C1C}">
                <a14:useLocalDpi xmlns:a14="http://schemas.microsoft.com/office/drawing/2010/main" val="0"/>
              </a:ext>
            </a:extLst>
          </a:blip>
          <a:srcRect r="17925"/>
          <a:stretch/>
        </p:blipFill>
        <p:spPr>
          <a:xfrm>
            <a:off x="5474949" y="5896767"/>
            <a:ext cx="986886" cy="798623"/>
          </a:xfrm>
          <a:prstGeom prst="rect">
            <a:avLst/>
          </a:prstGeom>
        </p:spPr>
      </p:pic>
      <p:pic>
        <p:nvPicPr>
          <p:cNvPr id="23" name="Picture 22" descr="photo-1.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11870" y="5877025"/>
            <a:ext cx="755126" cy="752176"/>
          </a:xfrm>
          <a:prstGeom prst="rect">
            <a:avLst/>
          </a:prstGeom>
        </p:spPr>
      </p:pic>
      <p:sp>
        <p:nvSpPr>
          <p:cNvPr id="24" name="TextBox 23"/>
          <p:cNvSpPr txBox="1"/>
          <p:nvPr/>
        </p:nvSpPr>
        <p:spPr>
          <a:xfrm>
            <a:off x="470348" y="5701763"/>
            <a:ext cx="1640218" cy="461665"/>
          </a:xfrm>
          <a:prstGeom prst="rect">
            <a:avLst/>
          </a:prstGeom>
          <a:noFill/>
        </p:spPr>
        <p:txBody>
          <a:bodyPr wrap="none" rtlCol="0">
            <a:spAutoFit/>
          </a:bodyPr>
          <a:lstStyle/>
          <a:p>
            <a:pPr algn="ctr"/>
            <a:r>
              <a:rPr lang="en-US" sz="1200" dirty="0" smtClean="0">
                <a:solidFill>
                  <a:srgbClr val="FFFF00"/>
                </a:solidFill>
              </a:rPr>
              <a:t>Hugh </a:t>
            </a:r>
            <a:r>
              <a:rPr lang="en-US" sz="1200" dirty="0" err="1" smtClean="0">
                <a:solidFill>
                  <a:srgbClr val="FFFF00"/>
                </a:solidFill>
              </a:rPr>
              <a:t>Ducklow</a:t>
            </a:r>
            <a:r>
              <a:rPr lang="en-US" sz="1200" dirty="0" smtClean="0">
                <a:solidFill>
                  <a:srgbClr val="FFFF00"/>
                </a:solidFill>
              </a:rPr>
              <a:t> PI </a:t>
            </a:r>
          </a:p>
          <a:p>
            <a:pPr algn="ctr"/>
            <a:r>
              <a:rPr lang="en-US" sz="1200" dirty="0" smtClean="0">
                <a:solidFill>
                  <a:srgbClr val="FFFF00"/>
                </a:solidFill>
              </a:rPr>
              <a:t>(Bacteria, </a:t>
            </a:r>
            <a:r>
              <a:rPr lang="en-US" sz="1200" dirty="0" err="1" smtClean="0">
                <a:solidFill>
                  <a:srgbClr val="FFFF00"/>
                </a:solidFill>
              </a:rPr>
              <a:t>Biogeochem</a:t>
            </a:r>
            <a:r>
              <a:rPr lang="en-US" sz="1200" dirty="0" smtClean="0">
                <a:solidFill>
                  <a:srgbClr val="FFFF00"/>
                </a:solidFill>
              </a:rPr>
              <a:t>)</a:t>
            </a:r>
            <a:endParaRPr lang="en-US" sz="1200" dirty="0">
              <a:solidFill>
                <a:srgbClr val="FFFF00"/>
              </a:solidFill>
            </a:endParaRPr>
          </a:p>
        </p:txBody>
      </p:sp>
      <p:sp>
        <p:nvSpPr>
          <p:cNvPr id="25" name="TextBox 24"/>
          <p:cNvSpPr txBox="1"/>
          <p:nvPr/>
        </p:nvSpPr>
        <p:spPr>
          <a:xfrm>
            <a:off x="1624962" y="4168647"/>
            <a:ext cx="1592578" cy="461665"/>
          </a:xfrm>
          <a:prstGeom prst="rect">
            <a:avLst/>
          </a:prstGeom>
          <a:noFill/>
        </p:spPr>
        <p:txBody>
          <a:bodyPr wrap="none" rtlCol="0">
            <a:spAutoFit/>
          </a:bodyPr>
          <a:lstStyle/>
          <a:p>
            <a:pPr algn="ctr"/>
            <a:r>
              <a:rPr lang="en-US" sz="1200" dirty="0" smtClean="0">
                <a:solidFill>
                  <a:srgbClr val="FFFF00"/>
                </a:solidFill>
              </a:rPr>
              <a:t>Scott </a:t>
            </a:r>
            <a:r>
              <a:rPr lang="en-US" sz="1200" dirty="0" err="1" smtClean="0">
                <a:solidFill>
                  <a:srgbClr val="FFFF00"/>
                </a:solidFill>
              </a:rPr>
              <a:t>Doney</a:t>
            </a:r>
            <a:endParaRPr lang="en-US" sz="1200" dirty="0" smtClean="0">
              <a:solidFill>
                <a:srgbClr val="FFFF00"/>
              </a:solidFill>
            </a:endParaRPr>
          </a:p>
          <a:p>
            <a:pPr algn="ctr"/>
            <a:r>
              <a:rPr lang="en-US" sz="1200" dirty="0" smtClean="0">
                <a:solidFill>
                  <a:srgbClr val="FFFF00"/>
                </a:solidFill>
              </a:rPr>
              <a:t>(Models, </a:t>
            </a:r>
            <a:r>
              <a:rPr lang="en-US" sz="1200" dirty="0" err="1" smtClean="0">
                <a:solidFill>
                  <a:srgbClr val="FFFF00"/>
                </a:solidFill>
              </a:rPr>
              <a:t>Biogeochem</a:t>
            </a:r>
            <a:r>
              <a:rPr lang="en-US" sz="1200" dirty="0" smtClean="0">
                <a:solidFill>
                  <a:srgbClr val="FFFF00"/>
                </a:solidFill>
              </a:rPr>
              <a:t>)</a:t>
            </a:r>
            <a:endParaRPr lang="en-US" sz="1200" dirty="0">
              <a:solidFill>
                <a:srgbClr val="FFFF00"/>
              </a:solidFill>
            </a:endParaRPr>
          </a:p>
        </p:txBody>
      </p:sp>
      <p:sp>
        <p:nvSpPr>
          <p:cNvPr id="26" name="TextBox 25"/>
          <p:cNvSpPr txBox="1"/>
          <p:nvPr/>
        </p:nvSpPr>
        <p:spPr>
          <a:xfrm>
            <a:off x="1932941" y="6081851"/>
            <a:ext cx="1281420" cy="461665"/>
          </a:xfrm>
          <a:prstGeom prst="rect">
            <a:avLst/>
          </a:prstGeom>
          <a:noFill/>
        </p:spPr>
        <p:txBody>
          <a:bodyPr wrap="none" rtlCol="0">
            <a:spAutoFit/>
          </a:bodyPr>
          <a:lstStyle/>
          <a:p>
            <a:pPr algn="ctr"/>
            <a:r>
              <a:rPr lang="en-US" sz="1200" dirty="0" smtClean="0">
                <a:solidFill>
                  <a:srgbClr val="FFFF00"/>
                </a:solidFill>
              </a:rPr>
              <a:t>Janice McDonnell</a:t>
            </a:r>
          </a:p>
          <a:p>
            <a:pPr algn="ctr"/>
            <a:r>
              <a:rPr lang="en-US" sz="1200" dirty="0" smtClean="0">
                <a:solidFill>
                  <a:srgbClr val="FFFF00"/>
                </a:solidFill>
              </a:rPr>
              <a:t>(Outreach)</a:t>
            </a:r>
            <a:endParaRPr lang="en-US" sz="1200" dirty="0">
              <a:solidFill>
                <a:srgbClr val="FFFF00"/>
              </a:solidFill>
            </a:endParaRPr>
          </a:p>
        </p:txBody>
      </p:sp>
      <p:sp>
        <p:nvSpPr>
          <p:cNvPr id="27" name="TextBox 26"/>
          <p:cNvSpPr txBox="1"/>
          <p:nvPr/>
        </p:nvSpPr>
        <p:spPr>
          <a:xfrm>
            <a:off x="3057370" y="4191600"/>
            <a:ext cx="1464088" cy="461665"/>
          </a:xfrm>
          <a:prstGeom prst="rect">
            <a:avLst/>
          </a:prstGeom>
          <a:noFill/>
        </p:spPr>
        <p:txBody>
          <a:bodyPr wrap="none" rtlCol="0">
            <a:spAutoFit/>
          </a:bodyPr>
          <a:lstStyle/>
          <a:p>
            <a:pPr algn="ctr"/>
            <a:r>
              <a:rPr lang="en-US" sz="1200" dirty="0" smtClean="0">
                <a:solidFill>
                  <a:srgbClr val="FFFF00"/>
                </a:solidFill>
              </a:rPr>
              <a:t>Doug Martinson</a:t>
            </a:r>
          </a:p>
          <a:p>
            <a:pPr algn="ctr"/>
            <a:r>
              <a:rPr lang="en-US" sz="1200" dirty="0" smtClean="0">
                <a:solidFill>
                  <a:srgbClr val="FFFF00"/>
                </a:solidFill>
              </a:rPr>
              <a:t>(Physical Ocean, Ice)</a:t>
            </a:r>
            <a:endParaRPr lang="en-US" sz="1200" dirty="0">
              <a:solidFill>
                <a:srgbClr val="FFFF00"/>
              </a:solidFill>
            </a:endParaRPr>
          </a:p>
        </p:txBody>
      </p:sp>
      <p:sp>
        <p:nvSpPr>
          <p:cNvPr id="28" name="TextBox 27"/>
          <p:cNvSpPr txBox="1"/>
          <p:nvPr/>
        </p:nvSpPr>
        <p:spPr>
          <a:xfrm>
            <a:off x="3009131" y="6282079"/>
            <a:ext cx="1262786" cy="461665"/>
          </a:xfrm>
          <a:prstGeom prst="rect">
            <a:avLst/>
          </a:prstGeom>
          <a:noFill/>
        </p:spPr>
        <p:txBody>
          <a:bodyPr wrap="none" rtlCol="0">
            <a:spAutoFit/>
          </a:bodyPr>
          <a:lstStyle/>
          <a:p>
            <a:pPr algn="ctr"/>
            <a:r>
              <a:rPr lang="en-US" sz="1200" dirty="0" smtClean="0">
                <a:solidFill>
                  <a:srgbClr val="FFFF00"/>
                </a:solidFill>
              </a:rPr>
              <a:t>Debbie Steinberg</a:t>
            </a:r>
          </a:p>
          <a:p>
            <a:pPr algn="ctr"/>
            <a:r>
              <a:rPr lang="en-US" sz="1200" dirty="0" smtClean="0">
                <a:solidFill>
                  <a:srgbClr val="FFFF00"/>
                </a:solidFill>
              </a:rPr>
              <a:t>(Zooplankton)</a:t>
            </a:r>
            <a:endParaRPr lang="en-US" sz="1200" dirty="0">
              <a:solidFill>
                <a:srgbClr val="FFFF00"/>
              </a:solidFill>
            </a:endParaRPr>
          </a:p>
        </p:txBody>
      </p:sp>
      <p:sp>
        <p:nvSpPr>
          <p:cNvPr id="29" name="TextBox 28"/>
          <p:cNvSpPr txBox="1"/>
          <p:nvPr/>
        </p:nvSpPr>
        <p:spPr>
          <a:xfrm>
            <a:off x="4389573" y="4313396"/>
            <a:ext cx="1192078" cy="461665"/>
          </a:xfrm>
          <a:prstGeom prst="rect">
            <a:avLst/>
          </a:prstGeom>
          <a:noFill/>
        </p:spPr>
        <p:txBody>
          <a:bodyPr wrap="none" rtlCol="0">
            <a:spAutoFit/>
          </a:bodyPr>
          <a:lstStyle/>
          <a:p>
            <a:pPr algn="ctr"/>
            <a:r>
              <a:rPr lang="en-US" sz="1200" dirty="0" smtClean="0">
                <a:solidFill>
                  <a:srgbClr val="FFFF00"/>
                </a:solidFill>
              </a:rPr>
              <a:t>Ari </a:t>
            </a:r>
            <a:r>
              <a:rPr lang="en-US" sz="1200" dirty="0" err="1" smtClean="0">
                <a:solidFill>
                  <a:srgbClr val="FFFF00"/>
                </a:solidFill>
              </a:rPr>
              <a:t>Friedlaender</a:t>
            </a:r>
            <a:endParaRPr lang="en-US" sz="1200" dirty="0" smtClean="0">
              <a:solidFill>
                <a:srgbClr val="FFFF00"/>
              </a:solidFill>
            </a:endParaRPr>
          </a:p>
          <a:p>
            <a:pPr algn="ctr"/>
            <a:r>
              <a:rPr lang="en-US" sz="1200" dirty="0" smtClean="0">
                <a:solidFill>
                  <a:srgbClr val="FFFF00"/>
                </a:solidFill>
              </a:rPr>
              <a:t>(Whales, Seals)</a:t>
            </a:r>
            <a:endParaRPr lang="en-US" sz="1200" dirty="0">
              <a:solidFill>
                <a:srgbClr val="FFFF00"/>
              </a:solidFill>
            </a:endParaRPr>
          </a:p>
        </p:txBody>
      </p:sp>
      <p:sp>
        <p:nvSpPr>
          <p:cNvPr id="30" name="TextBox 29"/>
          <p:cNvSpPr txBox="1"/>
          <p:nvPr/>
        </p:nvSpPr>
        <p:spPr>
          <a:xfrm>
            <a:off x="4275400" y="5558978"/>
            <a:ext cx="1131214" cy="461665"/>
          </a:xfrm>
          <a:prstGeom prst="rect">
            <a:avLst/>
          </a:prstGeom>
          <a:noFill/>
        </p:spPr>
        <p:txBody>
          <a:bodyPr wrap="none" rtlCol="0">
            <a:spAutoFit/>
          </a:bodyPr>
          <a:lstStyle/>
          <a:p>
            <a:pPr algn="ctr"/>
            <a:r>
              <a:rPr lang="en-US" sz="1200" dirty="0" smtClean="0">
                <a:solidFill>
                  <a:srgbClr val="FFFF00"/>
                </a:solidFill>
              </a:rPr>
              <a:t>Dave Johnston</a:t>
            </a:r>
          </a:p>
          <a:p>
            <a:pPr algn="ctr"/>
            <a:r>
              <a:rPr lang="en-US" sz="1200" dirty="0" smtClean="0">
                <a:solidFill>
                  <a:srgbClr val="FFFF00"/>
                </a:solidFill>
              </a:rPr>
              <a:t>(Whales, Seals)</a:t>
            </a:r>
            <a:endParaRPr lang="en-US" sz="1200" dirty="0">
              <a:solidFill>
                <a:srgbClr val="FFFF00"/>
              </a:solidFill>
            </a:endParaRPr>
          </a:p>
        </p:txBody>
      </p:sp>
      <p:sp>
        <p:nvSpPr>
          <p:cNvPr id="31" name="TextBox 30"/>
          <p:cNvSpPr txBox="1"/>
          <p:nvPr/>
        </p:nvSpPr>
        <p:spPr>
          <a:xfrm>
            <a:off x="5457903" y="4232443"/>
            <a:ext cx="1512103" cy="461665"/>
          </a:xfrm>
          <a:prstGeom prst="rect">
            <a:avLst/>
          </a:prstGeom>
          <a:noFill/>
        </p:spPr>
        <p:txBody>
          <a:bodyPr wrap="none" rtlCol="0">
            <a:spAutoFit/>
          </a:bodyPr>
          <a:lstStyle/>
          <a:p>
            <a:pPr algn="ctr"/>
            <a:r>
              <a:rPr lang="en-US" sz="1200" dirty="0" smtClean="0">
                <a:solidFill>
                  <a:srgbClr val="FFFF00"/>
                </a:solidFill>
              </a:rPr>
              <a:t>Sharon </a:t>
            </a:r>
            <a:r>
              <a:rPr lang="en-US" sz="1200" dirty="0" err="1" smtClean="0">
                <a:solidFill>
                  <a:srgbClr val="FFFF00"/>
                </a:solidFill>
              </a:rPr>
              <a:t>Stammerjohn</a:t>
            </a:r>
            <a:endParaRPr lang="en-US" sz="1200" dirty="0" smtClean="0">
              <a:solidFill>
                <a:srgbClr val="FFFF00"/>
              </a:solidFill>
            </a:endParaRPr>
          </a:p>
          <a:p>
            <a:pPr algn="ctr"/>
            <a:r>
              <a:rPr lang="en-US" sz="1200" dirty="0" smtClean="0">
                <a:solidFill>
                  <a:srgbClr val="FFFF00"/>
                </a:solidFill>
              </a:rPr>
              <a:t>(Climate, Ice)</a:t>
            </a:r>
            <a:endParaRPr lang="en-US" sz="1200" dirty="0">
              <a:solidFill>
                <a:srgbClr val="FFFF00"/>
              </a:solidFill>
            </a:endParaRPr>
          </a:p>
        </p:txBody>
      </p:sp>
      <p:sp>
        <p:nvSpPr>
          <p:cNvPr id="32" name="TextBox 31"/>
          <p:cNvSpPr txBox="1"/>
          <p:nvPr/>
        </p:nvSpPr>
        <p:spPr>
          <a:xfrm>
            <a:off x="5364880" y="5444669"/>
            <a:ext cx="1194933" cy="461665"/>
          </a:xfrm>
          <a:prstGeom prst="rect">
            <a:avLst/>
          </a:prstGeom>
          <a:noFill/>
        </p:spPr>
        <p:txBody>
          <a:bodyPr wrap="none" rtlCol="0">
            <a:spAutoFit/>
          </a:bodyPr>
          <a:lstStyle/>
          <a:p>
            <a:pPr algn="ctr"/>
            <a:r>
              <a:rPr lang="en-US" sz="1200" dirty="0" smtClean="0">
                <a:solidFill>
                  <a:srgbClr val="FFFF00"/>
                </a:solidFill>
              </a:rPr>
              <a:t>Oscar Schofield</a:t>
            </a:r>
          </a:p>
          <a:p>
            <a:pPr algn="ctr"/>
            <a:r>
              <a:rPr lang="en-US" sz="1200" dirty="0" smtClean="0">
                <a:solidFill>
                  <a:srgbClr val="FFFF00"/>
                </a:solidFill>
              </a:rPr>
              <a:t>(Phytoplankton)</a:t>
            </a:r>
            <a:endParaRPr lang="en-US" sz="1200" dirty="0">
              <a:solidFill>
                <a:srgbClr val="FFFF00"/>
              </a:solidFill>
            </a:endParaRPr>
          </a:p>
        </p:txBody>
      </p:sp>
      <p:sp>
        <p:nvSpPr>
          <p:cNvPr id="33" name="TextBox 32"/>
          <p:cNvSpPr txBox="1"/>
          <p:nvPr/>
        </p:nvSpPr>
        <p:spPr>
          <a:xfrm>
            <a:off x="6888077" y="4129453"/>
            <a:ext cx="800219" cy="461665"/>
          </a:xfrm>
          <a:prstGeom prst="rect">
            <a:avLst/>
          </a:prstGeom>
          <a:noFill/>
        </p:spPr>
        <p:txBody>
          <a:bodyPr wrap="none" rtlCol="0">
            <a:spAutoFit/>
          </a:bodyPr>
          <a:lstStyle/>
          <a:p>
            <a:pPr algn="ctr"/>
            <a:r>
              <a:rPr lang="en-US" sz="1200" dirty="0" smtClean="0">
                <a:solidFill>
                  <a:srgbClr val="FFFF00"/>
                </a:solidFill>
              </a:rPr>
              <a:t>Bill Fraser</a:t>
            </a:r>
          </a:p>
          <a:p>
            <a:pPr algn="ctr"/>
            <a:r>
              <a:rPr lang="en-US" sz="1200" dirty="0" smtClean="0">
                <a:solidFill>
                  <a:srgbClr val="FFFF00"/>
                </a:solidFill>
              </a:rPr>
              <a:t>(Birds)</a:t>
            </a:r>
            <a:endParaRPr lang="en-US" sz="1200" dirty="0">
              <a:solidFill>
                <a:srgbClr val="FFFF00"/>
              </a:solidFill>
            </a:endParaRPr>
          </a:p>
        </p:txBody>
      </p:sp>
      <p:sp>
        <p:nvSpPr>
          <p:cNvPr id="34" name="TextBox 33"/>
          <p:cNvSpPr txBox="1"/>
          <p:nvPr/>
        </p:nvSpPr>
        <p:spPr>
          <a:xfrm>
            <a:off x="6474552" y="5431820"/>
            <a:ext cx="1124376" cy="461665"/>
          </a:xfrm>
          <a:prstGeom prst="rect">
            <a:avLst/>
          </a:prstGeom>
          <a:noFill/>
        </p:spPr>
        <p:txBody>
          <a:bodyPr wrap="none" rtlCol="0">
            <a:spAutoFit/>
          </a:bodyPr>
          <a:lstStyle/>
          <a:p>
            <a:pPr algn="ctr"/>
            <a:r>
              <a:rPr lang="en-US" sz="1200" dirty="0" smtClean="0">
                <a:solidFill>
                  <a:srgbClr val="FFFF00"/>
                </a:solidFill>
              </a:rPr>
              <a:t>Doug </a:t>
            </a:r>
            <a:r>
              <a:rPr lang="en-US" sz="1200" dirty="0" err="1" smtClean="0">
                <a:solidFill>
                  <a:srgbClr val="FFFF00"/>
                </a:solidFill>
              </a:rPr>
              <a:t>Nowacek</a:t>
            </a:r>
            <a:endParaRPr lang="en-US" sz="1200" dirty="0" smtClean="0">
              <a:solidFill>
                <a:srgbClr val="FFFF00"/>
              </a:solidFill>
            </a:endParaRPr>
          </a:p>
          <a:p>
            <a:pPr algn="ctr"/>
            <a:r>
              <a:rPr lang="en-US" sz="1200" dirty="0" smtClean="0">
                <a:solidFill>
                  <a:srgbClr val="FFFF00"/>
                </a:solidFill>
              </a:rPr>
              <a:t>(Whales, Seals)</a:t>
            </a:r>
            <a:endParaRPr lang="en-US" sz="1200" dirty="0">
              <a:solidFill>
                <a:srgbClr val="FFFF00"/>
              </a:solidFill>
            </a:endParaRPr>
          </a:p>
        </p:txBody>
      </p:sp>
      <p:pic>
        <p:nvPicPr>
          <p:cNvPr id="35" name="Picture 34" descr="James&amp;penguins2.jpg"/>
          <p:cNvPicPr>
            <a:picLocks noChangeAspect="1"/>
          </p:cNvPicPr>
          <p:nvPr/>
        </p:nvPicPr>
        <p:blipFill rotWithShape="1">
          <a:blip r:embed="rId14">
            <a:extLst>
              <a:ext uri="{28A0092B-C50C-407E-A947-70E740481C1C}">
                <a14:useLocalDpi xmlns:a14="http://schemas.microsoft.com/office/drawing/2010/main" val="0"/>
              </a:ext>
            </a:extLst>
          </a:blip>
          <a:srcRect l="35641" t="33284" r="35152"/>
          <a:stretch/>
        </p:blipFill>
        <p:spPr>
          <a:xfrm>
            <a:off x="7851378" y="5094850"/>
            <a:ext cx="813162" cy="1237814"/>
          </a:xfrm>
          <a:prstGeom prst="rect">
            <a:avLst/>
          </a:prstGeom>
        </p:spPr>
      </p:pic>
      <p:sp>
        <p:nvSpPr>
          <p:cNvPr id="36" name="TextBox 35"/>
          <p:cNvSpPr txBox="1"/>
          <p:nvPr/>
        </p:nvSpPr>
        <p:spPr>
          <a:xfrm>
            <a:off x="7708871" y="4612406"/>
            <a:ext cx="1121822" cy="461665"/>
          </a:xfrm>
          <a:prstGeom prst="rect">
            <a:avLst/>
          </a:prstGeom>
          <a:noFill/>
        </p:spPr>
        <p:txBody>
          <a:bodyPr wrap="none" rtlCol="0">
            <a:spAutoFit/>
          </a:bodyPr>
          <a:lstStyle/>
          <a:p>
            <a:pPr algn="ctr"/>
            <a:r>
              <a:rPr lang="en-US" sz="1200" dirty="0" smtClean="0">
                <a:solidFill>
                  <a:srgbClr val="FFFF00"/>
                </a:solidFill>
              </a:rPr>
              <a:t>James Connors</a:t>
            </a:r>
          </a:p>
          <a:p>
            <a:pPr algn="ctr"/>
            <a:r>
              <a:rPr lang="en-US" sz="1200" dirty="0" smtClean="0">
                <a:solidFill>
                  <a:srgbClr val="FFFF00"/>
                </a:solidFill>
              </a:rPr>
              <a:t>(Data)</a:t>
            </a:r>
            <a:endParaRPr lang="en-US" sz="1200" dirty="0">
              <a:solidFill>
                <a:srgbClr val="FFFF00"/>
              </a:solidFill>
            </a:endParaRPr>
          </a:p>
        </p:txBody>
      </p:sp>
      <p:pic>
        <p:nvPicPr>
          <p:cNvPr id="37" name="Picture 36"/>
          <p:cNvPicPr>
            <a:picLocks noChangeAspect="1"/>
          </p:cNvPicPr>
          <p:nvPr/>
        </p:nvPicPr>
        <p:blipFill>
          <a:blip r:embed="rId15"/>
          <a:stretch>
            <a:fillRect/>
          </a:stretch>
        </p:blipFill>
        <p:spPr>
          <a:xfrm>
            <a:off x="486875" y="94872"/>
            <a:ext cx="1376610" cy="1376610"/>
          </a:xfrm>
          <a:prstGeom prst="rect">
            <a:avLst/>
          </a:prstGeom>
        </p:spPr>
      </p:pic>
      <p:sp>
        <p:nvSpPr>
          <p:cNvPr id="5" name="TextBox 4"/>
          <p:cNvSpPr txBox="1"/>
          <p:nvPr/>
        </p:nvSpPr>
        <p:spPr>
          <a:xfrm>
            <a:off x="1574162" y="38100"/>
            <a:ext cx="7039578" cy="307777"/>
          </a:xfrm>
          <a:prstGeom prst="rect">
            <a:avLst/>
          </a:prstGeom>
          <a:noFill/>
        </p:spPr>
        <p:txBody>
          <a:bodyPr wrap="square" rtlCol="0">
            <a:spAutoFit/>
          </a:bodyPr>
          <a:lstStyle/>
          <a:p>
            <a:pPr algn="ctr"/>
            <a:endParaRPr lang="en-US" sz="1400" dirty="0"/>
          </a:p>
        </p:txBody>
      </p:sp>
      <p:sp>
        <p:nvSpPr>
          <p:cNvPr id="6" name="TextBox 5"/>
          <p:cNvSpPr txBox="1"/>
          <p:nvPr/>
        </p:nvSpPr>
        <p:spPr>
          <a:xfrm>
            <a:off x="47608" y="1560382"/>
            <a:ext cx="4562492" cy="1292662"/>
          </a:xfrm>
          <a:prstGeom prst="rect">
            <a:avLst/>
          </a:prstGeom>
          <a:noFill/>
          <a:ln>
            <a:noFill/>
          </a:ln>
        </p:spPr>
        <p:txBody>
          <a:bodyPr wrap="square" rtlCol="0">
            <a:spAutoFit/>
          </a:bodyPr>
          <a:lstStyle/>
          <a:p>
            <a:pPr algn="ctr"/>
            <a:r>
              <a:rPr lang="en-US" dirty="0" smtClean="0">
                <a:solidFill>
                  <a:schemeClr val="bg1"/>
                </a:solidFill>
              </a:rPr>
              <a:t>Oscar Schofield, Hugh </a:t>
            </a:r>
            <a:r>
              <a:rPr lang="en-US" dirty="0" err="1" smtClean="0">
                <a:solidFill>
                  <a:schemeClr val="bg1"/>
                </a:solidFill>
              </a:rPr>
              <a:t>Ducklow</a:t>
            </a:r>
            <a:r>
              <a:rPr lang="en-US" dirty="0" smtClean="0">
                <a:solidFill>
                  <a:schemeClr val="bg1"/>
                </a:solidFill>
              </a:rPr>
              <a:t>, Debbie Steinberg, Grace Saba, Travis Miles, </a:t>
            </a:r>
            <a:r>
              <a:rPr lang="en-US" dirty="0">
                <a:solidFill>
                  <a:schemeClr val="bg1"/>
                </a:solidFill>
              </a:rPr>
              <a:t>Ana </a:t>
            </a:r>
            <a:r>
              <a:rPr lang="en-US" dirty="0" err="1">
                <a:solidFill>
                  <a:schemeClr val="bg1"/>
                </a:solidFill>
              </a:rPr>
              <a:t>Filipa</a:t>
            </a:r>
            <a:r>
              <a:rPr lang="en-US" dirty="0">
                <a:solidFill>
                  <a:schemeClr val="bg1"/>
                </a:solidFill>
              </a:rPr>
              <a:t> </a:t>
            </a:r>
            <a:r>
              <a:rPr lang="en-US" dirty="0" err="1" smtClean="0">
                <a:solidFill>
                  <a:schemeClr val="bg1"/>
                </a:solidFill>
              </a:rPr>
              <a:t>Carvalho</a:t>
            </a:r>
            <a:r>
              <a:rPr lang="en-US" dirty="0" smtClean="0">
                <a:solidFill>
                  <a:schemeClr val="bg1"/>
                </a:solidFill>
              </a:rPr>
              <a:t>, Nicole </a:t>
            </a:r>
            <a:r>
              <a:rPr lang="en-US" dirty="0" err="1" smtClean="0">
                <a:solidFill>
                  <a:schemeClr val="bg1"/>
                </a:solidFill>
              </a:rPr>
              <a:t>Couto</a:t>
            </a:r>
            <a:r>
              <a:rPr lang="en-US" dirty="0" smtClean="0">
                <a:solidFill>
                  <a:schemeClr val="bg1"/>
                </a:solidFill>
              </a:rPr>
              <a:t>, Nicole Waite, Alex </a:t>
            </a:r>
            <a:r>
              <a:rPr lang="en-US" dirty="0" err="1" smtClean="0">
                <a:solidFill>
                  <a:schemeClr val="bg1"/>
                </a:solidFill>
              </a:rPr>
              <a:t>Kahl</a:t>
            </a:r>
            <a:r>
              <a:rPr lang="en-US" dirty="0" smtClean="0">
                <a:solidFill>
                  <a:schemeClr val="bg1"/>
                </a:solidFill>
              </a:rPr>
              <a:t>, Zoe </a:t>
            </a:r>
            <a:r>
              <a:rPr lang="en-US" dirty="0" err="1" smtClean="0">
                <a:solidFill>
                  <a:schemeClr val="bg1"/>
                </a:solidFill>
              </a:rPr>
              <a:t>Finkel</a:t>
            </a:r>
            <a:r>
              <a:rPr lang="en-US" dirty="0" smtClean="0">
                <a:solidFill>
                  <a:schemeClr val="bg1"/>
                </a:solidFill>
              </a:rPr>
              <a:t>, Andrew Irwin, Vincent Saba</a:t>
            </a:r>
          </a:p>
          <a:p>
            <a:pPr algn="ctr"/>
            <a:endParaRPr lang="en-US" sz="600" u="sng" dirty="0" smtClean="0">
              <a:solidFill>
                <a:schemeClr val="bg1"/>
              </a:solidFill>
            </a:endParaRPr>
          </a:p>
        </p:txBody>
      </p:sp>
    </p:spTree>
    <p:extLst>
      <p:ext uri="{BB962C8B-B14F-4D97-AF65-F5344CB8AC3E}">
        <p14:creationId xmlns:p14="http://schemas.microsoft.com/office/powerpoint/2010/main" val="1033206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12-01 at 6.49.21 PM.png"/>
          <p:cNvPicPr>
            <a:picLocks noChangeAspect="1"/>
          </p:cNvPicPr>
          <p:nvPr/>
        </p:nvPicPr>
        <p:blipFill rotWithShape="1">
          <a:blip r:embed="rId2">
            <a:extLst>
              <a:ext uri="{28A0092B-C50C-407E-A947-70E740481C1C}">
                <a14:useLocalDpi xmlns:a14="http://schemas.microsoft.com/office/drawing/2010/main" val="0"/>
              </a:ext>
            </a:extLst>
          </a:blip>
          <a:srcRect t="11321" r="1282" b="54531"/>
          <a:stretch/>
        </p:blipFill>
        <p:spPr>
          <a:xfrm>
            <a:off x="2956022" y="2869531"/>
            <a:ext cx="6127555" cy="1324769"/>
          </a:xfrm>
          <a:prstGeom prst="rect">
            <a:avLst/>
          </a:prstGeom>
        </p:spPr>
      </p:pic>
      <p:pic>
        <p:nvPicPr>
          <p:cNvPr id="7" name="Picture 6" descr="Screen Shot 2014-12-01 at 6.48.49 PM.png"/>
          <p:cNvPicPr>
            <a:picLocks noChangeAspect="1"/>
          </p:cNvPicPr>
          <p:nvPr/>
        </p:nvPicPr>
        <p:blipFill rotWithShape="1">
          <a:blip r:embed="rId3">
            <a:extLst>
              <a:ext uri="{28A0092B-C50C-407E-A947-70E740481C1C}">
                <a14:useLocalDpi xmlns:a14="http://schemas.microsoft.com/office/drawing/2010/main" val="0"/>
              </a:ext>
            </a:extLst>
          </a:blip>
          <a:srcRect t="11497" r="1282" b="55065"/>
          <a:stretch/>
        </p:blipFill>
        <p:spPr>
          <a:xfrm>
            <a:off x="2956022" y="1585010"/>
            <a:ext cx="6127555" cy="1297221"/>
          </a:xfrm>
          <a:prstGeom prst="rect">
            <a:avLst/>
          </a:prstGeom>
        </p:spPr>
      </p:pic>
      <p:pic>
        <p:nvPicPr>
          <p:cNvPr id="8" name="Picture 7" descr="Screen Shot 2014-12-01 at 6.49.31 PM.png"/>
          <p:cNvPicPr>
            <a:picLocks noChangeAspect="1"/>
          </p:cNvPicPr>
          <p:nvPr/>
        </p:nvPicPr>
        <p:blipFill rotWithShape="1">
          <a:blip r:embed="rId4">
            <a:extLst>
              <a:ext uri="{28A0092B-C50C-407E-A947-70E740481C1C}">
                <a14:useLocalDpi xmlns:a14="http://schemas.microsoft.com/office/drawing/2010/main" val="0"/>
              </a:ext>
            </a:extLst>
          </a:blip>
          <a:srcRect t="11497" r="1282" b="46436"/>
          <a:stretch/>
        </p:blipFill>
        <p:spPr>
          <a:xfrm>
            <a:off x="2956022" y="4181600"/>
            <a:ext cx="6127555" cy="1631987"/>
          </a:xfrm>
          <a:prstGeom prst="rect">
            <a:avLst/>
          </a:prstGeom>
        </p:spPr>
      </p:pic>
      <p:pic>
        <p:nvPicPr>
          <p:cNvPr id="6" name="Content Placeholder 5"/>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72097" y="2204523"/>
            <a:ext cx="2866097" cy="1634177"/>
          </a:xfrm>
        </p:spPr>
      </p:pic>
      <p:sp>
        <p:nvSpPr>
          <p:cNvPr id="9" name="Rectangle 8"/>
          <p:cNvSpPr/>
          <p:nvPr/>
        </p:nvSpPr>
        <p:spPr>
          <a:xfrm>
            <a:off x="0" y="1"/>
            <a:ext cx="9144000" cy="806824"/>
          </a:xfrm>
          <a:prstGeom prst="rect">
            <a:avLst/>
          </a:prstGeom>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723153"/>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  Glider’s provide high resolution maps to link to physical drivers</a:t>
            </a:r>
            <a:endParaRPr lang="en-US" sz="2400" dirty="0"/>
          </a:p>
        </p:txBody>
      </p:sp>
      <p:sp>
        <p:nvSpPr>
          <p:cNvPr id="4" name="TextBox 3"/>
          <p:cNvSpPr txBox="1"/>
          <p:nvPr/>
        </p:nvSpPr>
        <p:spPr>
          <a:xfrm>
            <a:off x="101600" y="860078"/>
            <a:ext cx="9086842" cy="400110"/>
          </a:xfrm>
          <a:prstGeom prst="rect">
            <a:avLst/>
          </a:prstGeom>
          <a:noFill/>
        </p:spPr>
        <p:txBody>
          <a:bodyPr wrap="none" rtlCol="0">
            <a:spAutoFit/>
          </a:bodyPr>
          <a:lstStyle/>
          <a:p>
            <a:r>
              <a:rPr lang="en-US" sz="2000" b="1" dirty="0" smtClean="0"/>
              <a:t>Mixed layer dynamics determine the presence or absence of phytoplankton blooms</a:t>
            </a:r>
            <a:endParaRPr lang="en-US" sz="2000" b="1" dirty="0"/>
          </a:p>
        </p:txBody>
      </p:sp>
      <p:pic>
        <p:nvPicPr>
          <p:cNvPr id="11" name="Content Placeholder 3"/>
          <p:cNvPicPr>
            <a:picLocks noChangeAspect="1"/>
          </p:cNvPicPr>
          <p:nvPr/>
        </p:nvPicPr>
        <p:blipFill rotWithShape="1">
          <a:blip r:embed="rId6">
            <a:extLst>
              <a:ext uri="{28A0092B-C50C-407E-A947-70E740481C1C}">
                <a14:useLocalDpi xmlns:a14="http://schemas.microsoft.com/office/drawing/2010/main" val="0"/>
              </a:ext>
            </a:extLst>
          </a:blip>
          <a:srcRect t="30796" r="50952" b="38579"/>
          <a:stretch/>
        </p:blipFill>
        <p:spPr>
          <a:xfrm>
            <a:off x="-16803" y="3787900"/>
            <a:ext cx="2880654" cy="1355600"/>
          </a:xfrm>
          <a:prstGeom prst="rect">
            <a:avLst/>
          </a:prstGeom>
        </p:spPr>
      </p:pic>
      <p:pic>
        <p:nvPicPr>
          <p:cNvPr id="12" name="Content Placeholder 3"/>
          <p:cNvPicPr>
            <a:picLocks noChangeAspect="1"/>
          </p:cNvPicPr>
          <p:nvPr/>
        </p:nvPicPr>
        <p:blipFill rotWithShape="1">
          <a:blip r:embed="rId6">
            <a:extLst>
              <a:ext uri="{28A0092B-C50C-407E-A947-70E740481C1C}">
                <a14:useLocalDpi xmlns:a14="http://schemas.microsoft.com/office/drawing/2010/main" val="0"/>
              </a:ext>
            </a:extLst>
          </a:blip>
          <a:srcRect t="91977" r="50452" b="-2297"/>
          <a:stretch/>
        </p:blipFill>
        <p:spPr bwMode="auto">
          <a:xfrm>
            <a:off x="-16803" y="5213897"/>
            <a:ext cx="2880654" cy="374104"/>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rucoollog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302" y="6247804"/>
            <a:ext cx="1516512" cy="333633"/>
          </a:xfrm>
          <a:prstGeom prst="rect">
            <a:avLst/>
          </a:prstGeom>
        </p:spPr>
      </p:pic>
    </p:spTree>
    <p:extLst>
      <p:ext uri="{BB962C8B-B14F-4D97-AF65-F5344CB8AC3E}">
        <p14:creationId xmlns:p14="http://schemas.microsoft.com/office/powerpoint/2010/main" val="3616556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6" descr="Fourth050121173629"/>
          <p:cNvPicPr>
            <a:picLocks noChangeAspect="1" noChangeArrowheads="1"/>
          </p:cNvPicPr>
          <p:nvPr/>
        </p:nvPicPr>
        <p:blipFill>
          <a:blip r:embed="rId2">
            <a:extLst>
              <a:ext uri="{28A0092B-C50C-407E-A947-70E740481C1C}">
                <a14:useLocalDpi xmlns:a14="http://schemas.microsoft.com/office/drawing/2010/main" val="0"/>
              </a:ext>
            </a:extLst>
          </a:blip>
          <a:srcRect l="5649" r="6564"/>
          <a:stretch>
            <a:fillRect/>
          </a:stretch>
        </p:blipFill>
        <p:spPr bwMode="auto">
          <a:xfrm>
            <a:off x="6858000" y="3305175"/>
            <a:ext cx="1220788" cy="1096963"/>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52226" name="Picture 7" descr="Disc050121173629"/>
          <p:cNvPicPr>
            <a:picLocks noChangeAspect="1" noChangeArrowheads="1"/>
          </p:cNvPicPr>
          <p:nvPr/>
        </p:nvPicPr>
        <p:blipFill>
          <a:blip r:embed="rId3">
            <a:extLst>
              <a:ext uri="{28A0092B-C50C-407E-A947-70E740481C1C}">
                <a14:useLocalDpi xmlns:a14="http://schemas.microsoft.com/office/drawing/2010/main" val="0"/>
              </a:ext>
            </a:extLst>
          </a:blip>
          <a:srcRect l="5043" r="7106"/>
          <a:stretch>
            <a:fillRect/>
          </a:stretch>
        </p:blipFill>
        <p:spPr bwMode="auto">
          <a:xfrm>
            <a:off x="5349875" y="3298825"/>
            <a:ext cx="1220788" cy="1095375"/>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52227" name="Picture 8" descr="DSC01286"/>
          <p:cNvPicPr>
            <a:picLocks noChangeAspect="1" noChangeArrowheads="1"/>
          </p:cNvPicPr>
          <p:nvPr/>
        </p:nvPicPr>
        <p:blipFill>
          <a:blip r:embed="rId4">
            <a:extLst>
              <a:ext uri="{28A0092B-C50C-407E-A947-70E740481C1C}">
                <a14:useLocalDpi xmlns:a14="http://schemas.microsoft.com/office/drawing/2010/main" val="0"/>
              </a:ext>
            </a:extLst>
          </a:blip>
          <a:srcRect t="10527"/>
          <a:stretch>
            <a:fillRect/>
          </a:stretch>
        </p:blipFill>
        <p:spPr bwMode="auto">
          <a:xfrm>
            <a:off x="5349875" y="1395413"/>
            <a:ext cx="2728913" cy="183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Line 9"/>
          <p:cNvSpPr>
            <a:spLocks noChangeShapeType="1"/>
          </p:cNvSpPr>
          <p:nvPr/>
        </p:nvSpPr>
        <p:spPr bwMode="auto">
          <a:xfrm flipH="1">
            <a:off x="6283325" y="2652713"/>
            <a:ext cx="358775" cy="933450"/>
          </a:xfrm>
          <a:prstGeom prst="line">
            <a:avLst/>
          </a:prstGeom>
          <a:noFill/>
          <a:ln w="5715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 name="Line 10"/>
          <p:cNvSpPr>
            <a:spLocks noChangeShapeType="1"/>
          </p:cNvSpPr>
          <p:nvPr/>
        </p:nvSpPr>
        <p:spPr bwMode="auto">
          <a:xfrm>
            <a:off x="6489700" y="3513138"/>
            <a:ext cx="574675" cy="0"/>
          </a:xfrm>
          <a:prstGeom prst="line">
            <a:avLst/>
          </a:prstGeom>
          <a:noFill/>
          <a:ln w="5715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52230" name="Picture 11" descr="GKirkpatrick fig3brev600 (3)"/>
          <p:cNvSpPr>
            <a:spLocks noChangeAspect="1" noChangeArrowheads="1"/>
          </p:cNvSpPr>
          <p:nvPr/>
        </p:nvSpPr>
        <p:spPr bwMode="auto">
          <a:xfrm>
            <a:off x="5207000" y="4159250"/>
            <a:ext cx="2997200" cy="229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1" name="Text Box 13"/>
          <p:cNvSpPr txBox="1">
            <a:spLocks noChangeArrowheads="1"/>
          </p:cNvSpPr>
          <p:nvPr/>
        </p:nvSpPr>
        <p:spPr bwMode="auto">
          <a:xfrm>
            <a:off x="5278438" y="965200"/>
            <a:ext cx="3008312" cy="369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u="sng" dirty="0"/>
              <a:t>Phytoplankton communities</a:t>
            </a:r>
          </a:p>
        </p:txBody>
      </p:sp>
      <p:sp>
        <p:nvSpPr>
          <p:cNvPr id="12" name="Text Box 29"/>
          <p:cNvSpPr txBox="1">
            <a:spLocks noChangeArrowheads="1"/>
          </p:cNvSpPr>
          <p:nvPr/>
        </p:nvSpPr>
        <p:spPr bwMode="auto">
          <a:xfrm>
            <a:off x="1693117" y="967344"/>
            <a:ext cx="2383773"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u="sng" dirty="0"/>
              <a:t>Phytoplankton biomass</a:t>
            </a:r>
          </a:p>
        </p:txBody>
      </p:sp>
      <p:pic>
        <p:nvPicPr>
          <p:cNvPr id="19" name="Picture 11" descr="GKirkpatrick fig3brev600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4800" y="4622800"/>
            <a:ext cx="2819400" cy="2158163"/>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Line 12"/>
          <p:cNvSpPr>
            <a:spLocks noChangeShapeType="1"/>
          </p:cNvSpPr>
          <p:nvPr/>
        </p:nvSpPr>
        <p:spPr bwMode="auto">
          <a:xfrm rot="6398525">
            <a:off x="6714331" y="4518819"/>
            <a:ext cx="574675" cy="1588"/>
          </a:xfrm>
          <a:prstGeom prst="line">
            <a:avLst/>
          </a:prstGeom>
          <a:noFill/>
          <a:ln w="5715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0" name="Rectangle 19"/>
          <p:cNvSpPr/>
          <p:nvPr/>
        </p:nvSpPr>
        <p:spPr>
          <a:xfrm>
            <a:off x="0" y="12701"/>
            <a:ext cx="9144000" cy="806824"/>
          </a:xfrm>
          <a:prstGeom prst="rect">
            <a:avLst/>
          </a:prstGeom>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12700"/>
            <a:ext cx="9144000" cy="723153"/>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2237" name="TextBox 2"/>
          <p:cNvSpPr txBox="1">
            <a:spLocks noChangeArrowheads="1"/>
          </p:cNvSpPr>
          <p:nvPr/>
        </p:nvSpPr>
        <p:spPr bwMode="auto">
          <a:xfrm>
            <a:off x="960783" y="193001"/>
            <a:ext cx="752347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mtClean="0">
                <a:solidFill>
                  <a:schemeClr val="bg1"/>
                </a:solidFill>
                <a:latin typeface="+mn-lt"/>
                <a:cs typeface="Comic Sans MS" charset="0"/>
              </a:rPr>
              <a:t>Gliders provide </a:t>
            </a:r>
            <a:r>
              <a:rPr lang="en-US" dirty="0" smtClean="0">
                <a:solidFill>
                  <a:schemeClr val="bg1"/>
                </a:solidFill>
                <a:latin typeface="+mn-lt"/>
                <a:cs typeface="Comic Sans MS" charset="0"/>
              </a:rPr>
              <a:t>high resolution biomass and taxa estimates</a:t>
            </a:r>
            <a:endParaRPr lang="en-US" dirty="0">
              <a:solidFill>
                <a:schemeClr val="bg1"/>
              </a:solidFill>
              <a:latin typeface="+mn-lt"/>
              <a:cs typeface="Comic Sans MS" charset="0"/>
            </a:endParaRPr>
          </a:p>
        </p:txBody>
      </p:sp>
      <p:pic>
        <p:nvPicPr>
          <p:cNvPr id="22" name="Picture 21" descr="rucool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202" y="6414621"/>
            <a:ext cx="1516512" cy="333633"/>
          </a:xfrm>
          <a:prstGeom prst="rect">
            <a:avLst/>
          </a:prstGeom>
        </p:spPr>
      </p:pic>
      <p:pic>
        <p:nvPicPr>
          <p:cNvPr id="23" name="Picture 22" descr="ASPIRE_RU06.png"/>
          <p:cNvPicPr>
            <a:picLocks noChangeAspect="1"/>
          </p:cNvPicPr>
          <p:nvPr/>
        </p:nvPicPr>
        <p:blipFill rotWithShape="1">
          <a:blip r:embed="rId7">
            <a:extLst>
              <a:ext uri="{28A0092B-C50C-407E-A947-70E740481C1C}">
                <a14:useLocalDpi xmlns:a14="http://schemas.microsoft.com/office/drawing/2010/main" val="0"/>
              </a:ext>
            </a:extLst>
          </a:blip>
          <a:srcRect t="4692" b="15802"/>
          <a:stretch/>
        </p:blipFill>
        <p:spPr>
          <a:xfrm>
            <a:off x="668474" y="1481319"/>
            <a:ext cx="4433061" cy="4693545"/>
          </a:xfrm>
          <a:prstGeom prst="rect">
            <a:avLst/>
          </a:prstGeom>
        </p:spPr>
      </p:pic>
      <p:pic>
        <p:nvPicPr>
          <p:cNvPr id="3" name="Picture 2"/>
          <p:cNvPicPr>
            <a:picLocks noChangeAspect="1"/>
          </p:cNvPicPr>
          <p:nvPr/>
        </p:nvPicPr>
        <p:blipFill>
          <a:blip r:embed="rId8"/>
          <a:stretch>
            <a:fillRect/>
          </a:stretch>
        </p:blipFill>
        <p:spPr>
          <a:xfrm>
            <a:off x="3822248" y="5337820"/>
            <a:ext cx="1257752" cy="1443143"/>
          </a:xfrm>
          <a:prstGeom prst="rect">
            <a:avLst/>
          </a:prstGeom>
        </p:spPr>
      </p:pic>
    </p:spTree>
    <p:extLst>
      <p:ext uri="{BB962C8B-B14F-4D97-AF65-F5344CB8AC3E}">
        <p14:creationId xmlns:p14="http://schemas.microsoft.com/office/powerpoint/2010/main" val="14334454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rp_optics_ru04_040602"/>
          <p:cNvPicPr>
            <a:picLocks noChangeAspect="1" noChangeArrowheads="1"/>
          </p:cNvPicPr>
          <p:nvPr/>
        </p:nvPicPr>
        <p:blipFill>
          <a:blip r:embed="rId2">
            <a:extLst>
              <a:ext uri="{28A0092B-C50C-407E-A947-70E740481C1C}">
                <a14:useLocalDpi xmlns:a14="http://schemas.microsoft.com/office/drawing/2010/main" val="0"/>
              </a:ext>
            </a:extLst>
          </a:blip>
          <a:srcRect l="6573" t="53951"/>
          <a:stretch>
            <a:fillRect/>
          </a:stretch>
        </p:blipFill>
        <p:spPr bwMode="auto">
          <a:xfrm>
            <a:off x="152400" y="3011488"/>
            <a:ext cx="5126038" cy="1895475"/>
          </a:xfrm>
          <a:prstGeom prst="rect">
            <a:avLst/>
          </a:prstGeom>
          <a:solidFill>
            <a:schemeClr val="bg1"/>
          </a:solidFill>
          <a:ln w="9525">
            <a:solidFill>
              <a:schemeClr val="tx1"/>
            </a:solidFill>
            <a:miter lim="800000"/>
            <a:headEnd/>
            <a:tailEnd/>
          </a:ln>
        </p:spPr>
      </p:pic>
      <p:pic>
        <p:nvPicPr>
          <p:cNvPr id="5" name="Picture 7" descr="hrp_optics_ru04_040602"/>
          <p:cNvPicPr>
            <a:picLocks noChangeAspect="1" noChangeArrowheads="1"/>
          </p:cNvPicPr>
          <p:nvPr/>
        </p:nvPicPr>
        <p:blipFill>
          <a:blip r:embed="rId2">
            <a:extLst>
              <a:ext uri="{28A0092B-C50C-407E-A947-70E740481C1C}">
                <a14:useLocalDpi xmlns:a14="http://schemas.microsoft.com/office/drawing/2010/main" val="0"/>
              </a:ext>
            </a:extLst>
          </a:blip>
          <a:srcRect l="6900" t="6104" r="400" b="48399"/>
          <a:stretch>
            <a:fillRect/>
          </a:stretch>
        </p:blipFill>
        <p:spPr bwMode="auto">
          <a:xfrm>
            <a:off x="152400" y="4916488"/>
            <a:ext cx="5126038" cy="18653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grpSp>
        <p:nvGrpSpPr>
          <p:cNvPr id="6" name="Group 8"/>
          <p:cNvGrpSpPr>
            <a:grpSpLocks/>
          </p:cNvGrpSpPr>
          <p:nvPr/>
        </p:nvGrpSpPr>
        <p:grpSpPr bwMode="auto">
          <a:xfrm>
            <a:off x="5881688" y="3316288"/>
            <a:ext cx="3109912" cy="3032125"/>
            <a:chOff x="3540" y="1188"/>
            <a:chExt cx="1959" cy="1910"/>
          </a:xfrm>
        </p:grpSpPr>
        <p:sp>
          <p:nvSpPr>
            <p:cNvPr id="7" name="Rectangle 9"/>
            <p:cNvSpPr>
              <a:spLocks noChangeArrowheads="1"/>
            </p:cNvSpPr>
            <p:nvPr/>
          </p:nvSpPr>
          <p:spPr bwMode="auto">
            <a:xfrm>
              <a:off x="3540" y="1188"/>
              <a:ext cx="1959" cy="1910"/>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8" name="Group 10"/>
            <p:cNvGrpSpPr>
              <a:grpSpLocks/>
            </p:cNvGrpSpPr>
            <p:nvPr/>
          </p:nvGrpSpPr>
          <p:grpSpPr bwMode="auto">
            <a:xfrm>
              <a:off x="3569" y="1221"/>
              <a:ext cx="1923" cy="1570"/>
              <a:chOff x="3569" y="1221"/>
              <a:chExt cx="1923" cy="1570"/>
            </a:xfrm>
          </p:grpSpPr>
          <p:grpSp>
            <p:nvGrpSpPr>
              <p:cNvPr id="10" name="Group 11"/>
              <p:cNvGrpSpPr>
                <a:grpSpLocks/>
              </p:cNvGrpSpPr>
              <p:nvPr/>
            </p:nvGrpSpPr>
            <p:grpSpPr bwMode="auto">
              <a:xfrm>
                <a:off x="3569" y="1277"/>
                <a:ext cx="1916" cy="1514"/>
                <a:chOff x="3565" y="1277"/>
                <a:chExt cx="1916" cy="1514"/>
              </a:xfrm>
            </p:grpSpPr>
            <p:pic>
              <p:nvPicPr>
                <p:cNvPr id="12" name="Picture 12"/>
                <p:cNvPicPr>
                  <a:picLocks noChangeAspect="1" noChangeArrowheads="1"/>
                </p:cNvPicPr>
                <p:nvPr/>
              </p:nvPicPr>
              <p:blipFill>
                <a:blip r:embed="rId3">
                  <a:extLst>
                    <a:ext uri="{28A0092B-C50C-407E-A947-70E740481C1C}">
                      <a14:useLocalDpi xmlns:a14="http://schemas.microsoft.com/office/drawing/2010/main" val="0"/>
                    </a:ext>
                  </a:extLst>
                </a:blip>
                <a:srcRect l="2002" t="3818" r="14990" b="9421"/>
                <a:stretch>
                  <a:fillRect/>
                </a:stretch>
              </p:blipFill>
              <p:spPr bwMode="auto">
                <a:xfrm>
                  <a:off x="3565" y="1277"/>
                  <a:ext cx="1916" cy="151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3" name="Rectangle 13"/>
                <p:cNvSpPr>
                  <a:spLocks noChangeArrowheads="1"/>
                </p:cNvSpPr>
                <p:nvPr/>
              </p:nvSpPr>
              <p:spPr bwMode="auto">
                <a:xfrm>
                  <a:off x="3833" y="1315"/>
                  <a:ext cx="1550" cy="1015"/>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14" name="Picture 14"/>
                <p:cNvPicPr>
                  <a:picLocks noChangeAspect="1" noChangeArrowheads="1"/>
                </p:cNvPicPr>
                <p:nvPr/>
              </p:nvPicPr>
              <p:blipFill>
                <a:blip r:embed="rId4">
                  <a:extLst>
                    <a:ext uri="{28A0092B-C50C-407E-A947-70E740481C1C}">
                      <a14:useLocalDpi xmlns:a14="http://schemas.microsoft.com/office/drawing/2010/main" val="0"/>
                    </a:ext>
                  </a:extLst>
                </a:blip>
                <a:srcRect l="452" b="48825"/>
                <a:stretch>
                  <a:fillRect/>
                </a:stretch>
              </p:blipFill>
              <p:spPr bwMode="auto">
                <a:xfrm>
                  <a:off x="3838" y="2126"/>
                  <a:ext cx="1542" cy="26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grpSp>
          <p:pic>
            <p:nvPicPr>
              <p:cNvPr id="11" name="Picture 15"/>
              <p:cNvPicPr>
                <a:picLocks noChangeAspect="1" noChangeArrowheads="1"/>
              </p:cNvPicPr>
              <p:nvPr/>
            </p:nvPicPr>
            <p:blipFill>
              <a:blip r:embed="rId5">
                <a:extLst>
                  <a:ext uri="{28A0092B-C50C-407E-A947-70E740481C1C}">
                    <a14:useLocalDpi xmlns:a14="http://schemas.microsoft.com/office/drawing/2010/main" val="0"/>
                  </a:ext>
                </a:extLst>
              </a:blip>
              <a:srcRect l="11406" r="14479" b="28201"/>
              <a:stretch>
                <a:fillRect/>
              </a:stretch>
            </p:blipFill>
            <p:spPr bwMode="auto">
              <a:xfrm>
                <a:off x="3782" y="1221"/>
                <a:ext cx="1710" cy="11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grpSp>
        <p:sp>
          <p:nvSpPr>
            <p:cNvPr id="9" name="Text Box 16"/>
            <p:cNvSpPr txBox="1">
              <a:spLocks noChangeArrowheads="1"/>
            </p:cNvSpPr>
            <p:nvPr/>
          </p:nvSpPr>
          <p:spPr bwMode="auto">
            <a:xfrm>
              <a:off x="3943" y="2734"/>
              <a:ext cx="1320" cy="2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algn="ctr">
                <a:spcBef>
                  <a:spcPct val="50000"/>
                </a:spcBef>
              </a:pPr>
              <a:r>
                <a:rPr lang="en-US" sz="1800" dirty="0">
                  <a:solidFill>
                    <a:srgbClr val="000000"/>
                  </a:solidFill>
                  <a:latin typeface="Garamond" charset="0"/>
                </a:rPr>
                <a:t>%Mineral (</a:t>
              </a:r>
              <a:r>
                <a:rPr lang="en-US" sz="1800" i="1" dirty="0">
                  <a:solidFill>
                    <a:srgbClr val="000000"/>
                  </a:solidFill>
                  <a:latin typeface="Garamond" charset="0"/>
                </a:rPr>
                <a:t>in situ</a:t>
              </a:r>
              <a:r>
                <a:rPr lang="en-US" sz="1800" dirty="0">
                  <a:solidFill>
                    <a:srgbClr val="000000"/>
                  </a:solidFill>
                  <a:latin typeface="Garamond" charset="0"/>
                </a:rPr>
                <a:t>)</a:t>
              </a:r>
              <a:endParaRPr lang="en-US" sz="1800" i="1" dirty="0">
                <a:solidFill>
                  <a:srgbClr val="000000"/>
                </a:solidFill>
                <a:latin typeface="Garamond" charset="0"/>
              </a:endParaRPr>
            </a:p>
          </p:txBody>
        </p:sp>
      </p:grpSp>
      <p:sp>
        <p:nvSpPr>
          <p:cNvPr id="15" name="Text Box 17"/>
          <p:cNvSpPr txBox="1">
            <a:spLocks noChangeArrowheads="1"/>
          </p:cNvSpPr>
          <p:nvPr/>
        </p:nvSpPr>
        <p:spPr bwMode="auto">
          <a:xfrm>
            <a:off x="304800" y="6288088"/>
            <a:ext cx="80486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sz="1600">
                <a:solidFill>
                  <a:srgbClr val="FFFF00"/>
                </a:solidFill>
                <a:latin typeface="Arial" charset="0"/>
              </a:rPr>
              <a:t>salinity</a:t>
            </a:r>
          </a:p>
        </p:txBody>
      </p:sp>
      <p:sp>
        <p:nvSpPr>
          <p:cNvPr id="16" name="Text Box 18"/>
          <p:cNvSpPr txBox="1">
            <a:spLocks noChangeArrowheads="1"/>
          </p:cNvSpPr>
          <p:nvPr/>
        </p:nvSpPr>
        <p:spPr bwMode="auto">
          <a:xfrm>
            <a:off x="3006725" y="6288088"/>
            <a:ext cx="6080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sz="1600">
                <a:solidFill>
                  <a:srgbClr val="FFFF00"/>
                </a:solidFill>
                <a:latin typeface="Arial" charset="0"/>
              </a:rPr>
              <a:t>b</a:t>
            </a:r>
            <a:r>
              <a:rPr lang="en-US" sz="1600" baseline="-25000">
                <a:solidFill>
                  <a:srgbClr val="FFFF00"/>
                </a:solidFill>
                <a:latin typeface="Arial" charset="0"/>
              </a:rPr>
              <a:t>b650</a:t>
            </a:r>
          </a:p>
        </p:txBody>
      </p:sp>
      <p:sp>
        <p:nvSpPr>
          <p:cNvPr id="17" name="Text Box 19"/>
          <p:cNvSpPr txBox="1">
            <a:spLocks noChangeArrowheads="1"/>
          </p:cNvSpPr>
          <p:nvPr/>
        </p:nvSpPr>
        <p:spPr bwMode="auto">
          <a:xfrm>
            <a:off x="336550" y="4306888"/>
            <a:ext cx="596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sz="1600">
                <a:solidFill>
                  <a:srgbClr val="FFFF00"/>
                </a:solidFill>
                <a:latin typeface="Arial" charset="0"/>
              </a:rPr>
              <a:t>c</a:t>
            </a:r>
            <a:r>
              <a:rPr lang="en-US" sz="1600" baseline="-25000">
                <a:solidFill>
                  <a:srgbClr val="FFFF00"/>
                </a:solidFill>
                <a:latin typeface="Arial" charset="0"/>
              </a:rPr>
              <a:t>b650</a:t>
            </a:r>
          </a:p>
        </p:txBody>
      </p:sp>
      <p:sp>
        <p:nvSpPr>
          <p:cNvPr id="18" name="Text Box 20"/>
          <p:cNvSpPr txBox="1">
            <a:spLocks noChangeArrowheads="1"/>
          </p:cNvSpPr>
          <p:nvPr/>
        </p:nvSpPr>
        <p:spPr bwMode="auto">
          <a:xfrm>
            <a:off x="2971800" y="4283075"/>
            <a:ext cx="11715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sz="1600">
                <a:solidFill>
                  <a:srgbClr val="FFFF00"/>
                </a:solidFill>
                <a:latin typeface="Arial" charset="0"/>
              </a:rPr>
              <a:t>C</a:t>
            </a:r>
            <a:r>
              <a:rPr lang="en-US" sz="1600" baseline="-25000">
                <a:solidFill>
                  <a:srgbClr val="FFFF00"/>
                </a:solidFill>
                <a:latin typeface="Arial" charset="0"/>
              </a:rPr>
              <a:t>b650</a:t>
            </a:r>
            <a:r>
              <a:rPr lang="en-US" sz="1800">
                <a:solidFill>
                  <a:srgbClr val="FFFF00"/>
                </a:solidFill>
                <a:latin typeface="Arial" charset="0"/>
              </a:rPr>
              <a:t>/b</a:t>
            </a:r>
            <a:r>
              <a:rPr lang="en-US" sz="1800" baseline="-25000">
                <a:solidFill>
                  <a:srgbClr val="FFFF00"/>
                </a:solidFill>
                <a:latin typeface="Arial" charset="0"/>
              </a:rPr>
              <a:t>b650</a:t>
            </a:r>
          </a:p>
        </p:txBody>
      </p:sp>
      <p:sp>
        <p:nvSpPr>
          <p:cNvPr id="19" name="Line 21"/>
          <p:cNvSpPr>
            <a:spLocks noChangeShapeType="1"/>
          </p:cNvSpPr>
          <p:nvPr/>
        </p:nvSpPr>
        <p:spPr bwMode="auto">
          <a:xfrm>
            <a:off x="5334000" y="3697288"/>
            <a:ext cx="457200" cy="0"/>
          </a:xfrm>
          <a:prstGeom prst="line">
            <a:avLst/>
          </a:prstGeom>
          <a:noFill/>
          <a:ln w="57150">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0" name="Text Box 22"/>
          <p:cNvSpPr txBox="1">
            <a:spLocks noChangeArrowheads="1"/>
          </p:cNvSpPr>
          <p:nvPr/>
        </p:nvSpPr>
        <p:spPr bwMode="auto">
          <a:xfrm rot="16200000">
            <a:off x="4396582" y="5015706"/>
            <a:ext cx="2241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sz="1800" dirty="0">
                <a:latin typeface="Arial" charset="0"/>
              </a:rPr>
              <a:t>Empirical algorithms</a:t>
            </a:r>
          </a:p>
        </p:txBody>
      </p:sp>
      <p:pic>
        <p:nvPicPr>
          <p:cNvPr id="21" name="Picture 23" descr="sensor6"/>
          <p:cNvPicPr>
            <a:picLocks noChangeAspect="1" noChangeArrowheads="1"/>
          </p:cNvPicPr>
          <p:nvPr/>
        </p:nvPicPr>
        <p:blipFill>
          <a:blip r:embed="rId6">
            <a:extLst>
              <a:ext uri="{28A0092B-C50C-407E-A947-70E740481C1C}">
                <a14:useLocalDpi xmlns:a14="http://schemas.microsoft.com/office/drawing/2010/main" val="0"/>
              </a:ext>
            </a:extLst>
          </a:blip>
          <a:srcRect t="18073" b="13297"/>
          <a:stretch>
            <a:fillRect/>
          </a:stretch>
        </p:blipFill>
        <p:spPr bwMode="auto">
          <a:xfrm>
            <a:off x="2765425" y="914400"/>
            <a:ext cx="2286000" cy="164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4" descr="sensor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922338"/>
            <a:ext cx="1803400" cy="1630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Line 26"/>
          <p:cNvSpPr>
            <a:spLocks noChangeShapeType="1"/>
          </p:cNvSpPr>
          <p:nvPr/>
        </p:nvSpPr>
        <p:spPr bwMode="auto">
          <a:xfrm flipH="1" flipV="1">
            <a:off x="2184400" y="1828800"/>
            <a:ext cx="533400" cy="990600"/>
          </a:xfrm>
          <a:prstGeom prst="line">
            <a:avLst/>
          </a:prstGeom>
          <a:noFill/>
          <a:ln w="38100">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4" name="Line 27"/>
          <p:cNvSpPr>
            <a:spLocks noChangeShapeType="1"/>
          </p:cNvSpPr>
          <p:nvPr/>
        </p:nvSpPr>
        <p:spPr bwMode="auto">
          <a:xfrm flipV="1">
            <a:off x="2708275" y="2200275"/>
            <a:ext cx="790575" cy="609600"/>
          </a:xfrm>
          <a:prstGeom prst="line">
            <a:avLst/>
          </a:prstGeom>
          <a:noFill/>
          <a:ln w="38100">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pic>
        <p:nvPicPr>
          <p:cNvPr id="25" name="Picture 28" descr="Isabel_18Sept03_Terra_gray_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788" y="685800"/>
            <a:ext cx="2233612"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25"/>
          <p:cNvSpPr/>
          <p:nvPr/>
        </p:nvSpPr>
        <p:spPr>
          <a:xfrm>
            <a:off x="0" y="1"/>
            <a:ext cx="9144000" cy="806824"/>
          </a:xfrm>
          <a:prstGeom prst="rect">
            <a:avLst/>
          </a:prstGeom>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0"/>
            <a:ext cx="9144000" cy="723153"/>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Glider’s provide insight into the nature of phytoplankton composition</a:t>
            </a:r>
            <a:endParaRPr lang="en-US" sz="2400" dirty="0"/>
          </a:p>
        </p:txBody>
      </p:sp>
      <p:cxnSp>
        <p:nvCxnSpPr>
          <p:cNvPr id="3" name="Straight Connector 2"/>
          <p:cNvCxnSpPr/>
          <p:nvPr/>
        </p:nvCxnSpPr>
        <p:spPr>
          <a:xfrm>
            <a:off x="6353175" y="3517901"/>
            <a:ext cx="7938" cy="168592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89951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3"/>
          <p:cNvGrpSpPr>
            <a:grpSpLocks/>
          </p:cNvGrpSpPr>
          <p:nvPr/>
        </p:nvGrpSpPr>
        <p:grpSpPr bwMode="auto">
          <a:xfrm>
            <a:off x="5781675" y="1127125"/>
            <a:ext cx="2447925" cy="1951038"/>
            <a:chOff x="87" y="528"/>
            <a:chExt cx="1542" cy="1229"/>
          </a:xfrm>
        </p:grpSpPr>
        <p:pic>
          <p:nvPicPr>
            <p:cNvPr id="5" name="Picture 8" descr="mir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 y="528"/>
              <a:ext cx="1533" cy="1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Line 9"/>
            <p:cNvSpPr>
              <a:spLocks noChangeShapeType="1"/>
            </p:cNvSpPr>
            <p:nvPr/>
          </p:nvSpPr>
          <p:spPr bwMode="auto">
            <a:xfrm flipH="1" flipV="1">
              <a:off x="864" y="672"/>
              <a:ext cx="288" cy="4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 name="Text Box 10"/>
            <p:cNvSpPr txBox="1">
              <a:spLocks noChangeArrowheads="1"/>
            </p:cNvSpPr>
            <p:nvPr/>
          </p:nvSpPr>
          <p:spPr bwMode="auto">
            <a:xfrm>
              <a:off x="480" y="732"/>
              <a:ext cx="114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r>
                <a:rPr lang="en-US" sz="900" b="1">
                  <a:cs typeface="ＭＳ Ｐゴシック" charset="0"/>
                </a:rPr>
                <a:t>Towed MCM detection system</a:t>
              </a:r>
            </a:p>
          </p:txBody>
        </p:sp>
        <p:sp>
          <p:nvSpPr>
            <p:cNvPr id="8" name="Text Box 11"/>
            <p:cNvSpPr txBox="1">
              <a:spLocks noChangeArrowheads="1"/>
            </p:cNvSpPr>
            <p:nvPr/>
          </p:nvSpPr>
          <p:spPr bwMode="auto">
            <a:xfrm>
              <a:off x="87" y="1584"/>
              <a:ext cx="92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r>
                <a:rPr lang="en-US" sz="1200" b="1">
                  <a:cs typeface="ＭＳ Ｐゴシック" charset="0"/>
                </a:rPr>
                <a:t>MIREM April 2005</a:t>
              </a:r>
            </a:p>
          </p:txBody>
        </p:sp>
      </p:grpSp>
      <p:grpSp>
        <p:nvGrpSpPr>
          <p:cNvPr id="9" name="Group 34"/>
          <p:cNvGrpSpPr>
            <a:grpSpLocks/>
          </p:cNvGrpSpPr>
          <p:nvPr/>
        </p:nvGrpSpPr>
        <p:grpSpPr bwMode="auto">
          <a:xfrm>
            <a:off x="923925" y="1833563"/>
            <a:ext cx="3733800" cy="4716462"/>
            <a:chOff x="3168" y="965"/>
            <a:chExt cx="2352" cy="2971"/>
          </a:xfrm>
        </p:grpSpPr>
        <p:grpSp>
          <p:nvGrpSpPr>
            <p:cNvPr id="10" name="Group 31"/>
            <p:cNvGrpSpPr>
              <a:grpSpLocks/>
            </p:cNvGrpSpPr>
            <p:nvPr/>
          </p:nvGrpSpPr>
          <p:grpSpPr bwMode="auto">
            <a:xfrm>
              <a:off x="3174" y="2501"/>
              <a:ext cx="2346" cy="1435"/>
              <a:chOff x="3251" y="1699"/>
              <a:chExt cx="2346" cy="1435"/>
            </a:xfrm>
          </p:grpSpPr>
          <p:grpSp>
            <p:nvGrpSpPr>
              <p:cNvPr id="16" name="Group 18"/>
              <p:cNvGrpSpPr>
                <a:grpSpLocks/>
              </p:cNvGrpSpPr>
              <p:nvPr/>
            </p:nvGrpSpPr>
            <p:grpSpPr bwMode="auto">
              <a:xfrm>
                <a:off x="3251" y="2044"/>
                <a:ext cx="2346" cy="1090"/>
                <a:chOff x="3168" y="1604"/>
                <a:chExt cx="2256" cy="1036"/>
              </a:xfrm>
            </p:grpSpPr>
            <p:pic>
              <p:nvPicPr>
                <p:cNvPr id="18"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 y="1604"/>
                  <a:ext cx="2256" cy="1036"/>
                </a:xfrm>
                <a:prstGeom prst="rect">
                  <a:avLst/>
                </a:prstGeom>
                <a:blipFill dpi="0" rotWithShape="0">
                  <a:blip/>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9" name="Rectangle 20"/>
                <p:cNvSpPr>
                  <a:spLocks noChangeArrowheads="1"/>
                </p:cNvSpPr>
                <p:nvPr/>
              </p:nvSpPr>
              <p:spPr bwMode="auto">
                <a:xfrm>
                  <a:off x="3312" y="1680"/>
                  <a:ext cx="820"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cs typeface="ＭＳ Ｐゴシック" charset="0"/>
                    </a:rPr>
                    <a:t>Clear water</a:t>
                  </a:r>
                </a:p>
              </p:txBody>
            </p:sp>
            <p:sp>
              <p:nvSpPr>
                <p:cNvPr id="20" name="Rectangle 21"/>
                <p:cNvSpPr>
                  <a:spLocks noChangeArrowheads="1"/>
                </p:cNvSpPr>
                <p:nvPr/>
              </p:nvSpPr>
              <p:spPr bwMode="auto">
                <a:xfrm>
                  <a:off x="4464" y="1632"/>
                  <a:ext cx="804" cy="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cs typeface="ＭＳ Ｐゴシック" charset="0"/>
                    </a:rPr>
                    <a:t>Real water</a:t>
                  </a:r>
                </a:p>
              </p:txBody>
            </p:sp>
          </p:grpSp>
          <p:sp>
            <p:nvSpPr>
              <p:cNvPr id="17" name="Text Box 22"/>
              <p:cNvSpPr txBox="1">
                <a:spLocks noChangeArrowheads="1"/>
              </p:cNvSpPr>
              <p:nvPr/>
            </p:nvSpPr>
            <p:spPr bwMode="auto">
              <a:xfrm>
                <a:off x="3787" y="1699"/>
                <a:ext cx="1054" cy="23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r>
                  <a:rPr lang="en-US" sz="1800" b="1">
                    <a:solidFill>
                      <a:srgbClr val="FF0000"/>
                    </a:solidFill>
                    <a:effectLst>
                      <a:outerShdw blurRad="38100" dist="38100" dir="2700000" algn="tl">
                        <a:srgbClr val="DDDDDD"/>
                      </a:outerShdw>
                    </a:effectLst>
                    <a:cs typeface="ＭＳ Ｐゴシック" charset="0"/>
                  </a:rPr>
                  <a:t>April 26, 2005</a:t>
                </a:r>
              </a:p>
            </p:txBody>
          </p:sp>
        </p:grpSp>
        <p:grpSp>
          <p:nvGrpSpPr>
            <p:cNvPr id="11" name="Group 30"/>
            <p:cNvGrpSpPr>
              <a:grpSpLocks/>
            </p:cNvGrpSpPr>
            <p:nvPr/>
          </p:nvGrpSpPr>
          <p:grpSpPr bwMode="auto">
            <a:xfrm>
              <a:off x="3168" y="965"/>
              <a:ext cx="2313" cy="1420"/>
              <a:chOff x="480" y="1712"/>
              <a:chExt cx="2313" cy="1420"/>
            </a:xfrm>
          </p:grpSpPr>
          <p:pic>
            <p:nvPicPr>
              <p:cNvPr id="12"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 y="2048"/>
                <a:ext cx="2313" cy="1084"/>
              </a:xfrm>
              <a:prstGeom prst="rect">
                <a:avLst/>
              </a:prstGeom>
              <a:blipFill dpi="0" rotWithShape="0">
                <a:blip/>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3" name="Text Box 14"/>
              <p:cNvSpPr txBox="1">
                <a:spLocks noChangeArrowheads="1"/>
              </p:cNvSpPr>
              <p:nvPr/>
            </p:nvSpPr>
            <p:spPr bwMode="auto">
              <a:xfrm>
                <a:off x="572" y="2107"/>
                <a:ext cx="852"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r>
                  <a:rPr lang="en-US" sz="1800">
                    <a:cs typeface="ＭＳ Ｐゴシック" charset="0"/>
                  </a:rPr>
                  <a:t>Clear water</a:t>
                </a:r>
              </a:p>
            </p:txBody>
          </p:sp>
          <p:sp>
            <p:nvSpPr>
              <p:cNvPr id="14" name="Text Box 15"/>
              <p:cNvSpPr txBox="1">
                <a:spLocks noChangeArrowheads="1"/>
              </p:cNvSpPr>
              <p:nvPr/>
            </p:nvSpPr>
            <p:spPr bwMode="auto">
              <a:xfrm>
                <a:off x="1723" y="2098"/>
                <a:ext cx="804"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r>
                  <a:rPr lang="en-US" sz="1800">
                    <a:cs typeface="ＭＳ Ｐゴシック" charset="0"/>
                  </a:rPr>
                  <a:t>Real water</a:t>
                </a:r>
              </a:p>
            </p:txBody>
          </p:sp>
          <p:sp>
            <p:nvSpPr>
              <p:cNvPr id="15" name="Text Box 23"/>
              <p:cNvSpPr txBox="1">
                <a:spLocks noChangeArrowheads="1"/>
              </p:cNvSpPr>
              <p:nvPr/>
            </p:nvSpPr>
            <p:spPr bwMode="auto">
              <a:xfrm>
                <a:off x="1067" y="1712"/>
                <a:ext cx="1054" cy="23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r>
                  <a:rPr lang="en-US" sz="1800" b="1" dirty="0">
                    <a:solidFill>
                      <a:srgbClr val="FF0000"/>
                    </a:solidFill>
                    <a:effectLst>
                      <a:outerShdw blurRad="38100" dist="38100" dir="2700000" algn="tl">
                        <a:srgbClr val="DDDDDD"/>
                      </a:outerShdw>
                    </a:effectLst>
                    <a:cs typeface="ＭＳ Ｐゴシック" charset="0"/>
                  </a:rPr>
                  <a:t>April 24, 2005</a:t>
                </a:r>
              </a:p>
            </p:txBody>
          </p:sp>
        </p:grpSp>
      </p:grpSp>
      <p:grpSp>
        <p:nvGrpSpPr>
          <p:cNvPr id="21" name="Group 32"/>
          <p:cNvGrpSpPr>
            <a:grpSpLocks/>
          </p:cNvGrpSpPr>
          <p:nvPr/>
        </p:nvGrpSpPr>
        <p:grpSpPr bwMode="auto">
          <a:xfrm>
            <a:off x="5781675" y="3108325"/>
            <a:ext cx="2533650" cy="3400425"/>
            <a:chOff x="5760" y="576"/>
            <a:chExt cx="1596" cy="2142"/>
          </a:xfrm>
        </p:grpSpPr>
        <p:pic>
          <p:nvPicPr>
            <p:cNvPr id="22" name="Picture 27" descr="Pd-10m-dee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0" y="576"/>
              <a:ext cx="1596" cy="2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28"/>
            <p:cNvSpPr>
              <a:spLocks noChangeArrowheads="1"/>
            </p:cNvSpPr>
            <p:nvPr/>
          </p:nvSpPr>
          <p:spPr bwMode="auto">
            <a:xfrm>
              <a:off x="5991" y="672"/>
              <a:ext cx="126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1200" b="1">
                  <a:solidFill>
                    <a:srgbClr val="FFFF00"/>
                  </a:solidFill>
                  <a:cs typeface="ＭＳ Ｐゴシック" charset="0"/>
                </a:rPr>
                <a:t>probability of detection </a:t>
              </a:r>
            </a:p>
            <a:p>
              <a:pPr algn="ctr"/>
              <a:r>
                <a:rPr lang="en-US" sz="1200" b="1">
                  <a:solidFill>
                    <a:srgbClr val="FFFF00"/>
                  </a:solidFill>
                  <a:cs typeface="ＭＳ Ｐゴシック" charset="0"/>
                </a:rPr>
                <a:t>at an altitude of 10m </a:t>
              </a:r>
            </a:p>
            <a:p>
              <a:pPr algn="ctr"/>
              <a:r>
                <a:rPr lang="en-US" sz="1200" b="1">
                  <a:solidFill>
                    <a:srgbClr val="FFFF00"/>
                  </a:solidFill>
                  <a:cs typeface="ＭＳ Ｐゴシック" charset="0"/>
                </a:rPr>
                <a:t>off bottom</a:t>
              </a:r>
            </a:p>
          </p:txBody>
        </p:sp>
        <p:sp>
          <p:nvSpPr>
            <p:cNvPr id="24" name="Text Box 29"/>
            <p:cNvSpPr txBox="1">
              <a:spLocks noChangeArrowheads="1"/>
            </p:cNvSpPr>
            <p:nvPr/>
          </p:nvSpPr>
          <p:spPr bwMode="auto">
            <a:xfrm>
              <a:off x="5848" y="1948"/>
              <a:ext cx="1497"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r>
                <a:rPr lang="en-US" sz="1800">
                  <a:solidFill>
                    <a:srgbClr val="FF3300"/>
                  </a:solidFill>
                  <a:cs typeface="ＭＳ Ｐゴシック" charset="0"/>
                </a:rPr>
                <a:t>Red = poor detection </a:t>
              </a:r>
            </a:p>
          </p:txBody>
        </p:sp>
      </p:grpSp>
      <p:sp>
        <p:nvSpPr>
          <p:cNvPr id="25" name="Text Box 35"/>
          <p:cNvSpPr txBox="1">
            <a:spLocks noChangeArrowheads="1"/>
          </p:cNvSpPr>
          <p:nvPr/>
        </p:nvSpPr>
        <p:spPr bwMode="auto">
          <a:xfrm>
            <a:off x="453225" y="894060"/>
            <a:ext cx="4887926"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ctr" eaLnBrk="1" hangingPunct="1"/>
            <a:r>
              <a:rPr lang="en-US" sz="1800" dirty="0" smtClean="0">
                <a:solidFill>
                  <a:srgbClr val="FF0000"/>
                </a:solidFill>
              </a:rPr>
              <a:t>An example for a very applied problem</a:t>
            </a:r>
            <a:r>
              <a:rPr lang="en-US" sz="1800" dirty="0">
                <a:solidFill>
                  <a:srgbClr val="FF0000"/>
                </a:solidFill>
              </a:rPr>
              <a:t>: What can you see?</a:t>
            </a:r>
          </a:p>
          <a:p>
            <a:pPr algn="ctr" eaLnBrk="1" hangingPunct="1"/>
            <a:r>
              <a:rPr lang="en-US" sz="1800" dirty="0">
                <a:solidFill>
                  <a:srgbClr val="FF0000"/>
                </a:solidFill>
              </a:rPr>
              <a:t>Helicopter or diver….</a:t>
            </a:r>
          </a:p>
        </p:txBody>
      </p:sp>
      <p:sp>
        <p:nvSpPr>
          <p:cNvPr id="26" name="Rectangle 25"/>
          <p:cNvSpPr/>
          <p:nvPr/>
        </p:nvSpPr>
        <p:spPr>
          <a:xfrm>
            <a:off x="0" y="1"/>
            <a:ext cx="9144000" cy="806824"/>
          </a:xfrm>
          <a:prstGeom prst="rect">
            <a:avLst/>
          </a:prstGeom>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0"/>
            <a:ext cx="9144000" cy="723153"/>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  From the optics, one can calculate water column turbidity.  What is the depth of the euphotic zone?</a:t>
            </a:r>
            <a:endParaRPr lang="en-US" sz="2400" dirty="0"/>
          </a:p>
        </p:txBody>
      </p:sp>
    </p:spTree>
    <p:extLst>
      <p:ext uri="{BB962C8B-B14F-4D97-AF65-F5344CB8AC3E}">
        <p14:creationId xmlns:p14="http://schemas.microsoft.com/office/powerpoint/2010/main" val="1622693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Picture 5"/>
          <p:cNvSpPr>
            <a:spLocks noChangeAspect="1"/>
          </p:cNvSpPr>
          <p:nvPr/>
        </p:nvSpPr>
        <p:spPr bwMode="auto">
          <a:xfrm>
            <a:off x="400031" y="5840334"/>
            <a:ext cx="2438400" cy="246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solidFill>
                <a:srgbClr val="000000"/>
              </a:solidFill>
            </a:endParaRPr>
          </a:p>
        </p:txBody>
      </p:sp>
      <p:pic>
        <p:nvPicPr>
          <p:cNvPr id="4" name="Picture 3"/>
          <p:cNvPicPr>
            <a:picLocks noChangeAspect="1"/>
          </p:cNvPicPr>
          <p:nvPr/>
        </p:nvPicPr>
        <p:blipFill rotWithShape="1">
          <a:blip r:embed="rId2"/>
          <a:srcRect l="14379" r="16340"/>
          <a:stretch/>
        </p:blipFill>
        <p:spPr>
          <a:xfrm>
            <a:off x="7582311" y="5551091"/>
            <a:ext cx="1358159" cy="1306909"/>
          </a:xfrm>
          <a:prstGeom prst="rect">
            <a:avLst/>
          </a:prstGeom>
        </p:spPr>
      </p:pic>
      <p:grpSp>
        <p:nvGrpSpPr>
          <p:cNvPr id="28" name="Group 27"/>
          <p:cNvGrpSpPr/>
          <p:nvPr/>
        </p:nvGrpSpPr>
        <p:grpSpPr>
          <a:xfrm>
            <a:off x="514962" y="1433963"/>
            <a:ext cx="8246540" cy="4453687"/>
            <a:chOff x="568499" y="194999"/>
            <a:chExt cx="8246540" cy="4453687"/>
          </a:xfrm>
        </p:grpSpPr>
        <p:sp>
          <p:nvSpPr>
            <p:cNvPr id="18" name="TextBox 17"/>
            <p:cNvSpPr txBox="1"/>
            <p:nvPr/>
          </p:nvSpPr>
          <p:spPr>
            <a:xfrm flipH="1">
              <a:off x="1064647" y="4099064"/>
              <a:ext cx="3448876" cy="400110"/>
            </a:xfrm>
            <a:prstGeom prst="rect">
              <a:avLst/>
            </a:prstGeom>
            <a:noFill/>
          </p:spPr>
          <p:txBody>
            <a:bodyPr wrap="square" rtlCol="0">
              <a:spAutoFit/>
            </a:bodyPr>
            <a:lstStyle/>
            <a:p>
              <a:pPr algn="ctr"/>
              <a:r>
                <a:rPr lang="en-US" sz="2000" dirty="0" smtClean="0">
                  <a:solidFill>
                    <a:srgbClr val="000000"/>
                  </a:solidFill>
                  <a:latin typeface="Calibri"/>
                  <a:cs typeface="Calibri"/>
                </a:rPr>
                <a:t>Biomass Proxy (</a:t>
              </a:r>
              <a:r>
                <a:rPr lang="en-US" sz="2000" dirty="0" err="1" smtClean="0">
                  <a:solidFill>
                    <a:srgbClr val="000000"/>
                  </a:solidFill>
                  <a:latin typeface="Calibri"/>
                  <a:cs typeface="Calibri"/>
                </a:rPr>
                <a:t>Fm</a:t>
              </a:r>
              <a:r>
                <a:rPr lang="en-US" sz="2000" dirty="0" smtClean="0">
                  <a:solidFill>
                    <a:srgbClr val="000000"/>
                  </a:solidFill>
                  <a:latin typeface="Calibri"/>
                  <a:cs typeface="Calibri"/>
                </a:rPr>
                <a:t>)</a:t>
              </a:r>
            </a:p>
          </p:txBody>
        </p:sp>
        <p:sp>
          <p:nvSpPr>
            <p:cNvPr id="19" name="TextBox 18"/>
            <p:cNvSpPr txBox="1"/>
            <p:nvPr/>
          </p:nvSpPr>
          <p:spPr>
            <a:xfrm flipH="1">
              <a:off x="5001146" y="4110077"/>
              <a:ext cx="3813893" cy="538609"/>
            </a:xfrm>
            <a:prstGeom prst="rect">
              <a:avLst/>
            </a:prstGeom>
            <a:noFill/>
          </p:spPr>
          <p:txBody>
            <a:bodyPr wrap="square" rtlCol="0">
              <a:spAutoFit/>
            </a:bodyPr>
            <a:lstStyle/>
            <a:p>
              <a:pPr algn="ctr">
                <a:lnSpc>
                  <a:spcPct val="70000"/>
                </a:lnSpc>
              </a:pPr>
              <a:r>
                <a:rPr lang="en-US" sz="2000" dirty="0" smtClean="0">
                  <a:solidFill>
                    <a:srgbClr val="000000"/>
                  </a:solidFill>
                  <a:latin typeface="Calibri"/>
                  <a:cs typeface="Calibri"/>
                </a:rPr>
                <a:t>Quantum Yield of Photosynthesis (</a:t>
              </a:r>
              <a:r>
                <a:rPr lang="en-US" sz="2000" dirty="0" err="1" smtClean="0">
                  <a:solidFill>
                    <a:srgbClr val="000000"/>
                  </a:solidFill>
                  <a:latin typeface="Calibri"/>
                  <a:cs typeface="Calibri"/>
                </a:rPr>
                <a:t>Fv</a:t>
              </a:r>
              <a:r>
                <a:rPr lang="en-US" sz="2000" dirty="0" smtClean="0">
                  <a:solidFill>
                    <a:srgbClr val="000000"/>
                  </a:solidFill>
                  <a:latin typeface="Calibri"/>
                  <a:cs typeface="Calibri"/>
                </a:rPr>
                <a:t>/</a:t>
              </a:r>
              <a:r>
                <a:rPr lang="en-US" sz="2000" dirty="0" err="1" smtClean="0">
                  <a:solidFill>
                    <a:srgbClr val="000000"/>
                  </a:solidFill>
                  <a:latin typeface="Calibri"/>
                  <a:cs typeface="Calibri"/>
                </a:rPr>
                <a:t>Fm</a:t>
              </a:r>
              <a:r>
                <a:rPr lang="en-US" sz="2000" dirty="0" smtClean="0">
                  <a:solidFill>
                    <a:srgbClr val="000000"/>
                  </a:solidFill>
                  <a:latin typeface="Calibri"/>
                  <a:cs typeface="Calibri"/>
                </a:rPr>
                <a:t>)</a:t>
              </a:r>
            </a:p>
          </p:txBody>
        </p:sp>
        <p:pic>
          <p:nvPicPr>
            <p:cNvPr id="5" name="Picture 4"/>
            <p:cNvPicPr>
              <a:picLocks noChangeAspect="1"/>
            </p:cNvPicPr>
            <p:nvPr/>
          </p:nvPicPr>
          <p:blipFill>
            <a:blip r:embed="rId3"/>
            <a:stretch>
              <a:fillRect/>
            </a:stretch>
          </p:blipFill>
          <p:spPr>
            <a:xfrm>
              <a:off x="1024646" y="588699"/>
              <a:ext cx="3314700" cy="2527300"/>
            </a:xfrm>
            <a:prstGeom prst="rect">
              <a:avLst/>
            </a:prstGeom>
          </p:spPr>
        </p:pic>
        <p:pic>
          <p:nvPicPr>
            <p:cNvPr id="6" name="Picture 5"/>
            <p:cNvPicPr>
              <a:picLocks noChangeAspect="1"/>
            </p:cNvPicPr>
            <p:nvPr/>
          </p:nvPicPr>
          <p:blipFill>
            <a:blip r:embed="rId4"/>
            <a:stretch>
              <a:fillRect/>
            </a:stretch>
          </p:blipFill>
          <p:spPr>
            <a:xfrm>
              <a:off x="5117193" y="575999"/>
              <a:ext cx="3327400" cy="2540000"/>
            </a:xfrm>
            <a:prstGeom prst="rect">
              <a:avLst/>
            </a:prstGeom>
          </p:spPr>
        </p:pic>
        <p:sp>
          <p:nvSpPr>
            <p:cNvPr id="26" name="TextBox 25"/>
            <p:cNvSpPr txBox="1"/>
            <p:nvPr/>
          </p:nvSpPr>
          <p:spPr>
            <a:xfrm>
              <a:off x="2178267" y="241300"/>
              <a:ext cx="969586" cy="369332"/>
            </a:xfrm>
            <a:prstGeom prst="rect">
              <a:avLst/>
            </a:prstGeom>
            <a:noFill/>
          </p:spPr>
          <p:txBody>
            <a:bodyPr wrap="none" rtlCol="0">
              <a:spAutoFit/>
            </a:bodyPr>
            <a:lstStyle/>
            <a:p>
              <a:r>
                <a:rPr lang="en-US" dirty="0" smtClean="0"/>
                <a:t>Daytime</a:t>
              </a:r>
              <a:endParaRPr lang="en-US" dirty="0"/>
            </a:p>
          </p:txBody>
        </p:sp>
        <p:sp>
          <p:nvSpPr>
            <p:cNvPr id="29" name="TextBox 28"/>
            <p:cNvSpPr txBox="1"/>
            <p:nvPr/>
          </p:nvSpPr>
          <p:spPr>
            <a:xfrm>
              <a:off x="3393215" y="241300"/>
              <a:ext cx="697627" cy="369332"/>
            </a:xfrm>
            <a:prstGeom prst="rect">
              <a:avLst/>
            </a:prstGeom>
            <a:noFill/>
          </p:spPr>
          <p:txBody>
            <a:bodyPr wrap="none" rtlCol="0">
              <a:spAutoFit/>
            </a:bodyPr>
            <a:lstStyle/>
            <a:p>
              <a:r>
                <a:rPr lang="en-US" dirty="0" smtClean="0"/>
                <a:t>Night</a:t>
              </a:r>
              <a:endParaRPr lang="en-US" dirty="0"/>
            </a:p>
          </p:txBody>
        </p:sp>
        <p:sp>
          <p:nvSpPr>
            <p:cNvPr id="30" name="TextBox 29"/>
            <p:cNvSpPr txBox="1"/>
            <p:nvPr/>
          </p:nvSpPr>
          <p:spPr>
            <a:xfrm>
              <a:off x="1205647" y="241300"/>
              <a:ext cx="697627" cy="369332"/>
            </a:xfrm>
            <a:prstGeom prst="rect">
              <a:avLst/>
            </a:prstGeom>
            <a:noFill/>
          </p:spPr>
          <p:txBody>
            <a:bodyPr wrap="none" rtlCol="0">
              <a:spAutoFit/>
            </a:bodyPr>
            <a:lstStyle/>
            <a:p>
              <a:r>
                <a:rPr lang="en-US" dirty="0" smtClean="0"/>
                <a:t>Night</a:t>
              </a:r>
              <a:endParaRPr lang="en-US" dirty="0"/>
            </a:p>
          </p:txBody>
        </p:sp>
        <p:sp>
          <p:nvSpPr>
            <p:cNvPr id="31" name="TextBox 30"/>
            <p:cNvSpPr txBox="1"/>
            <p:nvPr/>
          </p:nvSpPr>
          <p:spPr>
            <a:xfrm>
              <a:off x="6204167" y="194999"/>
              <a:ext cx="969586" cy="369332"/>
            </a:xfrm>
            <a:prstGeom prst="rect">
              <a:avLst/>
            </a:prstGeom>
            <a:noFill/>
          </p:spPr>
          <p:txBody>
            <a:bodyPr wrap="none" rtlCol="0">
              <a:spAutoFit/>
            </a:bodyPr>
            <a:lstStyle/>
            <a:p>
              <a:r>
                <a:rPr lang="en-US" dirty="0" smtClean="0"/>
                <a:t>Daytime</a:t>
              </a:r>
              <a:endParaRPr lang="en-US" dirty="0"/>
            </a:p>
          </p:txBody>
        </p:sp>
        <p:sp>
          <p:nvSpPr>
            <p:cNvPr id="32" name="TextBox 31"/>
            <p:cNvSpPr txBox="1"/>
            <p:nvPr/>
          </p:nvSpPr>
          <p:spPr>
            <a:xfrm>
              <a:off x="7419115" y="194999"/>
              <a:ext cx="697627" cy="369332"/>
            </a:xfrm>
            <a:prstGeom prst="rect">
              <a:avLst/>
            </a:prstGeom>
            <a:noFill/>
          </p:spPr>
          <p:txBody>
            <a:bodyPr wrap="none" rtlCol="0">
              <a:spAutoFit/>
            </a:bodyPr>
            <a:lstStyle/>
            <a:p>
              <a:r>
                <a:rPr lang="en-US" dirty="0" smtClean="0"/>
                <a:t>Night</a:t>
              </a:r>
              <a:endParaRPr lang="en-US" dirty="0"/>
            </a:p>
          </p:txBody>
        </p:sp>
        <p:sp>
          <p:nvSpPr>
            <p:cNvPr id="33" name="TextBox 32"/>
            <p:cNvSpPr txBox="1"/>
            <p:nvPr/>
          </p:nvSpPr>
          <p:spPr>
            <a:xfrm>
              <a:off x="5231547" y="194999"/>
              <a:ext cx="697627" cy="369332"/>
            </a:xfrm>
            <a:prstGeom prst="rect">
              <a:avLst/>
            </a:prstGeom>
            <a:noFill/>
          </p:spPr>
          <p:txBody>
            <a:bodyPr wrap="none" rtlCol="0">
              <a:spAutoFit/>
            </a:bodyPr>
            <a:lstStyle/>
            <a:p>
              <a:r>
                <a:rPr lang="en-US" dirty="0" smtClean="0"/>
                <a:t>Night</a:t>
              </a:r>
              <a:endParaRPr lang="en-US" dirty="0"/>
            </a:p>
          </p:txBody>
        </p:sp>
        <p:sp>
          <p:nvSpPr>
            <p:cNvPr id="34" name="TextBox 33"/>
            <p:cNvSpPr txBox="1"/>
            <p:nvPr/>
          </p:nvSpPr>
          <p:spPr>
            <a:xfrm>
              <a:off x="4829747" y="588699"/>
              <a:ext cx="301660" cy="369332"/>
            </a:xfrm>
            <a:prstGeom prst="rect">
              <a:avLst/>
            </a:prstGeom>
            <a:noFill/>
          </p:spPr>
          <p:txBody>
            <a:bodyPr wrap="none" rtlCol="0">
              <a:spAutoFit/>
            </a:bodyPr>
            <a:lstStyle/>
            <a:p>
              <a:r>
                <a:rPr lang="en-US" dirty="0"/>
                <a:t>0</a:t>
              </a:r>
            </a:p>
          </p:txBody>
        </p:sp>
        <p:sp>
          <p:nvSpPr>
            <p:cNvPr id="35" name="TextBox 34"/>
            <p:cNvSpPr txBox="1"/>
            <p:nvPr/>
          </p:nvSpPr>
          <p:spPr>
            <a:xfrm>
              <a:off x="4712753" y="2794797"/>
              <a:ext cx="418654" cy="369332"/>
            </a:xfrm>
            <a:prstGeom prst="rect">
              <a:avLst/>
            </a:prstGeom>
            <a:noFill/>
          </p:spPr>
          <p:txBody>
            <a:bodyPr wrap="none" rtlCol="0">
              <a:spAutoFit/>
            </a:bodyPr>
            <a:lstStyle/>
            <a:p>
              <a:r>
                <a:rPr lang="en-US" dirty="0" smtClean="0"/>
                <a:t>50</a:t>
              </a:r>
              <a:endParaRPr lang="en-US" dirty="0"/>
            </a:p>
          </p:txBody>
        </p:sp>
        <p:sp>
          <p:nvSpPr>
            <p:cNvPr id="36" name="TextBox 35"/>
            <p:cNvSpPr txBox="1"/>
            <p:nvPr/>
          </p:nvSpPr>
          <p:spPr>
            <a:xfrm>
              <a:off x="4712753" y="1609995"/>
              <a:ext cx="418654" cy="369332"/>
            </a:xfrm>
            <a:prstGeom prst="rect">
              <a:avLst/>
            </a:prstGeom>
            <a:noFill/>
          </p:spPr>
          <p:txBody>
            <a:bodyPr wrap="none" rtlCol="0">
              <a:spAutoFit/>
            </a:bodyPr>
            <a:lstStyle/>
            <a:p>
              <a:r>
                <a:rPr lang="en-US" dirty="0" smtClean="0"/>
                <a:t>25</a:t>
              </a:r>
              <a:endParaRPr lang="en-US" dirty="0"/>
            </a:p>
          </p:txBody>
        </p:sp>
        <p:sp>
          <p:nvSpPr>
            <p:cNvPr id="37" name="TextBox 36"/>
            <p:cNvSpPr txBox="1"/>
            <p:nvPr/>
          </p:nvSpPr>
          <p:spPr>
            <a:xfrm>
              <a:off x="685493" y="566160"/>
              <a:ext cx="301660" cy="369332"/>
            </a:xfrm>
            <a:prstGeom prst="rect">
              <a:avLst/>
            </a:prstGeom>
            <a:noFill/>
          </p:spPr>
          <p:txBody>
            <a:bodyPr wrap="none" rtlCol="0">
              <a:spAutoFit/>
            </a:bodyPr>
            <a:lstStyle/>
            <a:p>
              <a:r>
                <a:rPr lang="en-US" dirty="0"/>
                <a:t>0</a:t>
              </a:r>
            </a:p>
          </p:txBody>
        </p:sp>
        <p:sp>
          <p:nvSpPr>
            <p:cNvPr id="38" name="TextBox 37"/>
            <p:cNvSpPr txBox="1"/>
            <p:nvPr/>
          </p:nvSpPr>
          <p:spPr>
            <a:xfrm>
              <a:off x="568499" y="2772258"/>
              <a:ext cx="418654" cy="369332"/>
            </a:xfrm>
            <a:prstGeom prst="rect">
              <a:avLst/>
            </a:prstGeom>
            <a:noFill/>
          </p:spPr>
          <p:txBody>
            <a:bodyPr wrap="none" rtlCol="0">
              <a:spAutoFit/>
            </a:bodyPr>
            <a:lstStyle/>
            <a:p>
              <a:r>
                <a:rPr lang="en-US" dirty="0" smtClean="0"/>
                <a:t>50</a:t>
              </a:r>
              <a:endParaRPr lang="en-US" dirty="0"/>
            </a:p>
          </p:txBody>
        </p:sp>
        <p:sp>
          <p:nvSpPr>
            <p:cNvPr id="39" name="TextBox 38"/>
            <p:cNvSpPr txBox="1"/>
            <p:nvPr/>
          </p:nvSpPr>
          <p:spPr>
            <a:xfrm>
              <a:off x="568499" y="1587456"/>
              <a:ext cx="418654" cy="369332"/>
            </a:xfrm>
            <a:prstGeom prst="rect">
              <a:avLst/>
            </a:prstGeom>
            <a:noFill/>
          </p:spPr>
          <p:txBody>
            <a:bodyPr wrap="none" rtlCol="0">
              <a:spAutoFit/>
            </a:bodyPr>
            <a:lstStyle/>
            <a:p>
              <a:r>
                <a:rPr lang="en-US" dirty="0" smtClean="0"/>
                <a:t>25</a:t>
              </a:r>
              <a:endParaRPr lang="en-US" dirty="0"/>
            </a:p>
          </p:txBody>
        </p:sp>
        <p:sp>
          <p:nvSpPr>
            <p:cNvPr id="40" name="TextBox 39"/>
            <p:cNvSpPr txBox="1"/>
            <p:nvPr/>
          </p:nvSpPr>
          <p:spPr>
            <a:xfrm>
              <a:off x="4903253" y="3036097"/>
              <a:ext cx="741797" cy="369332"/>
            </a:xfrm>
            <a:prstGeom prst="rect">
              <a:avLst/>
            </a:prstGeom>
            <a:noFill/>
          </p:spPr>
          <p:txBody>
            <a:bodyPr wrap="none" rtlCol="0">
              <a:spAutoFit/>
            </a:bodyPr>
            <a:lstStyle/>
            <a:p>
              <a:r>
                <a:rPr lang="en-US" dirty="0" smtClean="0"/>
                <a:t>02/20</a:t>
              </a:r>
              <a:endParaRPr lang="en-US" dirty="0"/>
            </a:p>
          </p:txBody>
        </p:sp>
        <p:sp>
          <p:nvSpPr>
            <p:cNvPr id="41" name="TextBox 40"/>
            <p:cNvSpPr txBox="1"/>
            <p:nvPr/>
          </p:nvSpPr>
          <p:spPr>
            <a:xfrm>
              <a:off x="7979032" y="3036097"/>
              <a:ext cx="741797" cy="369332"/>
            </a:xfrm>
            <a:prstGeom prst="rect">
              <a:avLst/>
            </a:prstGeom>
            <a:noFill/>
          </p:spPr>
          <p:txBody>
            <a:bodyPr wrap="none" rtlCol="0">
              <a:spAutoFit/>
            </a:bodyPr>
            <a:lstStyle/>
            <a:p>
              <a:r>
                <a:rPr lang="en-US" dirty="0" smtClean="0"/>
                <a:t>02/21</a:t>
              </a:r>
              <a:endParaRPr lang="en-US" dirty="0"/>
            </a:p>
          </p:txBody>
        </p:sp>
        <p:sp>
          <p:nvSpPr>
            <p:cNvPr id="42" name="TextBox 41"/>
            <p:cNvSpPr txBox="1"/>
            <p:nvPr/>
          </p:nvSpPr>
          <p:spPr>
            <a:xfrm>
              <a:off x="5902027" y="3188082"/>
              <a:ext cx="1893029" cy="369332"/>
            </a:xfrm>
            <a:prstGeom prst="rect">
              <a:avLst/>
            </a:prstGeom>
            <a:noFill/>
          </p:spPr>
          <p:txBody>
            <a:bodyPr wrap="none" rtlCol="0">
              <a:spAutoFit/>
            </a:bodyPr>
            <a:lstStyle/>
            <a:p>
              <a:r>
                <a:rPr lang="en-US" dirty="0" smtClean="0"/>
                <a:t>Time (month/day)</a:t>
              </a:r>
              <a:endParaRPr lang="en-US" dirty="0"/>
            </a:p>
          </p:txBody>
        </p:sp>
        <p:sp>
          <p:nvSpPr>
            <p:cNvPr id="43" name="TextBox 42"/>
            <p:cNvSpPr txBox="1"/>
            <p:nvPr/>
          </p:nvSpPr>
          <p:spPr>
            <a:xfrm>
              <a:off x="750632" y="3131560"/>
              <a:ext cx="741797" cy="369332"/>
            </a:xfrm>
            <a:prstGeom prst="rect">
              <a:avLst/>
            </a:prstGeom>
            <a:noFill/>
          </p:spPr>
          <p:txBody>
            <a:bodyPr wrap="none" rtlCol="0">
              <a:spAutoFit/>
            </a:bodyPr>
            <a:lstStyle/>
            <a:p>
              <a:r>
                <a:rPr lang="en-US" dirty="0" smtClean="0"/>
                <a:t>02/20</a:t>
              </a:r>
              <a:endParaRPr lang="en-US" dirty="0"/>
            </a:p>
          </p:txBody>
        </p:sp>
        <p:sp>
          <p:nvSpPr>
            <p:cNvPr id="44" name="TextBox 43"/>
            <p:cNvSpPr txBox="1"/>
            <p:nvPr/>
          </p:nvSpPr>
          <p:spPr>
            <a:xfrm>
              <a:off x="3826411" y="3131560"/>
              <a:ext cx="741797" cy="369332"/>
            </a:xfrm>
            <a:prstGeom prst="rect">
              <a:avLst/>
            </a:prstGeom>
            <a:noFill/>
          </p:spPr>
          <p:txBody>
            <a:bodyPr wrap="none" rtlCol="0">
              <a:spAutoFit/>
            </a:bodyPr>
            <a:lstStyle/>
            <a:p>
              <a:r>
                <a:rPr lang="en-US" dirty="0" smtClean="0"/>
                <a:t>02/21</a:t>
              </a:r>
              <a:endParaRPr lang="en-US" dirty="0"/>
            </a:p>
          </p:txBody>
        </p:sp>
        <p:sp>
          <p:nvSpPr>
            <p:cNvPr id="45" name="TextBox 44"/>
            <p:cNvSpPr txBox="1"/>
            <p:nvPr/>
          </p:nvSpPr>
          <p:spPr>
            <a:xfrm>
              <a:off x="1736706" y="3183392"/>
              <a:ext cx="1893029" cy="369332"/>
            </a:xfrm>
            <a:prstGeom prst="rect">
              <a:avLst/>
            </a:prstGeom>
            <a:noFill/>
          </p:spPr>
          <p:txBody>
            <a:bodyPr wrap="none" rtlCol="0">
              <a:spAutoFit/>
            </a:bodyPr>
            <a:lstStyle/>
            <a:p>
              <a:r>
                <a:rPr lang="en-US" dirty="0" smtClean="0"/>
                <a:t>Time (month/day)</a:t>
              </a:r>
              <a:endParaRPr lang="en-US" dirty="0"/>
            </a:p>
          </p:txBody>
        </p:sp>
        <p:pic>
          <p:nvPicPr>
            <p:cNvPr id="27" name="Picture 26"/>
            <p:cNvPicPr>
              <a:picLocks noChangeAspect="1"/>
            </p:cNvPicPr>
            <p:nvPr/>
          </p:nvPicPr>
          <p:blipFill>
            <a:blip r:embed="rId5"/>
            <a:stretch>
              <a:fillRect/>
            </a:stretch>
          </p:blipFill>
          <p:spPr>
            <a:xfrm>
              <a:off x="5230640" y="3628924"/>
              <a:ext cx="3302000" cy="127000"/>
            </a:xfrm>
            <a:prstGeom prst="rect">
              <a:avLst/>
            </a:prstGeom>
          </p:spPr>
        </p:pic>
        <p:pic>
          <p:nvPicPr>
            <p:cNvPr id="47" name="Picture 46"/>
            <p:cNvPicPr>
              <a:picLocks noChangeAspect="1"/>
            </p:cNvPicPr>
            <p:nvPr/>
          </p:nvPicPr>
          <p:blipFill>
            <a:blip r:embed="rId5"/>
            <a:stretch>
              <a:fillRect/>
            </a:stretch>
          </p:blipFill>
          <p:spPr>
            <a:xfrm>
              <a:off x="1073309" y="3628924"/>
              <a:ext cx="3302000" cy="127000"/>
            </a:xfrm>
            <a:prstGeom prst="rect">
              <a:avLst/>
            </a:prstGeom>
          </p:spPr>
        </p:pic>
        <p:sp>
          <p:nvSpPr>
            <p:cNvPr id="48" name="TextBox 47"/>
            <p:cNvSpPr txBox="1"/>
            <p:nvPr/>
          </p:nvSpPr>
          <p:spPr>
            <a:xfrm>
              <a:off x="5117193" y="3782121"/>
              <a:ext cx="301660" cy="369332"/>
            </a:xfrm>
            <a:prstGeom prst="rect">
              <a:avLst/>
            </a:prstGeom>
            <a:noFill/>
          </p:spPr>
          <p:txBody>
            <a:bodyPr wrap="none" rtlCol="0">
              <a:spAutoFit/>
            </a:bodyPr>
            <a:lstStyle/>
            <a:p>
              <a:r>
                <a:rPr lang="en-US" dirty="0" smtClean="0"/>
                <a:t>0</a:t>
              </a:r>
              <a:endParaRPr lang="en-US" dirty="0"/>
            </a:p>
          </p:txBody>
        </p:sp>
        <p:sp>
          <p:nvSpPr>
            <p:cNvPr id="49" name="TextBox 48"/>
            <p:cNvSpPr txBox="1"/>
            <p:nvPr/>
          </p:nvSpPr>
          <p:spPr>
            <a:xfrm>
              <a:off x="7918818" y="3782121"/>
              <a:ext cx="476926" cy="369332"/>
            </a:xfrm>
            <a:prstGeom prst="rect">
              <a:avLst/>
            </a:prstGeom>
            <a:noFill/>
          </p:spPr>
          <p:txBody>
            <a:bodyPr wrap="none" rtlCol="0">
              <a:spAutoFit/>
            </a:bodyPr>
            <a:lstStyle/>
            <a:p>
              <a:r>
                <a:rPr lang="en-US" dirty="0" smtClean="0"/>
                <a:t>0.6</a:t>
              </a:r>
              <a:endParaRPr lang="en-US" dirty="0"/>
            </a:p>
          </p:txBody>
        </p:sp>
        <p:sp>
          <p:nvSpPr>
            <p:cNvPr id="50" name="TextBox 49"/>
            <p:cNvSpPr txBox="1"/>
            <p:nvPr/>
          </p:nvSpPr>
          <p:spPr>
            <a:xfrm>
              <a:off x="6595368" y="3782121"/>
              <a:ext cx="476926" cy="369332"/>
            </a:xfrm>
            <a:prstGeom prst="rect">
              <a:avLst/>
            </a:prstGeom>
            <a:noFill/>
          </p:spPr>
          <p:txBody>
            <a:bodyPr wrap="none" rtlCol="0">
              <a:spAutoFit/>
            </a:bodyPr>
            <a:lstStyle/>
            <a:p>
              <a:r>
                <a:rPr lang="en-US" dirty="0" smtClean="0"/>
                <a:t>0.3</a:t>
              </a:r>
              <a:endParaRPr lang="en-US" dirty="0"/>
            </a:p>
          </p:txBody>
        </p:sp>
        <p:sp>
          <p:nvSpPr>
            <p:cNvPr id="51" name="TextBox 50"/>
            <p:cNvSpPr txBox="1"/>
            <p:nvPr/>
          </p:nvSpPr>
          <p:spPr>
            <a:xfrm>
              <a:off x="1084655" y="3778845"/>
              <a:ext cx="301660" cy="369332"/>
            </a:xfrm>
            <a:prstGeom prst="rect">
              <a:avLst/>
            </a:prstGeom>
            <a:noFill/>
          </p:spPr>
          <p:txBody>
            <a:bodyPr wrap="none" rtlCol="0">
              <a:spAutoFit/>
            </a:bodyPr>
            <a:lstStyle/>
            <a:p>
              <a:r>
                <a:rPr lang="en-US" dirty="0" smtClean="0"/>
                <a:t>0</a:t>
              </a:r>
              <a:endParaRPr lang="en-US" dirty="0"/>
            </a:p>
          </p:txBody>
        </p:sp>
        <p:sp>
          <p:nvSpPr>
            <p:cNvPr id="52" name="TextBox 51"/>
            <p:cNvSpPr txBox="1"/>
            <p:nvPr/>
          </p:nvSpPr>
          <p:spPr>
            <a:xfrm>
              <a:off x="3860880" y="3778845"/>
              <a:ext cx="652643" cy="369332"/>
            </a:xfrm>
            <a:prstGeom prst="rect">
              <a:avLst/>
            </a:prstGeom>
            <a:noFill/>
          </p:spPr>
          <p:txBody>
            <a:bodyPr wrap="none" rtlCol="0">
              <a:spAutoFit/>
            </a:bodyPr>
            <a:lstStyle/>
            <a:p>
              <a:r>
                <a:rPr lang="en-US" dirty="0" smtClean="0"/>
                <a:t>8000</a:t>
              </a:r>
              <a:endParaRPr lang="en-US" dirty="0"/>
            </a:p>
          </p:txBody>
        </p:sp>
        <p:sp>
          <p:nvSpPr>
            <p:cNvPr id="53" name="TextBox 52"/>
            <p:cNvSpPr txBox="1"/>
            <p:nvPr/>
          </p:nvSpPr>
          <p:spPr>
            <a:xfrm>
              <a:off x="2473930" y="3778845"/>
              <a:ext cx="652643" cy="369332"/>
            </a:xfrm>
            <a:prstGeom prst="rect">
              <a:avLst/>
            </a:prstGeom>
            <a:noFill/>
          </p:spPr>
          <p:txBody>
            <a:bodyPr wrap="none" rtlCol="0">
              <a:spAutoFit/>
            </a:bodyPr>
            <a:lstStyle/>
            <a:p>
              <a:r>
                <a:rPr lang="en-US" dirty="0" smtClean="0"/>
                <a:t>4000</a:t>
              </a:r>
              <a:endParaRPr lang="en-US" dirty="0"/>
            </a:p>
          </p:txBody>
        </p:sp>
      </p:grpSp>
      <p:sp>
        <p:nvSpPr>
          <p:cNvPr id="55" name="Rectangle 54"/>
          <p:cNvSpPr/>
          <p:nvPr/>
        </p:nvSpPr>
        <p:spPr>
          <a:xfrm>
            <a:off x="0" y="12701"/>
            <a:ext cx="9144000" cy="806824"/>
          </a:xfrm>
          <a:prstGeom prst="rect">
            <a:avLst/>
          </a:prstGeom>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0" y="12700"/>
            <a:ext cx="9144000" cy="723153"/>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7" name="TextBox 2"/>
          <p:cNvSpPr txBox="1">
            <a:spLocks noChangeArrowheads="1"/>
          </p:cNvSpPr>
          <p:nvPr/>
        </p:nvSpPr>
        <p:spPr bwMode="auto">
          <a:xfrm>
            <a:off x="445824" y="167601"/>
            <a:ext cx="840100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chemeClr val="bg1"/>
                </a:solidFill>
                <a:latin typeface="+mn-lt"/>
                <a:cs typeface="Comic Sans MS" charset="0"/>
              </a:rPr>
              <a:t>The ability to look at phytoplankton physiology and rate processes</a:t>
            </a:r>
            <a:endParaRPr lang="en-US" dirty="0">
              <a:solidFill>
                <a:schemeClr val="bg1"/>
              </a:solidFill>
              <a:latin typeface="+mn-lt"/>
              <a:cs typeface="Comic Sans MS" charset="0"/>
            </a:endParaRPr>
          </a:p>
        </p:txBody>
      </p:sp>
      <p:sp>
        <p:nvSpPr>
          <p:cNvPr id="46" name="TextBox 45"/>
          <p:cNvSpPr txBox="1"/>
          <p:nvPr/>
        </p:nvSpPr>
        <p:spPr>
          <a:xfrm>
            <a:off x="1395804" y="1264943"/>
            <a:ext cx="2243899" cy="369332"/>
          </a:xfrm>
          <a:prstGeom prst="rect">
            <a:avLst/>
          </a:prstGeom>
          <a:noFill/>
        </p:spPr>
        <p:txBody>
          <a:bodyPr wrap="none" rtlCol="0">
            <a:spAutoFit/>
          </a:bodyPr>
          <a:lstStyle/>
          <a:p>
            <a:r>
              <a:rPr lang="en-US" b="1" dirty="0" smtClean="0"/>
              <a:t>PROXY FOR BIOMASS</a:t>
            </a:r>
            <a:endParaRPr lang="en-US" b="1" dirty="0"/>
          </a:p>
        </p:txBody>
      </p:sp>
      <p:sp>
        <p:nvSpPr>
          <p:cNvPr id="59" name="TextBox 58"/>
          <p:cNvSpPr txBox="1"/>
          <p:nvPr/>
        </p:nvSpPr>
        <p:spPr>
          <a:xfrm>
            <a:off x="5971665" y="1214143"/>
            <a:ext cx="940281" cy="369332"/>
          </a:xfrm>
          <a:prstGeom prst="rect">
            <a:avLst/>
          </a:prstGeom>
          <a:noFill/>
        </p:spPr>
        <p:txBody>
          <a:bodyPr wrap="none" rtlCol="0">
            <a:spAutoFit/>
          </a:bodyPr>
          <a:lstStyle/>
          <a:p>
            <a:r>
              <a:rPr lang="en-US" b="1" dirty="0" smtClean="0"/>
              <a:t>HEALTH</a:t>
            </a:r>
            <a:endParaRPr lang="en-US" b="1" dirty="0"/>
          </a:p>
        </p:txBody>
      </p:sp>
      <p:pic>
        <p:nvPicPr>
          <p:cNvPr id="60" name="Picture 59" descr="Screen Shot 2014-10-23 at 5.43.1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3368" y="2205409"/>
            <a:ext cx="4471695" cy="3345682"/>
          </a:xfrm>
          <a:prstGeom prst="rect">
            <a:avLst/>
          </a:prstGeom>
        </p:spPr>
      </p:pic>
      <p:pic>
        <p:nvPicPr>
          <p:cNvPr id="61" name="Picture 60" descr="rucoollog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202" y="6414621"/>
            <a:ext cx="1516512" cy="333633"/>
          </a:xfrm>
          <a:prstGeom prst="rect">
            <a:avLst/>
          </a:prstGeom>
        </p:spPr>
      </p:pic>
    </p:spTree>
    <p:extLst>
      <p:ext uri="{BB962C8B-B14F-4D97-AF65-F5344CB8AC3E}">
        <p14:creationId xmlns:p14="http://schemas.microsoft.com/office/powerpoint/2010/main" val="145889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dissolve">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91719" y="2"/>
            <a:ext cx="1452282" cy="5532782"/>
          </a:xfrm>
          <a:prstGeom prst="rect">
            <a:avLst/>
          </a:prstGeom>
          <a:gradFill flip="none" rotWithShape="1">
            <a:gsLst>
              <a:gs pos="0">
                <a:schemeClr val="accent3">
                  <a:lumMod val="0"/>
                  <a:lumOff val="100000"/>
                </a:schemeClr>
              </a:gs>
              <a:gs pos="53000">
                <a:schemeClr val="accent3">
                  <a:lumMod val="0"/>
                  <a:lumOff val="100000"/>
                </a:schemeClr>
              </a:gs>
              <a:gs pos="99000">
                <a:schemeClr val="accent3">
                  <a:lumMod val="100000"/>
                  <a:alpha val="51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
            <a:ext cx="9144000" cy="806824"/>
          </a:xfrm>
          <a:prstGeom prst="rect">
            <a:avLst/>
          </a:prstGeom>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723153"/>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778000" algn="l"/>
              </a:tabLst>
            </a:pPr>
            <a:r>
              <a:rPr lang="en-US" sz="2400" dirty="0"/>
              <a:t> </a:t>
            </a:r>
            <a:r>
              <a:rPr lang="en-US" sz="2400" dirty="0" smtClean="0"/>
              <a:t>Active acoustics to map macro-zooplankton community and concentration  </a:t>
            </a:r>
            <a:endParaRPr lang="en-US" sz="2400" dirty="0"/>
          </a:p>
        </p:txBody>
      </p:sp>
      <p:pic>
        <p:nvPicPr>
          <p:cNvPr id="33" name="Picture 32"/>
          <p:cNvPicPr>
            <a:picLocks noChangeAspect="1"/>
          </p:cNvPicPr>
          <p:nvPr/>
        </p:nvPicPr>
        <p:blipFill>
          <a:blip r:embed="rId2"/>
          <a:stretch>
            <a:fillRect/>
          </a:stretch>
        </p:blipFill>
        <p:spPr>
          <a:xfrm>
            <a:off x="1371600" y="2823700"/>
            <a:ext cx="6070600" cy="4034300"/>
          </a:xfrm>
          <a:prstGeom prst="rect">
            <a:avLst/>
          </a:prstGeom>
        </p:spPr>
      </p:pic>
      <p:pic>
        <p:nvPicPr>
          <p:cNvPr id="8" name="Picture 7"/>
          <p:cNvPicPr>
            <a:picLocks noChangeAspect="1"/>
          </p:cNvPicPr>
          <p:nvPr/>
        </p:nvPicPr>
        <p:blipFill>
          <a:blip r:embed="rId3"/>
          <a:stretch>
            <a:fillRect/>
          </a:stretch>
        </p:blipFill>
        <p:spPr>
          <a:xfrm>
            <a:off x="1930400" y="1063150"/>
            <a:ext cx="2578560" cy="1849836"/>
          </a:xfrm>
          <a:prstGeom prst="rect">
            <a:avLst/>
          </a:prstGeom>
        </p:spPr>
      </p:pic>
      <p:pic>
        <p:nvPicPr>
          <p:cNvPr id="32" name="Picture 31"/>
          <p:cNvPicPr>
            <a:picLocks noChangeAspect="1"/>
          </p:cNvPicPr>
          <p:nvPr/>
        </p:nvPicPr>
        <p:blipFill>
          <a:blip r:embed="rId4"/>
          <a:stretch>
            <a:fillRect/>
          </a:stretch>
        </p:blipFill>
        <p:spPr>
          <a:xfrm>
            <a:off x="4660900" y="1076675"/>
            <a:ext cx="2387600" cy="1836311"/>
          </a:xfrm>
          <a:prstGeom prst="rect">
            <a:avLst/>
          </a:prstGeom>
        </p:spPr>
      </p:pic>
      <p:sp>
        <p:nvSpPr>
          <p:cNvPr id="35" name="TextBox 34"/>
          <p:cNvSpPr txBox="1"/>
          <p:nvPr/>
        </p:nvSpPr>
        <p:spPr>
          <a:xfrm>
            <a:off x="7505700" y="6503432"/>
            <a:ext cx="1519178" cy="307777"/>
          </a:xfrm>
          <a:prstGeom prst="rect">
            <a:avLst/>
          </a:prstGeom>
          <a:noFill/>
        </p:spPr>
        <p:txBody>
          <a:bodyPr wrap="none" rtlCol="0">
            <a:spAutoFit/>
          </a:bodyPr>
          <a:lstStyle/>
          <a:p>
            <a:r>
              <a:rPr lang="en-US" sz="1400" dirty="0" err="1" smtClean="0"/>
              <a:t>Guihen</a:t>
            </a:r>
            <a:r>
              <a:rPr lang="en-US" sz="1400" dirty="0" smtClean="0"/>
              <a:t> et al. 2014</a:t>
            </a:r>
            <a:endParaRPr lang="en-US" sz="1400" dirty="0"/>
          </a:p>
        </p:txBody>
      </p:sp>
      <p:pic>
        <p:nvPicPr>
          <p:cNvPr id="36" name="Picture 35"/>
          <p:cNvPicPr>
            <a:picLocks noChangeAspect="1"/>
          </p:cNvPicPr>
          <p:nvPr/>
        </p:nvPicPr>
        <p:blipFill>
          <a:blip r:embed="rId5"/>
          <a:stretch>
            <a:fillRect/>
          </a:stretch>
        </p:blipFill>
        <p:spPr>
          <a:xfrm>
            <a:off x="6599178" y="876300"/>
            <a:ext cx="2476500" cy="578393"/>
          </a:xfrm>
          <a:prstGeom prst="rect">
            <a:avLst/>
          </a:prstGeom>
        </p:spPr>
      </p:pic>
    </p:spTree>
    <p:extLst>
      <p:ext uri="{BB962C8B-B14F-4D97-AF65-F5344CB8AC3E}">
        <p14:creationId xmlns:p14="http://schemas.microsoft.com/office/powerpoint/2010/main" val="3279840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860425" y="1730375"/>
            <a:ext cx="7659698" cy="4770438"/>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l="9334" r="13295"/>
          <a:stretch>
            <a:fillRect/>
          </a:stretch>
        </p:blipFill>
        <p:spPr bwMode="auto">
          <a:xfrm>
            <a:off x="1077913" y="1757363"/>
            <a:ext cx="7275512" cy="165258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 name="Text Box 5"/>
          <p:cNvSpPr txBox="1">
            <a:spLocks noChangeArrowheads="1"/>
          </p:cNvSpPr>
          <p:nvPr/>
        </p:nvSpPr>
        <p:spPr bwMode="auto">
          <a:xfrm>
            <a:off x="821781" y="1309688"/>
            <a:ext cx="2091826" cy="36933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a:latin typeface="Arial Unicode MS" charset="0"/>
              </a:rPr>
              <a:t>wind speed (m s</a:t>
            </a:r>
            <a:r>
              <a:rPr lang="en-US" baseline="30000">
                <a:latin typeface="Arial Unicode MS" charset="0"/>
              </a:rPr>
              <a:t>-1</a:t>
            </a:r>
            <a:r>
              <a:rPr lang="en-US">
                <a:latin typeface="Arial Unicode MS" charset="0"/>
              </a:rPr>
              <a:t>)</a:t>
            </a: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l="6250" t="14166" r="12566" b="38681"/>
          <a:stretch>
            <a:fillRect/>
          </a:stretch>
        </p:blipFill>
        <p:spPr bwMode="auto">
          <a:xfrm>
            <a:off x="922338" y="3290888"/>
            <a:ext cx="7335837" cy="319563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 name="Text Box 8"/>
          <p:cNvSpPr txBox="1">
            <a:spLocks noChangeArrowheads="1"/>
          </p:cNvSpPr>
          <p:nvPr/>
        </p:nvSpPr>
        <p:spPr bwMode="auto">
          <a:xfrm>
            <a:off x="3657600" y="5410200"/>
            <a:ext cx="749925"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t>Ophelia</a:t>
            </a:r>
          </a:p>
        </p:txBody>
      </p:sp>
      <p:sp>
        <p:nvSpPr>
          <p:cNvPr id="10" name="Line 9"/>
          <p:cNvSpPr>
            <a:spLocks noChangeShapeType="1"/>
          </p:cNvSpPr>
          <p:nvPr/>
        </p:nvSpPr>
        <p:spPr bwMode="auto">
          <a:xfrm>
            <a:off x="7010400" y="5715000"/>
            <a:ext cx="1295400" cy="0"/>
          </a:xfrm>
          <a:prstGeom prst="line">
            <a:avLst/>
          </a:prstGeom>
          <a:noFill/>
          <a:ln w="381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 name="Text Box 10"/>
          <p:cNvSpPr txBox="1">
            <a:spLocks noChangeArrowheads="1"/>
          </p:cNvSpPr>
          <p:nvPr/>
        </p:nvSpPr>
        <p:spPr bwMode="auto">
          <a:xfrm>
            <a:off x="6791314" y="5759450"/>
            <a:ext cx="1728809"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dirty="0"/>
              <a:t>Sensor damage?</a:t>
            </a:r>
          </a:p>
          <a:p>
            <a:pPr algn="ctr"/>
            <a:r>
              <a:rPr lang="en-US" dirty="0"/>
              <a:t>Saturation?</a:t>
            </a:r>
          </a:p>
        </p:txBody>
      </p:sp>
      <p:sp>
        <p:nvSpPr>
          <p:cNvPr id="22" name="Rectangle 21"/>
          <p:cNvSpPr/>
          <p:nvPr/>
        </p:nvSpPr>
        <p:spPr>
          <a:xfrm>
            <a:off x="0" y="1"/>
            <a:ext cx="9144000" cy="806824"/>
          </a:xfrm>
          <a:prstGeom prst="rect">
            <a:avLst/>
          </a:prstGeom>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0"/>
            <a:ext cx="9144000" cy="723153"/>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Animal dynamics via active optics</a:t>
            </a:r>
            <a:endParaRPr lang="en-US" sz="2400" dirty="0"/>
          </a:p>
        </p:txBody>
      </p:sp>
      <p:grpSp>
        <p:nvGrpSpPr>
          <p:cNvPr id="35" name="Group 34"/>
          <p:cNvGrpSpPr/>
          <p:nvPr/>
        </p:nvGrpSpPr>
        <p:grpSpPr>
          <a:xfrm>
            <a:off x="2152650" y="1865313"/>
            <a:ext cx="6000750" cy="3365500"/>
            <a:chOff x="2152650" y="1865313"/>
            <a:chExt cx="6000750" cy="3365500"/>
          </a:xfrm>
        </p:grpSpPr>
        <p:grpSp>
          <p:nvGrpSpPr>
            <p:cNvPr id="12" name="Group 11"/>
            <p:cNvGrpSpPr>
              <a:grpSpLocks/>
            </p:cNvGrpSpPr>
            <p:nvPr/>
          </p:nvGrpSpPr>
          <p:grpSpPr bwMode="auto">
            <a:xfrm>
              <a:off x="2152650" y="1876425"/>
              <a:ext cx="6000750" cy="1638300"/>
              <a:chOff x="1356" y="1182"/>
              <a:chExt cx="3780" cy="1032"/>
            </a:xfrm>
          </p:grpSpPr>
          <p:sp>
            <p:nvSpPr>
              <p:cNvPr id="13" name="Rectangle 12"/>
              <p:cNvSpPr>
                <a:spLocks noChangeArrowheads="1"/>
              </p:cNvSpPr>
              <p:nvPr/>
            </p:nvSpPr>
            <p:spPr bwMode="auto">
              <a:xfrm>
                <a:off x="1356" y="1182"/>
                <a:ext cx="96" cy="1026"/>
              </a:xfrm>
              <a:prstGeom prst="rect">
                <a:avLst/>
              </a:prstGeom>
              <a:solidFill>
                <a:srgbClr val="FF3300">
                  <a:alpha val="39999"/>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Rectangle 13"/>
              <p:cNvSpPr>
                <a:spLocks noChangeArrowheads="1"/>
              </p:cNvSpPr>
              <p:nvPr/>
            </p:nvSpPr>
            <p:spPr bwMode="auto">
              <a:xfrm>
                <a:off x="1536" y="1188"/>
                <a:ext cx="120" cy="1026"/>
              </a:xfrm>
              <a:prstGeom prst="rect">
                <a:avLst/>
              </a:prstGeom>
              <a:solidFill>
                <a:srgbClr val="FF3300">
                  <a:alpha val="39999"/>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Rectangle 14"/>
              <p:cNvSpPr>
                <a:spLocks noChangeArrowheads="1"/>
              </p:cNvSpPr>
              <p:nvPr/>
            </p:nvSpPr>
            <p:spPr bwMode="auto">
              <a:xfrm>
                <a:off x="1872" y="1188"/>
                <a:ext cx="90" cy="1026"/>
              </a:xfrm>
              <a:prstGeom prst="rect">
                <a:avLst/>
              </a:prstGeom>
              <a:solidFill>
                <a:srgbClr val="FF3300">
                  <a:alpha val="39999"/>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Rectangle 15"/>
              <p:cNvSpPr>
                <a:spLocks noChangeArrowheads="1"/>
              </p:cNvSpPr>
              <p:nvPr/>
            </p:nvSpPr>
            <p:spPr bwMode="auto">
              <a:xfrm>
                <a:off x="2400" y="1188"/>
                <a:ext cx="90" cy="1026"/>
              </a:xfrm>
              <a:prstGeom prst="rect">
                <a:avLst/>
              </a:prstGeom>
              <a:solidFill>
                <a:srgbClr val="FF3300">
                  <a:alpha val="39999"/>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Rectangle 16"/>
              <p:cNvSpPr>
                <a:spLocks noChangeArrowheads="1"/>
              </p:cNvSpPr>
              <p:nvPr/>
            </p:nvSpPr>
            <p:spPr bwMode="auto">
              <a:xfrm>
                <a:off x="2730" y="1188"/>
                <a:ext cx="114" cy="1026"/>
              </a:xfrm>
              <a:prstGeom prst="rect">
                <a:avLst/>
              </a:prstGeom>
              <a:solidFill>
                <a:srgbClr val="FF3300">
                  <a:alpha val="39999"/>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Rectangle 17"/>
              <p:cNvSpPr>
                <a:spLocks noChangeArrowheads="1"/>
              </p:cNvSpPr>
              <p:nvPr/>
            </p:nvSpPr>
            <p:spPr bwMode="auto">
              <a:xfrm>
                <a:off x="2880" y="1188"/>
                <a:ext cx="120" cy="1026"/>
              </a:xfrm>
              <a:prstGeom prst="rect">
                <a:avLst/>
              </a:prstGeom>
              <a:solidFill>
                <a:srgbClr val="FF3300">
                  <a:alpha val="39999"/>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 name="Rectangle 18"/>
              <p:cNvSpPr>
                <a:spLocks noChangeArrowheads="1"/>
              </p:cNvSpPr>
              <p:nvPr/>
            </p:nvSpPr>
            <p:spPr bwMode="auto">
              <a:xfrm>
                <a:off x="3078" y="1182"/>
                <a:ext cx="90" cy="1026"/>
              </a:xfrm>
              <a:prstGeom prst="rect">
                <a:avLst/>
              </a:prstGeom>
              <a:solidFill>
                <a:srgbClr val="FF3300">
                  <a:alpha val="39999"/>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 name="Rectangle 19"/>
              <p:cNvSpPr>
                <a:spLocks noChangeArrowheads="1"/>
              </p:cNvSpPr>
              <p:nvPr/>
            </p:nvSpPr>
            <p:spPr bwMode="auto">
              <a:xfrm>
                <a:off x="3822" y="1188"/>
                <a:ext cx="354" cy="1026"/>
              </a:xfrm>
              <a:prstGeom prst="rect">
                <a:avLst/>
              </a:prstGeom>
              <a:solidFill>
                <a:srgbClr val="FF3300">
                  <a:alpha val="39999"/>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 name="Rectangle 20"/>
              <p:cNvSpPr>
                <a:spLocks noChangeArrowheads="1"/>
              </p:cNvSpPr>
              <p:nvPr/>
            </p:nvSpPr>
            <p:spPr bwMode="auto">
              <a:xfrm>
                <a:off x="4260" y="1188"/>
                <a:ext cx="876" cy="1026"/>
              </a:xfrm>
              <a:prstGeom prst="rect">
                <a:avLst/>
              </a:prstGeom>
              <a:solidFill>
                <a:srgbClr val="FF3300">
                  <a:alpha val="39999"/>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4" name="Group 33"/>
            <p:cNvGrpSpPr/>
            <p:nvPr/>
          </p:nvGrpSpPr>
          <p:grpSpPr>
            <a:xfrm>
              <a:off x="2228850" y="1865313"/>
              <a:ext cx="2738725" cy="3365500"/>
              <a:chOff x="2228850" y="1865313"/>
              <a:chExt cx="2738725" cy="3365500"/>
            </a:xfrm>
          </p:grpSpPr>
          <p:cxnSp>
            <p:nvCxnSpPr>
              <p:cNvPr id="27" name="Straight Connector 26"/>
              <p:cNvCxnSpPr>
                <a:endCxn id="13" idx="0"/>
              </p:cNvCxnSpPr>
              <p:nvPr/>
            </p:nvCxnSpPr>
            <p:spPr>
              <a:xfrm flipH="1" flipV="1">
                <a:off x="2228850" y="1876425"/>
                <a:ext cx="12700" cy="3343275"/>
              </a:xfrm>
              <a:prstGeom prst="line">
                <a:avLst/>
              </a:prstGeom>
              <a:ln w="381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flipV="1">
                <a:off x="2520950" y="1885950"/>
                <a:ext cx="12700" cy="3343275"/>
              </a:xfrm>
              <a:prstGeom prst="line">
                <a:avLst/>
              </a:prstGeom>
              <a:ln w="381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flipV="1">
                <a:off x="3035300" y="1865313"/>
                <a:ext cx="12700" cy="3343275"/>
              </a:xfrm>
              <a:prstGeom prst="line">
                <a:avLst/>
              </a:prstGeom>
              <a:ln w="381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flipV="1">
                <a:off x="3867150" y="1887538"/>
                <a:ext cx="12700" cy="3343275"/>
              </a:xfrm>
              <a:prstGeom prst="line">
                <a:avLst/>
              </a:prstGeom>
              <a:ln w="381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flipV="1">
                <a:off x="4413875" y="1887538"/>
                <a:ext cx="12700" cy="3343275"/>
              </a:xfrm>
              <a:prstGeom prst="line">
                <a:avLst/>
              </a:prstGeom>
              <a:ln w="381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4687550" y="1887538"/>
                <a:ext cx="12700" cy="3343275"/>
              </a:xfrm>
              <a:prstGeom prst="line">
                <a:avLst/>
              </a:prstGeom>
              <a:ln w="381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4954875" y="1887538"/>
                <a:ext cx="12700" cy="3343275"/>
              </a:xfrm>
              <a:prstGeom prst="line">
                <a:avLst/>
              </a:prstGeom>
              <a:ln w="381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33607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30958" y="502817"/>
            <a:ext cx="3606658" cy="6019474"/>
            <a:chOff x="5393409" y="147268"/>
            <a:chExt cx="3606658" cy="6019474"/>
          </a:xfrm>
        </p:grpSpPr>
        <p:grpSp>
          <p:nvGrpSpPr>
            <p:cNvPr id="9" name="Group 8"/>
            <p:cNvGrpSpPr/>
            <p:nvPr/>
          </p:nvGrpSpPr>
          <p:grpSpPr>
            <a:xfrm>
              <a:off x="5393409" y="147268"/>
              <a:ext cx="3606658" cy="6019474"/>
              <a:chOff x="2777067" y="338993"/>
              <a:chExt cx="3606658" cy="6019474"/>
            </a:xfrm>
          </p:grpSpPr>
          <p:pic>
            <p:nvPicPr>
              <p:cNvPr id="24" name="Picture 23" descr="wap_blues4.png"/>
              <p:cNvPicPr>
                <a:picLocks noChangeAspect="1"/>
              </p:cNvPicPr>
              <p:nvPr/>
            </p:nvPicPr>
            <p:blipFill rotWithShape="1">
              <a:blip r:embed="rId2">
                <a:extLst>
                  <a:ext uri="{28A0092B-C50C-407E-A947-70E740481C1C}">
                    <a14:useLocalDpi xmlns:a14="http://schemas.microsoft.com/office/drawing/2010/main" val="0"/>
                  </a:ext>
                </a:extLst>
              </a:blip>
              <a:srcRect l="16217" t="4943" r="15726" b="7283"/>
              <a:stretch/>
            </p:blipFill>
            <p:spPr>
              <a:xfrm>
                <a:off x="2777067" y="338993"/>
                <a:ext cx="3606658" cy="6019474"/>
              </a:xfrm>
              <a:prstGeom prst="rect">
                <a:avLst/>
              </a:prstGeom>
            </p:spPr>
          </p:pic>
          <p:pic>
            <p:nvPicPr>
              <p:cNvPr id="25" name="Picture 24" descr="IMG_0305.JPG"/>
              <p:cNvPicPr>
                <a:picLocks noChangeAspect="1"/>
              </p:cNvPicPr>
              <p:nvPr/>
            </p:nvPicPr>
            <p:blipFill>
              <a:blip r:embed="rId3"/>
              <a:srcRect t="11838"/>
              <a:stretch>
                <a:fillRect/>
              </a:stretch>
            </p:blipFill>
            <p:spPr>
              <a:xfrm>
                <a:off x="3208876" y="588665"/>
                <a:ext cx="971354" cy="1141819"/>
              </a:xfrm>
              <a:prstGeom prst="rect">
                <a:avLst/>
              </a:prstGeom>
            </p:spPr>
          </p:pic>
          <p:sp>
            <p:nvSpPr>
              <p:cNvPr id="26" name="TextBox 25"/>
              <p:cNvSpPr txBox="1"/>
              <p:nvPr/>
            </p:nvSpPr>
            <p:spPr>
              <a:xfrm>
                <a:off x="3141140" y="495528"/>
                <a:ext cx="495049" cy="369332"/>
              </a:xfrm>
              <a:prstGeom prst="rect">
                <a:avLst/>
              </a:prstGeom>
              <a:noFill/>
            </p:spPr>
            <p:txBody>
              <a:bodyPr wrap="square" rtlCol="0">
                <a:spAutoFit/>
              </a:bodyPr>
              <a:lstStyle/>
              <a:p>
                <a:r>
                  <a:rPr lang="en-US" dirty="0" smtClean="0">
                    <a:solidFill>
                      <a:schemeClr val="bg1"/>
                    </a:solidFill>
                  </a:rPr>
                  <a:t>A)</a:t>
                </a:r>
                <a:endParaRPr lang="en-US" dirty="0">
                  <a:solidFill>
                    <a:schemeClr val="bg1"/>
                  </a:solidFill>
                </a:endParaRPr>
              </a:p>
            </p:txBody>
          </p:sp>
        </p:grpSp>
        <p:pic>
          <p:nvPicPr>
            <p:cNvPr id="10" name="Picture 9"/>
            <p:cNvPicPr>
              <a:picLocks noChangeAspect="1"/>
            </p:cNvPicPr>
            <p:nvPr/>
          </p:nvPicPr>
          <p:blipFill>
            <a:blip r:embed="rId4"/>
            <a:stretch>
              <a:fillRect/>
            </a:stretch>
          </p:blipFill>
          <p:spPr>
            <a:xfrm>
              <a:off x="8449554" y="1219415"/>
              <a:ext cx="300562" cy="300562"/>
            </a:xfrm>
            <a:prstGeom prst="rect">
              <a:avLst/>
            </a:prstGeom>
            <a:effectLst>
              <a:glow rad="101600">
                <a:srgbClr val="FF0000">
                  <a:alpha val="75000"/>
                </a:srgbClr>
              </a:glow>
            </a:effectLst>
          </p:spPr>
        </p:pic>
        <p:pic>
          <p:nvPicPr>
            <p:cNvPr id="11" name="Picture 10"/>
            <p:cNvPicPr>
              <a:picLocks noChangeAspect="1"/>
            </p:cNvPicPr>
            <p:nvPr/>
          </p:nvPicPr>
          <p:blipFill>
            <a:blip r:embed="rId4"/>
            <a:stretch>
              <a:fillRect/>
            </a:stretch>
          </p:blipFill>
          <p:spPr>
            <a:xfrm>
              <a:off x="8024596" y="1798234"/>
              <a:ext cx="300562" cy="300562"/>
            </a:xfrm>
            <a:prstGeom prst="rect">
              <a:avLst/>
            </a:prstGeom>
            <a:effectLst/>
          </p:spPr>
        </p:pic>
        <p:pic>
          <p:nvPicPr>
            <p:cNvPr id="12" name="Picture 11"/>
            <p:cNvPicPr>
              <a:picLocks noChangeAspect="1"/>
            </p:cNvPicPr>
            <p:nvPr/>
          </p:nvPicPr>
          <p:blipFill>
            <a:blip r:embed="rId4"/>
            <a:stretch>
              <a:fillRect/>
            </a:stretch>
          </p:blipFill>
          <p:spPr>
            <a:xfrm>
              <a:off x="7282318" y="3053219"/>
              <a:ext cx="300562" cy="300562"/>
            </a:xfrm>
            <a:prstGeom prst="rect">
              <a:avLst/>
            </a:prstGeom>
            <a:effectLst>
              <a:glow rad="101600">
                <a:srgbClr val="FF0000">
                  <a:alpha val="75000"/>
                </a:srgbClr>
              </a:glow>
            </a:effectLst>
          </p:spPr>
        </p:pic>
        <p:pic>
          <p:nvPicPr>
            <p:cNvPr id="13" name="Picture 12"/>
            <p:cNvPicPr>
              <a:picLocks noChangeAspect="1"/>
            </p:cNvPicPr>
            <p:nvPr/>
          </p:nvPicPr>
          <p:blipFill>
            <a:blip r:embed="rId4"/>
            <a:stretch>
              <a:fillRect/>
            </a:stretch>
          </p:blipFill>
          <p:spPr>
            <a:xfrm>
              <a:off x="5855495" y="4339308"/>
              <a:ext cx="300562" cy="300562"/>
            </a:xfrm>
            <a:prstGeom prst="rect">
              <a:avLst/>
            </a:prstGeom>
            <a:effectLst>
              <a:glow rad="101600">
                <a:srgbClr val="FF0000">
                  <a:alpha val="75000"/>
                </a:srgbClr>
              </a:glow>
            </a:effectLst>
          </p:spPr>
        </p:pic>
        <p:cxnSp>
          <p:nvCxnSpPr>
            <p:cNvPr id="14" name="Straight Arrow Connector 13"/>
            <p:cNvCxnSpPr/>
            <p:nvPr/>
          </p:nvCxnSpPr>
          <p:spPr>
            <a:xfrm>
              <a:off x="6993139" y="2473421"/>
              <a:ext cx="143934" cy="358109"/>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582880" y="1629421"/>
              <a:ext cx="338667" cy="91863"/>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8178069" y="1027440"/>
              <a:ext cx="181861" cy="27029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7" name="Circular Arrow 16"/>
            <p:cNvSpPr/>
            <p:nvPr/>
          </p:nvSpPr>
          <p:spPr>
            <a:xfrm rot="2385569">
              <a:off x="6729017" y="2259403"/>
              <a:ext cx="254000" cy="252527"/>
            </a:xfrm>
            <a:prstGeom prst="circular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Circular Arrow 17"/>
            <p:cNvSpPr/>
            <p:nvPr/>
          </p:nvSpPr>
          <p:spPr>
            <a:xfrm rot="2385569">
              <a:off x="7948884" y="783273"/>
              <a:ext cx="254000" cy="252527"/>
            </a:xfrm>
            <a:prstGeom prst="circular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rot="18568316">
              <a:off x="5350623" y="1694395"/>
              <a:ext cx="2984749" cy="369332"/>
            </a:xfrm>
            <a:prstGeom prst="rect">
              <a:avLst/>
            </a:prstGeom>
            <a:solidFill>
              <a:srgbClr val="FF7F12"/>
            </a:solidFill>
            <a:scene3d>
              <a:camera prst="orthographicFront">
                <a:rot lat="60000" lon="120000" rev="0"/>
              </a:camera>
              <a:lightRig rig="threePt" dir="t"/>
            </a:scene3d>
            <a:sp3d/>
          </p:spPr>
          <p:txBody>
            <a:bodyPr wrap="none" rtlCol="0">
              <a:spAutoFit/>
              <a:flatTx/>
            </a:bodyPr>
            <a:lstStyle/>
            <a:p>
              <a:r>
                <a:rPr lang="en-US" dirty="0" smtClean="0">
                  <a:solidFill>
                    <a:schemeClr val="accent6"/>
                  </a:solidFill>
                </a:rPr>
                <a:t>Antarctic Circumpolar Current</a:t>
              </a:r>
              <a:endParaRPr lang="en-US" dirty="0">
                <a:solidFill>
                  <a:schemeClr val="accent6"/>
                </a:solidFill>
              </a:endParaRPr>
            </a:p>
          </p:txBody>
        </p:sp>
        <p:cxnSp>
          <p:nvCxnSpPr>
            <p:cNvPr id="20" name="Straight Arrow Connector 19"/>
            <p:cNvCxnSpPr/>
            <p:nvPr/>
          </p:nvCxnSpPr>
          <p:spPr>
            <a:xfrm>
              <a:off x="6118151" y="3490895"/>
              <a:ext cx="37907" cy="34958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1" name="Circular Arrow 20"/>
            <p:cNvSpPr/>
            <p:nvPr/>
          </p:nvSpPr>
          <p:spPr>
            <a:xfrm rot="2385569">
              <a:off x="7335235" y="1470453"/>
              <a:ext cx="254000" cy="252527"/>
            </a:xfrm>
            <a:prstGeom prst="circular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2" name="Straight Arrow Connector 21"/>
            <p:cNvCxnSpPr/>
            <p:nvPr/>
          </p:nvCxnSpPr>
          <p:spPr>
            <a:xfrm>
              <a:off x="5752305" y="3860807"/>
              <a:ext cx="315044" cy="34293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3" name="Circular Arrow 22"/>
            <p:cNvSpPr/>
            <p:nvPr/>
          </p:nvSpPr>
          <p:spPr>
            <a:xfrm rot="2385569">
              <a:off x="5940097" y="3202120"/>
              <a:ext cx="254000" cy="252527"/>
            </a:xfrm>
            <a:prstGeom prst="circular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cxnSp>
        <p:nvCxnSpPr>
          <p:cNvPr id="27" name="Straight Connector 26"/>
          <p:cNvCxnSpPr/>
          <p:nvPr/>
        </p:nvCxnSpPr>
        <p:spPr>
          <a:xfrm>
            <a:off x="2633532" y="3381069"/>
            <a:ext cx="2238160" cy="2769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224141" y="4281318"/>
            <a:ext cx="2355429" cy="42664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3412358" y="4105985"/>
            <a:ext cx="1210613" cy="2806007"/>
            <a:chOff x="2724557" y="3645558"/>
            <a:chExt cx="1210613" cy="2806007"/>
          </a:xfrm>
        </p:grpSpPr>
        <p:grpSp>
          <p:nvGrpSpPr>
            <p:cNvPr id="30" name="Group 29"/>
            <p:cNvGrpSpPr/>
            <p:nvPr/>
          </p:nvGrpSpPr>
          <p:grpSpPr>
            <a:xfrm>
              <a:off x="2724557" y="3715779"/>
              <a:ext cx="1210613" cy="2735786"/>
              <a:chOff x="3915950" y="3328110"/>
              <a:chExt cx="1210613" cy="2735786"/>
            </a:xfrm>
          </p:grpSpPr>
          <p:pic>
            <p:nvPicPr>
              <p:cNvPr id="32" name="Picture 4" descr="C:\Documents and Settings\Administrator\Desktop\charcot ctd.JPG"/>
              <p:cNvPicPr>
                <a:picLocks noChangeAspect="1" noChangeArrowheads="1"/>
              </p:cNvPicPr>
              <p:nvPr/>
            </p:nvPicPr>
            <p:blipFill>
              <a:blip r:embed="rId5" cstate="print"/>
              <a:srcRect l="10245" t="9848" r="46805" b="9849"/>
              <a:stretch>
                <a:fillRect/>
              </a:stretch>
            </p:blipFill>
            <p:spPr bwMode="auto">
              <a:xfrm>
                <a:off x="4146550" y="3342622"/>
                <a:ext cx="897457" cy="2721274"/>
              </a:xfrm>
              <a:prstGeom prst="rect">
                <a:avLst/>
              </a:prstGeom>
              <a:noFill/>
              <a:ln w="28575" cap="flat" cmpd="sng" algn="ctr">
                <a:noFill/>
                <a:prstDash val="solid"/>
                <a:round/>
                <a:headEnd type="none" w="med" len="med"/>
                <a:tailEnd type="none" w="med" len="med"/>
              </a:ln>
            </p:spPr>
          </p:pic>
          <p:sp>
            <p:nvSpPr>
              <p:cNvPr id="33" name="Rectangle 32"/>
              <p:cNvSpPr/>
              <p:nvPr/>
            </p:nvSpPr>
            <p:spPr>
              <a:xfrm>
                <a:off x="4284134" y="3461135"/>
                <a:ext cx="747174" cy="16393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824903" y="3344945"/>
                <a:ext cx="301660" cy="369332"/>
              </a:xfrm>
              <a:prstGeom prst="rect">
                <a:avLst/>
              </a:prstGeom>
            </p:spPr>
            <p:txBody>
              <a:bodyPr wrap="none">
                <a:spAutoFit/>
              </a:bodyPr>
              <a:lstStyle/>
              <a:p>
                <a:r>
                  <a:rPr lang="en-US" dirty="0" smtClean="0"/>
                  <a:t>2</a:t>
                </a:r>
                <a:endParaRPr lang="en-US" dirty="0"/>
              </a:p>
            </p:txBody>
          </p:sp>
          <p:sp>
            <p:nvSpPr>
              <p:cNvPr id="35" name="Rectangle 34"/>
              <p:cNvSpPr/>
              <p:nvPr/>
            </p:nvSpPr>
            <p:spPr>
              <a:xfrm>
                <a:off x="4160270" y="3336576"/>
                <a:ext cx="372330" cy="369332"/>
              </a:xfrm>
              <a:prstGeom prst="rect">
                <a:avLst/>
              </a:prstGeom>
            </p:spPr>
            <p:txBody>
              <a:bodyPr wrap="none">
                <a:spAutoFit/>
              </a:bodyPr>
              <a:lstStyle/>
              <a:p>
                <a:r>
                  <a:rPr lang="en-US" dirty="0" smtClean="0"/>
                  <a:t>-2</a:t>
                </a:r>
                <a:endParaRPr lang="en-US" dirty="0"/>
              </a:p>
            </p:txBody>
          </p:sp>
          <p:sp>
            <p:nvSpPr>
              <p:cNvPr id="36" name="Rectangle 35"/>
              <p:cNvSpPr/>
              <p:nvPr/>
            </p:nvSpPr>
            <p:spPr>
              <a:xfrm>
                <a:off x="4439573" y="3328110"/>
                <a:ext cx="389850" cy="369332"/>
              </a:xfrm>
              <a:prstGeom prst="rect">
                <a:avLst/>
              </a:prstGeom>
            </p:spPr>
            <p:txBody>
              <a:bodyPr wrap="none">
                <a:spAutoFit/>
              </a:bodyPr>
              <a:lstStyle/>
              <a:p>
                <a:r>
                  <a:rPr lang="en-US" dirty="0" smtClean="0"/>
                  <a:t>°C</a:t>
                </a:r>
                <a:endParaRPr lang="en-US" dirty="0"/>
              </a:p>
            </p:txBody>
          </p:sp>
          <p:sp>
            <p:nvSpPr>
              <p:cNvPr id="37" name="Rectangle 36"/>
              <p:cNvSpPr/>
              <p:nvPr/>
            </p:nvSpPr>
            <p:spPr>
              <a:xfrm>
                <a:off x="4000507" y="3345041"/>
                <a:ext cx="159763" cy="271462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4089503" y="3625074"/>
                <a:ext cx="257031" cy="242190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4089503" y="3452669"/>
                <a:ext cx="301660" cy="369332"/>
              </a:xfrm>
              <a:prstGeom prst="rect">
                <a:avLst/>
              </a:prstGeom>
            </p:spPr>
            <p:txBody>
              <a:bodyPr wrap="none">
                <a:spAutoFit/>
              </a:bodyPr>
              <a:lstStyle/>
              <a:p>
                <a:r>
                  <a:rPr lang="en-US" dirty="0" smtClean="0"/>
                  <a:t>0</a:t>
                </a:r>
                <a:endParaRPr lang="en-US" dirty="0"/>
              </a:p>
            </p:txBody>
          </p:sp>
          <p:sp>
            <p:nvSpPr>
              <p:cNvPr id="40" name="Rectangle 39"/>
              <p:cNvSpPr/>
              <p:nvPr/>
            </p:nvSpPr>
            <p:spPr>
              <a:xfrm>
                <a:off x="3915950" y="5685642"/>
                <a:ext cx="535648" cy="369332"/>
              </a:xfrm>
              <a:prstGeom prst="rect">
                <a:avLst/>
              </a:prstGeom>
            </p:spPr>
            <p:txBody>
              <a:bodyPr wrap="none">
                <a:spAutoFit/>
              </a:bodyPr>
              <a:lstStyle/>
              <a:p>
                <a:r>
                  <a:rPr lang="en-US" dirty="0" smtClean="0"/>
                  <a:t>600</a:t>
                </a:r>
                <a:endParaRPr lang="en-US" dirty="0"/>
              </a:p>
            </p:txBody>
          </p:sp>
          <p:sp>
            <p:nvSpPr>
              <p:cNvPr id="41" name="Rectangle 40"/>
              <p:cNvSpPr/>
              <p:nvPr/>
            </p:nvSpPr>
            <p:spPr>
              <a:xfrm rot="16200000">
                <a:off x="3616692" y="4444148"/>
                <a:ext cx="1136962" cy="369332"/>
              </a:xfrm>
              <a:prstGeom prst="rect">
                <a:avLst/>
              </a:prstGeom>
            </p:spPr>
            <p:txBody>
              <a:bodyPr wrap="none">
                <a:spAutoFit/>
              </a:bodyPr>
              <a:lstStyle/>
              <a:p>
                <a:r>
                  <a:rPr lang="en-US" dirty="0" smtClean="0"/>
                  <a:t>Depth (</a:t>
                </a:r>
                <a:r>
                  <a:rPr lang="en-US" dirty="0" err="1" smtClean="0"/>
                  <a:t>m</a:t>
                </a:r>
                <a:r>
                  <a:rPr lang="en-US" dirty="0" smtClean="0"/>
                  <a:t>)</a:t>
                </a:r>
                <a:endParaRPr lang="en-US" dirty="0"/>
              </a:p>
            </p:txBody>
          </p:sp>
          <p:sp>
            <p:nvSpPr>
              <p:cNvPr id="42" name="Rectangle 41"/>
              <p:cNvSpPr/>
              <p:nvPr/>
            </p:nvSpPr>
            <p:spPr>
              <a:xfrm>
                <a:off x="4000507" y="3332345"/>
                <a:ext cx="1043500" cy="2731551"/>
              </a:xfrm>
              <a:prstGeom prst="rect">
                <a:avLst/>
              </a:prstGeom>
              <a:noFill/>
              <a:ln w="285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TextBox 30"/>
            <p:cNvSpPr txBox="1"/>
            <p:nvPr/>
          </p:nvSpPr>
          <p:spPr>
            <a:xfrm>
              <a:off x="2739436" y="3645558"/>
              <a:ext cx="184666" cy="369332"/>
            </a:xfrm>
            <a:prstGeom prst="rect">
              <a:avLst/>
            </a:prstGeom>
            <a:noFill/>
          </p:spPr>
          <p:txBody>
            <a:bodyPr wrap="none" rtlCol="0">
              <a:spAutoFit/>
            </a:bodyPr>
            <a:lstStyle/>
            <a:p>
              <a:endParaRPr lang="en-US" dirty="0"/>
            </a:p>
          </p:txBody>
        </p:sp>
      </p:grpSp>
      <p:cxnSp>
        <p:nvCxnSpPr>
          <p:cNvPr id="118" name="Straight Connector 117"/>
          <p:cNvCxnSpPr/>
          <p:nvPr/>
        </p:nvCxnSpPr>
        <p:spPr>
          <a:xfrm flipV="1">
            <a:off x="3810000" y="584200"/>
            <a:ext cx="1066800" cy="9906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 name="Isosceles Triangle 1"/>
          <p:cNvSpPr/>
          <p:nvPr/>
        </p:nvSpPr>
        <p:spPr>
          <a:xfrm rot="2282159">
            <a:off x="2714046" y="714191"/>
            <a:ext cx="490100" cy="426617"/>
          </a:xfrm>
          <a:prstGeom prst="triangl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p:cNvSpPr/>
          <p:nvPr/>
        </p:nvSpPr>
        <p:spPr>
          <a:xfrm>
            <a:off x="0" y="-265906"/>
            <a:ext cx="9144000" cy="806824"/>
          </a:xfrm>
          <a:prstGeom prst="rect">
            <a:avLst/>
          </a:prstGeom>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0" y="-265907"/>
            <a:ext cx="9144000" cy="723153"/>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         </a:t>
            </a:r>
            <a:r>
              <a:rPr lang="en-US" sz="2400" dirty="0" smtClean="0"/>
              <a:t>Peninsula hotspots</a:t>
            </a:r>
            <a:endParaRPr lang="en-US" sz="2400" dirty="0"/>
          </a:p>
        </p:txBody>
      </p:sp>
      <p:sp>
        <p:nvSpPr>
          <p:cNvPr id="3" name="Rectangle 2"/>
          <p:cNvSpPr/>
          <p:nvPr/>
        </p:nvSpPr>
        <p:spPr>
          <a:xfrm>
            <a:off x="4905945" y="469946"/>
            <a:ext cx="346206" cy="1512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 42"/>
          <p:cNvGrpSpPr/>
          <p:nvPr/>
        </p:nvGrpSpPr>
        <p:grpSpPr>
          <a:xfrm>
            <a:off x="4871692" y="426786"/>
            <a:ext cx="4012064" cy="5888096"/>
            <a:chOff x="4871692" y="71189"/>
            <a:chExt cx="4012064" cy="5888096"/>
          </a:xfrm>
        </p:grpSpPr>
        <p:grpSp>
          <p:nvGrpSpPr>
            <p:cNvPr id="44" name="Group 43"/>
            <p:cNvGrpSpPr/>
            <p:nvPr/>
          </p:nvGrpSpPr>
          <p:grpSpPr>
            <a:xfrm>
              <a:off x="4877816" y="71189"/>
              <a:ext cx="4005940" cy="2658682"/>
              <a:chOff x="5201470" y="338993"/>
              <a:chExt cx="4005940" cy="2658682"/>
            </a:xfrm>
          </p:grpSpPr>
          <p:grpSp>
            <p:nvGrpSpPr>
              <p:cNvPr id="93" name="Group 92"/>
              <p:cNvGrpSpPr/>
              <p:nvPr/>
            </p:nvGrpSpPr>
            <p:grpSpPr>
              <a:xfrm>
                <a:off x="5215472" y="369452"/>
                <a:ext cx="3991938" cy="2628223"/>
                <a:chOff x="5215472" y="138524"/>
                <a:chExt cx="3991938" cy="2628223"/>
              </a:xfrm>
            </p:grpSpPr>
            <p:pic>
              <p:nvPicPr>
                <p:cNvPr id="97" name="Picture 1" descr="ru05_PalmerDeep_temp2.png"/>
                <p:cNvPicPr>
                  <a:picLocks noChangeAspect="1"/>
                </p:cNvPicPr>
                <p:nvPr/>
              </p:nvPicPr>
              <p:blipFill rotWithShape="1">
                <a:blip r:embed="rId6">
                  <a:extLst>
                    <a:ext uri="{28A0092B-C50C-407E-A947-70E740481C1C}">
                      <a14:useLocalDpi xmlns:a14="http://schemas.microsoft.com/office/drawing/2010/main" val="0"/>
                    </a:ext>
                  </a:extLst>
                </a:blip>
                <a:srcRect l="6753" t="5007" r="2815"/>
                <a:stretch/>
              </p:blipFill>
              <p:spPr bwMode="auto">
                <a:xfrm>
                  <a:off x="5454377" y="138524"/>
                  <a:ext cx="3753033" cy="26282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 name="TextBox 97"/>
                <p:cNvSpPr txBox="1"/>
                <p:nvPr/>
              </p:nvSpPr>
              <p:spPr>
                <a:xfrm rot="16200000">
                  <a:off x="5045811" y="658742"/>
                  <a:ext cx="819530" cy="276999"/>
                </a:xfrm>
                <a:prstGeom prst="rect">
                  <a:avLst/>
                </a:prstGeom>
                <a:noFill/>
              </p:spPr>
              <p:txBody>
                <a:bodyPr wrap="none" rtlCol="0">
                  <a:spAutoFit/>
                </a:bodyPr>
                <a:lstStyle/>
                <a:p>
                  <a:r>
                    <a:rPr lang="en-US" sz="1200" dirty="0" smtClean="0"/>
                    <a:t>Depth (</a:t>
                  </a:r>
                  <a:r>
                    <a:rPr lang="en-US" sz="1200" dirty="0" err="1" smtClean="0"/>
                    <a:t>m</a:t>
                  </a:r>
                  <a:r>
                    <a:rPr lang="en-US" sz="1200" dirty="0" smtClean="0"/>
                    <a:t>)</a:t>
                  </a:r>
                  <a:endParaRPr lang="en-US" sz="1200" dirty="0"/>
                </a:p>
              </p:txBody>
            </p:sp>
            <p:sp>
              <p:nvSpPr>
                <p:cNvPr id="99" name="Rectangle 98"/>
                <p:cNvSpPr/>
                <p:nvPr/>
              </p:nvSpPr>
              <p:spPr>
                <a:xfrm>
                  <a:off x="5594076" y="457203"/>
                  <a:ext cx="241291" cy="67733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p:cNvSpPr txBox="1"/>
                <p:nvPr/>
              </p:nvSpPr>
              <p:spPr>
                <a:xfrm>
                  <a:off x="5486341" y="887169"/>
                  <a:ext cx="418654" cy="276999"/>
                </a:xfrm>
                <a:prstGeom prst="rect">
                  <a:avLst/>
                </a:prstGeom>
                <a:noFill/>
              </p:spPr>
              <p:txBody>
                <a:bodyPr wrap="none" rtlCol="0">
                  <a:spAutoFit/>
                </a:bodyPr>
                <a:lstStyle/>
                <a:p>
                  <a:r>
                    <a:rPr lang="en-US" sz="1200" dirty="0" smtClean="0"/>
                    <a:t>120</a:t>
                  </a:r>
                  <a:endParaRPr lang="en-US" sz="1200" dirty="0"/>
                </a:p>
              </p:txBody>
            </p:sp>
            <p:sp>
              <p:nvSpPr>
                <p:cNvPr id="101" name="TextBox 100"/>
                <p:cNvSpPr txBox="1"/>
                <p:nvPr/>
              </p:nvSpPr>
              <p:spPr>
                <a:xfrm>
                  <a:off x="5606775" y="387477"/>
                  <a:ext cx="262662" cy="276999"/>
                </a:xfrm>
                <a:prstGeom prst="rect">
                  <a:avLst/>
                </a:prstGeom>
                <a:noFill/>
              </p:spPr>
              <p:txBody>
                <a:bodyPr wrap="none" rtlCol="0">
                  <a:spAutoFit/>
                </a:bodyPr>
                <a:lstStyle/>
                <a:p>
                  <a:r>
                    <a:rPr lang="en-US" sz="1200" dirty="0"/>
                    <a:t>0</a:t>
                  </a:r>
                </a:p>
              </p:txBody>
            </p:sp>
            <p:sp>
              <p:nvSpPr>
                <p:cNvPr id="102" name="Rectangle 101"/>
                <p:cNvSpPr/>
                <p:nvPr/>
              </p:nvSpPr>
              <p:spPr>
                <a:xfrm>
                  <a:off x="5215472" y="167334"/>
                  <a:ext cx="3890334" cy="2589893"/>
                </a:xfrm>
                <a:prstGeom prst="rect">
                  <a:avLst/>
                </a:prstGeom>
                <a:noFill/>
                <a:ln w="285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5454377" y="2386994"/>
                  <a:ext cx="3545690" cy="18820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4" name="Group 103"/>
                <p:cNvGrpSpPr/>
                <p:nvPr/>
              </p:nvGrpSpPr>
              <p:grpSpPr>
                <a:xfrm>
                  <a:off x="5492472" y="2291803"/>
                  <a:ext cx="3612145" cy="282432"/>
                  <a:chOff x="5492472" y="2291803"/>
                  <a:chExt cx="3612145" cy="282432"/>
                </a:xfrm>
              </p:grpSpPr>
              <p:sp>
                <p:nvSpPr>
                  <p:cNvPr id="115" name="TextBox 114"/>
                  <p:cNvSpPr txBox="1"/>
                  <p:nvPr/>
                </p:nvSpPr>
                <p:spPr>
                  <a:xfrm>
                    <a:off x="7205140" y="2292764"/>
                    <a:ext cx="262662" cy="276999"/>
                  </a:xfrm>
                  <a:prstGeom prst="rect">
                    <a:avLst/>
                  </a:prstGeom>
                  <a:noFill/>
                </p:spPr>
                <p:txBody>
                  <a:bodyPr wrap="none" rtlCol="0">
                    <a:spAutoFit/>
                  </a:bodyPr>
                  <a:lstStyle/>
                  <a:p>
                    <a:r>
                      <a:rPr lang="en-US" sz="1200" dirty="0"/>
                      <a:t>0</a:t>
                    </a:r>
                  </a:p>
                </p:txBody>
              </p:sp>
              <p:sp>
                <p:nvSpPr>
                  <p:cNvPr id="116" name="TextBox 115"/>
                  <p:cNvSpPr txBox="1"/>
                  <p:nvPr/>
                </p:nvSpPr>
                <p:spPr>
                  <a:xfrm>
                    <a:off x="8765311" y="2291803"/>
                    <a:ext cx="339306" cy="276999"/>
                  </a:xfrm>
                  <a:prstGeom prst="rect">
                    <a:avLst/>
                  </a:prstGeom>
                  <a:noFill/>
                </p:spPr>
                <p:txBody>
                  <a:bodyPr wrap="none" rtlCol="0">
                    <a:spAutoFit/>
                  </a:bodyPr>
                  <a:lstStyle/>
                  <a:p>
                    <a:r>
                      <a:rPr lang="en-US" sz="1200" dirty="0" smtClean="0"/>
                      <a:t>&gt;1</a:t>
                    </a:r>
                    <a:endParaRPr lang="en-US" sz="1200" dirty="0"/>
                  </a:p>
                </p:txBody>
              </p:sp>
              <p:sp>
                <p:nvSpPr>
                  <p:cNvPr id="117" name="TextBox 116"/>
                  <p:cNvSpPr txBox="1"/>
                  <p:nvPr/>
                </p:nvSpPr>
                <p:spPr>
                  <a:xfrm>
                    <a:off x="5492472" y="2297236"/>
                    <a:ext cx="389850" cy="276999"/>
                  </a:xfrm>
                  <a:prstGeom prst="rect">
                    <a:avLst/>
                  </a:prstGeom>
                  <a:noFill/>
                </p:spPr>
                <p:txBody>
                  <a:bodyPr wrap="none" rtlCol="0">
                    <a:spAutoFit/>
                  </a:bodyPr>
                  <a:lstStyle/>
                  <a:p>
                    <a:r>
                      <a:rPr lang="en-US" sz="1200" dirty="0" smtClean="0"/>
                      <a:t>&lt;-1</a:t>
                    </a:r>
                    <a:endParaRPr lang="en-US" sz="1200" dirty="0"/>
                  </a:p>
                </p:txBody>
              </p:sp>
            </p:grpSp>
            <p:sp>
              <p:nvSpPr>
                <p:cNvPr id="105" name="Rectangle 104"/>
                <p:cNvSpPr/>
                <p:nvPr/>
              </p:nvSpPr>
              <p:spPr>
                <a:xfrm>
                  <a:off x="7658100" y="2071674"/>
                  <a:ext cx="348891" cy="14541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6796572" y="2448198"/>
                  <a:ext cx="1196436" cy="276999"/>
                </a:xfrm>
                <a:prstGeom prst="rect">
                  <a:avLst/>
                </a:prstGeom>
                <a:noFill/>
              </p:spPr>
              <p:txBody>
                <a:bodyPr wrap="none" rtlCol="0">
                  <a:spAutoFit/>
                </a:bodyPr>
                <a:lstStyle/>
                <a:p>
                  <a:r>
                    <a:rPr lang="en-US" sz="1200" dirty="0" smtClean="0"/>
                    <a:t>Temperature (C)</a:t>
                  </a:r>
                  <a:endParaRPr lang="en-US" sz="1200" dirty="0"/>
                </a:p>
              </p:txBody>
            </p:sp>
            <p:sp>
              <p:nvSpPr>
                <p:cNvPr id="107" name="Rectangle 106"/>
                <p:cNvSpPr/>
                <p:nvPr/>
              </p:nvSpPr>
              <p:spPr>
                <a:xfrm rot="20196295">
                  <a:off x="5889179" y="1125738"/>
                  <a:ext cx="163024" cy="110438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5431376" y="1213357"/>
                  <a:ext cx="504615" cy="276999"/>
                </a:xfrm>
                <a:prstGeom prst="rect">
                  <a:avLst/>
                </a:prstGeom>
              </p:spPr>
              <p:txBody>
                <a:bodyPr wrap="none">
                  <a:spAutoFit/>
                </a:bodyPr>
                <a:lstStyle/>
                <a:p>
                  <a:r>
                    <a:rPr lang="en-US" sz="1200" dirty="0" smtClean="0"/>
                    <a:t>-64.8</a:t>
                  </a:r>
                  <a:endParaRPr lang="en-US" sz="1200" dirty="0"/>
                </a:p>
              </p:txBody>
            </p:sp>
            <p:sp>
              <p:nvSpPr>
                <p:cNvPr id="109" name="Rectangle 108"/>
                <p:cNvSpPr/>
                <p:nvPr/>
              </p:nvSpPr>
              <p:spPr>
                <a:xfrm>
                  <a:off x="5651442" y="1700225"/>
                  <a:ext cx="504615" cy="276999"/>
                </a:xfrm>
                <a:prstGeom prst="rect">
                  <a:avLst/>
                </a:prstGeom>
              </p:spPr>
              <p:txBody>
                <a:bodyPr wrap="none">
                  <a:spAutoFit/>
                </a:bodyPr>
                <a:lstStyle/>
                <a:p>
                  <a:r>
                    <a:rPr lang="en-US" sz="1200" dirty="0" smtClean="0"/>
                    <a:t>-64.9</a:t>
                  </a:r>
                  <a:endParaRPr lang="en-US" sz="1200" dirty="0"/>
                </a:p>
              </p:txBody>
            </p:sp>
            <p:sp>
              <p:nvSpPr>
                <p:cNvPr id="110" name="Rectangle 109"/>
                <p:cNvSpPr/>
                <p:nvPr/>
              </p:nvSpPr>
              <p:spPr>
                <a:xfrm>
                  <a:off x="5317076" y="1693875"/>
                  <a:ext cx="664590" cy="9986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p:cNvSpPr/>
                <p:nvPr/>
              </p:nvSpPr>
              <p:spPr>
                <a:xfrm rot="21249535">
                  <a:off x="6458322" y="2016081"/>
                  <a:ext cx="2319324" cy="106109"/>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2" name="Picture 111"/>
                <p:cNvPicPr>
                  <a:picLocks noChangeAspect="1"/>
                </p:cNvPicPr>
                <p:nvPr/>
              </p:nvPicPr>
              <p:blipFill>
                <a:blip r:embed="rId4"/>
                <a:stretch>
                  <a:fillRect/>
                </a:stretch>
              </p:blipFill>
              <p:spPr>
                <a:xfrm>
                  <a:off x="7181223" y="270390"/>
                  <a:ext cx="300562" cy="300562"/>
                </a:xfrm>
                <a:prstGeom prst="rect">
                  <a:avLst/>
                </a:prstGeom>
                <a:effectLst>
                  <a:glow rad="101600">
                    <a:srgbClr val="FF0000">
                      <a:alpha val="75000"/>
                    </a:srgbClr>
                  </a:glow>
                </a:effectLst>
              </p:spPr>
            </p:pic>
            <p:sp>
              <p:nvSpPr>
                <p:cNvPr id="113" name="Rectangle 112"/>
                <p:cNvSpPr/>
                <p:nvPr/>
              </p:nvSpPr>
              <p:spPr>
                <a:xfrm>
                  <a:off x="6830616" y="2003294"/>
                  <a:ext cx="504615" cy="276999"/>
                </a:xfrm>
                <a:prstGeom prst="rect">
                  <a:avLst/>
                </a:prstGeom>
              </p:spPr>
              <p:txBody>
                <a:bodyPr wrap="none">
                  <a:spAutoFit/>
                </a:bodyPr>
                <a:lstStyle/>
                <a:p>
                  <a:r>
                    <a:rPr lang="en-US" sz="1200" dirty="0" smtClean="0"/>
                    <a:t>-64.3</a:t>
                  </a:r>
                  <a:endParaRPr lang="en-US" sz="1200" dirty="0"/>
                </a:p>
              </p:txBody>
            </p:sp>
            <p:sp>
              <p:nvSpPr>
                <p:cNvPr id="114" name="Rectangle 113"/>
                <p:cNvSpPr/>
                <p:nvPr/>
              </p:nvSpPr>
              <p:spPr>
                <a:xfrm>
                  <a:off x="8099153" y="1898662"/>
                  <a:ext cx="504615" cy="276999"/>
                </a:xfrm>
                <a:prstGeom prst="rect">
                  <a:avLst/>
                </a:prstGeom>
              </p:spPr>
              <p:txBody>
                <a:bodyPr wrap="none">
                  <a:spAutoFit/>
                </a:bodyPr>
                <a:lstStyle/>
                <a:p>
                  <a:r>
                    <a:rPr lang="en-US" sz="1200" dirty="0" smtClean="0"/>
                    <a:t>-63.9</a:t>
                  </a:r>
                  <a:endParaRPr lang="en-US" sz="1200" dirty="0"/>
                </a:p>
              </p:txBody>
            </p:sp>
          </p:grpSp>
          <p:sp>
            <p:nvSpPr>
              <p:cNvPr id="94" name="TextBox 93"/>
              <p:cNvSpPr txBox="1"/>
              <p:nvPr/>
            </p:nvSpPr>
            <p:spPr>
              <a:xfrm>
                <a:off x="7360632" y="2193862"/>
                <a:ext cx="813043" cy="276999"/>
              </a:xfrm>
              <a:prstGeom prst="rect">
                <a:avLst/>
              </a:prstGeom>
              <a:noFill/>
            </p:spPr>
            <p:txBody>
              <a:bodyPr wrap="none" rtlCol="0">
                <a:spAutoFit/>
              </a:bodyPr>
              <a:lstStyle/>
              <a:p>
                <a:r>
                  <a:rPr lang="en-US" sz="1200" dirty="0" smtClean="0"/>
                  <a:t>Longitude</a:t>
                </a:r>
                <a:endParaRPr lang="en-US" sz="1200" dirty="0"/>
              </a:p>
            </p:txBody>
          </p:sp>
          <p:sp>
            <p:nvSpPr>
              <p:cNvPr id="95" name="TextBox 94"/>
              <p:cNvSpPr txBox="1"/>
              <p:nvPr/>
            </p:nvSpPr>
            <p:spPr>
              <a:xfrm>
                <a:off x="5226316" y="1655243"/>
                <a:ext cx="698629" cy="276999"/>
              </a:xfrm>
              <a:prstGeom prst="rect">
                <a:avLst/>
              </a:prstGeom>
              <a:noFill/>
            </p:spPr>
            <p:txBody>
              <a:bodyPr wrap="none" rtlCol="0">
                <a:spAutoFit/>
              </a:bodyPr>
              <a:lstStyle/>
              <a:p>
                <a:r>
                  <a:rPr lang="en-US" sz="1200" dirty="0" smtClean="0"/>
                  <a:t>Latitude</a:t>
                </a:r>
                <a:endParaRPr lang="en-US" sz="1200" dirty="0"/>
              </a:p>
            </p:txBody>
          </p:sp>
          <p:sp>
            <p:nvSpPr>
              <p:cNvPr id="96" name="TextBox 95"/>
              <p:cNvSpPr txBox="1"/>
              <p:nvPr/>
            </p:nvSpPr>
            <p:spPr>
              <a:xfrm>
                <a:off x="5201470" y="338993"/>
                <a:ext cx="184666" cy="369332"/>
              </a:xfrm>
              <a:prstGeom prst="rect">
                <a:avLst/>
              </a:prstGeom>
              <a:noFill/>
            </p:spPr>
            <p:txBody>
              <a:bodyPr wrap="none" rtlCol="0">
                <a:spAutoFit/>
              </a:bodyPr>
              <a:lstStyle/>
              <a:p>
                <a:endParaRPr lang="en-US" dirty="0"/>
              </a:p>
            </p:txBody>
          </p:sp>
        </p:grpSp>
        <p:pic>
          <p:nvPicPr>
            <p:cNvPr id="45" name="Picture 44"/>
            <p:cNvPicPr>
              <a:picLocks noChangeAspect="1"/>
            </p:cNvPicPr>
            <p:nvPr/>
          </p:nvPicPr>
          <p:blipFill>
            <a:blip r:embed="rId7"/>
            <a:srcRect t="5304" b="9775"/>
            <a:stretch>
              <a:fillRect/>
            </a:stretch>
          </p:blipFill>
          <p:spPr>
            <a:xfrm>
              <a:off x="4905945" y="2863148"/>
              <a:ext cx="3787541" cy="2482850"/>
            </a:xfrm>
            <a:prstGeom prst="rect">
              <a:avLst/>
            </a:prstGeom>
          </p:spPr>
        </p:pic>
        <p:pic>
          <p:nvPicPr>
            <p:cNvPr id="46" name="Picture 1" descr="ru05_PalmerDeep_temp2.png"/>
            <p:cNvPicPr>
              <a:picLocks noChangeAspect="1"/>
            </p:cNvPicPr>
            <p:nvPr/>
          </p:nvPicPr>
          <p:blipFill>
            <a:blip r:embed="rId6">
              <a:extLst>
                <a:ext uri="{28A0092B-C50C-407E-A947-70E740481C1C}">
                  <a14:useLocalDpi xmlns:a14="http://schemas.microsoft.com/office/drawing/2010/main" val="0"/>
                </a:ext>
              </a:extLst>
            </a:blip>
            <a:srcRect l="6753" t="80692" r="2815" b="12663"/>
            <a:stretch>
              <a:fillRect/>
            </a:stretch>
          </p:blipFill>
          <p:spPr bwMode="auto">
            <a:xfrm>
              <a:off x="5112543" y="5427219"/>
              <a:ext cx="3753033" cy="183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 name="Rectangle 46"/>
            <p:cNvSpPr/>
            <p:nvPr/>
          </p:nvSpPr>
          <p:spPr>
            <a:xfrm>
              <a:off x="5252151" y="5585681"/>
              <a:ext cx="3441335" cy="16036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8" name="Group 47"/>
            <p:cNvGrpSpPr/>
            <p:nvPr/>
          </p:nvGrpSpPr>
          <p:grpSpPr>
            <a:xfrm>
              <a:off x="5151831" y="5522181"/>
              <a:ext cx="3612145" cy="282432"/>
              <a:chOff x="5492472" y="2291803"/>
              <a:chExt cx="3612145" cy="282432"/>
            </a:xfrm>
          </p:grpSpPr>
          <p:sp>
            <p:nvSpPr>
              <p:cNvPr id="90" name="TextBox 89"/>
              <p:cNvSpPr txBox="1"/>
              <p:nvPr/>
            </p:nvSpPr>
            <p:spPr>
              <a:xfrm>
                <a:off x="7205140" y="2292764"/>
                <a:ext cx="262662" cy="276999"/>
              </a:xfrm>
              <a:prstGeom prst="rect">
                <a:avLst/>
              </a:prstGeom>
              <a:noFill/>
            </p:spPr>
            <p:txBody>
              <a:bodyPr wrap="none" rtlCol="0">
                <a:spAutoFit/>
              </a:bodyPr>
              <a:lstStyle/>
              <a:p>
                <a:r>
                  <a:rPr lang="en-US" sz="1200" dirty="0"/>
                  <a:t>0</a:t>
                </a:r>
              </a:p>
            </p:txBody>
          </p:sp>
          <p:sp>
            <p:nvSpPr>
              <p:cNvPr id="91" name="TextBox 90"/>
              <p:cNvSpPr txBox="1"/>
              <p:nvPr/>
            </p:nvSpPr>
            <p:spPr>
              <a:xfrm>
                <a:off x="8765311" y="2291803"/>
                <a:ext cx="339306" cy="276999"/>
              </a:xfrm>
              <a:prstGeom prst="rect">
                <a:avLst/>
              </a:prstGeom>
              <a:noFill/>
            </p:spPr>
            <p:txBody>
              <a:bodyPr wrap="none" rtlCol="0">
                <a:spAutoFit/>
              </a:bodyPr>
              <a:lstStyle/>
              <a:p>
                <a:r>
                  <a:rPr lang="en-US" sz="1200" dirty="0" smtClean="0"/>
                  <a:t>&gt;1</a:t>
                </a:r>
                <a:endParaRPr lang="en-US" sz="1200" dirty="0"/>
              </a:p>
            </p:txBody>
          </p:sp>
          <p:sp>
            <p:nvSpPr>
              <p:cNvPr id="92" name="TextBox 91"/>
              <p:cNvSpPr txBox="1"/>
              <p:nvPr/>
            </p:nvSpPr>
            <p:spPr>
              <a:xfrm>
                <a:off x="5492472" y="2297236"/>
                <a:ext cx="389850" cy="276999"/>
              </a:xfrm>
              <a:prstGeom prst="rect">
                <a:avLst/>
              </a:prstGeom>
              <a:noFill/>
            </p:spPr>
            <p:txBody>
              <a:bodyPr wrap="none" rtlCol="0">
                <a:spAutoFit/>
              </a:bodyPr>
              <a:lstStyle/>
              <a:p>
                <a:r>
                  <a:rPr lang="en-US" sz="1200" dirty="0" smtClean="0"/>
                  <a:t>&lt;-1</a:t>
                </a:r>
                <a:endParaRPr lang="en-US" sz="1200" dirty="0"/>
              </a:p>
            </p:txBody>
          </p:sp>
        </p:grpSp>
        <p:sp>
          <p:nvSpPr>
            <p:cNvPr id="49" name="TextBox 48"/>
            <p:cNvSpPr txBox="1"/>
            <p:nvPr/>
          </p:nvSpPr>
          <p:spPr>
            <a:xfrm>
              <a:off x="6455931" y="5678576"/>
              <a:ext cx="1196436" cy="276999"/>
            </a:xfrm>
            <a:prstGeom prst="rect">
              <a:avLst/>
            </a:prstGeom>
            <a:noFill/>
          </p:spPr>
          <p:txBody>
            <a:bodyPr wrap="none" rtlCol="0">
              <a:spAutoFit/>
            </a:bodyPr>
            <a:lstStyle/>
            <a:p>
              <a:r>
                <a:rPr lang="en-US" sz="1200" dirty="0" smtClean="0"/>
                <a:t>Temperature (C)</a:t>
              </a:r>
              <a:endParaRPr lang="en-US" sz="1200" dirty="0"/>
            </a:p>
          </p:txBody>
        </p:sp>
        <p:sp>
          <p:nvSpPr>
            <p:cNvPr id="50" name="TextBox 49"/>
            <p:cNvSpPr txBox="1"/>
            <p:nvPr/>
          </p:nvSpPr>
          <p:spPr>
            <a:xfrm rot="16200000">
              <a:off x="4600427" y="4489364"/>
              <a:ext cx="819530" cy="276999"/>
            </a:xfrm>
            <a:prstGeom prst="rect">
              <a:avLst/>
            </a:prstGeom>
            <a:noFill/>
          </p:spPr>
          <p:txBody>
            <a:bodyPr wrap="none" rtlCol="0">
              <a:spAutoFit/>
            </a:bodyPr>
            <a:lstStyle/>
            <a:p>
              <a:r>
                <a:rPr lang="en-US" sz="1200" dirty="0" smtClean="0"/>
                <a:t>Depth (</a:t>
              </a:r>
              <a:r>
                <a:rPr lang="en-US" sz="1200" dirty="0" err="1" smtClean="0"/>
                <a:t>m</a:t>
              </a:r>
              <a:r>
                <a:rPr lang="en-US" sz="1200" dirty="0" smtClean="0"/>
                <a:t>)</a:t>
              </a:r>
              <a:endParaRPr lang="en-US" sz="1200" dirty="0"/>
            </a:p>
          </p:txBody>
        </p:sp>
        <p:sp>
          <p:nvSpPr>
            <p:cNvPr id="51" name="Rectangle 50"/>
            <p:cNvSpPr/>
            <p:nvPr/>
          </p:nvSpPr>
          <p:spPr>
            <a:xfrm>
              <a:off x="5148692" y="4287825"/>
              <a:ext cx="241291" cy="67733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5161391" y="4218099"/>
              <a:ext cx="262662" cy="276999"/>
            </a:xfrm>
            <a:prstGeom prst="rect">
              <a:avLst/>
            </a:prstGeom>
            <a:noFill/>
          </p:spPr>
          <p:txBody>
            <a:bodyPr wrap="none" rtlCol="0">
              <a:spAutoFit/>
            </a:bodyPr>
            <a:lstStyle/>
            <a:p>
              <a:r>
                <a:rPr lang="en-US" sz="1200" dirty="0"/>
                <a:t>0</a:t>
              </a:r>
            </a:p>
          </p:txBody>
        </p:sp>
        <p:sp>
          <p:nvSpPr>
            <p:cNvPr id="53" name="Rectangle 52"/>
            <p:cNvSpPr/>
            <p:nvPr/>
          </p:nvSpPr>
          <p:spPr>
            <a:xfrm>
              <a:off x="5321997" y="2907597"/>
              <a:ext cx="1016279" cy="56451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Connector 53"/>
            <p:cNvCxnSpPr/>
            <p:nvPr/>
          </p:nvCxnSpPr>
          <p:spPr>
            <a:xfrm rot="5400000">
              <a:off x="5335467" y="3649350"/>
              <a:ext cx="739632" cy="334368"/>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5400000">
              <a:off x="5432876" y="3488486"/>
              <a:ext cx="739632" cy="334368"/>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a:off x="5458324" y="3484243"/>
              <a:ext cx="739632" cy="334368"/>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400000">
              <a:off x="5481486" y="3475787"/>
              <a:ext cx="739632" cy="334368"/>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a:off x="5593140" y="3442558"/>
              <a:ext cx="592664" cy="279257"/>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a:off x="5720884" y="3621695"/>
              <a:ext cx="304947" cy="16764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a:off x="5698123" y="3613229"/>
              <a:ext cx="304944" cy="16764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16200000" flipH="1">
              <a:off x="5830381" y="3601550"/>
              <a:ext cx="233467" cy="1"/>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16200000" flipH="1">
              <a:off x="5755733" y="3671079"/>
              <a:ext cx="233467" cy="1"/>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5400000">
              <a:off x="6189793" y="3268602"/>
              <a:ext cx="398566" cy="1588"/>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a:off x="5798833" y="3636444"/>
              <a:ext cx="236210" cy="9741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5400000">
              <a:off x="5820558" y="3396598"/>
              <a:ext cx="398566" cy="1588"/>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a:off x="5936387" y="3359487"/>
              <a:ext cx="236210" cy="9741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rot="5400000">
              <a:off x="5938536" y="3440345"/>
              <a:ext cx="236210" cy="9741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6082032" y="3068228"/>
              <a:ext cx="427663" cy="54565"/>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6086347" y="3152010"/>
              <a:ext cx="427663" cy="54565"/>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6073730" y="3218860"/>
              <a:ext cx="427663" cy="54565"/>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054499" y="3277388"/>
              <a:ext cx="427663" cy="54565"/>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382551" y="3382431"/>
              <a:ext cx="77613" cy="38891"/>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6378318" y="3465370"/>
              <a:ext cx="81846" cy="19446"/>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74" name="Rectangle 73"/>
            <p:cNvSpPr/>
            <p:nvPr/>
          </p:nvSpPr>
          <p:spPr>
            <a:xfrm>
              <a:off x="5356119" y="4511487"/>
              <a:ext cx="45719" cy="39100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5040957" y="4717791"/>
              <a:ext cx="418654" cy="276999"/>
            </a:xfrm>
            <a:prstGeom prst="rect">
              <a:avLst/>
            </a:prstGeom>
            <a:noFill/>
          </p:spPr>
          <p:txBody>
            <a:bodyPr wrap="none" rtlCol="0">
              <a:spAutoFit/>
            </a:bodyPr>
            <a:lstStyle/>
            <a:p>
              <a:r>
                <a:rPr lang="en-US" sz="1200" dirty="0" smtClean="0"/>
                <a:t>120</a:t>
              </a:r>
              <a:endParaRPr lang="en-US" sz="1200" dirty="0"/>
            </a:p>
          </p:txBody>
        </p:sp>
        <p:sp>
          <p:nvSpPr>
            <p:cNvPr id="76" name="Rectangle 75"/>
            <p:cNvSpPr/>
            <p:nvPr/>
          </p:nvSpPr>
          <p:spPr>
            <a:xfrm rot="595316">
              <a:off x="5379445" y="5116670"/>
              <a:ext cx="2350371" cy="989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Box 76"/>
            <p:cNvSpPr txBox="1"/>
            <p:nvPr/>
          </p:nvSpPr>
          <p:spPr>
            <a:xfrm>
              <a:off x="5441848" y="4930499"/>
              <a:ext cx="505267" cy="276999"/>
            </a:xfrm>
            <a:prstGeom prst="rect">
              <a:avLst/>
            </a:prstGeom>
            <a:noFill/>
          </p:spPr>
          <p:txBody>
            <a:bodyPr wrap="none" rtlCol="0">
              <a:spAutoFit/>
            </a:bodyPr>
            <a:lstStyle/>
            <a:p>
              <a:r>
                <a:rPr lang="en-US" sz="1200" dirty="0" smtClean="0"/>
                <a:t>-69.4</a:t>
              </a:r>
              <a:endParaRPr lang="en-US" sz="1200" dirty="0"/>
            </a:p>
          </p:txBody>
        </p:sp>
        <p:sp>
          <p:nvSpPr>
            <p:cNvPr id="78" name="TextBox 77"/>
            <p:cNvSpPr txBox="1"/>
            <p:nvPr/>
          </p:nvSpPr>
          <p:spPr>
            <a:xfrm>
              <a:off x="6860544" y="5150220"/>
              <a:ext cx="505267" cy="276999"/>
            </a:xfrm>
            <a:prstGeom prst="rect">
              <a:avLst/>
            </a:prstGeom>
            <a:noFill/>
          </p:spPr>
          <p:txBody>
            <a:bodyPr wrap="none" rtlCol="0">
              <a:spAutoFit/>
            </a:bodyPr>
            <a:lstStyle/>
            <a:p>
              <a:r>
                <a:rPr lang="en-US" sz="1200" dirty="0" smtClean="0"/>
                <a:t>-68.4</a:t>
              </a:r>
              <a:endParaRPr lang="en-US" sz="1200" dirty="0"/>
            </a:p>
          </p:txBody>
        </p:sp>
        <p:sp>
          <p:nvSpPr>
            <p:cNvPr id="79" name="Rectangle 78"/>
            <p:cNvSpPr/>
            <p:nvPr/>
          </p:nvSpPr>
          <p:spPr>
            <a:xfrm>
              <a:off x="6029101" y="5094115"/>
              <a:ext cx="412847" cy="25188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TextBox 79"/>
            <p:cNvSpPr txBox="1"/>
            <p:nvPr/>
          </p:nvSpPr>
          <p:spPr>
            <a:xfrm>
              <a:off x="5910137" y="5094115"/>
              <a:ext cx="813043" cy="276999"/>
            </a:xfrm>
            <a:prstGeom prst="rect">
              <a:avLst/>
            </a:prstGeom>
            <a:noFill/>
          </p:spPr>
          <p:txBody>
            <a:bodyPr wrap="none" rtlCol="0">
              <a:spAutoFit/>
            </a:bodyPr>
            <a:lstStyle/>
            <a:p>
              <a:r>
                <a:rPr lang="en-US" sz="1200" dirty="0" smtClean="0"/>
                <a:t>Longitude</a:t>
              </a:r>
              <a:endParaRPr lang="en-US" sz="1200" dirty="0"/>
            </a:p>
          </p:txBody>
        </p:sp>
        <p:pic>
          <p:nvPicPr>
            <p:cNvPr id="81" name="Picture 80"/>
            <p:cNvPicPr>
              <a:picLocks noChangeAspect="1"/>
            </p:cNvPicPr>
            <p:nvPr/>
          </p:nvPicPr>
          <p:blipFill>
            <a:blip r:embed="rId4"/>
            <a:stretch>
              <a:fillRect/>
            </a:stretch>
          </p:blipFill>
          <p:spPr>
            <a:xfrm>
              <a:off x="6657900" y="3487251"/>
              <a:ext cx="300562" cy="300562"/>
            </a:xfrm>
            <a:prstGeom prst="rect">
              <a:avLst/>
            </a:prstGeom>
            <a:effectLst>
              <a:glow rad="101600">
                <a:srgbClr val="FF0000">
                  <a:alpha val="75000"/>
                </a:srgbClr>
              </a:glow>
            </a:effectLst>
          </p:spPr>
        </p:pic>
        <p:sp>
          <p:nvSpPr>
            <p:cNvPr id="82" name="Rectangle 81"/>
            <p:cNvSpPr/>
            <p:nvPr/>
          </p:nvSpPr>
          <p:spPr>
            <a:xfrm>
              <a:off x="4871692" y="2907596"/>
              <a:ext cx="3878301" cy="3051689"/>
            </a:xfrm>
            <a:prstGeom prst="rect">
              <a:avLst/>
            </a:prstGeom>
            <a:noFill/>
            <a:ln w="285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TextBox 82"/>
            <p:cNvSpPr txBox="1"/>
            <p:nvPr/>
          </p:nvSpPr>
          <p:spPr>
            <a:xfrm>
              <a:off x="7006008" y="2066201"/>
              <a:ext cx="184666" cy="276999"/>
            </a:xfrm>
            <a:prstGeom prst="rect">
              <a:avLst/>
            </a:prstGeom>
            <a:noFill/>
          </p:spPr>
          <p:txBody>
            <a:bodyPr wrap="none" rtlCol="0">
              <a:spAutoFit/>
            </a:bodyPr>
            <a:lstStyle/>
            <a:p>
              <a:endParaRPr lang="en-US" sz="1200" dirty="0"/>
            </a:p>
          </p:txBody>
        </p:sp>
        <p:sp>
          <p:nvSpPr>
            <p:cNvPr id="84" name="Rectangle 83"/>
            <p:cNvSpPr/>
            <p:nvPr/>
          </p:nvSpPr>
          <p:spPr>
            <a:xfrm rot="1020000">
              <a:off x="8001793" y="3845289"/>
              <a:ext cx="185184" cy="148921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4905945" y="2931644"/>
              <a:ext cx="184666" cy="369332"/>
            </a:xfrm>
            <a:prstGeom prst="rect">
              <a:avLst/>
            </a:prstGeom>
            <a:noFill/>
          </p:spPr>
          <p:txBody>
            <a:bodyPr wrap="none" rtlCol="0">
              <a:spAutoFit/>
            </a:bodyPr>
            <a:lstStyle/>
            <a:p>
              <a:endParaRPr lang="en-US" dirty="0"/>
            </a:p>
          </p:txBody>
        </p:sp>
        <p:sp>
          <p:nvSpPr>
            <p:cNvPr id="86" name="TextBox 85"/>
            <p:cNvSpPr txBox="1"/>
            <p:nvPr/>
          </p:nvSpPr>
          <p:spPr>
            <a:xfrm>
              <a:off x="8067571" y="4186350"/>
              <a:ext cx="504615" cy="276999"/>
            </a:xfrm>
            <a:prstGeom prst="rect">
              <a:avLst/>
            </a:prstGeom>
            <a:noFill/>
          </p:spPr>
          <p:txBody>
            <a:bodyPr wrap="none" rtlCol="0">
              <a:spAutoFit/>
            </a:bodyPr>
            <a:lstStyle/>
            <a:p>
              <a:r>
                <a:rPr lang="en-US" sz="1200" dirty="0" smtClean="0"/>
                <a:t>-67.7</a:t>
              </a:r>
              <a:endParaRPr lang="en-US" sz="1200" dirty="0"/>
            </a:p>
          </p:txBody>
        </p:sp>
        <p:sp>
          <p:nvSpPr>
            <p:cNvPr id="87" name="TextBox 86"/>
            <p:cNvSpPr txBox="1"/>
            <p:nvPr/>
          </p:nvSpPr>
          <p:spPr>
            <a:xfrm>
              <a:off x="7917123" y="4511487"/>
              <a:ext cx="698629" cy="276999"/>
            </a:xfrm>
            <a:prstGeom prst="rect">
              <a:avLst/>
            </a:prstGeom>
            <a:noFill/>
          </p:spPr>
          <p:txBody>
            <a:bodyPr wrap="none" rtlCol="0">
              <a:spAutoFit/>
            </a:bodyPr>
            <a:lstStyle/>
            <a:p>
              <a:r>
                <a:rPr lang="en-US" sz="1200" dirty="0" smtClean="0"/>
                <a:t>Latitude</a:t>
              </a:r>
              <a:endParaRPr lang="en-US" sz="1200" dirty="0"/>
            </a:p>
          </p:txBody>
        </p:sp>
        <p:sp>
          <p:nvSpPr>
            <p:cNvPr id="88" name="TextBox 87"/>
            <p:cNvSpPr txBox="1"/>
            <p:nvPr/>
          </p:nvSpPr>
          <p:spPr>
            <a:xfrm>
              <a:off x="7819030" y="4856290"/>
              <a:ext cx="504615" cy="276999"/>
            </a:xfrm>
            <a:prstGeom prst="rect">
              <a:avLst/>
            </a:prstGeom>
            <a:noFill/>
          </p:spPr>
          <p:txBody>
            <a:bodyPr wrap="none" rtlCol="0">
              <a:spAutoFit/>
            </a:bodyPr>
            <a:lstStyle/>
            <a:p>
              <a:r>
                <a:rPr lang="en-US" sz="1200" dirty="0" smtClean="0"/>
                <a:t>-67.9</a:t>
              </a:r>
              <a:endParaRPr lang="en-US" sz="1200" dirty="0"/>
            </a:p>
          </p:txBody>
        </p:sp>
        <p:sp>
          <p:nvSpPr>
            <p:cNvPr id="89" name="Rectangle 88"/>
            <p:cNvSpPr/>
            <p:nvPr/>
          </p:nvSpPr>
          <p:spPr>
            <a:xfrm>
              <a:off x="7652366" y="3215041"/>
              <a:ext cx="748267" cy="17585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err="1" smtClean="0"/>
                <a:t>Rothera</a:t>
              </a:r>
              <a:endParaRPr lang="en-US" sz="1200" dirty="0"/>
            </a:p>
          </p:txBody>
        </p:sp>
      </p:grpSp>
    </p:spTree>
    <p:extLst>
      <p:ext uri="{BB962C8B-B14F-4D97-AF65-F5344CB8AC3E}">
        <p14:creationId xmlns:p14="http://schemas.microsoft.com/office/powerpoint/2010/main" val="29696531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scription: Macintosh HD:Users:oliver:GLSTUR:fig4.png"/>
          <p:cNvPicPr/>
          <p:nvPr/>
        </p:nvPicPr>
        <p:blipFill>
          <a:blip r:embed="rId2">
            <a:extLst>
              <a:ext uri="{28A0092B-C50C-407E-A947-70E740481C1C}">
                <a14:useLocalDpi xmlns:a14="http://schemas.microsoft.com/office/drawing/2010/main" val="0"/>
              </a:ext>
            </a:extLst>
          </a:blip>
          <a:srcRect/>
          <a:stretch>
            <a:fillRect/>
          </a:stretch>
        </p:blipFill>
        <p:spPr bwMode="auto">
          <a:xfrm>
            <a:off x="3467100" y="927100"/>
            <a:ext cx="5257800" cy="5257800"/>
          </a:xfrm>
          <a:prstGeom prst="rect">
            <a:avLst/>
          </a:prstGeom>
          <a:noFill/>
          <a:ln>
            <a:noFill/>
          </a:ln>
        </p:spPr>
      </p:pic>
      <p:sp>
        <p:nvSpPr>
          <p:cNvPr id="3" name="Title 1"/>
          <p:cNvSpPr txBox="1">
            <a:spLocks/>
          </p:cNvSpPr>
          <p:nvPr/>
        </p:nvSpPr>
        <p:spPr>
          <a:xfrm>
            <a:off x="457200" y="32398"/>
            <a:ext cx="8229600" cy="1143000"/>
          </a:xfrm>
          <a:prstGeom prst="rect">
            <a:avLst/>
          </a:prstGeom>
        </p:spPr>
        <p:txBody>
          <a:bodyPr/>
          <a:lstStyle>
            <a:lvl1pPr algn="ctr" rtl="0" eaLnBrk="0" fontAlgn="base" hangingPunct="0">
              <a:spcBef>
                <a:spcPct val="0"/>
              </a:spcBef>
              <a:spcAft>
                <a:spcPct val="0"/>
              </a:spcAft>
              <a:defRPr sz="4400">
                <a:solidFill>
                  <a:schemeClr val="bg1"/>
                </a:solidFill>
                <a:latin typeface="+mj-lt"/>
                <a:ea typeface="Geneva" pitchFamily="-65" charset="-128"/>
                <a:cs typeface="Geneva" pitchFamily="-65" charset="-128"/>
              </a:defRPr>
            </a:lvl1pPr>
            <a:lvl2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2pPr>
            <a:lvl3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3pPr>
            <a:lvl4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4pPr>
            <a:lvl5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smtClean="0">
                <a:solidFill>
                  <a:schemeClr val="tx1"/>
                </a:solidFill>
              </a:rPr>
              <a:t>Receiver Integrated Glider</a:t>
            </a:r>
            <a:endParaRPr lang="en-US" dirty="0">
              <a:solidFill>
                <a:schemeClr val="tx1"/>
              </a:solidFill>
            </a:endParaRPr>
          </a:p>
        </p:txBody>
      </p:sp>
      <p:sp>
        <p:nvSpPr>
          <p:cNvPr id="5" name="Content Placeholder 5"/>
          <p:cNvSpPr txBox="1">
            <a:spLocks/>
          </p:cNvSpPr>
          <p:nvPr/>
        </p:nvSpPr>
        <p:spPr>
          <a:xfrm>
            <a:off x="203200" y="1879600"/>
            <a:ext cx="3276600" cy="3200400"/>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bg1"/>
                </a:solidFill>
                <a:latin typeface="+mn-lt"/>
                <a:ea typeface="Geneva" pitchFamily="-65" charset="-128"/>
                <a:cs typeface="Geneva" pitchFamily="-65" charset="-128"/>
              </a:defRPr>
            </a:lvl1pPr>
            <a:lvl2pPr marL="742950" indent="-285750" algn="l" rtl="0" eaLnBrk="0" fontAlgn="base" hangingPunct="0">
              <a:spcBef>
                <a:spcPct val="20000"/>
              </a:spcBef>
              <a:spcAft>
                <a:spcPct val="0"/>
              </a:spcAft>
              <a:buChar char="–"/>
              <a:defRPr sz="2800">
                <a:solidFill>
                  <a:schemeClr val="bg1"/>
                </a:solidFill>
                <a:latin typeface="+mn-lt"/>
                <a:ea typeface="Geneva" charset="-128"/>
              </a:defRPr>
            </a:lvl2pPr>
            <a:lvl3pPr marL="1143000" indent="-228600" algn="l" rtl="0" eaLnBrk="0" fontAlgn="base" hangingPunct="0">
              <a:spcBef>
                <a:spcPct val="20000"/>
              </a:spcBef>
              <a:spcAft>
                <a:spcPct val="0"/>
              </a:spcAft>
              <a:buChar char="•"/>
              <a:defRPr sz="2400">
                <a:solidFill>
                  <a:schemeClr val="bg1"/>
                </a:solidFill>
                <a:latin typeface="+mn-lt"/>
                <a:ea typeface="Geneva" charset="-128"/>
              </a:defRPr>
            </a:lvl3pPr>
            <a:lvl4pPr marL="1600200" indent="-228600" algn="l" rtl="0" eaLnBrk="0" fontAlgn="base" hangingPunct="0">
              <a:spcBef>
                <a:spcPct val="20000"/>
              </a:spcBef>
              <a:spcAft>
                <a:spcPct val="0"/>
              </a:spcAft>
              <a:buChar char="–"/>
              <a:defRPr sz="2000">
                <a:solidFill>
                  <a:schemeClr val="bg1"/>
                </a:solidFill>
                <a:latin typeface="+mn-lt"/>
                <a:ea typeface="Geneva" charset="-128"/>
              </a:defRPr>
            </a:lvl4pPr>
            <a:lvl5pPr marL="2057400" indent="-228600" algn="l" rtl="0" eaLnBrk="0" fontAlgn="base" hangingPunct="0">
              <a:spcBef>
                <a:spcPct val="20000"/>
              </a:spcBef>
              <a:spcAft>
                <a:spcPct val="0"/>
              </a:spcAft>
              <a:buChar char="»"/>
              <a:defRPr sz="2000">
                <a:solidFill>
                  <a:schemeClr val="bg1"/>
                </a:solidFill>
                <a:latin typeface="+mn-lt"/>
                <a:ea typeface="Geneva"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US" sz="2400" dirty="0" smtClean="0">
                <a:solidFill>
                  <a:schemeClr val="tx1"/>
                </a:solidFill>
              </a:rPr>
              <a:t>Enables coupling of data sets </a:t>
            </a:r>
          </a:p>
          <a:p>
            <a:pPr lvl="1"/>
            <a:r>
              <a:rPr lang="en-US" sz="2000" dirty="0" smtClean="0">
                <a:solidFill>
                  <a:schemeClr val="tx1"/>
                </a:solidFill>
              </a:rPr>
              <a:t>Telemetry data</a:t>
            </a:r>
          </a:p>
          <a:p>
            <a:pPr lvl="1"/>
            <a:r>
              <a:rPr lang="en-US" sz="2000" dirty="0" smtClean="0">
                <a:solidFill>
                  <a:schemeClr val="tx1"/>
                </a:solidFill>
              </a:rPr>
              <a:t>Temperature</a:t>
            </a:r>
          </a:p>
          <a:p>
            <a:pPr lvl="1"/>
            <a:r>
              <a:rPr lang="en-US" sz="2000" dirty="0" smtClean="0">
                <a:solidFill>
                  <a:schemeClr val="tx1"/>
                </a:solidFill>
              </a:rPr>
              <a:t>Salinity</a:t>
            </a:r>
          </a:p>
          <a:p>
            <a:pPr lvl="1"/>
            <a:r>
              <a:rPr lang="en-US" sz="2000" dirty="0" smtClean="0">
                <a:solidFill>
                  <a:schemeClr val="tx1"/>
                </a:solidFill>
              </a:rPr>
              <a:t>Productivity</a:t>
            </a:r>
          </a:p>
          <a:p>
            <a:r>
              <a:rPr lang="en-US" sz="2400" dirty="0" smtClean="0">
                <a:solidFill>
                  <a:schemeClr val="tx1"/>
                </a:solidFill>
              </a:rPr>
              <a:t>Moves us beyond fixed arrays</a:t>
            </a:r>
            <a:endParaRPr lang="en-US" sz="2400" dirty="0">
              <a:solidFill>
                <a:schemeClr val="tx1"/>
              </a:solidFill>
            </a:endParaRPr>
          </a:p>
        </p:txBody>
      </p:sp>
      <p:sp>
        <p:nvSpPr>
          <p:cNvPr id="6" name="Rectangle 5"/>
          <p:cNvSpPr/>
          <p:nvPr/>
        </p:nvSpPr>
        <p:spPr>
          <a:xfrm>
            <a:off x="0" y="1"/>
            <a:ext cx="9144000" cy="806824"/>
          </a:xfrm>
          <a:prstGeom prst="rect">
            <a:avLst/>
          </a:prstGeom>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723153"/>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Gliders being able to track animals based on passive acoustics</a:t>
            </a:r>
            <a:endParaRPr lang="en-US" sz="2400" dirty="0"/>
          </a:p>
        </p:txBody>
      </p:sp>
    </p:spTree>
    <p:extLst>
      <p:ext uri="{BB962C8B-B14F-4D97-AF65-F5344CB8AC3E}">
        <p14:creationId xmlns:p14="http://schemas.microsoft.com/office/powerpoint/2010/main" val="11196452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63901" y="883274"/>
            <a:ext cx="5740399" cy="5974208"/>
          </a:xfrm>
          <a:prstGeom prst="rect">
            <a:avLst/>
          </a:prstGeom>
        </p:spPr>
      </p:pic>
      <p:sp>
        <p:nvSpPr>
          <p:cNvPr id="5" name="Rectangle 4"/>
          <p:cNvSpPr/>
          <p:nvPr/>
        </p:nvSpPr>
        <p:spPr>
          <a:xfrm>
            <a:off x="0" y="1"/>
            <a:ext cx="9144000" cy="806824"/>
          </a:xfrm>
          <a:prstGeom prst="rect">
            <a:avLst/>
          </a:prstGeom>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9144000" cy="723153"/>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         </a:t>
            </a:r>
            <a:r>
              <a:rPr lang="en-US" sz="2400" dirty="0" smtClean="0"/>
              <a:t>Gliders being able to track animals based on passive acoustics</a:t>
            </a:r>
            <a:endParaRPr lang="en-US" sz="2400" dirty="0"/>
          </a:p>
        </p:txBody>
      </p:sp>
      <p:sp>
        <p:nvSpPr>
          <p:cNvPr id="7" name="Rectangle 6"/>
          <p:cNvSpPr/>
          <p:nvPr/>
        </p:nvSpPr>
        <p:spPr>
          <a:xfrm>
            <a:off x="-63500" y="1013410"/>
            <a:ext cx="3352801" cy="1015663"/>
          </a:xfrm>
          <a:prstGeom prst="rect">
            <a:avLst/>
          </a:prstGeom>
        </p:spPr>
        <p:txBody>
          <a:bodyPr wrap="square">
            <a:spAutoFit/>
          </a:bodyPr>
          <a:lstStyle/>
          <a:p>
            <a:pPr algn="ctr"/>
            <a:r>
              <a:rPr lang="en-US" sz="1200" dirty="0"/>
              <a:t>Drs. Baumgartner </a:t>
            </a:r>
            <a:r>
              <a:rPr lang="en-US" sz="1200" dirty="0" smtClean="0"/>
              <a:t>(WHOI) and </a:t>
            </a:r>
            <a:r>
              <a:rPr lang="en-US" sz="1200" dirty="0" err="1" smtClean="0"/>
              <a:t>Fratantoni</a:t>
            </a:r>
            <a:r>
              <a:rPr lang="en-US" sz="1200" dirty="0"/>
              <a:t> </a:t>
            </a:r>
            <a:r>
              <a:rPr lang="en-US" sz="1200" dirty="0" smtClean="0"/>
              <a:t>(</a:t>
            </a:r>
            <a:r>
              <a:rPr lang="en-US" sz="1200" dirty="0" err="1" smtClean="0"/>
              <a:t>SeaTrec</a:t>
            </a:r>
            <a:r>
              <a:rPr lang="en-US" sz="1200" dirty="0" smtClean="0"/>
              <a:t>) </a:t>
            </a:r>
            <a:r>
              <a:rPr lang="en-US" sz="1200" dirty="0"/>
              <a:t>from </a:t>
            </a:r>
            <a:r>
              <a:rPr lang="en-US" sz="1200" dirty="0" smtClean="0"/>
              <a:t>to </a:t>
            </a:r>
            <a:r>
              <a:rPr lang="en-US" sz="1200" dirty="0"/>
              <a:t>develop autonomous gliders, equipped with a reliable acoustic detection algorithm to allow near real time detection of North Atlantic right, fin, </a:t>
            </a:r>
            <a:r>
              <a:rPr lang="en-US" sz="1200" dirty="0" err="1"/>
              <a:t>sei</a:t>
            </a:r>
            <a:r>
              <a:rPr lang="en-US" sz="1200" dirty="0"/>
              <a:t> and humpback whales. </a:t>
            </a:r>
          </a:p>
        </p:txBody>
      </p:sp>
      <p:pic>
        <p:nvPicPr>
          <p:cNvPr id="8" name="Picture 7"/>
          <p:cNvPicPr>
            <a:picLocks noChangeAspect="1"/>
          </p:cNvPicPr>
          <p:nvPr/>
        </p:nvPicPr>
        <p:blipFill>
          <a:blip r:embed="rId3"/>
          <a:stretch>
            <a:fillRect/>
          </a:stretch>
        </p:blipFill>
        <p:spPr>
          <a:xfrm>
            <a:off x="127000" y="2146300"/>
            <a:ext cx="3028462" cy="1968500"/>
          </a:xfrm>
          <a:prstGeom prst="rect">
            <a:avLst/>
          </a:prstGeom>
        </p:spPr>
      </p:pic>
      <p:sp>
        <p:nvSpPr>
          <p:cNvPr id="9" name="TextBox 8"/>
          <p:cNvSpPr txBox="1"/>
          <p:nvPr/>
        </p:nvSpPr>
        <p:spPr>
          <a:xfrm>
            <a:off x="1770721" y="2108200"/>
            <a:ext cx="1404514" cy="307777"/>
          </a:xfrm>
          <a:prstGeom prst="rect">
            <a:avLst/>
          </a:prstGeom>
          <a:noFill/>
        </p:spPr>
        <p:txBody>
          <a:bodyPr wrap="none" rtlCol="0">
            <a:spAutoFit/>
          </a:bodyPr>
          <a:lstStyle/>
          <a:p>
            <a:r>
              <a:rPr lang="en-US" sz="1400" dirty="0" smtClean="0"/>
              <a:t>Dr. Baumgartner</a:t>
            </a:r>
            <a:endParaRPr lang="en-US" sz="1400" dirty="0"/>
          </a:p>
        </p:txBody>
      </p:sp>
      <p:pic>
        <p:nvPicPr>
          <p:cNvPr id="10" name="Picture 9"/>
          <p:cNvPicPr>
            <a:picLocks noChangeAspect="1"/>
          </p:cNvPicPr>
          <p:nvPr/>
        </p:nvPicPr>
        <p:blipFill>
          <a:blip r:embed="rId4"/>
          <a:stretch>
            <a:fillRect/>
          </a:stretch>
        </p:blipFill>
        <p:spPr>
          <a:xfrm>
            <a:off x="538821" y="4203700"/>
            <a:ext cx="2463800" cy="2324100"/>
          </a:xfrm>
          <a:prstGeom prst="rect">
            <a:avLst/>
          </a:prstGeom>
        </p:spPr>
      </p:pic>
      <p:sp>
        <p:nvSpPr>
          <p:cNvPr id="11" name="TextBox 10"/>
          <p:cNvSpPr txBox="1"/>
          <p:nvPr/>
        </p:nvSpPr>
        <p:spPr>
          <a:xfrm>
            <a:off x="1847905" y="4127500"/>
            <a:ext cx="1205516" cy="307777"/>
          </a:xfrm>
          <a:prstGeom prst="rect">
            <a:avLst/>
          </a:prstGeom>
          <a:noFill/>
        </p:spPr>
        <p:txBody>
          <a:bodyPr wrap="none" rtlCol="0">
            <a:spAutoFit/>
          </a:bodyPr>
          <a:lstStyle/>
          <a:p>
            <a:r>
              <a:rPr lang="en-US" sz="1400" dirty="0" smtClean="0"/>
              <a:t>Dr. </a:t>
            </a:r>
            <a:r>
              <a:rPr lang="en-US" sz="1400" dirty="0" err="1" smtClean="0"/>
              <a:t>Fratantoni</a:t>
            </a:r>
            <a:endParaRPr lang="en-US" sz="1400" dirty="0"/>
          </a:p>
        </p:txBody>
      </p:sp>
    </p:spTree>
    <p:extLst>
      <p:ext uri="{BB962C8B-B14F-4D97-AF65-F5344CB8AC3E}">
        <p14:creationId xmlns:p14="http://schemas.microsoft.com/office/powerpoint/2010/main" val="13435292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13735"/>
          <a:stretch/>
        </p:blipFill>
        <p:spPr>
          <a:xfrm>
            <a:off x="147166" y="1625600"/>
            <a:ext cx="3777102" cy="4020794"/>
          </a:xfrm>
          <a:prstGeom prst="rect">
            <a:avLst/>
          </a:prstGeom>
        </p:spPr>
      </p:pic>
      <p:pic>
        <p:nvPicPr>
          <p:cNvPr id="14" name="Picture 13"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66" y="294371"/>
            <a:ext cx="1135533" cy="1135533"/>
          </a:xfrm>
          <a:prstGeom prst="rect">
            <a:avLst/>
          </a:prstGeom>
        </p:spPr>
      </p:pic>
      <p:sp>
        <p:nvSpPr>
          <p:cNvPr id="15" name="TextBox 14"/>
          <p:cNvSpPr txBox="1"/>
          <p:nvPr/>
        </p:nvSpPr>
        <p:spPr>
          <a:xfrm>
            <a:off x="4165600" y="1832459"/>
            <a:ext cx="4338727" cy="2862323"/>
          </a:xfrm>
          <a:prstGeom prst="rect">
            <a:avLst/>
          </a:prstGeom>
          <a:noFill/>
        </p:spPr>
        <p:txBody>
          <a:bodyPr wrap="square" rtlCol="0">
            <a:spAutoFit/>
          </a:bodyPr>
          <a:lstStyle/>
          <a:p>
            <a:pPr marL="342900" indent="-342900">
              <a:buAutoNum type="arabicParenR"/>
            </a:pPr>
            <a:r>
              <a:rPr lang="en-US" dirty="0" smtClean="0"/>
              <a:t>Annual time series measurements at Palmer Station, nominally October through March</a:t>
            </a:r>
          </a:p>
          <a:p>
            <a:pPr marL="342900" indent="-342900">
              <a:buAutoNum type="arabicParenR"/>
            </a:pPr>
            <a:r>
              <a:rPr lang="en-US" dirty="0" smtClean="0"/>
              <a:t>Annual cruise spanning the Peninsula during month of January</a:t>
            </a:r>
          </a:p>
          <a:p>
            <a:pPr marL="342900" indent="-342900">
              <a:buAutoNum type="arabicParenR"/>
            </a:pPr>
            <a:r>
              <a:rPr lang="en-US" dirty="0" smtClean="0"/>
              <a:t>Station and cruise is augmented with Slocum glider deployments</a:t>
            </a:r>
          </a:p>
          <a:p>
            <a:pPr marL="342900" indent="-342900">
              <a:buAutoNum type="arabicParenR"/>
            </a:pPr>
            <a:r>
              <a:rPr lang="en-US" dirty="0" smtClean="0"/>
              <a:t>Active satellite and modeling program</a:t>
            </a:r>
          </a:p>
          <a:p>
            <a:pPr marL="342900" indent="-342900">
              <a:buAutoNum type="arabicParenR"/>
            </a:pPr>
            <a:r>
              <a:rPr lang="en-US" dirty="0" smtClean="0"/>
              <a:t>Linked to education and outreach programs </a:t>
            </a:r>
            <a:endParaRPr lang="en-US" dirty="0"/>
          </a:p>
        </p:txBody>
      </p:sp>
      <p:sp>
        <p:nvSpPr>
          <p:cNvPr id="16" name="TextBox 15"/>
          <p:cNvSpPr txBox="1"/>
          <p:nvPr/>
        </p:nvSpPr>
        <p:spPr>
          <a:xfrm>
            <a:off x="1282699" y="349864"/>
            <a:ext cx="7607300" cy="923330"/>
          </a:xfrm>
          <a:prstGeom prst="rect">
            <a:avLst/>
          </a:prstGeom>
          <a:noFill/>
        </p:spPr>
        <p:txBody>
          <a:bodyPr wrap="square" rtlCol="0">
            <a:spAutoFit/>
          </a:bodyPr>
          <a:lstStyle/>
          <a:p>
            <a:pPr algn="ctr"/>
            <a:r>
              <a:rPr lang="en-US" b="1" dirty="0" smtClean="0"/>
              <a:t>Sponsored by NSF, LTER is focused on understanding long term changes in the ecology and biogeochemistry of the marine system of the rapidly changing West Antarctic Peninsula.  Currently conducting its 24 field season</a:t>
            </a:r>
            <a:endParaRPr lang="en-US" b="1" dirty="0"/>
          </a:p>
        </p:txBody>
      </p:sp>
      <p:sp>
        <p:nvSpPr>
          <p:cNvPr id="17" name="TextBox 16"/>
          <p:cNvSpPr txBox="1"/>
          <p:nvPr/>
        </p:nvSpPr>
        <p:spPr>
          <a:xfrm>
            <a:off x="4165600" y="1479028"/>
            <a:ext cx="1174608" cy="369332"/>
          </a:xfrm>
          <a:prstGeom prst="rect">
            <a:avLst/>
          </a:prstGeom>
          <a:noFill/>
        </p:spPr>
        <p:txBody>
          <a:bodyPr wrap="none" rtlCol="0">
            <a:spAutoFit/>
          </a:bodyPr>
          <a:lstStyle/>
          <a:p>
            <a:r>
              <a:rPr lang="en-US" b="1" dirty="0" smtClean="0"/>
              <a:t>Approach</a:t>
            </a:r>
            <a:r>
              <a:rPr lang="en-US" dirty="0" smtClean="0"/>
              <a:t>:</a:t>
            </a:r>
            <a:endParaRPr lang="en-US" dirty="0"/>
          </a:p>
        </p:txBody>
      </p:sp>
      <p:sp>
        <p:nvSpPr>
          <p:cNvPr id="18" name="5-Point Star 17"/>
          <p:cNvSpPr/>
          <p:nvPr/>
        </p:nvSpPr>
        <p:spPr>
          <a:xfrm>
            <a:off x="2743200" y="3479800"/>
            <a:ext cx="152400" cy="133350"/>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060889" y="4728650"/>
            <a:ext cx="1555572" cy="369332"/>
          </a:xfrm>
          <a:prstGeom prst="rect">
            <a:avLst/>
          </a:prstGeom>
        </p:spPr>
        <p:txBody>
          <a:bodyPr wrap="none">
            <a:spAutoFit/>
          </a:bodyPr>
          <a:lstStyle/>
          <a:p>
            <a:r>
              <a:rPr lang="en-US" b="1" dirty="0" smtClean="0"/>
              <a:t>For more Info</a:t>
            </a:r>
            <a:r>
              <a:rPr lang="en-US" dirty="0" smtClean="0"/>
              <a:t>:</a:t>
            </a:r>
            <a:endParaRPr lang="en-US" dirty="0"/>
          </a:p>
        </p:txBody>
      </p:sp>
      <p:sp>
        <p:nvSpPr>
          <p:cNvPr id="20" name="Rectangle 19"/>
          <p:cNvSpPr/>
          <p:nvPr/>
        </p:nvSpPr>
        <p:spPr>
          <a:xfrm>
            <a:off x="4073572" y="5047180"/>
            <a:ext cx="3584034" cy="1569660"/>
          </a:xfrm>
          <a:prstGeom prst="rect">
            <a:avLst/>
          </a:prstGeom>
        </p:spPr>
        <p:txBody>
          <a:bodyPr wrap="square">
            <a:spAutoFit/>
          </a:bodyPr>
          <a:lstStyle/>
          <a:p>
            <a:r>
              <a:rPr lang="en-US" sz="1600" dirty="0" smtClean="0"/>
              <a:t>Program website: </a:t>
            </a:r>
            <a:r>
              <a:rPr lang="en-US" sz="1600" dirty="0" smtClean="0">
                <a:hlinkClick r:id="rId4"/>
              </a:rPr>
              <a:t>http</a:t>
            </a:r>
            <a:r>
              <a:rPr lang="en-US" sz="1600" dirty="0">
                <a:hlinkClick r:id="rId4"/>
              </a:rPr>
              <a:t>://pal.lternet.edu</a:t>
            </a:r>
            <a:r>
              <a:rPr lang="en-US" sz="1600" dirty="0" smtClean="0">
                <a:hlinkClick r:id="rId4"/>
              </a:rPr>
              <a:t>/</a:t>
            </a:r>
            <a:endParaRPr lang="en-US" sz="1600" dirty="0"/>
          </a:p>
          <a:p>
            <a:r>
              <a:rPr lang="en-US" sz="1600" dirty="0" smtClean="0"/>
              <a:t>	or</a:t>
            </a:r>
          </a:p>
          <a:p>
            <a:r>
              <a:rPr lang="en-US" sz="1600" dirty="0"/>
              <a:t>Program </a:t>
            </a:r>
            <a:r>
              <a:rPr lang="en-US" sz="1600" dirty="0" smtClean="0"/>
              <a:t>documentary available at Netflix or ITunes</a:t>
            </a:r>
            <a:endParaRPr lang="en-US" sz="1600" dirty="0"/>
          </a:p>
          <a:p>
            <a:endParaRPr lang="en-US" sz="1600" dirty="0"/>
          </a:p>
          <a:p>
            <a:endParaRPr lang="en-US" sz="1600" dirty="0"/>
          </a:p>
        </p:txBody>
      </p:sp>
      <p:sp>
        <p:nvSpPr>
          <p:cNvPr id="21" name="TextBox 20"/>
          <p:cNvSpPr txBox="1"/>
          <p:nvPr/>
        </p:nvSpPr>
        <p:spPr>
          <a:xfrm>
            <a:off x="4927600" y="5803900"/>
            <a:ext cx="184666" cy="369332"/>
          </a:xfrm>
          <a:prstGeom prst="rect">
            <a:avLst/>
          </a:prstGeom>
          <a:noFill/>
        </p:spPr>
        <p:txBody>
          <a:bodyPr wrap="none" rtlCol="0">
            <a:spAutoFit/>
          </a:bodyPr>
          <a:lstStyle/>
          <a:p>
            <a:endParaRPr lang="en-US" dirty="0"/>
          </a:p>
        </p:txBody>
      </p:sp>
      <p:pic>
        <p:nvPicPr>
          <p:cNvPr id="22" name="Picture 21"/>
          <p:cNvPicPr>
            <a:picLocks noChangeAspect="1"/>
          </p:cNvPicPr>
          <p:nvPr/>
        </p:nvPicPr>
        <p:blipFill>
          <a:blip r:embed="rId5"/>
          <a:stretch>
            <a:fillRect/>
          </a:stretch>
        </p:blipFill>
        <p:spPr>
          <a:xfrm>
            <a:off x="7708406" y="4642214"/>
            <a:ext cx="1283195" cy="1899650"/>
          </a:xfrm>
          <a:prstGeom prst="rect">
            <a:avLst/>
          </a:prstGeom>
        </p:spPr>
      </p:pic>
      <p:pic>
        <p:nvPicPr>
          <p:cNvPr id="24" name="Picture 23" descr="boating_limits_bath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141" y="1429904"/>
            <a:ext cx="1341010" cy="1045081"/>
          </a:xfrm>
          <a:prstGeom prst="rect">
            <a:avLst/>
          </a:prstGeom>
          <a:ln w="19050" cmpd="sng">
            <a:solidFill>
              <a:srgbClr val="FF0000"/>
            </a:solidFill>
          </a:ln>
        </p:spPr>
      </p:pic>
      <p:sp>
        <p:nvSpPr>
          <p:cNvPr id="29" name="Rectangle 28"/>
          <p:cNvSpPr/>
          <p:nvPr/>
        </p:nvSpPr>
        <p:spPr>
          <a:xfrm>
            <a:off x="3008864" y="4540309"/>
            <a:ext cx="49896" cy="48399"/>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a:endCxn id="18" idx="0"/>
          </p:cNvCxnSpPr>
          <p:nvPr/>
        </p:nvCxnSpPr>
        <p:spPr>
          <a:xfrm>
            <a:off x="1870151" y="2474985"/>
            <a:ext cx="949249" cy="100481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2" name="5-Point Star 31"/>
          <p:cNvSpPr/>
          <p:nvPr/>
        </p:nvSpPr>
        <p:spPr>
          <a:xfrm>
            <a:off x="1248833" y="2239433"/>
            <a:ext cx="118534" cy="152400"/>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5-Point Star 32"/>
          <p:cNvSpPr/>
          <p:nvPr/>
        </p:nvSpPr>
        <p:spPr>
          <a:xfrm>
            <a:off x="1045633" y="1822477"/>
            <a:ext cx="118534" cy="152400"/>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1253074" y="1656286"/>
            <a:ext cx="453970" cy="200055"/>
          </a:xfrm>
          <a:prstGeom prst="rect">
            <a:avLst/>
          </a:prstGeom>
          <a:noFill/>
        </p:spPr>
        <p:txBody>
          <a:bodyPr wrap="none" rtlCol="0">
            <a:spAutoFit/>
          </a:bodyPr>
          <a:lstStyle/>
          <a:p>
            <a:r>
              <a:rPr lang="en-US" sz="700" dirty="0" smtClean="0">
                <a:solidFill>
                  <a:srgbClr val="FF0000"/>
                </a:solidFill>
              </a:rPr>
              <a:t>Palmer</a:t>
            </a:r>
            <a:endParaRPr lang="en-US" sz="700" dirty="0">
              <a:solidFill>
                <a:srgbClr val="FF0000"/>
              </a:solidFill>
            </a:endParaRPr>
          </a:p>
        </p:txBody>
      </p:sp>
    </p:spTree>
    <p:extLst>
      <p:ext uri="{BB962C8B-B14F-4D97-AF65-F5344CB8AC3E}">
        <p14:creationId xmlns:p14="http://schemas.microsoft.com/office/powerpoint/2010/main" val="1812265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806824"/>
          </a:xfrm>
          <a:prstGeom prst="rect">
            <a:avLst/>
          </a:prstGeom>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723153"/>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Coming soon (2-4 years) micro- and small zooplankton imaging </a:t>
            </a:r>
            <a:endParaRPr lang="en-US" sz="2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684" y="1951392"/>
            <a:ext cx="4920199" cy="3979508"/>
          </a:xfrm>
          <a:prstGeom prst="rect">
            <a:avLst/>
          </a:prstGeom>
        </p:spPr>
      </p:pic>
      <p:sp>
        <p:nvSpPr>
          <p:cNvPr id="7" name="TextBox 6"/>
          <p:cNvSpPr txBox="1"/>
          <p:nvPr/>
        </p:nvSpPr>
        <p:spPr>
          <a:xfrm>
            <a:off x="939800" y="1243399"/>
            <a:ext cx="3525424" cy="646331"/>
          </a:xfrm>
          <a:prstGeom prst="rect">
            <a:avLst/>
          </a:prstGeom>
          <a:noFill/>
        </p:spPr>
        <p:txBody>
          <a:bodyPr wrap="none" rtlCol="0">
            <a:spAutoFit/>
          </a:bodyPr>
          <a:lstStyle/>
          <a:p>
            <a:pPr algn="ctr"/>
            <a:r>
              <a:rPr lang="en-US" dirty="0" smtClean="0"/>
              <a:t>Holographic images from Monterey</a:t>
            </a:r>
          </a:p>
          <a:p>
            <a:pPr algn="ctr"/>
            <a:r>
              <a:rPr lang="en-US" dirty="0" smtClean="0"/>
              <a:t>by an AUV </a:t>
            </a:r>
            <a:endParaRPr lang="en-US" dirty="0"/>
          </a:p>
        </p:txBody>
      </p:sp>
      <p:sp>
        <p:nvSpPr>
          <p:cNvPr id="8" name="TextBox 7"/>
          <p:cNvSpPr txBox="1"/>
          <p:nvPr/>
        </p:nvSpPr>
        <p:spPr>
          <a:xfrm>
            <a:off x="88900" y="6375400"/>
            <a:ext cx="3572650" cy="369332"/>
          </a:xfrm>
          <a:prstGeom prst="rect">
            <a:avLst/>
          </a:prstGeom>
          <a:noFill/>
        </p:spPr>
        <p:txBody>
          <a:bodyPr wrap="none" rtlCol="0">
            <a:spAutoFit/>
          </a:bodyPr>
          <a:lstStyle/>
          <a:p>
            <a:r>
              <a:rPr lang="en-US" dirty="0" smtClean="0"/>
              <a:t>Thanks to James Bellingham (WHOI)</a:t>
            </a:r>
            <a:endParaRPr lang="en-US" dirty="0"/>
          </a:p>
        </p:txBody>
      </p:sp>
      <p:pic>
        <p:nvPicPr>
          <p:cNvPr id="12" name="Picture 11" descr="C:\Users\wslade\AppData\Local\Temp\SNAGHTML1d92508a.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0587" y="1889730"/>
            <a:ext cx="2359025" cy="1342597"/>
          </a:xfrm>
          <a:prstGeom prst="rect">
            <a:avLst/>
          </a:prstGeom>
          <a:noFill/>
          <a:ln>
            <a:noFill/>
          </a:ln>
        </p:spPr>
      </p:pic>
      <p:pic>
        <p:nvPicPr>
          <p:cNvPr id="14" name="Picture 13"/>
          <p:cNvPicPr/>
          <p:nvPr/>
        </p:nvPicPr>
        <p:blipFill>
          <a:blip r:embed="rId4">
            <a:extLst>
              <a:ext uri="{28A0092B-C50C-407E-A947-70E740481C1C}">
                <a14:useLocalDpi xmlns:a14="http://schemas.microsoft.com/office/drawing/2010/main" val="0"/>
              </a:ext>
            </a:extLst>
          </a:blip>
          <a:srcRect/>
          <a:stretch>
            <a:fillRect/>
          </a:stretch>
        </p:blipFill>
        <p:spPr bwMode="auto">
          <a:xfrm>
            <a:off x="5855335" y="3232327"/>
            <a:ext cx="2869565" cy="2467928"/>
          </a:xfrm>
          <a:prstGeom prst="rect">
            <a:avLst/>
          </a:prstGeom>
          <a:noFill/>
          <a:ln>
            <a:noFill/>
          </a:ln>
        </p:spPr>
      </p:pic>
      <p:sp>
        <p:nvSpPr>
          <p:cNvPr id="15" name="TextBox 14"/>
          <p:cNvSpPr txBox="1"/>
          <p:nvPr/>
        </p:nvSpPr>
        <p:spPr>
          <a:xfrm>
            <a:off x="5707424" y="1339165"/>
            <a:ext cx="3134191" cy="369332"/>
          </a:xfrm>
          <a:prstGeom prst="rect">
            <a:avLst/>
          </a:prstGeom>
          <a:noFill/>
        </p:spPr>
        <p:txBody>
          <a:bodyPr wrap="none" rtlCol="0">
            <a:spAutoFit/>
          </a:bodyPr>
          <a:lstStyle/>
          <a:p>
            <a:pPr algn="ctr"/>
            <a:r>
              <a:rPr lang="en-US" dirty="0" smtClean="0"/>
              <a:t>Design strategies are underway</a:t>
            </a:r>
            <a:endParaRPr lang="en-US" dirty="0"/>
          </a:p>
        </p:txBody>
      </p:sp>
    </p:spTree>
    <p:extLst>
      <p:ext uri="{BB962C8B-B14F-4D97-AF65-F5344CB8AC3E}">
        <p14:creationId xmlns:p14="http://schemas.microsoft.com/office/powerpoint/2010/main" val="34221325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899280"/>
            <a:ext cx="8534400" cy="915173"/>
          </a:xfrm>
        </p:spPr>
        <p:txBody>
          <a:bodyPr>
            <a:normAutofit fontScale="90000"/>
          </a:bodyPr>
          <a:lstStyle/>
          <a:p>
            <a:pPr algn="ctr"/>
            <a:r>
              <a:rPr lang="en-US" sz="3600" dirty="0" smtClean="0">
                <a:solidFill>
                  <a:srgbClr val="000000"/>
                </a:solidFill>
              </a:rPr>
              <a:t>Observed Model vs Glider Differences</a:t>
            </a:r>
            <a:br>
              <a:rPr lang="en-US" sz="3600" dirty="0" smtClean="0">
                <a:solidFill>
                  <a:srgbClr val="000000"/>
                </a:solidFill>
              </a:rPr>
            </a:br>
            <a:r>
              <a:rPr lang="en-US" sz="2700" dirty="0" smtClean="0">
                <a:solidFill>
                  <a:srgbClr val="000000"/>
                </a:solidFill>
              </a:rPr>
              <a:t>(Results from undergrad summer research)</a:t>
            </a:r>
            <a:endParaRPr lang="en-US" sz="2700" dirty="0">
              <a:solidFill>
                <a:srgbClr val="000000"/>
              </a:solidFill>
            </a:endParaRPr>
          </a:p>
        </p:txBody>
      </p:sp>
      <p:pic>
        <p:nvPicPr>
          <p:cNvPr id="5" name="Picture 4" descr="Figure6.png"/>
          <p:cNvPicPr>
            <a:picLocks noChangeAspect="1"/>
          </p:cNvPicPr>
          <p:nvPr/>
        </p:nvPicPr>
        <p:blipFill>
          <a:blip r:embed="rId2" cstate="print"/>
          <a:stretch>
            <a:fillRect/>
          </a:stretch>
        </p:blipFill>
        <p:spPr>
          <a:xfrm>
            <a:off x="0" y="1843261"/>
            <a:ext cx="4572000" cy="3429000"/>
          </a:xfrm>
          <a:prstGeom prst="rect">
            <a:avLst/>
          </a:prstGeom>
        </p:spPr>
      </p:pic>
      <p:pic>
        <p:nvPicPr>
          <p:cNvPr id="6" name="Picture 5" descr="Figure 8.png"/>
          <p:cNvPicPr>
            <a:picLocks noChangeAspect="1"/>
          </p:cNvPicPr>
          <p:nvPr/>
        </p:nvPicPr>
        <p:blipFill>
          <a:blip r:embed="rId3" cstate="print"/>
          <a:stretch>
            <a:fillRect/>
          </a:stretch>
        </p:blipFill>
        <p:spPr>
          <a:xfrm>
            <a:off x="4684707" y="1880049"/>
            <a:ext cx="4455685" cy="3341763"/>
          </a:xfrm>
          <a:prstGeom prst="rect">
            <a:avLst/>
          </a:prstGeom>
        </p:spPr>
      </p:pic>
      <p:sp>
        <p:nvSpPr>
          <p:cNvPr id="8" name="Rectangle 7"/>
          <p:cNvSpPr/>
          <p:nvPr/>
        </p:nvSpPr>
        <p:spPr>
          <a:xfrm>
            <a:off x="0" y="5320149"/>
            <a:ext cx="9140392" cy="1569660"/>
          </a:xfrm>
          <a:prstGeom prst="rect">
            <a:avLst/>
          </a:prstGeom>
        </p:spPr>
        <p:txBody>
          <a:bodyPr wrap="square">
            <a:spAutoFit/>
          </a:bodyPr>
          <a:lstStyle/>
          <a:p>
            <a:pPr marL="285750" indent="-285750">
              <a:buClr>
                <a:schemeClr val="accent3"/>
              </a:buClr>
              <a:buFont typeface="Arial"/>
              <a:buChar char="•"/>
            </a:pPr>
            <a:r>
              <a:rPr lang="en-US" sz="1600" dirty="0" smtClean="0"/>
              <a:t>Most </a:t>
            </a:r>
            <a:r>
              <a:rPr lang="en-US" sz="1600" dirty="0"/>
              <a:t>variation between the two models and RU29 exist within the first 300 meters of the water column </a:t>
            </a:r>
            <a:endParaRPr lang="en-US" sz="1600" dirty="0" smtClean="0"/>
          </a:p>
          <a:p>
            <a:pPr marL="285750" indent="-285750">
              <a:buClr>
                <a:schemeClr val="accent3"/>
              </a:buClr>
              <a:buFont typeface="Arial"/>
              <a:buChar char="•"/>
            </a:pPr>
            <a:r>
              <a:rPr lang="en-US" sz="1600" dirty="0" err="1"/>
              <a:t>MyOcean</a:t>
            </a:r>
            <a:r>
              <a:rPr lang="en-US" sz="1600" dirty="0"/>
              <a:t> model has a fairly consistent 1˚C to 2˚C difference in temperature from </a:t>
            </a:r>
            <a:r>
              <a:rPr lang="en-US" sz="1600" dirty="0" smtClean="0"/>
              <a:t>RU29</a:t>
            </a:r>
          </a:p>
          <a:p>
            <a:pPr marL="285750" indent="-285750">
              <a:buClr>
                <a:schemeClr val="accent3"/>
              </a:buClr>
              <a:buFont typeface="Arial"/>
              <a:buChar char="•"/>
            </a:pPr>
            <a:r>
              <a:rPr lang="en-US" sz="1600" dirty="0"/>
              <a:t>RTOFS model was fairly consistent with the RU29 data at lower depths but had very large discrepancies in magnitude at certain locations. </a:t>
            </a:r>
          </a:p>
          <a:p>
            <a:pPr marL="285750" indent="-285750">
              <a:buClr>
                <a:schemeClr val="accent3"/>
              </a:buClr>
              <a:buFont typeface="Arial"/>
              <a:buChar char="•"/>
            </a:pPr>
            <a:endParaRPr lang="en-US" sz="1600" dirty="0"/>
          </a:p>
        </p:txBody>
      </p:sp>
      <p:sp>
        <p:nvSpPr>
          <p:cNvPr id="7" name="Rectangle 6"/>
          <p:cNvSpPr/>
          <p:nvPr/>
        </p:nvSpPr>
        <p:spPr>
          <a:xfrm>
            <a:off x="0" y="-62706"/>
            <a:ext cx="9144000" cy="806824"/>
          </a:xfrm>
          <a:prstGeom prst="rect">
            <a:avLst/>
          </a:prstGeom>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2707"/>
            <a:ext cx="9144000" cy="723153"/>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New tools open data analysis across demographic, opportunities for unique crowd sourcing opportunities </a:t>
            </a:r>
            <a:endParaRPr lang="en-US" sz="2400" dirty="0"/>
          </a:p>
        </p:txBody>
      </p:sp>
    </p:spTree>
    <p:extLst>
      <p:ext uri="{BB962C8B-B14F-4D97-AF65-F5344CB8AC3E}">
        <p14:creationId xmlns:p14="http://schemas.microsoft.com/office/powerpoint/2010/main" val="23915895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38" r="-1" b="142"/>
          <a:stretch/>
        </p:blipFill>
        <p:spPr>
          <a:xfrm>
            <a:off x="311151" y="3301383"/>
            <a:ext cx="4151274" cy="2831586"/>
          </a:xfrm>
          <a:prstGeom prst="rect">
            <a:avLst/>
          </a:prstGeom>
          <a:ln>
            <a:solidFill>
              <a:srgbClr val="000000"/>
            </a:solidFill>
          </a:ln>
        </p:spPr>
      </p:pic>
      <p:pic>
        <p:nvPicPr>
          <p:cNvPr id="8" name="Picture 7" descr="cl_20110204200001-2.jpg"/>
          <p:cNvPicPr>
            <a:picLocks noChangeAspect="1"/>
          </p:cNvPicPr>
          <p:nvPr/>
        </p:nvPicPr>
        <p:blipFill rotWithShape="1">
          <a:blip r:embed="rId3">
            <a:extLst>
              <a:ext uri="{28A0092B-C50C-407E-A947-70E740481C1C}">
                <a14:useLocalDpi xmlns:a14="http://schemas.microsoft.com/office/drawing/2010/main" val="0"/>
              </a:ext>
            </a:extLst>
          </a:blip>
          <a:srcRect l="-1" r="3401"/>
          <a:stretch/>
        </p:blipFill>
        <p:spPr>
          <a:xfrm>
            <a:off x="4745567" y="3301383"/>
            <a:ext cx="4119034" cy="2831585"/>
          </a:xfrm>
          <a:prstGeom prst="rect">
            <a:avLst/>
          </a:prstGeom>
          <a:ln>
            <a:solidFill>
              <a:srgbClr val="000000"/>
            </a:solidFill>
          </a:ln>
        </p:spPr>
      </p:pic>
      <p:pic>
        <p:nvPicPr>
          <p:cNvPr id="3" name="Picture 2"/>
          <p:cNvPicPr>
            <a:picLocks noChangeAspect="1"/>
          </p:cNvPicPr>
          <p:nvPr/>
        </p:nvPicPr>
        <p:blipFill rotWithShape="1">
          <a:blip r:embed="rId4"/>
          <a:srcRect t="21140" r="23344" b="9445"/>
          <a:stretch/>
        </p:blipFill>
        <p:spPr>
          <a:xfrm>
            <a:off x="311151" y="3301381"/>
            <a:ext cx="4151274" cy="2831587"/>
          </a:xfrm>
          <a:prstGeom prst="rect">
            <a:avLst/>
          </a:prstGeom>
          <a:ln>
            <a:solidFill>
              <a:srgbClr val="000000"/>
            </a:solidFill>
          </a:ln>
        </p:spPr>
      </p:pic>
      <p:pic>
        <p:nvPicPr>
          <p:cNvPr id="2" name="Picture 1" descr="NBP_windspeed_24hr.png"/>
          <p:cNvPicPr>
            <a:picLocks noChangeAspect="1"/>
          </p:cNvPicPr>
          <p:nvPr/>
        </p:nvPicPr>
        <p:blipFill rotWithShape="1">
          <a:blip r:embed="rId5">
            <a:extLst>
              <a:ext uri="{28A0092B-C50C-407E-A947-70E740481C1C}">
                <a14:useLocalDpi xmlns:a14="http://schemas.microsoft.com/office/drawing/2010/main" val="0"/>
              </a:ext>
            </a:extLst>
          </a:blip>
          <a:srcRect l="12815" t="7779" r="6667" b="6028"/>
          <a:stretch/>
        </p:blipFill>
        <p:spPr>
          <a:xfrm>
            <a:off x="620181" y="529165"/>
            <a:ext cx="8312151" cy="2552700"/>
          </a:xfrm>
          <a:prstGeom prst="rect">
            <a:avLst/>
          </a:prstGeom>
        </p:spPr>
      </p:pic>
      <p:sp>
        <p:nvSpPr>
          <p:cNvPr id="6" name="TextBox 5"/>
          <p:cNvSpPr txBox="1"/>
          <p:nvPr/>
        </p:nvSpPr>
        <p:spPr>
          <a:xfrm>
            <a:off x="235926" y="306915"/>
            <a:ext cx="406957" cy="2771271"/>
          </a:xfrm>
          <a:prstGeom prst="rect">
            <a:avLst/>
          </a:prstGeom>
          <a:noFill/>
        </p:spPr>
        <p:txBody>
          <a:bodyPr wrap="none" rtlCol="0">
            <a:spAutoFit/>
          </a:bodyPr>
          <a:lstStyle/>
          <a:p>
            <a:pPr algn="r">
              <a:lnSpc>
                <a:spcPts val="2100"/>
              </a:lnSpc>
            </a:pPr>
            <a:r>
              <a:rPr lang="en-US" sz="1200" dirty="0" smtClean="0"/>
              <a:t>40</a:t>
            </a:r>
          </a:p>
          <a:p>
            <a:pPr algn="r">
              <a:lnSpc>
                <a:spcPts val="2100"/>
              </a:lnSpc>
            </a:pPr>
            <a:endParaRPr lang="en-US" sz="1200" dirty="0" smtClean="0"/>
          </a:p>
          <a:p>
            <a:pPr algn="r">
              <a:lnSpc>
                <a:spcPts val="2100"/>
              </a:lnSpc>
            </a:pPr>
            <a:r>
              <a:rPr lang="en-US" sz="1200" dirty="0" smtClean="0"/>
              <a:t>31</a:t>
            </a:r>
          </a:p>
          <a:p>
            <a:pPr algn="r">
              <a:lnSpc>
                <a:spcPts val="2100"/>
              </a:lnSpc>
            </a:pPr>
            <a:endParaRPr lang="en-US" sz="1200" dirty="0" smtClean="0"/>
          </a:p>
          <a:p>
            <a:pPr algn="r">
              <a:lnSpc>
                <a:spcPts val="2100"/>
              </a:lnSpc>
            </a:pPr>
            <a:r>
              <a:rPr lang="en-US" sz="1200" dirty="0" smtClean="0"/>
              <a:t>22</a:t>
            </a:r>
          </a:p>
          <a:p>
            <a:pPr algn="r">
              <a:lnSpc>
                <a:spcPts val="2100"/>
              </a:lnSpc>
            </a:pPr>
            <a:endParaRPr lang="en-US" sz="1200" dirty="0" smtClean="0"/>
          </a:p>
          <a:p>
            <a:pPr algn="r">
              <a:lnSpc>
                <a:spcPts val="2100"/>
              </a:lnSpc>
            </a:pPr>
            <a:r>
              <a:rPr lang="en-US" sz="1200" dirty="0" smtClean="0"/>
              <a:t>13</a:t>
            </a:r>
          </a:p>
          <a:p>
            <a:pPr algn="r">
              <a:lnSpc>
                <a:spcPts val="2100"/>
              </a:lnSpc>
            </a:pPr>
            <a:endParaRPr lang="en-US" sz="1200" dirty="0" smtClean="0"/>
          </a:p>
          <a:p>
            <a:pPr algn="r">
              <a:lnSpc>
                <a:spcPts val="2100"/>
              </a:lnSpc>
            </a:pPr>
            <a:r>
              <a:rPr lang="en-US" sz="1200" dirty="0"/>
              <a:t>4</a:t>
            </a:r>
            <a:endParaRPr lang="en-US" sz="1200" dirty="0" smtClean="0"/>
          </a:p>
          <a:p>
            <a:pPr algn="r">
              <a:lnSpc>
                <a:spcPts val="2100"/>
              </a:lnSpc>
            </a:pPr>
            <a:endParaRPr lang="en-US" sz="1200" dirty="0"/>
          </a:p>
        </p:txBody>
      </p:sp>
      <p:pic>
        <p:nvPicPr>
          <p:cNvPr id="10" name="Picture 9"/>
          <p:cNvPicPr>
            <a:picLocks noChangeAspect="1"/>
          </p:cNvPicPr>
          <p:nvPr/>
        </p:nvPicPr>
        <p:blipFill rotWithShape="1">
          <a:blip r:embed="rId6"/>
          <a:srcRect t="8889"/>
          <a:stretch/>
        </p:blipFill>
        <p:spPr>
          <a:xfrm>
            <a:off x="4749758" y="3301383"/>
            <a:ext cx="4143783" cy="2831585"/>
          </a:xfrm>
          <a:prstGeom prst="rect">
            <a:avLst/>
          </a:prstGeom>
          <a:ln>
            <a:solidFill>
              <a:srgbClr val="000000"/>
            </a:solidFill>
          </a:ln>
        </p:spPr>
      </p:pic>
      <p:pic>
        <p:nvPicPr>
          <p:cNvPr id="9" name="Picture 8" descr="cl_20110122010935.jpg"/>
          <p:cNvPicPr>
            <a:picLocks noChangeAspect="1"/>
          </p:cNvPicPr>
          <p:nvPr/>
        </p:nvPicPr>
        <p:blipFill rotWithShape="1">
          <a:blip r:embed="rId7">
            <a:extLst>
              <a:ext uri="{28A0092B-C50C-407E-A947-70E740481C1C}">
                <a14:useLocalDpi xmlns:a14="http://schemas.microsoft.com/office/drawing/2010/main" val="0"/>
              </a:ext>
            </a:extLst>
          </a:blip>
          <a:srcRect r="2820"/>
          <a:stretch/>
        </p:blipFill>
        <p:spPr>
          <a:xfrm>
            <a:off x="-12701" y="12700"/>
            <a:ext cx="10036099" cy="6858000"/>
          </a:xfrm>
          <a:prstGeom prst="rect">
            <a:avLst/>
          </a:prstGeom>
        </p:spPr>
      </p:pic>
      <p:sp>
        <p:nvSpPr>
          <p:cNvPr id="11" name="TextBox 10"/>
          <p:cNvSpPr txBox="1"/>
          <p:nvPr/>
        </p:nvSpPr>
        <p:spPr>
          <a:xfrm>
            <a:off x="4724400" y="5715000"/>
            <a:ext cx="4301627" cy="461665"/>
          </a:xfrm>
          <a:prstGeom prst="rect">
            <a:avLst/>
          </a:prstGeom>
          <a:noFill/>
        </p:spPr>
        <p:txBody>
          <a:bodyPr wrap="none" rtlCol="0">
            <a:spAutoFit/>
          </a:bodyPr>
          <a:lstStyle/>
          <a:p>
            <a:r>
              <a:rPr lang="en-US" sz="2400" dirty="0" smtClean="0">
                <a:solidFill>
                  <a:schemeClr val="bg1"/>
                </a:solidFill>
                <a:latin typeface="Calibri" charset="0"/>
                <a:ea typeface="Calibri" charset="0"/>
                <a:cs typeface="Calibri" charset="0"/>
              </a:rPr>
              <a:t>http://</a:t>
            </a:r>
            <a:r>
              <a:rPr lang="en-US" sz="2400" dirty="0" err="1" smtClean="0">
                <a:solidFill>
                  <a:schemeClr val="bg1"/>
                </a:solidFill>
                <a:latin typeface="Calibri" charset="0"/>
                <a:ea typeface="Calibri" charset="0"/>
                <a:cs typeface="Calibri" charset="0"/>
              </a:rPr>
              <a:t>rucool.marine.rutgers.edu</a:t>
            </a:r>
            <a:endParaRPr lang="en-US" sz="2400" dirty="0">
              <a:solidFill>
                <a:schemeClr val="bg1"/>
              </a:solidFill>
              <a:latin typeface="Calibri" charset="0"/>
              <a:ea typeface="Calibri" charset="0"/>
              <a:cs typeface="Calibri" charset="0"/>
            </a:endParaRPr>
          </a:p>
        </p:txBody>
      </p:sp>
      <p:sp>
        <p:nvSpPr>
          <p:cNvPr id="12" name="Title 8"/>
          <p:cNvSpPr txBox="1">
            <a:spLocks/>
          </p:cNvSpPr>
          <p:nvPr/>
        </p:nvSpPr>
        <p:spPr>
          <a:xfrm>
            <a:off x="2438400" y="76200"/>
            <a:ext cx="27432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Thank You!</a:t>
            </a:r>
            <a:endParaRPr lang="en-US"/>
          </a:p>
        </p:txBody>
      </p:sp>
    </p:spTree>
    <p:extLst>
      <p:ext uri="{BB962C8B-B14F-4D97-AF65-F5344CB8AC3E}">
        <p14:creationId xmlns:p14="http://schemas.microsoft.com/office/powerpoint/2010/main" val="966807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603" b="536"/>
          <a:stretch/>
        </p:blipFill>
        <p:spPr>
          <a:xfrm>
            <a:off x="1028119" y="698986"/>
            <a:ext cx="7061200" cy="5238201"/>
          </a:xfrm>
          <a:prstGeom prst="rect">
            <a:avLst/>
          </a:prstGeom>
        </p:spPr>
      </p:pic>
      <p:sp>
        <p:nvSpPr>
          <p:cNvPr id="3" name="TextBox 2"/>
          <p:cNvSpPr txBox="1"/>
          <p:nvPr/>
        </p:nvSpPr>
        <p:spPr>
          <a:xfrm>
            <a:off x="-25400" y="80469"/>
            <a:ext cx="9205540" cy="646331"/>
          </a:xfrm>
          <a:prstGeom prst="rect">
            <a:avLst/>
          </a:prstGeom>
          <a:noFill/>
        </p:spPr>
        <p:txBody>
          <a:bodyPr wrap="square" rtlCol="0">
            <a:spAutoFit/>
          </a:bodyPr>
          <a:lstStyle/>
          <a:p>
            <a:pPr algn="ctr"/>
            <a:r>
              <a:rPr lang="en-US" b="1" dirty="0" smtClean="0"/>
              <a:t>Food web is tightly coupled.  High chlorophyll anomaly years result in high krill recruitment and immediately affect krill diet</a:t>
            </a:r>
            <a:endParaRPr lang="en-US" b="1" dirty="0"/>
          </a:p>
        </p:txBody>
      </p:sp>
      <p:sp>
        <p:nvSpPr>
          <p:cNvPr id="4" name="TextBox 3"/>
          <p:cNvSpPr txBox="1"/>
          <p:nvPr/>
        </p:nvSpPr>
        <p:spPr>
          <a:xfrm>
            <a:off x="190500" y="5803321"/>
            <a:ext cx="3202933" cy="307777"/>
          </a:xfrm>
          <a:prstGeom prst="rect">
            <a:avLst/>
          </a:prstGeom>
          <a:noFill/>
        </p:spPr>
        <p:txBody>
          <a:bodyPr wrap="none" rtlCol="0">
            <a:spAutoFit/>
          </a:bodyPr>
          <a:lstStyle/>
          <a:p>
            <a:r>
              <a:rPr lang="en-US" sz="1400" i="1" dirty="0" smtClean="0"/>
              <a:t>Saba et al. 2014 Nature Communications</a:t>
            </a:r>
            <a:endParaRPr lang="en-US" sz="1400" i="1" dirty="0"/>
          </a:p>
        </p:txBody>
      </p:sp>
    </p:spTree>
    <p:extLst>
      <p:ext uri="{BB962C8B-B14F-4D97-AF65-F5344CB8AC3E}">
        <p14:creationId xmlns:p14="http://schemas.microsoft.com/office/powerpoint/2010/main" val="15172445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a:xfrm>
            <a:off x="4970896" y="3781687"/>
            <a:ext cx="4001225" cy="3102625"/>
            <a:chOff x="893114" y="1070761"/>
            <a:chExt cx="7257609" cy="5627688"/>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384" t="7510" r="6659"/>
            <a:stretch>
              <a:fillRect/>
            </a:stretch>
          </p:blipFill>
          <p:spPr bwMode="auto">
            <a:xfrm>
              <a:off x="893114" y="1070761"/>
              <a:ext cx="6858000" cy="56276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 Box 7"/>
            <p:cNvSpPr txBox="1">
              <a:spLocks noChangeArrowheads="1"/>
            </p:cNvSpPr>
            <p:nvPr/>
          </p:nvSpPr>
          <p:spPr bwMode="auto">
            <a:xfrm>
              <a:off x="6795440" y="1184962"/>
              <a:ext cx="1216154" cy="6199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b="1" dirty="0" smtClean="0">
                  <a:solidFill>
                    <a:srgbClr val="0000FF"/>
                  </a:solidFill>
                  <a:latin typeface="Arial"/>
                </a:rPr>
                <a:t>-90%</a:t>
              </a:r>
            </a:p>
          </p:txBody>
        </p:sp>
        <p:sp>
          <p:nvSpPr>
            <p:cNvPr id="8" name="Text Box 8"/>
            <p:cNvSpPr txBox="1">
              <a:spLocks noChangeArrowheads="1"/>
            </p:cNvSpPr>
            <p:nvPr/>
          </p:nvSpPr>
          <p:spPr bwMode="auto">
            <a:xfrm>
              <a:off x="6843811" y="3602276"/>
              <a:ext cx="1306912" cy="6199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b="1" dirty="0" smtClean="0">
                  <a:solidFill>
                    <a:srgbClr val="FF3300"/>
                  </a:solidFill>
                  <a:latin typeface="Arial"/>
                </a:rPr>
                <a:t>+67%</a:t>
              </a:r>
            </a:p>
          </p:txBody>
        </p:sp>
      </p:grpSp>
      <p:sp>
        <p:nvSpPr>
          <p:cNvPr id="9" name="TextBox 8"/>
          <p:cNvSpPr txBox="1"/>
          <p:nvPr/>
        </p:nvSpPr>
        <p:spPr>
          <a:xfrm>
            <a:off x="6057556" y="3412355"/>
            <a:ext cx="1652403" cy="369332"/>
          </a:xfrm>
          <a:prstGeom prst="rect">
            <a:avLst/>
          </a:prstGeom>
          <a:noFill/>
        </p:spPr>
        <p:txBody>
          <a:bodyPr wrap="none" rtlCol="0">
            <a:spAutoFit/>
          </a:bodyPr>
          <a:lstStyle/>
          <a:p>
            <a:r>
              <a:rPr lang="en-US" b="1" i="1" dirty="0" smtClean="0"/>
              <a:t>Phytoplankton</a:t>
            </a:r>
            <a:endParaRPr lang="en-US" b="1" i="1" dirty="0"/>
          </a:p>
        </p:txBody>
      </p:sp>
      <p:sp>
        <p:nvSpPr>
          <p:cNvPr id="10" name="TextBox 9"/>
          <p:cNvSpPr txBox="1"/>
          <p:nvPr/>
        </p:nvSpPr>
        <p:spPr>
          <a:xfrm>
            <a:off x="7345022" y="6438096"/>
            <a:ext cx="1627099" cy="430887"/>
          </a:xfrm>
          <a:prstGeom prst="rect">
            <a:avLst/>
          </a:prstGeom>
          <a:noFill/>
        </p:spPr>
        <p:txBody>
          <a:bodyPr wrap="none" rtlCol="0">
            <a:spAutoFit/>
          </a:bodyPr>
          <a:lstStyle/>
          <a:p>
            <a:pPr algn="ctr"/>
            <a:r>
              <a:rPr lang="en-US" sz="1100" i="1" dirty="0" smtClean="0"/>
              <a:t>Montes Hugo et al. 2014 </a:t>
            </a:r>
          </a:p>
          <a:p>
            <a:pPr algn="ctr"/>
            <a:r>
              <a:rPr lang="en-US" sz="1100" i="1" dirty="0" smtClean="0"/>
              <a:t>Science</a:t>
            </a:r>
            <a:endParaRPr lang="en-US" sz="1100" i="1" dirty="0"/>
          </a:p>
        </p:txBody>
      </p:sp>
      <p:pic>
        <p:nvPicPr>
          <p:cNvPr id="12" name="Picture 11" descr="Figure 1 signature plo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3703" y="182875"/>
            <a:ext cx="5298418" cy="6858000"/>
          </a:xfrm>
          <a:prstGeom prst="rect">
            <a:avLst/>
          </a:prstGeom>
        </p:spPr>
      </p:pic>
      <p:sp>
        <p:nvSpPr>
          <p:cNvPr id="13" name="TextBox 12"/>
          <p:cNvSpPr txBox="1"/>
          <p:nvPr/>
        </p:nvSpPr>
        <p:spPr>
          <a:xfrm>
            <a:off x="321837" y="2827580"/>
            <a:ext cx="3003627" cy="954107"/>
          </a:xfrm>
          <a:prstGeom prst="rect">
            <a:avLst/>
          </a:prstGeom>
          <a:noFill/>
        </p:spPr>
        <p:txBody>
          <a:bodyPr wrap="square" rtlCol="0">
            <a:spAutoFit/>
          </a:bodyPr>
          <a:lstStyle/>
          <a:p>
            <a:pPr algn="ctr"/>
            <a:r>
              <a:rPr lang="en-US" sz="2800" b="1" i="1" dirty="0" smtClean="0"/>
              <a:t>PAL signature long-term datasets</a:t>
            </a:r>
            <a:endParaRPr lang="en-US" sz="2800" b="1" i="1" dirty="0"/>
          </a:p>
        </p:txBody>
      </p:sp>
    </p:spTree>
    <p:extLst>
      <p:ext uri="{BB962C8B-B14F-4D97-AF65-F5344CB8AC3E}">
        <p14:creationId xmlns:p14="http://schemas.microsoft.com/office/powerpoint/2010/main" val="14431453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0535" y="1117817"/>
            <a:ext cx="4548746" cy="415498"/>
          </a:xfrm>
          <a:prstGeom prst="rect">
            <a:avLst/>
          </a:prstGeom>
          <a:noFill/>
        </p:spPr>
        <p:txBody>
          <a:bodyPr wrap="none" rtlCol="0">
            <a:spAutoFit/>
          </a:bodyPr>
          <a:lstStyle/>
          <a:p>
            <a:r>
              <a:rPr lang="en-US" sz="2100" b="1" dirty="0" smtClean="0"/>
              <a:t>New Additions (</a:t>
            </a:r>
            <a:r>
              <a:rPr lang="en-US" sz="2100" b="1" dirty="0"/>
              <a:t>Species Identifications)</a:t>
            </a:r>
          </a:p>
        </p:txBody>
      </p:sp>
      <p:pic>
        <p:nvPicPr>
          <p:cNvPr id="3" name="Picture 2"/>
          <p:cNvPicPr>
            <a:picLocks noChangeAspect="1"/>
          </p:cNvPicPr>
          <p:nvPr/>
        </p:nvPicPr>
        <p:blipFill>
          <a:blip r:embed="rId2"/>
          <a:stretch>
            <a:fillRect/>
          </a:stretch>
        </p:blipFill>
        <p:spPr>
          <a:xfrm>
            <a:off x="420221" y="1925731"/>
            <a:ext cx="2619375" cy="1743075"/>
          </a:xfrm>
          <a:prstGeom prst="rect">
            <a:avLst/>
          </a:prstGeom>
        </p:spPr>
      </p:pic>
      <p:pic>
        <p:nvPicPr>
          <p:cNvPr id="4" name="Picture 3"/>
          <p:cNvPicPr>
            <a:picLocks noChangeAspect="1"/>
          </p:cNvPicPr>
          <p:nvPr/>
        </p:nvPicPr>
        <p:blipFill>
          <a:blip r:embed="rId3"/>
          <a:stretch>
            <a:fillRect/>
          </a:stretch>
        </p:blipFill>
        <p:spPr>
          <a:xfrm>
            <a:off x="420221" y="3668806"/>
            <a:ext cx="2619375" cy="1743075"/>
          </a:xfrm>
          <a:prstGeom prst="rect">
            <a:avLst/>
          </a:prstGeom>
        </p:spPr>
      </p:pic>
      <p:sp>
        <p:nvSpPr>
          <p:cNvPr id="5" name="TextBox 4"/>
          <p:cNvSpPr txBox="1"/>
          <p:nvPr/>
        </p:nvSpPr>
        <p:spPr>
          <a:xfrm>
            <a:off x="275955" y="1648732"/>
            <a:ext cx="2809423" cy="300082"/>
          </a:xfrm>
          <a:prstGeom prst="rect">
            <a:avLst/>
          </a:prstGeom>
          <a:noFill/>
        </p:spPr>
        <p:txBody>
          <a:bodyPr wrap="none" rtlCol="0">
            <a:spAutoFit/>
          </a:bodyPr>
          <a:lstStyle/>
          <a:p>
            <a:r>
              <a:rPr lang="en-US" sz="1350" dirty="0"/>
              <a:t>Rob Olson and Heidi </a:t>
            </a:r>
            <a:r>
              <a:rPr lang="en-US" sz="1350" dirty="0" err="1"/>
              <a:t>Sosik</a:t>
            </a:r>
            <a:r>
              <a:rPr lang="en-US" sz="1350" dirty="0"/>
              <a:t> (Inventors)</a:t>
            </a:r>
            <a:endParaRPr lang="en-US" sz="1350" dirty="0"/>
          </a:p>
        </p:txBody>
      </p:sp>
      <p:sp>
        <p:nvSpPr>
          <p:cNvPr id="6" name="TextBox 5"/>
          <p:cNvSpPr txBox="1"/>
          <p:nvPr/>
        </p:nvSpPr>
        <p:spPr>
          <a:xfrm>
            <a:off x="437454" y="5411881"/>
            <a:ext cx="1988045" cy="300082"/>
          </a:xfrm>
          <a:prstGeom prst="rect">
            <a:avLst/>
          </a:prstGeom>
          <a:noFill/>
        </p:spPr>
        <p:txBody>
          <a:bodyPr wrap="none" rtlCol="0">
            <a:spAutoFit/>
          </a:bodyPr>
          <a:lstStyle/>
          <a:p>
            <a:r>
              <a:rPr lang="en-US" sz="1350" dirty="0"/>
              <a:t>Lisa Campbell (</a:t>
            </a:r>
            <a:r>
              <a:rPr lang="en-US" sz="1350" dirty="0" err="1"/>
              <a:t>Uber</a:t>
            </a:r>
            <a:r>
              <a:rPr lang="en-US" sz="1350" dirty="0"/>
              <a:t> user)</a:t>
            </a:r>
            <a:endParaRPr lang="en-US" sz="1350" dirty="0"/>
          </a:p>
        </p:txBody>
      </p:sp>
      <p:pic>
        <p:nvPicPr>
          <p:cNvPr id="7" name="Picture 6"/>
          <p:cNvPicPr>
            <a:picLocks noChangeAspect="1"/>
          </p:cNvPicPr>
          <p:nvPr/>
        </p:nvPicPr>
        <p:blipFill>
          <a:blip r:embed="rId4"/>
          <a:stretch>
            <a:fillRect/>
          </a:stretch>
        </p:blipFill>
        <p:spPr>
          <a:xfrm>
            <a:off x="3183862" y="1863818"/>
            <a:ext cx="5400675" cy="3609975"/>
          </a:xfrm>
          <a:prstGeom prst="rect">
            <a:avLst/>
          </a:prstGeom>
        </p:spPr>
      </p:pic>
      <p:sp>
        <p:nvSpPr>
          <p:cNvPr id="8" name="Rectangle 7"/>
          <p:cNvSpPr/>
          <p:nvPr/>
        </p:nvSpPr>
        <p:spPr>
          <a:xfrm>
            <a:off x="0" y="-24606"/>
            <a:ext cx="9156700" cy="897136"/>
          </a:xfrm>
          <a:prstGeom prst="rect">
            <a:avLst/>
          </a:prstGeom>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24607"/>
            <a:ext cx="9144000" cy="804099"/>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Additions to traditional measurements for biology</a:t>
            </a:r>
            <a:endParaRPr lang="en-US" sz="2400" dirty="0"/>
          </a:p>
        </p:txBody>
      </p:sp>
    </p:spTree>
    <p:extLst>
      <p:ext uri="{BB962C8B-B14F-4D97-AF65-F5344CB8AC3E}">
        <p14:creationId xmlns:p14="http://schemas.microsoft.com/office/powerpoint/2010/main" val="13732263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01102.JPG"/>
          <p:cNvPicPr>
            <a:picLocks noChangeAspect="1"/>
          </p:cNvPicPr>
          <p:nvPr/>
        </p:nvPicPr>
        <p:blipFill rotWithShape="1">
          <a:blip r:embed="rId2">
            <a:extLst>
              <a:ext uri="{28A0092B-C50C-407E-A947-70E740481C1C}">
                <a14:useLocalDpi xmlns:a14="http://schemas.microsoft.com/office/drawing/2010/main" val="0"/>
              </a:ext>
            </a:extLst>
          </a:blip>
          <a:srcRect l="14445" r="15694"/>
          <a:stretch/>
        </p:blipFill>
        <p:spPr>
          <a:xfrm>
            <a:off x="-107165" y="-186263"/>
            <a:ext cx="9251165" cy="7440663"/>
          </a:xfrm>
          <a:prstGeom prst="rect">
            <a:avLst/>
          </a:prstGeom>
        </p:spPr>
      </p:pic>
      <p:sp>
        <p:nvSpPr>
          <p:cNvPr id="5" name="TextBox 4"/>
          <p:cNvSpPr txBox="1"/>
          <p:nvPr/>
        </p:nvSpPr>
        <p:spPr>
          <a:xfrm>
            <a:off x="941994" y="33917"/>
            <a:ext cx="7608958" cy="1138773"/>
          </a:xfrm>
          <a:prstGeom prst="rect">
            <a:avLst/>
          </a:prstGeom>
          <a:noFill/>
        </p:spPr>
        <p:txBody>
          <a:bodyPr wrap="square" rtlCol="0">
            <a:spAutoFit/>
          </a:bodyPr>
          <a:lstStyle/>
          <a:p>
            <a:pPr algn="ctr"/>
            <a:r>
              <a:rPr lang="en-US" sz="2400" dirty="0" smtClean="0">
                <a:solidFill>
                  <a:srgbClr val="FF0000"/>
                </a:solidFill>
                <a:effectLst>
                  <a:outerShdw blurRad="50800" dist="38100" dir="2700000" algn="tl" rotWithShape="0">
                    <a:srgbClr val="000000">
                      <a:alpha val="43000"/>
                    </a:srgbClr>
                  </a:outerShdw>
                </a:effectLst>
              </a:rPr>
              <a:t>Korean </a:t>
            </a:r>
            <a:r>
              <a:rPr lang="en-US" sz="2400" dirty="0">
                <a:solidFill>
                  <a:srgbClr val="FF0000"/>
                </a:solidFill>
                <a:effectLst>
                  <a:outerShdw blurRad="50800" dist="38100" dir="2700000" algn="tl" rotWithShape="0">
                    <a:srgbClr val="000000">
                      <a:alpha val="43000"/>
                    </a:srgbClr>
                  </a:outerShdw>
                </a:effectLst>
              </a:rPr>
              <a:t>KOPRI and </a:t>
            </a:r>
            <a:r>
              <a:rPr lang="en-US" sz="2400" dirty="0" smtClean="0">
                <a:solidFill>
                  <a:srgbClr val="FF0000"/>
                </a:solidFill>
                <a:effectLst>
                  <a:outerShdw blurRad="50800" dist="38100" dir="2700000" algn="tl" rotWithShape="0">
                    <a:srgbClr val="000000">
                      <a:alpha val="43000"/>
                    </a:srgbClr>
                  </a:outerShdw>
                </a:effectLst>
              </a:rPr>
              <a:t>Rutgers Collaborations</a:t>
            </a:r>
            <a:endParaRPr lang="en-US" sz="2400" dirty="0">
              <a:solidFill>
                <a:srgbClr val="FF0000"/>
              </a:solidFill>
              <a:effectLst>
                <a:outerShdw blurRad="50800" dist="38100" dir="2700000" algn="tl" rotWithShape="0">
                  <a:srgbClr val="000000">
                    <a:alpha val="43000"/>
                  </a:srgbClr>
                </a:outerShdw>
              </a:effectLst>
            </a:endParaRPr>
          </a:p>
          <a:p>
            <a:pPr algn="ctr"/>
            <a:r>
              <a:rPr lang="en-US" sz="2400" dirty="0" smtClean="0">
                <a:solidFill>
                  <a:srgbClr val="FFFF00"/>
                </a:solidFill>
                <a:effectLst>
                  <a:outerShdw blurRad="50800" dist="38100" dir="2700000" algn="tl" rotWithShape="0">
                    <a:srgbClr val="000000">
                      <a:alpha val="43000"/>
                    </a:srgbClr>
                  </a:outerShdw>
                </a:effectLst>
              </a:rPr>
              <a:t>Glider Deployments</a:t>
            </a:r>
          </a:p>
          <a:p>
            <a:pPr algn="ctr"/>
            <a:endParaRPr lang="en-US" sz="2000" dirty="0" smtClean="0">
              <a:solidFill>
                <a:srgbClr val="FF0000"/>
              </a:solidFill>
              <a:effectLst>
                <a:outerShdw blurRad="50800" dist="38100" dir="2700000" algn="tl" rotWithShape="0">
                  <a:srgbClr val="000000">
                    <a:alpha val="43000"/>
                  </a:srgbClr>
                </a:outerShdw>
              </a:effectLst>
            </a:endParaRPr>
          </a:p>
        </p:txBody>
      </p:sp>
      <p:grpSp>
        <p:nvGrpSpPr>
          <p:cNvPr id="6" name="Group 5"/>
          <p:cNvGrpSpPr/>
          <p:nvPr/>
        </p:nvGrpSpPr>
        <p:grpSpPr>
          <a:xfrm>
            <a:off x="118531" y="684315"/>
            <a:ext cx="2235200" cy="2329817"/>
            <a:chOff x="5511802" y="3555648"/>
            <a:chExt cx="3561804" cy="3387018"/>
          </a:xfrm>
        </p:grpSpPr>
        <p:sp>
          <p:nvSpPr>
            <p:cNvPr id="7" name="Trapezoid 6"/>
            <p:cNvSpPr/>
            <p:nvPr/>
          </p:nvSpPr>
          <p:spPr>
            <a:xfrm flipV="1">
              <a:off x="5511802" y="3572581"/>
              <a:ext cx="3445934" cy="3370085"/>
            </a:xfrm>
            <a:prstGeom prst="trapezoid">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0344" y="3555648"/>
              <a:ext cx="3443262" cy="33700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9" name="Picture 8" descr="logo.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9457" y="1286933"/>
            <a:ext cx="1949593" cy="704853"/>
          </a:xfrm>
          <a:prstGeom prst="rect">
            <a:avLst/>
          </a:prstGeom>
        </p:spPr>
      </p:pic>
      <p:pic>
        <p:nvPicPr>
          <p:cNvPr id="10" name="Picture 9" descr="Araon_seaic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8400" y="4169835"/>
            <a:ext cx="3930650" cy="2620433"/>
          </a:xfrm>
          <a:prstGeom prst="rect">
            <a:avLst/>
          </a:prstGeom>
        </p:spPr>
      </p:pic>
    </p:spTree>
    <p:extLst>
      <p:ext uri="{BB962C8B-B14F-4D97-AF65-F5344CB8AC3E}">
        <p14:creationId xmlns:p14="http://schemas.microsoft.com/office/powerpoint/2010/main" val="15408462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39524" y="1105424"/>
            <a:ext cx="5416696" cy="4698573"/>
          </a:xfrm>
          <a:prstGeom prst="rect">
            <a:avLst/>
          </a:prstGeom>
        </p:spPr>
      </p:pic>
      <p:sp>
        <p:nvSpPr>
          <p:cNvPr id="5" name="TextBox 4"/>
          <p:cNvSpPr txBox="1">
            <a:spLocks noChangeArrowheads="1"/>
          </p:cNvSpPr>
          <p:nvPr/>
        </p:nvSpPr>
        <p:spPr bwMode="auto">
          <a:xfrm>
            <a:off x="533400" y="5897035"/>
            <a:ext cx="86106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t>2010/2011 Amundsen Sea </a:t>
            </a:r>
            <a:r>
              <a:rPr lang="en-US" sz="1800" dirty="0" err="1"/>
              <a:t>Polynya</a:t>
            </a:r>
            <a:r>
              <a:rPr lang="en-US" sz="1800" dirty="0"/>
              <a:t> International </a:t>
            </a:r>
            <a:r>
              <a:rPr lang="en-US" sz="1800" dirty="0" smtClean="0"/>
              <a:t>Research </a:t>
            </a:r>
            <a:r>
              <a:rPr lang="en-US" sz="1800" dirty="0"/>
              <a:t>Expedition</a:t>
            </a:r>
          </a:p>
          <a:p>
            <a:pPr algn="ctr" eaLnBrk="1" hangingPunct="1"/>
            <a:r>
              <a:rPr lang="en-US" sz="1800" dirty="0"/>
              <a:t>2013/2014 Korea Polar Research Institute </a:t>
            </a:r>
            <a:r>
              <a:rPr lang="en-US" sz="1800" dirty="0" err="1"/>
              <a:t>Araon</a:t>
            </a:r>
            <a:r>
              <a:rPr lang="en-US" sz="1800" dirty="0"/>
              <a:t> </a:t>
            </a:r>
            <a:r>
              <a:rPr lang="en-US" sz="1800" dirty="0" smtClean="0"/>
              <a:t>Cruise</a:t>
            </a:r>
          </a:p>
          <a:p>
            <a:pPr algn="ctr" eaLnBrk="1" hangingPunct="1"/>
            <a:r>
              <a:rPr lang="en-US" sz="1800" dirty="0" smtClean="0"/>
              <a:t>2015/2016 </a:t>
            </a:r>
            <a:r>
              <a:rPr lang="en-US" sz="1800" dirty="0"/>
              <a:t>Korea Polar Research Institute </a:t>
            </a:r>
            <a:r>
              <a:rPr lang="en-US" sz="1800" dirty="0" err="1"/>
              <a:t>Araon</a:t>
            </a:r>
            <a:r>
              <a:rPr lang="en-US" sz="1800" dirty="0"/>
              <a:t> Cruise</a:t>
            </a:r>
          </a:p>
          <a:p>
            <a:pPr algn="ctr" eaLnBrk="1" hangingPunct="1"/>
            <a:endParaRPr lang="en-US" sz="1800" dirty="0"/>
          </a:p>
        </p:txBody>
      </p:sp>
      <p:pic>
        <p:nvPicPr>
          <p:cNvPr id="6" name="Picture 5"/>
          <p:cNvPicPr>
            <a:picLocks noChangeAspect="1"/>
          </p:cNvPicPr>
          <p:nvPr/>
        </p:nvPicPr>
        <p:blipFill>
          <a:blip r:embed="rId3"/>
          <a:stretch>
            <a:fillRect/>
          </a:stretch>
        </p:blipFill>
        <p:spPr>
          <a:xfrm>
            <a:off x="368300" y="1012386"/>
            <a:ext cx="3166522" cy="2796740"/>
          </a:xfrm>
          <a:prstGeom prst="rect">
            <a:avLst/>
          </a:prstGeom>
        </p:spPr>
      </p:pic>
      <p:sp>
        <p:nvSpPr>
          <p:cNvPr id="7" name="Rectangle 6"/>
          <p:cNvSpPr/>
          <p:nvPr/>
        </p:nvSpPr>
        <p:spPr>
          <a:xfrm>
            <a:off x="0" y="-24606"/>
            <a:ext cx="9156700" cy="897136"/>
          </a:xfrm>
          <a:prstGeom prst="rect">
            <a:avLst/>
          </a:prstGeom>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24607"/>
            <a:ext cx="9144000" cy="804099"/>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         </a:t>
            </a:r>
            <a:r>
              <a:rPr lang="en-US" sz="2400" dirty="0" smtClean="0"/>
              <a:t>Glider missions in Amundsen</a:t>
            </a:r>
            <a:endParaRPr lang="en-US" sz="2400" dirty="0"/>
          </a:p>
        </p:txBody>
      </p:sp>
    </p:spTree>
    <p:extLst>
      <p:ext uri="{BB962C8B-B14F-4D97-AF65-F5344CB8AC3E}">
        <p14:creationId xmlns:p14="http://schemas.microsoft.com/office/powerpoint/2010/main" val="10737817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
            <a:ext cx="9144000" cy="806824"/>
          </a:xfrm>
          <a:prstGeom prst="rect">
            <a:avLst/>
          </a:prstGeom>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6200" y="12700"/>
            <a:ext cx="9385300" cy="723153"/>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Glider’s </a:t>
            </a:r>
            <a:r>
              <a:rPr lang="en-US" sz="2400" dirty="0"/>
              <a:t>are buoyancy </a:t>
            </a:r>
            <a:r>
              <a:rPr lang="en-US" sz="2400" dirty="0" smtClean="0"/>
              <a:t>driven “steerable” underwater vehicles with real-time communications, developed by multiple groups funded by ONR</a:t>
            </a:r>
            <a:endParaRPr lang="en-US" sz="2400" dirty="0"/>
          </a:p>
        </p:txBody>
      </p:sp>
      <p:sp>
        <p:nvSpPr>
          <p:cNvPr id="82948" name="Text Box 4"/>
          <p:cNvSpPr txBox="1">
            <a:spLocks noChangeArrowheads="1"/>
          </p:cNvSpPr>
          <p:nvPr/>
        </p:nvSpPr>
        <p:spPr bwMode="auto">
          <a:xfrm>
            <a:off x="128534" y="1017488"/>
            <a:ext cx="1662166"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pPr>
            <a:r>
              <a:rPr lang="en-US" sz="1400" dirty="0">
                <a:latin typeface="Garamond" charset="0"/>
              </a:rPr>
              <a:t>Buoyancy pump in </a:t>
            </a:r>
            <a:r>
              <a:rPr lang="en-US" sz="1400" dirty="0">
                <a:latin typeface="Garamond" charset="0"/>
                <a:sym typeface="Wingdings" charset="0"/>
              </a:rPr>
              <a:t> the glider </a:t>
            </a:r>
            <a:r>
              <a:rPr lang="en-US" sz="1400" dirty="0">
                <a:latin typeface="Garamond" charset="0"/>
              </a:rPr>
              <a:t>pulls in 0.5 L of water</a:t>
            </a:r>
          </a:p>
        </p:txBody>
      </p:sp>
      <p:sp>
        <p:nvSpPr>
          <p:cNvPr id="82949" name="Text Box 5"/>
          <p:cNvSpPr txBox="1">
            <a:spLocks noChangeArrowheads="1"/>
          </p:cNvSpPr>
          <p:nvPr/>
        </p:nvSpPr>
        <p:spPr bwMode="auto">
          <a:xfrm>
            <a:off x="171450" y="2015950"/>
            <a:ext cx="1181100"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r>
              <a:rPr lang="en-US" sz="1400" dirty="0">
                <a:latin typeface="Garamond" charset="0"/>
              </a:rPr>
              <a:t>Glider begins to dive downward</a:t>
            </a:r>
          </a:p>
        </p:txBody>
      </p:sp>
      <p:sp>
        <p:nvSpPr>
          <p:cNvPr id="82950" name="Text Box 6"/>
          <p:cNvSpPr txBox="1">
            <a:spLocks noChangeArrowheads="1"/>
          </p:cNvSpPr>
          <p:nvPr/>
        </p:nvSpPr>
        <p:spPr bwMode="auto">
          <a:xfrm>
            <a:off x="1206500" y="2633964"/>
            <a:ext cx="1739900"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r>
              <a:rPr lang="en-US" sz="1400" dirty="0">
                <a:latin typeface="Garamond" charset="0"/>
              </a:rPr>
              <a:t>Push pump out </a:t>
            </a:r>
            <a:r>
              <a:rPr lang="en-US" sz="1400" dirty="0">
                <a:latin typeface="Garamond" charset="0"/>
                <a:sym typeface="Wingdings" charset="0"/>
              </a:rPr>
              <a:t></a:t>
            </a:r>
            <a:r>
              <a:rPr lang="en-US" sz="1400" dirty="0">
                <a:latin typeface="Garamond" charset="0"/>
              </a:rPr>
              <a:t> glider inflects and begins to climb to the surface</a:t>
            </a:r>
          </a:p>
        </p:txBody>
      </p:sp>
      <p:sp>
        <p:nvSpPr>
          <p:cNvPr id="82951" name="Text Box 7"/>
          <p:cNvSpPr txBox="1">
            <a:spLocks noChangeArrowheads="1"/>
          </p:cNvSpPr>
          <p:nvPr/>
        </p:nvSpPr>
        <p:spPr bwMode="auto">
          <a:xfrm>
            <a:off x="4495800" y="6019800"/>
            <a:ext cx="1997075"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a:solidFill>
                  <a:schemeClr val="bg1"/>
                </a:solidFill>
                <a:latin typeface="Garamond" charset="0"/>
              </a:rPr>
              <a:t>one dive and one climb is called a </a:t>
            </a:r>
            <a:r>
              <a:rPr lang="ja-JP" altLang="en-US">
                <a:solidFill>
                  <a:schemeClr val="bg1"/>
                </a:solidFill>
                <a:latin typeface="Arial"/>
              </a:rPr>
              <a:t>‘</a:t>
            </a:r>
            <a:r>
              <a:rPr lang="en-US">
                <a:solidFill>
                  <a:schemeClr val="bg1"/>
                </a:solidFill>
                <a:latin typeface="Garamond" charset="0"/>
              </a:rPr>
              <a:t>yo</a:t>
            </a:r>
            <a:r>
              <a:rPr lang="ja-JP" altLang="en-US">
                <a:solidFill>
                  <a:schemeClr val="bg1"/>
                </a:solidFill>
                <a:latin typeface="Arial"/>
              </a:rPr>
              <a:t>’</a:t>
            </a:r>
            <a:endParaRPr lang="en-US">
              <a:solidFill>
                <a:schemeClr val="bg1"/>
              </a:solidFill>
              <a:latin typeface="Garamond" charset="0"/>
            </a:endParaRPr>
          </a:p>
        </p:txBody>
      </p:sp>
      <p:sp>
        <p:nvSpPr>
          <p:cNvPr id="82954" name="Text Box 10"/>
          <p:cNvSpPr txBox="1">
            <a:spLocks noChangeArrowheads="1"/>
          </p:cNvSpPr>
          <p:nvPr/>
        </p:nvSpPr>
        <p:spPr bwMode="auto">
          <a:xfrm>
            <a:off x="2514601" y="1004788"/>
            <a:ext cx="1701800"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pPr>
            <a:r>
              <a:rPr lang="en-US" sz="1400" dirty="0">
                <a:latin typeface="Garamond" charset="0"/>
              </a:rPr>
              <a:t>When surfacing to connect glider inflates air bladder</a:t>
            </a:r>
          </a:p>
        </p:txBody>
      </p:sp>
      <p:sp>
        <p:nvSpPr>
          <p:cNvPr id="19" name="Freeform 18"/>
          <p:cNvSpPr/>
          <p:nvPr/>
        </p:nvSpPr>
        <p:spPr>
          <a:xfrm>
            <a:off x="927100" y="1752600"/>
            <a:ext cx="2286000" cy="916137"/>
          </a:xfrm>
          <a:custGeom>
            <a:avLst/>
            <a:gdLst>
              <a:gd name="connsiteX0" fmla="*/ 0 w 2286000"/>
              <a:gd name="connsiteY0" fmla="*/ 50800 h 916137"/>
              <a:gd name="connsiteX1" fmla="*/ 508000 w 2286000"/>
              <a:gd name="connsiteY1" fmla="*/ 584200 h 916137"/>
              <a:gd name="connsiteX2" fmla="*/ 774700 w 2286000"/>
              <a:gd name="connsiteY2" fmla="*/ 812800 h 916137"/>
              <a:gd name="connsiteX3" fmla="*/ 1117600 w 2286000"/>
              <a:gd name="connsiteY3" fmla="*/ 914400 h 916137"/>
              <a:gd name="connsiteX4" fmla="*/ 1384300 w 2286000"/>
              <a:gd name="connsiteY4" fmla="*/ 736600 h 916137"/>
              <a:gd name="connsiteX5" fmla="*/ 1739900 w 2286000"/>
              <a:gd name="connsiteY5" fmla="*/ 406400 h 916137"/>
              <a:gd name="connsiteX6" fmla="*/ 2006600 w 2286000"/>
              <a:gd name="connsiteY6" fmla="*/ 114300 h 916137"/>
              <a:gd name="connsiteX7" fmla="*/ 2286000 w 2286000"/>
              <a:gd name="connsiteY7" fmla="*/ 0 h 91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0" h="916137">
                <a:moveTo>
                  <a:pt x="0" y="50800"/>
                </a:moveTo>
                <a:cubicBezTo>
                  <a:pt x="189441" y="254000"/>
                  <a:pt x="378883" y="457200"/>
                  <a:pt x="508000" y="584200"/>
                </a:cubicBezTo>
                <a:cubicBezTo>
                  <a:pt x="637117" y="711200"/>
                  <a:pt x="673100" y="757767"/>
                  <a:pt x="774700" y="812800"/>
                </a:cubicBezTo>
                <a:cubicBezTo>
                  <a:pt x="876300" y="867833"/>
                  <a:pt x="1016000" y="927100"/>
                  <a:pt x="1117600" y="914400"/>
                </a:cubicBezTo>
                <a:cubicBezTo>
                  <a:pt x="1219200" y="901700"/>
                  <a:pt x="1280583" y="821267"/>
                  <a:pt x="1384300" y="736600"/>
                </a:cubicBezTo>
                <a:cubicBezTo>
                  <a:pt x="1488017" y="651933"/>
                  <a:pt x="1636183" y="510117"/>
                  <a:pt x="1739900" y="406400"/>
                </a:cubicBezTo>
                <a:cubicBezTo>
                  <a:pt x="1843617" y="302683"/>
                  <a:pt x="1915583" y="182033"/>
                  <a:pt x="2006600" y="114300"/>
                </a:cubicBezTo>
                <a:cubicBezTo>
                  <a:pt x="2097617" y="46567"/>
                  <a:pt x="2286000" y="0"/>
                  <a:pt x="2286000" y="0"/>
                </a:cubicBezTo>
              </a:path>
            </a:pathLst>
          </a:cu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Arrow Connector 20"/>
          <p:cNvCxnSpPr/>
          <p:nvPr/>
        </p:nvCxnSpPr>
        <p:spPr>
          <a:xfrm>
            <a:off x="1104900" y="1752600"/>
            <a:ext cx="774700" cy="7493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2032000" y="1752600"/>
            <a:ext cx="812800" cy="7493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40" name="Picture 11"/>
          <p:cNvPicPr>
            <a:picLocks noChangeAspect="1" noChangeArrowheads="1"/>
          </p:cNvPicPr>
          <p:nvPr/>
        </p:nvPicPr>
        <p:blipFill>
          <a:blip r:embed="rId2">
            <a:extLst>
              <a:ext uri="{28A0092B-C50C-407E-A947-70E740481C1C}">
                <a14:useLocalDpi xmlns:a14="http://schemas.microsoft.com/office/drawing/2010/main" val="0"/>
              </a:ext>
            </a:extLst>
          </a:blip>
          <a:srcRect r="6250"/>
          <a:stretch>
            <a:fillRect/>
          </a:stretch>
        </p:blipFill>
        <p:spPr bwMode="auto">
          <a:xfrm>
            <a:off x="4696450" y="963331"/>
            <a:ext cx="4206250" cy="24214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1" name="Text Box 4"/>
          <p:cNvSpPr txBox="1">
            <a:spLocks noChangeArrowheads="1"/>
          </p:cNvSpPr>
          <p:nvPr/>
        </p:nvSpPr>
        <p:spPr bwMode="auto">
          <a:xfrm>
            <a:off x="7019029" y="1164040"/>
            <a:ext cx="973426" cy="1751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000" b="1" dirty="0"/>
              <a:t>Iridium Antenna</a:t>
            </a:r>
            <a:endParaRPr lang="en-US" sz="2000" b="1" dirty="0">
              <a:solidFill>
                <a:schemeClr val="accent2"/>
              </a:solidFill>
            </a:endParaRPr>
          </a:p>
        </p:txBody>
      </p:sp>
      <p:sp>
        <p:nvSpPr>
          <p:cNvPr id="42" name="AutoShape 5"/>
          <p:cNvSpPr>
            <a:spLocks noChangeArrowheads="1"/>
          </p:cNvSpPr>
          <p:nvPr/>
        </p:nvSpPr>
        <p:spPr bwMode="auto">
          <a:xfrm rot="19140000">
            <a:off x="6999628" y="1566566"/>
            <a:ext cx="302683" cy="105156"/>
          </a:xfrm>
          <a:prstGeom prst="leftArrow">
            <a:avLst>
              <a:gd name="adj1" fmla="val 50000"/>
              <a:gd name="adj2" fmla="val 75000"/>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 name="Text Box 6"/>
          <p:cNvSpPr txBox="1">
            <a:spLocks noChangeArrowheads="1"/>
          </p:cNvSpPr>
          <p:nvPr/>
        </p:nvSpPr>
        <p:spPr bwMode="auto">
          <a:xfrm>
            <a:off x="4635500" y="1033621"/>
            <a:ext cx="2121093"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b="1" dirty="0"/>
              <a:t>ARGOS </a:t>
            </a:r>
            <a:r>
              <a:rPr lang="en-US" b="1" dirty="0" smtClean="0"/>
              <a:t>and </a:t>
            </a:r>
          </a:p>
          <a:p>
            <a:pPr algn="ctr" eaLnBrk="0" hangingPunct="0"/>
            <a:r>
              <a:rPr lang="en-US" b="1" dirty="0" err="1" smtClean="0"/>
              <a:t>FreeWave</a:t>
            </a:r>
            <a:r>
              <a:rPr lang="en-US" b="1" dirty="0" smtClean="0"/>
              <a:t> </a:t>
            </a:r>
            <a:r>
              <a:rPr lang="en-US" b="1" dirty="0"/>
              <a:t>Antennas</a:t>
            </a:r>
          </a:p>
        </p:txBody>
      </p:sp>
      <p:sp>
        <p:nvSpPr>
          <p:cNvPr id="44" name="AutoShape 7"/>
          <p:cNvSpPr>
            <a:spLocks noChangeArrowheads="1"/>
          </p:cNvSpPr>
          <p:nvPr/>
        </p:nvSpPr>
        <p:spPr bwMode="auto">
          <a:xfrm rot="12988105">
            <a:off x="6326544" y="1755390"/>
            <a:ext cx="455725" cy="74425"/>
          </a:xfrm>
          <a:prstGeom prst="leftArrow">
            <a:avLst>
              <a:gd name="adj1" fmla="val 50000"/>
              <a:gd name="adj2" fmla="val 75000"/>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Right Arrow 23"/>
          <p:cNvSpPr/>
          <p:nvPr/>
        </p:nvSpPr>
        <p:spPr>
          <a:xfrm>
            <a:off x="3467100" y="2298700"/>
            <a:ext cx="1028700" cy="335264"/>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3366711" y="2633964"/>
            <a:ext cx="1177426" cy="461665"/>
          </a:xfrm>
          <a:prstGeom prst="rect">
            <a:avLst/>
          </a:prstGeom>
          <a:noFill/>
        </p:spPr>
        <p:txBody>
          <a:bodyPr wrap="none" rtlCol="0">
            <a:spAutoFit/>
          </a:bodyPr>
          <a:lstStyle/>
          <a:p>
            <a:pPr algn="ctr"/>
            <a:r>
              <a:rPr lang="en-US" sz="1200" dirty="0" smtClean="0"/>
              <a:t>At programmed</a:t>
            </a:r>
          </a:p>
          <a:p>
            <a:pPr algn="ctr"/>
            <a:r>
              <a:rPr lang="en-US" sz="1200" dirty="0" smtClean="0"/>
              <a:t>intervals</a:t>
            </a:r>
            <a:endParaRPr lang="en-US" sz="1200" dirty="0"/>
          </a:p>
        </p:txBody>
      </p:sp>
      <p:pic>
        <p:nvPicPr>
          <p:cNvPr id="47" name="Picture 46" descr="11311385685_21a7a0201d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83" y="4194705"/>
            <a:ext cx="8918575" cy="2178844"/>
          </a:xfrm>
          <a:prstGeom prst="rect">
            <a:avLst/>
          </a:prstGeom>
          <a:ln w="38100">
            <a:solidFill>
              <a:schemeClr val="tx1"/>
            </a:solidFill>
          </a:ln>
        </p:spPr>
      </p:pic>
      <p:sp>
        <p:nvSpPr>
          <p:cNvPr id="48" name="Right Arrow 47"/>
          <p:cNvSpPr/>
          <p:nvPr/>
        </p:nvSpPr>
        <p:spPr>
          <a:xfrm rot="8016964">
            <a:off x="4482612" y="3637658"/>
            <a:ext cx="836478" cy="321945"/>
          </a:xfrm>
          <a:prstGeom prst="rightArrow">
            <a:avLst>
              <a:gd name="adj1" fmla="val 49533"/>
              <a:gd name="adj2" fmla="val 50000"/>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ight Arrow 48"/>
          <p:cNvSpPr/>
          <p:nvPr/>
        </p:nvSpPr>
        <p:spPr>
          <a:xfrm rot="8016964" flipH="1" flipV="1">
            <a:off x="4945644" y="3574158"/>
            <a:ext cx="836478" cy="321945"/>
          </a:xfrm>
          <a:prstGeom prst="rightArrow">
            <a:avLst>
              <a:gd name="adj1" fmla="val 49533"/>
              <a:gd name="adj2" fmla="val 50000"/>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82078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806824"/>
          </a:xfrm>
          <a:prstGeom prst="rect">
            <a:avLst/>
          </a:prstGeom>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723153"/>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         </a:t>
            </a:r>
            <a:r>
              <a:rPr lang="en-US" sz="2400" dirty="0" smtClean="0"/>
              <a:t>What can science data can be collected by gliders?</a:t>
            </a:r>
            <a:endParaRPr lang="en-US" sz="2400" dirty="0"/>
          </a:p>
        </p:txBody>
      </p:sp>
      <p:sp>
        <p:nvSpPr>
          <p:cNvPr id="8" name="TextBox 7"/>
          <p:cNvSpPr txBox="1"/>
          <p:nvPr/>
        </p:nvSpPr>
        <p:spPr>
          <a:xfrm>
            <a:off x="7081978" y="6471255"/>
            <a:ext cx="1787293" cy="276999"/>
          </a:xfrm>
          <a:prstGeom prst="rect">
            <a:avLst/>
          </a:prstGeom>
          <a:noFill/>
        </p:spPr>
        <p:txBody>
          <a:bodyPr wrap="none" rtlCol="0">
            <a:spAutoFit/>
          </a:bodyPr>
          <a:lstStyle/>
          <a:p>
            <a:r>
              <a:rPr lang="en-US" sz="1200" i="1" dirty="0" smtClean="0"/>
              <a:t>Schofield et al. MTS 2015 </a:t>
            </a:r>
            <a:endParaRPr lang="en-US" sz="1200" i="1" dirty="0"/>
          </a:p>
        </p:txBody>
      </p:sp>
      <p:pic>
        <p:nvPicPr>
          <p:cNvPr id="68" name="Picture 67" descr="rucool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02" y="6414621"/>
            <a:ext cx="1516512" cy="333633"/>
          </a:xfrm>
          <a:prstGeom prst="rect">
            <a:avLst/>
          </a:prstGeom>
        </p:spPr>
      </p:pic>
      <p:grpSp>
        <p:nvGrpSpPr>
          <p:cNvPr id="69" name="Group 68"/>
          <p:cNvGrpSpPr>
            <a:grpSpLocks noChangeAspect="1"/>
          </p:cNvGrpSpPr>
          <p:nvPr/>
        </p:nvGrpSpPr>
        <p:grpSpPr>
          <a:xfrm>
            <a:off x="448460" y="724586"/>
            <a:ext cx="8263461" cy="5905927"/>
            <a:chOff x="-275161" y="44081"/>
            <a:chExt cx="9675845" cy="6915364"/>
          </a:xfrm>
        </p:grpSpPr>
        <p:grpSp>
          <p:nvGrpSpPr>
            <p:cNvPr id="70" name="Group 69"/>
            <p:cNvGrpSpPr/>
            <p:nvPr/>
          </p:nvGrpSpPr>
          <p:grpSpPr>
            <a:xfrm>
              <a:off x="4863781" y="1809303"/>
              <a:ext cx="973492" cy="908547"/>
              <a:chOff x="4489709" y="2746254"/>
              <a:chExt cx="385650" cy="234368"/>
            </a:xfrm>
          </p:grpSpPr>
          <p:pic>
            <p:nvPicPr>
              <p:cNvPr id="169" name="Picture 168" descr="phytoplankton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175" y="2817998"/>
                <a:ext cx="171184" cy="162624"/>
              </a:xfrm>
              <a:prstGeom prst="rect">
                <a:avLst/>
              </a:prstGeom>
            </p:spPr>
          </p:pic>
          <p:pic>
            <p:nvPicPr>
              <p:cNvPr id="170" name="Picture 169" descr="phytoplankton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86010" y="2810995"/>
                <a:ext cx="181930" cy="121438"/>
              </a:xfrm>
              <a:prstGeom prst="rect">
                <a:avLst/>
              </a:prstGeom>
            </p:spPr>
          </p:pic>
          <p:pic>
            <p:nvPicPr>
              <p:cNvPr id="171" name="Picture 170" descr="phytoplankton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9709" y="2746254"/>
                <a:ext cx="243306" cy="175180"/>
              </a:xfrm>
              <a:prstGeom prst="rect">
                <a:avLst/>
              </a:prstGeom>
            </p:spPr>
          </p:pic>
        </p:grpSp>
        <p:grpSp>
          <p:nvGrpSpPr>
            <p:cNvPr id="71" name="Group 70"/>
            <p:cNvGrpSpPr/>
            <p:nvPr/>
          </p:nvGrpSpPr>
          <p:grpSpPr>
            <a:xfrm>
              <a:off x="4317766" y="1593254"/>
              <a:ext cx="973492" cy="908547"/>
              <a:chOff x="4489709" y="2746254"/>
              <a:chExt cx="385650" cy="234368"/>
            </a:xfrm>
          </p:grpSpPr>
          <p:pic>
            <p:nvPicPr>
              <p:cNvPr id="166" name="Picture 165" descr="phytoplankton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175" y="2817998"/>
                <a:ext cx="171184" cy="162624"/>
              </a:xfrm>
              <a:prstGeom prst="rect">
                <a:avLst/>
              </a:prstGeom>
            </p:spPr>
          </p:pic>
          <p:pic>
            <p:nvPicPr>
              <p:cNvPr id="167" name="Picture 166" descr="phytoplankton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86010" y="2810995"/>
                <a:ext cx="181930" cy="121438"/>
              </a:xfrm>
              <a:prstGeom prst="rect">
                <a:avLst/>
              </a:prstGeom>
            </p:spPr>
          </p:pic>
          <p:pic>
            <p:nvPicPr>
              <p:cNvPr id="168" name="Picture 167" descr="phytoplankton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9709" y="2746254"/>
                <a:ext cx="243306" cy="175180"/>
              </a:xfrm>
              <a:prstGeom prst="rect">
                <a:avLst/>
              </a:prstGeom>
            </p:spPr>
          </p:pic>
        </p:grpSp>
        <p:sp>
          <p:nvSpPr>
            <p:cNvPr id="72" name="Plaque 71"/>
            <p:cNvSpPr/>
            <p:nvPr/>
          </p:nvSpPr>
          <p:spPr>
            <a:xfrm>
              <a:off x="3528076" y="2134176"/>
              <a:ext cx="1921934" cy="762000"/>
            </a:xfrm>
            <a:prstGeom prst="plaqu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cxnSp>
          <p:nvCxnSpPr>
            <p:cNvPr id="73" name="Straight Arrow Connector 72"/>
            <p:cNvCxnSpPr>
              <a:stCxn id="78" idx="2"/>
            </p:cNvCxnSpPr>
            <p:nvPr/>
          </p:nvCxnSpPr>
          <p:spPr>
            <a:xfrm flipH="1">
              <a:off x="4036077" y="2229953"/>
              <a:ext cx="201288" cy="1574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3919083" y="1902174"/>
              <a:ext cx="0" cy="3972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1187524" y="630774"/>
              <a:ext cx="609601" cy="2222209"/>
              <a:chOff x="1585559" y="728328"/>
              <a:chExt cx="609601" cy="2222209"/>
            </a:xfrm>
          </p:grpSpPr>
          <p:sp>
            <p:nvSpPr>
              <p:cNvPr id="162" name="Oval 161"/>
              <p:cNvSpPr/>
              <p:nvPr/>
            </p:nvSpPr>
            <p:spPr>
              <a:xfrm>
                <a:off x="1585559" y="728328"/>
                <a:ext cx="609601" cy="2222209"/>
              </a:xfrm>
              <a:prstGeom prst="ellipse">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cxnSp>
            <p:nvCxnSpPr>
              <p:cNvPr id="163" name="Straight Arrow Connector 162"/>
              <p:cNvCxnSpPr>
                <a:stCxn id="162" idx="2"/>
                <a:endCxn id="162" idx="2"/>
              </p:cNvCxnSpPr>
              <p:nvPr/>
            </p:nvCxnSpPr>
            <p:spPr>
              <a:xfrm>
                <a:off x="1585559" y="1839433"/>
                <a:ext cx="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p:nvPr/>
            </p:nvCxnSpPr>
            <p:spPr>
              <a:xfrm>
                <a:off x="1585623" y="1651928"/>
                <a:ext cx="0" cy="1735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5" name="Straight Arrow Connector 164"/>
              <p:cNvCxnSpPr/>
              <p:nvPr/>
            </p:nvCxnSpPr>
            <p:spPr>
              <a:xfrm flipH="1" flipV="1">
                <a:off x="2195160" y="1651928"/>
                <a:ext cx="0" cy="1735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76" name="TextBox 75"/>
            <p:cNvSpPr txBox="1"/>
            <p:nvPr/>
          </p:nvSpPr>
          <p:spPr>
            <a:xfrm>
              <a:off x="2991557" y="1426814"/>
              <a:ext cx="1282358" cy="468496"/>
            </a:xfrm>
            <a:prstGeom prst="rect">
              <a:avLst/>
            </a:prstGeom>
            <a:noFill/>
          </p:spPr>
          <p:txBody>
            <a:bodyPr wrap="none" rtlCol="0">
              <a:spAutoFit/>
            </a:bodyPr>
            <a:lstStyle/>
            <a:p>
              <a:pPr algn="ctr"/>
              <a:r>
                <a:rPr lang="en-US" sz="1000" dirty="0" smtClean="0">
                  <a:solidFill>
                    <a:schemeClr val="accent6"/>
                  </a:solidFill>
                </a:rPr>
                <a:t>Macro/ Micro </a:t>
              </a:r>
            </a:p>
            <a:p>
              <a:pPr algn="ctr"/>
              <a:r>
                <a:rPr lang="en-US" sz="1000" dirty="0" smtClean="0">
                  <a:solidFill>
                    <a:schemeClr val="accent6"/>
                  </a:solidFill>
                </a:rPr>
                <a:t>nutrients &amp; </a:t>
              </a:r>
              <a:r>
                <a:rPr lang="en-US" sz="1000" dirty="0" err="1" smtClean="0">
                  <a:solidFill>
                    <a:schemeClr val="accent6"/>
                  </a:solidFill>
                </a:rPr>
                <a:t>chem</a:t>
              </a:r>
              <a:endParaRPr lang="en-US" sz="1000" dirty="0">
                <a:solidFill>
                  <a:schemeClr val="accent6"/>
                </a:solidFill>
              </a:endParaRPr>
            </a:p>
          </p:txBody>
        </p:sp>
        <p:sp>
          <p:nvSpPr>
            <p:cNvPr id="77" name="TextBox 76"/>
            <p:cNvSpPr txBox="1"/>
            <p:nvPr/>
          </p:nvSpPr>
          <p:spPr>
            <a:xfrm>
              <a:off x="3641089" y="2328109"/>
              <a:ext cx="576611" cy="324343"/>
            </a:xfrm>
            <a:prstGeom prst="rect">
              <a:avLst/>
            </a:prstGeom>
            <a:noFill/>
          </p:spPr>
          <p:txBody>
            <a:bodyPr wrap="none" rtlCol="0">
              <a:spAutoFit/>
            </a:bodyPr>
            <a:lstStyle/>
            <a:p>
              <a:r>
                <a:rPr lang="en-US" sz="1200" dirty="0" err="1" smtClean="0"/>
                <a:t>Chl</a:t>
              </a:r>
              <a:r>
                <a:rPr lang="en-US" sz="1200" dirty="0" smtClean="0"/>
                <a:t> </a:t>
              </a:r>
              <a:r>
                <a:rPr lang="en-US" sz="1200" u="sng" dirty="0" smtClean="0"/>
                <a:t>a</a:t>
              </a:r>
              <a:endParaRPr lang="en-US" sz="1200" u="sng" dirty="0"/>
            </a:p>
          </p:txBody>
        </p:sp>
        <p:sp>
          <p:nvSpPr>
            <p:cNvPr id="78" name="Arc 77"/>
            <p:cNvSpPr/>
            <p:nvPr/>
          </p:nvSpPr>
          <p:spPr>
            <a:xfrm flipH="1">
              <a:off x="4237159" y="533148"/>
              <a:ext cx="2451504" cy="3332461"/>
            </a:xfrm>
            <a:prstGeom prst="arc">
              <a:avLst>
                <a:gd name="adj1" fmla="val 16599005"/>
                <a:gd name="adj2" fmla="val 85747"/>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cxnSp>
          <p:nvCxnSpPr>
            <p:cNvPr id="79" name="Straight Arrow Connector 78"/>
            <p:cNvCxnSpPr>
              <a:stCxn id="77" idx="3"/>
            </p:cNvCxnSpPr>
            <p:nvPr/>
          </p:nvCxnSpPr>
          <p:spPr>
            <a:xfrm>
              <a:off x="4217700" y="2490281"/>
              <a:ext cx="491589" cy="224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4709290" y="2142642"/>
              <a:ext cx="722429" cy="648687"/>
            </a:xfrm>
            <a:prstGeom prst="rect">
              <a:avLst/>
            </a:prstGeom>
            <a:noFill/>
          </p:spPr>
          <p:txBody>
            <a:bodyPr wrap="none" rtlCol="0">
              <a:spAutoFit/>
            </a:bodyPr>
            <a:lstStyle/>
            <a:p>
              <a:r>
                <a:rPr lang="en-US" sz="1000" dirty="0" smtClean="0"/>
                <a:t>Proteins</a:t>
              </a:r>
            </a:p>
            <a:p>
              <a:r>
                <a:rPr lang="en-US" sz="1000" dirty="0" smtClean="0"/>
                <a:t>Lipids</a:t>
              </a:r>
            </a:p>
            <a:p>
              <a:r>
                <a:rPr lang="en-US" sz="1000" dirty="0" err="1" smtClean="0"/>
                <a:t>Carbos</a:t>
              </a:r>
              <a:endParaRPr lang="en-US" sz="1000" dirty="0"/>
            </a:p>
          </p:txBody>
        </p:sp>
        <p:cxnSp>
          <p:nvCxnSpPr>
            <p:cNvPr id="81" name="Straight Arrow Connector 80"/>
            <p:cNvCxnSpPr/>
            <p:nvPr/>
          </p:nvCxnSpPr>
          <p:spPr>
            <a:xfrm>
              <a:off x="5306077" y="2764944"/>
              <a:ext cx="296333" cy="3050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5191883" y="3069972"/>
              <a:ext cx="831895" cy="288305"/>
            </a:xfrm>
            <a:prstGeom prst="rect">
              <a:avLst/>
            </a:prstGeom>
            <a:noFill/>
          </p:spPr>
          <p:txBody>
            <a:bodyPr wrap="none" rtlCol="0">
              <a:spAutoFit/>
            </a:bodyPr>
            <a:lstStyle/>
            <a:p>
              <a:r>
                <a:rPr lang="en-US" sz="1000" dirty="0" smtClean="0">
                  <a:solidFill>
                    <a:srgbClr val="FF0000"/>
                  </a:solidFill>
                </a:rPr>
                <a:t>TEP, DOM</a:t>
              </a:r>
              <a:endParaRPr lang="en-US" sz="1000" dirty="0">
                <a:solidFill>
                  <a:srgbClr val="FF0000"/>
                </a:solidFill>
              </a:endParaRPr>
            </a:p>
          </p:txBody>
        </p:sp>
        <p:pic>
          <p:nvPicPr>
            <p:cNvPr id="83" name="Picture 82"/>
            <p:cNvPicPr>
              <a:picLocks noChangeAspect="1"/>
            </p:cNvPicPr>
            <p:nvPr/>
          </p:nvPicPr>
          <p:blipFill>
            <a:blip r:embed="rId6"/>
            <a:stretch>
              <a:fillRect/>
            </a:stretch>
          </p:blipFill>
          <p:spPr>
            <a:xfrm>
              <a:off x="3149041" y="3585973"/>
              <a:ext cx="1581309" cy="561780"/>
            </a:xfrm>
            <a:prstGeom prst="rect">
              <a:avLst/>
            </a:prstGeom>
          </p:spPr>
        </p:pic>
        <p:pic>
          <p:nvPicPr>
            <p:cNvPr id="84" name="Picture 83"/>
            <p:cNvPicPr>
              <a:picLocks noChangeAspect="1"/>
            </p:cNvPicPr>
            <p:nvPr/>
          </p:nvPicPr>
          <p:blipFill>
            <a:blip r:embed="rId6"/>
            <a:stretch>
              <a:fillRect/>
            </a:stretch>
          </p:blipFill>
          <p:spPr>
            <a:xfrm>
              <a:off x="3838432" y="3584719"/>
              <a:ext cx="1581309" cy="561780"/>
            </a:xfrm>
            <a:prstGeom prst="rect">
              <a:avLst/>
            </a:prstGeom>
          </p:spPr>
        </p:pic>
        <p:pic>
          <p:nvPicPr>
            <p:cNvPr id="85" name="Picture 84"/>
            <p:cNvPicPr>
              <a:picLocks noChangeAspect="1"/>
            </p:cNvPicPr>
            <p:nvPr/>
          </p:nvPicPr>
          <p:blipFill>
            <a:blip r:embed="rId6"/>
            <a:stretch>
              <a:fillRect/>
            </a:stretch>
          </p:blipFill>
          <p:spPr>
            <a:xfrm>
              <a:off x="4532078" y="3864355"/>
              <a:ext cx="1581309" cy="561780"/>
            </a:xfrm>
            <a:prstGeom prst="rect">
              <a:avLst/>
            </a:prstGeom>
          </p:spPr>
        </p:pic>
        <p:pic>
          <p:nvPicPr>
            <p:cNvPr id="86" name="Picture 85"/>
            <p:cNvPicPr>
              <a:picLocks noChangeAspect="1"/>
            </p:cNvPicPr>
            <p:nvPr/>
          </p:nvPicPr>
          <p:blipFill>
            <a:blip r:embed="rId6"/>
            <a:stretch>
              <a:fillRect/>
            </a:stretch>
          </p:blipFill>
          <p:spPr>
            <a:xfrm>
              <a:off x="4879718" y="3678324"/>
              <a:ext cx="1581309" cy="561780"/>
            </a:xfrm>
            <a:prstGeom prst="rect">
              <a:avLst/>
            </a:prstGeom>
          </p:spPr>
        </p:pic>
        <p:sp>
          <p:nvSpPr>
            <p:cNvPr id="87" name="TextBox 86"/>
            <p:cNvSpPr txBox="1"/>
            <p:nvPr/>
          </p:nvSpPr>
          <p:spPr>
            <a:xfrm>
              <a:off x="4303837" y="2248874"/>
              <a:ext cx="321589" cy="288305"/>
            </a:xfrm>
            <a:prstGeom prst="rect">
              <a:avLst/>
            </a:prstGeom>
            <a:noFill/>
          </p:spPr>
          <p:txBody>
            <a:bodyPr wrap="none" rtlCol="0">
              <a:spAutoFit/>
            </a:bodyPr>
            <a:lstStyle/>
            <a:p>
              <a:r>
                <a:rPr lang="en-US" sz="1000" dirty="0" smtClean="0">
                  <a:solidFill>
                    <a:srgbClr val="008000"/>
                  </a:solidFill>
                </a:rPr>
                <a:t>e</a:t>
              </a:r>
              <a:r>
                <a:rPr lang="en-US" sz="1000" baseline="30000" dirty="0" smtClean="0">
                  <a:solidFill>
                    <a:srgbClr val="008000"/>
                  </a:solidFill>
                </a:rPr>
                <a:t>-</a:t>
              </a:r>
              <a:endParaRPr lang="en-US" sz="1000" baseline="30000" dirty="0">
                <a:solidFill>
                  <a:srgbClr val="008000"/>
                </a:solidFill>
              </a:endParaRPr>
            </a:p>
          </p:txBody>
        </p:sp>
        <p:sp>
          <p:nvSpPr>
            <p:cNvPr id="88" name="Down Arrow 87"/>
            <p:cNvSpPr/>
            <p:nvPr/>
          </p:nvSpPr>
          <p:spPr>
            <a:xfrm>
              <a:off x="4303837" y="2963909"/>
              <a:ext cx="405453" cy="62081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pic>
          <p:nvPicPr>
            <p:cNvPr id="89" name="Picture 88"/>
            <p:cNvPicPr>
              <a:picLocks noChangeAspect="1"/>
            </p:cNvPicPr>
            <p:nvPr/>
          </p:nvPicPr>
          <p:blipFill>
            <a:blip r:embed="rId7"/>
            <a:stretch>
              <a:fillRect/>
            </a:stretch>
          </p:blipFill>
          <p:spPr>
            <a:xfrm>
              <a:off x="2996634" y="4834628"/>
              <a:ext cx="1429179" cy="305215"/>
            </a:xfrm>
            <a:prstGeom prst="rect">
              <a:avLst/>
            </a:prstGeom>
          </p:spPr>
        </p:pic>
        <p:pic>
          <p:nvPicPr>
            <p:cNvPr id="90" name="Picture 89"/>
            <p:cNvPicPr>
              <a:picLocks noChangeAspect="1"/>
            </p:cNvPicPr>
            <p:nvPr/>
          </p:nvPicPr>
          <p:blipFill>
            <a:blip r:embed="rId7"/>
            <a:stretch>
              <a:fillRect/>
            </a:stretch>
          </p:blipFill>
          <p:spPr>
            <a:xfrm>
              <a:off x="3553047" y="4665297"/>
              <a:ext cx="1429179" cy="305215"/>
            </a:xfrm>
            <a:prstGeom prst="rect">
              <a:avLst/>
            </a:prstGeom>
          </p:spPr>
        </p:pic>
        <p:pic>
          <p:nvPicPr>
            <p:cNvPr id="91" name="Picture 90"/>
            <p:cNvPicPr>
              <a:picLocks noChangeAspect="1"/>
            </p:cNvPicPr>
            <p:nvPr/>
          </p:nvPicPr>
          <p:blipFill>
            <a:blip r:embed="rId7"/>
            <a:stretch>
              <a:fillRect/>
            </a:stretch>
          </p:blipFill>
          <p:spPr>
            <a:xfrm>
              <a:off x="4641182" y="4606028"/>
              <a:ext cx="1429179" cy="305215"/>
            </a:xfrm>
            <a:prstGeom prst="rect">
              <a:avLst/>
            </a:prstGeom>
          </p:spPr>
        </p:pic>
        <p:pic>
          <p:nvPicPr>
            <p:cNvPr id="92" name="Picture 91"/>
            <p:cNvPicPr>
              <a:picLocks noChangeAspect="1"/>
            </p:cNvPicPr>
            <p:nvPr/>
          </p:nvPicPr>
          <p:blipFill>
            <a:blip r:embed="rId7"/>
            <a:stretch>
              <a:fillRect/>
            </a:stretch>
          </p:blipFill>
          <p:spPr>
            <a:xfrm>
              <a:off x="4109460" y="4834628"/>
              <a:ext cx="1429179" cy="305215"/>
            </a:xfrm>
            <a:prstGeom prst="rect">
              <a:avLst/>
            </a:prstGeom>
          </p:spPr>
        </p:pic>
        <p:sp>
          <p:nvSpPr>
            <p:cNvPr id="93" name="Down Arrow 92"/>
            <p:cNvSpPr/>
            <p:nvPr/>
          </p:nvSpPr>
          <p:spPr>
            <a:xfrm>
              <a:off x="4418247" y="4257824"/>
              <a:ext cx="253053" cy="3901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pic>
          <p:nvPicPr>
            <p:cNvPr id="94" name="Picture 93"/>
            <p:cNvPicPr>
              <a:picLocks noChangeAspect="1"/>
            </p:cNvPicPr>
            <p:nvPr/>
          </p:nvPicPr>
          <p:blipFill>
            <a:blip r:embed="rId8"/>
            <a:stretch>
              <a:fillRect/>
            </a:stretch>
          </p:blipFill>
          <p:spPr>
            <a:xfrm>
              <a:off x="3227512" y="5441254"/>
              <a:ext cx="2026085" cy="1099025"/>
            </a:xfrm>
            <a:prstGeom prst="rect">
              <a:avLst/>
            </a:prstGeom>
          </p:spPr>
        </p:pic>
        <p:pic>
          <p:nvPicPr>
            <p:cNvPr id="95" name="Picture 94"/>
            <p:cNvPicPr>
              <a:picLocks noChangeAspect="1"/>
            </p:cNvPicPr>
            <p:nvPr/>
          </p:nvPicPr>
          <p:blipFill>
            <a:blip r:embed="rId8"/>
            <a:stretch>
              <a:fillRect/>
            </a:stretch>
          </p:blipFill>
          <p:spPr>
            <a:xfrm>
              <a:off x="4283090" y="5441254"/>
              <a:ext cx="2026085" cy="1099025"/>
            </a:xfrm>
            <a:prstGeom prst="rect">
              <a:avLst/>
            </a:prstGeom>
          </p:spPr>
        </p:pic>
        <p:pic>
          <p:nvPicPr>
            <p:cNvPr id="96" name="Picture 95"/>
            <p:cNvPicPr>
              <a:picLocks noChangeAspect="1"/>
            </p:cNvPicPr>
            <p:nvPr/>
          </p:nvPicPr>
          <p:blipFill>
            <a:blip r:embed="rId6"/>
            <a:stretch>
              <a:fillRect/>
            </a:stretch>
          </p:blipFill>
          <p:spPr>
            <a:xfrm>
              <a:off x="3127981" y="3864355"/>
              <a:ext cx="1581309" cy="561780"/>
            </a:xfrm>
            <a:prstGeom prst="rect">
              <a:avLst/>
            </a:prstGeom>
          </p:spPr>
        </p:pic>
        <p:grpSp>
          <p:nvGrpSpPr>
            <p:cNvPr id="97" name="Group 96"/>
            <p:cNvGrpSpPr/>
            <p:nvPr/>
          </p:nvGrpSpPr>
          <p:grpSpPr>
            <a:xfrm>
              <a:off x="4887055" y="1547373"/>
              <a:ext cx="973492" cy="908547"/>
              <a:chOff x="4489709" y="2746254"/>
              <a:chExt cx="385650" cy="234368"/>
            </a:xfrm>
          </p:grpSpPr>
          <p:pic>
            <p:nvPicPr>
              <p:cNvPr id="159" name="Picture 158" descr="phytoplankton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175" y="2817998"/>
                <a:ext cx="171184" cy="162624"/>
              </a:xfrm>
              <a:prstGeom prst="rect">
                <a:avLst/>
              </a:prstGeom>
            </p:spPr>
          </p:pic>
          <p:pic>
            <p:nvPicPr>
              <p:cNvPr id="160" name="Picture 159" descr="phytoplankton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86010" y="2810995"/>
                <a:ext cx="181930" cy="121438"/>
              </a:xfrm>
              <a:prstGeom prst="rect">
                <a:avLst/>
              </a:prstGeom>
            </p:spPr>
          </p:pic>
          <p:pic>
            <p:nvPicPr>
              <p:cNvPr id="161" name="Picture 160" descr="phytoplankton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9709" y="2746254"/>
                <a:ext cx="243306" cy="175180"/>
              </a:xfrm>
              <a:prstGeom prst="rect">
                <a:avLst/>
              </a:prstGeom>
            </p:spPr>
          </p:pic>
        </p:grpSp>
        <p:sp>
          <p:nvSpPr>
            <p:cNvPr id="98" name="Down Arrow 97"/>
            <p:cNvSpPr/>
            <p:nvPr/>
          </p:nvSpPr>
          <p:spPr>
            <a:xfrm>
              <a:off x="4442952" y="5106984"/>
              <a:ext cx="177700" cy="28347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9" name="Cloud 98"/>
            <p:cNvSpPr/>
            <p:nvPr/>
          </p:nvSpPr>
          <p:spPr>
            <a:xfrm>
              <a:off x="6358296" y="6038895"/>
              <a:ext cx="574906" cy="441402"/>
            </a:xfrm>
            <a:prstGeom prst="cloud">
              <a:avLst/>
            </a:prstGeom>
            <a:solidFill>
              <a:schemeClr val="accent6">
                <a:lumMod val="60000"/>
                <a:lumOff val="40000"/>
                <a:alpha val="55000"/>
              </a:schemeClr>
            </a:solidFill>
            <a:ln>
              <a:solidFill>
                <a:srgbClr val="CCFF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100" name="Straight Connector 99"/>
            <p:cNvCxnSpPr/>
            <p:nvPr/>
          </p:nvCxnSpPr>
          <p:spPr>
            <a:xfrm flipH="1" flipV="1">
              <a:off x="6511654" y="6204421"/>
              <a:ext cx="68150" cy="66211"/>
            </a:xfrm>
            <a:prstGeom prst="line">
              <a:avLst/>
            </a:prstGeom>
            <a:ln>
              <a:solidFill>
                <a:srgbClr val="993366"/>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H="1" flipV="1">
              <a:off x="6761927" y="6248563"/>
              <a:ext cx="68150" cy="66211"/>
            </a:xfrm>
            <a:prstGeom prst="line">
              <a:avLst/>
            </a:prstGeom>
            <a:ln>
              <a:solidFill>
                <a:srgbClr val="993366"/>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H="1" flipV="1">
              <a:off x="6605507" y="6292702"/>
              <a:ext cx="68150" cy="66211"/>
            </a:xfrm>
            <a:prstGeom prst="line">
              <a:avLst/>
            </a:prstGeom>
            <a:ln>
              <a:solidFill>
                <a:srgbClr val="993366"/>
              </a:solidFill>
            </a:ln>
          </p:spPr>
          <p:style>
            <a:lnRef idx="2">
              <a:schemeClr val="accent1"/>
            </a:lnRef>
            <a:fillRef idx="0">
              <a:schemeClr val="accent1"/>
            </a:fillRef>
            <a:effectRef idx="1">
              <a:schemeClr val="accent1"/>
            </a:effectRef>
            <a:fontRef idx="minor">
              <a:schemeClr val="tx1"/>
            </a:fontRef>
          </p:style>
        </p:cxnSp>
        <p:sp>
          <p:nvSpPr>
            <p:cNvPr id="103" name="Can 102"/>
            <p:cNvSpPr/>
            <p:nvPr/>
          </p:nvSpPr>
          <p:spPr>
            <a:xfrm>
              <a:off x="6626363" y="6142283"/>
              <a:ext cx="83425" cy="105843"/>
            </a:xfrm>
            <a:prstGeom prst="can">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nvGrpSpPr>
            <p:cNvPr id="104" name="Group 103"/>
            <p:cNvGrpSpPr/>
            <p:nvPr/>
          </p:nvGrpSpPr>
          <p:grpSpPr>
            <a:xfrm>
              <a:off x="6309175" y="6033046"/>
              <a:ext cx="766442" cy="475171"/>
              <a:chOff x="4489709" y="2746254"/>
              <a:chExt cx="385650" cy="234368"/>
            </a:xfrm>
          </p:grpSpPr>
          <p:pic>
            <p:nvPicPr>
              <p:cNvPr id="156" name="Picture 155" descr="phytoplankton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175" y="2817998"/>
                <a:ext cx="171184" cy="162624"/>
              </a:xfrm>
              <a:prstGeom prst="rect">
                <a:avLst/>
              </a:prstGeom>
            </p:spPr>
          </p:pic>
          <p:pic>
            <p:nvPicPr>
              <p:cNvPr id="157" name="Picture 156" descr="phytoplankton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86010" y="2810995"/>
                <a:ext cx="181930" cy="121438"/>
              </a:xfrm>
              <a:prstGeom prst="rect">
                <a:avLst/>
              </a:prstGeom>
            </p:spPr>
          </p:pic>
          <p:pic>
            <p:nvPicPr>
              <p:cNvPr id="158" name="Picture 157" descr="phytoplankton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9709" y="2746254"/>
                <a:ext cx="243306" cy="175180"/>
              </a:xfrm>
              <a:prstGeom prst="rect">
                <a:avLst/>
              </a:prstGeom>
            </p:spPr>
          </p:pic>
        </p:grpSp>
        <p:cxnSp>
          <p:nvCxnSpPr>
            <p:cNvPr id="105" name="Straight Arrow Connector 104"/>
            <p:cNvCxnSpPr/>
            <p:nvPr/>
          </p:nvCxnSpPr>
          <p:spPr>
            <a:xfrm>
              <a:off x="6808710" y="3522133"/>
              <a:ext cx="1" cy="23881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5117875" y="6518891"/>
              <a:ext cx="1867978" cy="288305"/>
            </a:xfrm>
            <a:prstGeom prst="rect">
              <a:avLst/>
            </a:prstGeom>
            <a:noFill/>
          </p:spPr>
          <p:txBody>
            <a:bodyPr wrap="none" rtlCol="0">
              <a:spAutoFit/>
            </a:bodyPr>
            <a:lstStyle/>
            <a:p>
              <a:r>
                <a:rPr lang="en-US" sz="1000" dirty="0" smtClean="0"/>
                <a:t>Marine snow &amp; Export Flux</a:t>
              </a:r>
              <a:endParaRPr lang="en-US" sz="1000" dirty="0"/>
            </a:p>
          </p:txBody>
        </p:sp>
        <p:cxnSp>
          <p:nvCxnSpPr>
            <p:cNvPr id="107" name="Straight Arrow Connector 106"/>
            <p:cNvCxnSpPr/>
            <p:nvPr/>
          </p:nvCxnSpPr>
          <p:spPr>
            <a:xfrm>
              <a:off x="6004486" y="2697441"/>
              <a:ext cx="785782" cy="8246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a:off x="6309283" y="4181896"/>
              <a:ext cx="37938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a:off x="6337454" y="4817282"/>
              <a:ext cx="35120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a:off x="6317745" y="5647402"/>
              <a:ext cx="37091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1" name="Freeform 110"/>
            <p:cNvSpPr/>
            <p:nvPr/>
          </p:nvSpPr>
          <p:spPr>
            <a:xfrm>
              <a:off x="1707342" y="385139"/>
              <a:ext cx="1143000" cy="122608"/>
            </a:xfrm>
            <a:custGeom>
              <a:avLst/>
              <a:gdLst>
                <a:gd name="connsiteX0" fmla="*/ 0 w 1143000"/>
                <a:gd name="connsiteY0" fmla="*/ 68597 h 122608"/>
                <a:gd name="connsiteX1" fmla="*/ 228600 w 1143000"/>
                <a:gd name="connsiteY1" fmla="*/ 863 h 122608"/>
                <a:gd name="connsiteX2" fmla="*/ 448734 w 1143000"/>
                <a:gd name="connsiteY2" fmla="*/ 110930 h 122608"/>
                <a:gd name="connsiteX3" fmla="*/ 1143000 w 1143000"/>
                <a:gd name="connsiteY3" fmla="*/ 119397 h 122608"/>
                <a:gd name="connsiteX4" fmla="*/ 1143000 w 1143000"/>
                <a:gd name="connsiteY4" fmla="*/ 119397 h 122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22608">
                  <a:moveTo>
                    <a:pt x="0" y="68597"/>
                  </a:moveTo>
                  <a:cubicBezTo>
                    <a:pt x="76905" y="31202"/>
                    <a:pt x="153811" y="-6193"/>
                    <a:pt x="228600" y="863"/>
                  </a:cubicBezTo>
                  <a:cubicBezTo>
                    <a:pt x="303389" y="7918"/>
                    <a:pt x="296334" y="91174"/>
                    <a:pt x="448734" y="110930"/>
                  </a:cubicBezTo>
                  <a:cubicBezTo>
                    <a:pt x="601134" y="130686"/>
                    <a:pt x="1143000" y="119397"/>
                    <a:pt x="1143000" y="119397"/>
                  </a:cubicBezTo>
                  <a:lnTo>
                    <a:pt x="1143000" y="119397"/>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sp>
          <p:nvSpPr>
            <p:cNvPr id="112" name="Left Brace 111"/>
            <p:cNvSpPr/>
            <p:nvPr/>
          </p:nvSpPr>
          <p:spPr>
            <a:xfrm flipH="1">
              <a:off x="7020712" y="1964513"/>
              <a:ext cx="211674" cy="1063920"/>
            </a:xfrm>
            <a:prstGeom prst="leftBrace">
              <a:avLst>
                <a:gd name="adj1" fmla="val 8333"/>
                <a:gd name="adj2" fmla="val 51425"/>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sp>
          <p:nvSpPr>
            <p:cNvPr id="113" name="TextBox 112"/>
            <p:cNvSpPr txBox="1"/>
            <p:nvPr/>
          </p:nvSpPr>
          <p:spPr>
            <a:xfrm>
              <a:off x="7338082" y="1148844"/>
              <a:ext cx="1839803" cy="2540690"/>
            </a:xfrm>
            <a:prstGeom prst="rect">
              <a:avLst/>
            </a:prstGeom>
            <a:noFill/>
          </p:spPr>
          <p:txBody>
            <a:bodyPr wrap="square" rtlCol="0">
              <a:spAutoFit/>
            </a:bodyPr>
            <a:lstStyle/>
            <a:p>
              <a:r>
                <a:rPr lang="en-US" sz="900" b="1" dirty="0" smtClean="0"/>
                <a:t>Concentration</a:t>
              </a:r>
            </a:p>
            <a:p>
              <a:r>
                <a:rPr lang="en-US" sz="900" i="1" dirty="0">
                  <a:solidFill>
                    <a:srgbClr val="008000"/>
                  </a:solidFill>
                </a:rPr>
                <a:t>Spectral Backscatter </a:t>
              </a:r>
              <a:endParaRPr lang="en-US" sz="900" i="1" dirty="0" smtClean="0">
                <a:solidFill>
                  <a:srgbClr val="008000"/>
                </a:solidFill>
              </a:endParaRPr>
            </a:p>
            <a:p>
              <a:r>
                <a:rPr lang="en-US" sz="900" i="1" dirty="0" err="1" smtClean="0">
                  <a:solidFill>
                    <a:srgbClr val="008000"/>
                  </a:solidFill>
                </a:rPr>
                <a:t>Hyperspectral</a:t>
              </a:r>
              <a:r>
                <a:rPr lang="en-US" sz="900" i="1" dirty="0" smtClean="0">
                  <a:solidFill>
                    <a:srgbClr val="008000"/>
                  </a:solidFill>
                </a:rPr>
                <a:t> Absorption</a:t>
              </a:r>
            </a:p>
            <a:p>
              <a:r>
                <a:rPr lang="en-US" sz="900" i="1" dirty="0" smtClean="0">
                  <a:solidFill>
                    <a:srgbClr val="008000"/>
                  </a:solidFill>
                </a:rPr>
                <a:t>Chlorophyll fluorescence</a:t>
              </a:r>
            </a:p>
            <a:p>
              <a:r>
                <a:rPr lang="en-US" sz="900" i="1" dirty="0">
                  <a:solidFill>
                    <a:srgbClr val="FF0000"/>
                  </a:solidFill>
                </a:rPr>
                <a:t>Imagery (visual, holography)</a:t>
              </a:r>
            </a:p>
            <a:p>
              <a:r>
                <a:rPr lang="en-US" sz="900" b="1" dirty="0" smtClean="0"/>
                <a:t>Diversity</a:t>
              </a:r>
              <a:endParaRPr lang="en-US" sz="900" dirty="0" smtClean="0"/>
            </a:p>
            <a:p>
              <a:r>
                <a:rPr lang="en-US" sz="900" i="1" dirty="0" smtClean="0">
                  <a:solidFill>
                    <a:srgbClr val="008000"/>
                  </a:solidFill>
                </a:rPr>
                <a:t>Spectral Backscatter (proxy for composition/size)</a:t>
              </a:r>
            </a:p>
            <a:p>
              <a:r>
                <a:rPr lang="en-US" sz="900" i="1" dirty="0" smtClean="0">
                  <a:solidFill>
                    <a:srgbClr val="FF0000"/>
                  </a:solidFill>
                </a:rPr>
                <a:t>Imagery (visual, holography)</a:t>
              </a:r>
            </a:p>
            <a:p>
              <a:r>
                <a:rPr lang="en-US" sz="900" i="1" dirty="0" smtClean="0">
                  <a:solidFill>
                    <a:srgbClr val="FF0000"/>
                  </a:solidFill>
                </a:rPr>
                <a:t>“</a:t>
              </a:r>
              <a:r>
                <a:rPr lang="en-US" sz="900" i="1" dirty="0" err="1" smtClean="0">
                  <a:solidFill>
                    <a:srgbClr val="FF0000"/>
                  </a:solidFill>
                </a:rPr>
                <a:t>Omics</a:t>
              </a:r>
              <a:r>
                <a:rPr lang="en-US" sz="900" i="1" dirty="0" smtClean="0">
                  <a:solidFill>
                    <a:srgbClr val="FF0000"/>
                  </a:solidFill>
                </a:rPr>
                <a:t>”</a:t>
              </a:r>
            </a:p>
            <a:p>
              <a:r>
                <a:rPr lang="en-US" sz="900" b="1" dirty="0" smtClean="0"/>
                <a:t>Rates</a:t>
              </a:r>
            </a:p>
            <a:p>
              <a:r>
                <a:rPr lang="en-US" sz="900" i="1" dirty="0" smtClean="0">
                  <a:solidFill>
                    <a:srgbClr val="008000"/>
                  </a:solidFill>
                </a:rPr>
                <a:t>Kinetic fluorescence</a:t>
              </a:r>
            </a:p>
            <a:p>
              <a:r>
                <a:rPr lang="en-US" sz="900" i="1" dirty="0" err="1" smtClean="0">
                  <a:solidFill>
                    <a:srgbClr val="FF0000"/>
                  </a:solidFill>
                </a:rPr>
                <a:t>Photoacoustics</a:t>
              </a:r>
              <a:endParaRPr lang="en-US" sz="900" i="1" dirty="0" smtClean="0">
                <a:solidFill>
                  <a:srgbClr val="FF0000"/>
                </a:solidFill>
              </a:endParaRPr>
            </a:p>
            <a:p>
              <a:r>
                <a:rPr lang="en-US" sz="900" i="1" dirty="0" smtClean="0">
                  <a:solidFill>
                    <a:srgbClr val="FF0000"/>
                  </a:solidFill>
                </a:rPr>
                <a:t>Stimulated oxygen kinetics</a:t>
              </a:r>
            </a:p>
            <a:p>
              <a:endParaRPr lang="en-US" sz="900" dirty="0"/>
            </a:p>
          </p:txBody>
        </p:sp>
        <p:sp>
          <p:nvSpPr>
            <p:cNvPr id="114" name="TextBox 113"/>
            <p:cNvSpPr txBox="1"/>
            <p:nvPr/>
          </p:nvSpPr>
          <p:spPr>
            <a:xfrm>
              <a:off x="7585132" y="917324"/>
              <a:ext cx="1222294" cy="306324"/>
            </a:xfrm>
            <a:prstGeom prst="rect">
              <a:avLst/>
            </a:prstGeom>
            <a:noFill/>
          </p:spPr>
          <p:txBody>
            <a:bodyPr wrap="none" rtlCol="0">
              <a:spAutoFit/>
            </a:bodyPr>
            <a:lstStyle/>
            <a:p>
              <a:r>
                <a:rPr lang="en-US" sz="1100" b="1" cap="small" dirty="0" smtClean="0"/>
                <a:t>Phytoplankton</a:t>
              </a:r>
              <a:endParaRPr lang="en-US" sz="1100" b="1" cap="small" dirty="0"/>
            </a:p>
          </p:txBody>
        </p:sp>
        <p:sp>
          <p:nvSpPr>
            <p:cNvPr id="115" name="Left Brace 114"/>
            <p:cNvSpPr/>
            <p:nvPr/>
          </p:nvSpPr>
          <p:spPr>
            <a:xfrm flipH="1">
              <a:off x="6952976" y="3401787"/>
              <a:ext cx="312264" cy="3394103"/>
            </a:xfrm>
            <a:prstGeom prst="leftBrace">
              <a:avLst>
                <a:gd name="adj1" fmla="val 8333"/>
                <a:gd name="adj2" fmla="val 51131"/>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sp>
          <p:nvSpPr>
            <p:cNvPr id="116" name="Rectangle 115"/>
            <p:cNvSpPr/>
            <p:nvPr/>
          </p:nvSpPr>
          <p:spPr>
            <a:xfrm>
              <a:off x="7264420" y="956497"/>
              <a:ext cx="1832993" cy="2629476"/>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17" name="TextBox 116"/>
            <p:cNvSpPr txBox="1"/>
            <p:nvPr/>
          </p:nvSpPr>
          <p:spPr>
            <a:xfrm>
              <a:off x="7256774" y="4003471"/>
              <a:ext cx="1895694" cy="504534"/>
            </a:xfrm>
            <a:prstGeom prst="rect">
              <a:avLst/>
            </a:prstGeom>
            <a:noFill/>
          </p:spPr>
          <p:txBody>
            <a:bodyPr wrap="square" rtlCol="0">
              <a:spAutoFit/>
            </a:bodyPr>
            <a:lstStyle/>
            <a:p>
              <a:pPr algn="ctr"/>
              <a:r>
                <a:rPr lang="en-US" sz="1050" b="1" cap="small" dirty="0" smtClean="0"/>
                <a:t>Organic Matter Flux</a:t>
              </a:r>
            </a:p>
            <a:p>
              <a:pPr algn="ctr"/>
              <a:endParaRPr lang="en-US" sz="1050" b="1" cap="small" dirty="0"/>
            </a:p>
          </p:txBody>
        </p:sp>
        <p:sp>
          <p:nvSpPr>
            <p:cNvPr id="118" name="TextBox 117"/>
            <p:cNvSpPr txBox="1"/>
            <p:nvPr/>
          </p:nvSpPr>
          <p:spPr>
            <a:xfrm>
              <a:off x="7307575" y="4224078"/>
              <a:ext cx="2093109" cy="2054175"/>
            </a:xfrm>
            <a:prstGeom prst="rect">
              <a:avLst/>
            </a:prstGeom>
            <a:noFill/>
          </p:spPr>
          <p:txBody>
            <a:bodyPr wrap="square" rtlCol="0">
              <a:spAutoFit/>
            </a:bodyPr>
            <a:lstStyle/>
            <a:p>
              <a:r>
                <a:rPr lang="en-US" sz="900" b="1" dirty="0" smtClean="0"/>
                <a:t>Concentration</a:t>
              </a:r>
            </a:p>
            <a:p>
              <a:r>
                <a:rPr lang="en-US" sz="900" i="1" dirty="0">
                  <a:solidFill>
                    <a:srgbClr val="008000"/>
                  </a:solidFill>
                </a:rPr>
                <a:t>Spectral Backscatter </a:t>
              </a:r>
              <a:r>
                <a:rPr lang="en-US" sz="900" i="1" dirty="0" smtClean="0">
                  <a:solidFill>
                    <a:srgbClr val="008000"/>
                  </a:solidFill>
                </a:rPr>
                <a:t>spikes</a:t>
              </a:r>
            </a:p>
            <a:p>
              <a:r>
                <a:rPr lang="en-US" sz="900" i="1" dirty="0" smtClean="0">
                  <a:solidFill>
                    <a:srgbClr val="FF0000"/>
                  </a:solidFill>
                </a:rPr>
                <a:t>Particle settling rate</a:t>
              </a:r>
            </a:p>
            <a:p>
              <a:r>
                <a:rPr lang="en-US" sz="900" i="1" dirty="0" smtClean="0">
                  <a:solidFill>
                    <a:srgbClr val="FF0000"/>
                  </a:solidFill>
                </a:rPr>
                <a:t>Imagery </a:t>
              </a:r>
              <a:r>
                <a:rPr lang="en-US" sz="900" i="1" dirty="0">
                  <a:solidFill>
                    <a:srgbClr val="FF0000"/>
                  </a:solidFill>
                </a:rPr>
                <a:t>(visual, holography)</a:t>
              </a:r>
            </a:p>
            <a:p>
              <a:r>
                <a:rPr lang="en-US" sz="900" b="1" dirty="0" smtClean="0"/>
                <a:t>Diversity</a:t>
              </a:r>
              <a:r>
                <a:rPr lang="en-US" sz="900" dirty="0" smtClean="0"/>
                <a:t> </a:t>
              </a:r>
            </a:p>
            <a:p>
              <a:r>
                <a:rPr lang="en-US" sz="900" i="1" dirty="0" smtClean="0">
                  <a:solidFill>
                    <a:srgbClr val="FF0000"/>
                  </a:solidFill>
                </a:rPr>
                <a:t>Imagery (visual, holography)</a:t>
              </a:r>
            </a:p>
            <a:p>
              <a:r>
                <a:rPr lang="en-US" sz="900" i="1" dirty="0" smtClean="0">
                  <a:solidFill>
                    <a:srgbClr val="FF0000"/>
                  </a:solidFill>
                </a:rPr>
                <a:t>“</a:t>
              </a:r>
              <a:r>
                <a:rPr lang="en-US" sz="900" i="1" dirty="0" err="1" smtClean="0">
                  <a:solidFill>
                    <a:srgbClr val="FF0000"/>
                  </a:solidFill>
                </a:rPr>
                <a:t>Omics</a:t>
              </a:r>
              <a:r>
                <a:rPr lang="en-US" sz="900" i="1" dirty="0" smtClean="0">
                  <a:solidFill>
                    <a:srgbClr val="FF0000"/>
                  </a:solidFill>
                </a:rPr>
                <a:t>”</a:t>
              </a:r>
            </a:p>
            <a:p>
              <a:r>
                <a:rPr lang="en-US" sz="900" i="1" dirty="0">
                  <a:solidFill>
                    <a:srgbClr val="FF0000"/>
                  </a:solidFill>
                </a:rPr>
                <a:t>Mass Spectrometers</a:t>
              </a:r>
            </a:p>
            <a:p>
              <a:r>
                <a:rPr lang="en-US" sz="900" b="1" dirty="0" smtClean="0"/>
                <a:t>Rates</a:t>
              </a:r>
            </a:p>
            <a:p>
              <a:r>
                <a:rPr lang="en-US" sz="900" i="1" dirty="0" smtClean="0">
                  <a:solidFill>
                    <a:srgbClr val="FF0000"/>
                  </a:solidFill>
                </a:rPr>
                <a:t>Spatial calibrated fall rates </a:t>
              </a:r>
            </a:p>
            <a:p>
              <a:r>
                <a:rPr lang="en-US" sz="900" i="1" dirty="0" smtClean="0">
                  <a:solidFill>
                    <a:srgbClr val="FF0000"/>
                  </a:solidFill>
                </a:rPr>
                <a:t>via imagery</a:t>
              </a:r>
            </a:p>
            <a:p>
              <a:endParaRPr lang="en-US" sz="900" dirty="0"/>
            </a:p>
          </p:txBody>
        </p:sp>
        <p:sp>
          <p:nvSpPr>
            <p:cNvPr id="119" name="Rectangle 118"/>
            <p:cNvSpPr/>
            <p:nvPr/>
          </p:nvSpPr>
          <p:spPr>
            <a:xfrm>
              <a:off x="7307575" y="4003472"/>
              <a:ext cx="1766342" cy="2162226"/>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cxnSp>
          <p:nvCxnSpPr>
            <p:cNvPr id="120" name="Straight Arrow Connector 119"/>
            <p:cNvCxnSpPr/>
            <p:nvPr/>
          </p:nvCxnSpPr>
          <p:spPr>
            <a:xfrm flipV="1">
              <a:off x="5415736" y="241207"/>
              <a:ext cx="0" cy="194734"/>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a:off x="5306077" y="229375"/>
              <a:ext cx="406" cy="351461"/>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1377375" y="3012955"/>
              <a:ext cx="1087150" cy="306324"/>
            </a:xfrm>
            <a:prstGeom prst="rect">
              <a:avLst/>
            </a:prstGeom>
            <a:noFill/>
          </p:spPr>
          <p:txBody>
            <a:bodyPr wrap="none" rtlCol="0">
              <a:spAutoFit/>
            </a:bodyPr>
            <a:lstStyle/>
            <a:p>
              <a:r>
                <a:rPr lang="en-US" sz="1100" b="1" cap="small" dirty="0" smtClean="0"/>
                <a:t>Zooplankton</a:t>
              </a:r>
              <a:endParaRPr lang="en-US" sz="1100" b="1" cap="small" dirty="0"/>
            </a:p>
          </p:txBody>
        </p:sp>
        <p:sp>
          <p:nvSpPr>
            <p:cNvPr id="123" name="TextBox 122"/>
            <p:cNvSpPr txBox="1"/>
            <p:nvPr/>
          </p:nvSpPr>
          <p:spPr>
            <a:xfrm>
              <a:off x="1122801" y="3231375"/>
              <a:ext cx="1839803" cy="1279355"/>
            </a:xfrm>
            <a:prstGeom prst="rect">
              <a:avLst/>
            </a:prstGeom>
            <a:noFill/>
          </p:spPr>
          <p:txBody>
            <a:bodyPr wrap="square" rtlCol="0">
              <a:spAutoFit/>
            </a:bodyPr>
            <a:lstStyle/>
            <a:p>
              <a:r>
                <a:rPr lang="en-US" sz="1000" b="1" dirty="0" smtClean="0"/>
                <a:t>Concentration</a:t>
              </a:r>
              <a:endParaRPr lang="en-US" sz="1050" b="1" dirty="0" smtClean="0"/>
            </a:p>
            <a:p>
              <a:r>
                <a:rPr lang="en-US" sz="900" i="1" dirty="0" smtClean="0">
                  <a:solidFill>
                    <a:srgbClr val="008000"/>
                  </a:solidFill>
                </a:rPr>
                <a:t>Acoustic backscatter</a:t>
              </a:r>
            </a:p>
            <a:p>
              <a:r>
                <a:rPr lang="en-US" sz="900" i="1" dirty="0">
                  <a:solidFill>
                    <a:srgbClr val="FF0000"/>
                  </a:solidFill>
                </a:rPr>
                <a:t>Imagery (visual, holography)</a:t>
              </a:r>
            </a:p>
            <a:p>
              <a:r>
                <a:rPr lang="en-US" sz="1000" b="1" dirty="0" smtClean="0"/>
                <a:t>Diversity</a:t>
              </a:r>
              <a:endParaRPr lang="en-US" sz="1050" dirty="0" smtClean="0"/>
            </a:p>
            <a:p>
              <a:r>
                <a:rPr lang="en-US" sz="900" i="1" dirty="0" smtClean="0">
                  <a:solidFill>
                    <a:srgbClr val="008000"/>
                  </a:solidFill>
                </a:rPr>
                <a:t>Multi frequency Acoustics </a:t>
              </a:r>
              <a:r>
                <a:rPr lang="en-US" sz="900" i="1" dirty="0" smtClean="0">
                  <a:solidFill>
                    <a:srgbClr val="FF0000"/>
                  </a:solidFill>
                </a:rPr>
                <a:t>Imagery (visual, holography)</a:t>
              </a:r>
            </a:p>
            <a:p>
              <a:r>
                <a:rPr lang="en-US" sz="900" i="1" dirty="0" smtClean="0">
                  <a:solidFill>
                    <a:srgbClr val="FF0000"/>
                  </a:solidFill>
                </a:rPr>
                <a:t>“</a:t>
              </a:r>
              <a:r>
                <a:rPr lang="en-US" sz="900" i="1" dirty="0" err="1" smtClean="0">
                  <a:solidFill>
                    <a:srgbClr val="FF0000"/>
                  </a:solidFill>
                </a:rPr>
                <a:t>Omics</a:t>
              </a:r>
              <a:r>
                <a:rPr lang="en-US" sz="900" i="1" dirty="0" smtClean="0">
                  <a:solidFill>
                    <a:srgbClr val="FF0000"/>
                  </a:solidFill>
                </a:rPr>
                <a:t>”</a:t>
              </a:r>
            </a:p>
          </p:txBody>
        </p:sp>
        <p:sp>
          <p:nvSpPr>
            <p:cNvPr id="124" name="Left Brace 123"/>
            <p:cNvSpPr/>
            <p:nvPr/>
          </p:nvSpPr>
          <p:spPr>
            <a:xfrm>
              <a:off x="2918078" y="3502958"/>
              <a:ext cx="270956" cy="737146"/>
            </a:xfrm>
            <a:prstGeom prst="leftBrace">
              <a:avLst>
                <a:gd name="adj1" fmla="val 8333"/>
                <a:gd name="adj2" fmla="val 50712"/>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sp>
          <p:nvSpPr>
            <p:cNvPr id="125" name="Left Brace 124"/>
            <p:cNvSpPr/>
            <p:nvPr/>
          </p:nvSpPr>
          <p:spPr>
            <a:xfrm flipH="1">
              <a:off x="5556533" y="533148"/>
              <a:ext cx="280740" cy="1235918"/>
            </a:xfrm>
            <a:prstGeom prst="leftBrace">
              <a:avLst>
                <a:gd name="adj1" fmla="val 8333"/>
                <a:gd name="adj2" fmla="val 51425"/>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sp>
          <p:nvSpPr>
            <p:cNvPr id="126" name="TextBox 125"/>
            <p:cNvSpPr txBox="1"/>
            <p:nvPr/>
          </p:nvSpPr>
          <p:spPr>
            <a:xfrm>
              <a:off x="5922866" y="236690"/>
              <a:ext cx="718125" cy="504534"/>
            </a:xfrm>
            <a:prstGeom prst="rect">
              <a:avLst/>
            </a:prstGeom>
            <a:noFill/>
          </p:spPr>
          <p:txBody>
            <a:bodyPr wrap="none" rtlCol="0">
              <a:spAutoFit/>
            </a:bodyPr>
            <a:lstStyle/>
            <a:p>
              <a:r>
                <a:rPr lang="en-US" sz="1100" b="1" cap="small" dirty="0" smtClean="0"/>
                <a:t>IN SITU</a:t>
              </a:r>
            </a:p>
            <a:p>
              <a:r>
                <a:rPr lang="en-US" sz="1100" b="1" cap="small" dirty="0" smtClean="0"/>
                <a:t>OPTICS</a:t>
              </a:r>
              <a:endParaRPr lang="en-US" sz="1100" b="1" cap="small" dirty="0"/>
            </a:p>
          </p:txBody>
        </p:sp>
        <p:sp>
          <p:nvSpPr>
            <p:cNvPr id="127" name="TextBox 126"/>
            <p:cNvSpPr txBox="1"/>
            <p:nvPr/>
          </p:nvSpPr>
          <p:spPr>
            <a:xfrm>
              <a:off x="5819564" y="699637"/>
              <a:ext cx="1306856" cy="2117242"/>
            </a:xfrm>
            <a:prstGeom prst="rect">
              <a:avLst/>
            </a:prstGeom>
            <a:noFill/>
          </p:spPr>
          <p:txBody>
            <a:bodyPr wrap="square" rtlCol="0">
              <a:spAutoFit/>
            </a:bodyPr>
            <a:lstStyle/>
            <a:p>
              <a:r>
                <a:rPr lang="en-US" sz="1000" b="1" dirty="0" smtClean="0"/>
                <a:t>Inherent optics</a:t>
              </a:r>
            </a:p>
            <a:p>
              <a:r>
                <a:rPr lang="en-US" sz="900" i="1" dirty="0" smtClean="0">
                  <a:solidFill>
                    <a:srgbClr val="008000"/>
                  </a:solidFill>
                </a:rPr>
                <a:t>Absorption (</a:t>
              </a:r>
              <a:r>
                <a:rPr lang="en-US" sz="900" i="1" dirty="0" smtClean="0">
                  <a:solidFill>
                    <a:srgbClr val="008000"/>
                  </a:solidFill>
                  <a:latin typeface="Symbol" charset="2"/>
                  <a:cs typeface="Symbol" charset="2"/>
                </a:rPr>
                <a:t>l</a:t>
              </a:r>
              <a:r>
                <a:rPr lang="en-US" sz="900" i="1" dirty="0" smtClean="0">
                  <a:solidFill>
                    <a:srgbClr val="008000"/>
                  </a:solidFill>
                </a:rPr>
                <a:t>)</a:t>
              </a:r>
            </a:p>
            <a:p>
              <a:r>
                <a:rPr lang="en-US" sz="900" i="1" dirty="0" smtClean="0">
                  <a:solidFill>
                    <a:srgbClr val="008000"/>
                  </a:solidFill>
                </a:rPr>
                <a:t>Scattering </a:t>
              </a:r>
              <a:r>
                <a:rPr lang="en-US" sz="900" i="1" dirty="0">
                  <a:solidFill>
                    <a:srgbClr val="008000"/>
                  </a:solidFill>
                </a:rPr>
                <a:t>(</a:t>
              </a:r>
              <a:r>
                <a:rPr lang="en-US" sz="900" i="1" dirty="0">
                  <a:solidFill>
                    <a:srgbClr val="008000"/>
                  </a:solidFill>
                  <a:latin typeface="Symbol" charset="2"/>
                  <a:cs typeface="Symbol" charset="2"/>
                </a:rPr>
                <a:t>l</a:t>
              </a:r>
              <a:r>
                <a:rPr lang="en-US" sz="900" i="1" dirty="0">
                  <a:solidFill>
                    <a:srgbClr val="008000"/>
                  </a:solidFill>
                </a:rPr>
                <a:t>)</a:t>
              </a:r>
              <a:endParaRPr lang="en-US" sz="900" i="1" dirty="0" smtClean="0">
                <a:solidFill>
                  <a:srgbClr val="008000"/>
                </a:solidFill>
              </a:endParaRPr>
            </a:p>
            <a:p>
              <a:r>
                <a:rPr lang="en-US" sz="900" i="1" dirty="0" smtClean="0">
                  <a:solidFill>
                    <a:srgbClr val="FF0000"/>
                  </a:solidFill>
                </a:rPr>
                <a:t>Volume scattering</a:t>
              </a:r>
            </a:p>
            <a:p>
              <a:r>
                <a:rPr lang="en-US" sz="900" i="1" dirty="0" smtClean="0">
                  <a:solidFill>
                    <a:srgbClr val="008000"/>
                  </a:solidFill>
                </a:rPr>
                <a:t>Attenuation </a:t>
              </a:r>
              <a:r>
                <a:rPr lang="en-US" sz="900" i="1" dirty="0">
                  <a:solidFill>
                    <a:srgbClr val="008000"/>
                  </a:solidFill>
                </a:rPr>
                <a:t>(</a:t>
              </a:r>
              <a:r>
                <a:rPr lang="en-US" sz="900" i="1" dirty="0">
                  <a:solidFill>
                    <a:srgbClr val="008000"/>
                  </a:solidFill>
                  <a:latin typeface="Symbol" charset="2"/>
                  <a:cs typeface="Symbol" charset="2"/>
                </a:rPr>
                <a:t>l</a:t>
              </a:r>
              <a:r>
                <a:rPr lang="en-US" sz="900" i="1" dirty="0">
                  <a:solidFill>
                    <a:srgbClr val="008000"/>
                  </a:solidFill>
                </a:rPr>
                <a:t>)</a:t>
              </a:r>
              <a:endParaRPr lang="en-US" sz="900" i="1" dirty="0" smtClean="0">
                <a:solidFill>
                  <a:srgbClr val="008000"/>
                </a:solidFill>
              </a:endParaRPr>
            </a:p>
            <a:p>
              <a:r>
                <a:rPr lang="en-US" sz="900" i="1" dirty="0" smtClean="0">
                  <a:solidFill>
                    <a:srgbClr val="FF0000"/>
                  </a:solidFill>
                </a:rPr>
                <a:t>Refractive Index</a:t>
              </a:r>
            </a:p>
            <a:p>
              <a:r>
                <a:rPr lang="en-US" sz="1000" b="1" dirty="0" smtClean="0"/>
                <a:t>Apparent Optics</a:t>
              </a:r>
            </a:p>
            <a:p>
              <a:r>
                <a:rPr lang="en-US" sz="900" i="1" dirty="0">
                  <a:solidFill>
                    <a:srgbClr val="008000"/>
                  </a:solidFill>
                </a:rPr>
                <a:t>(</a:t>
              </a:r>
              <a:r>
                <a:rPr lang="en-US" sz="900" i="1" dirty="0">
                  <a:solidFill>
                    <a:srgbClr val="008000"/>
                  </a:solidFill>
                  <a:latin typeface="Symbol" charset="2"/>
                  <a:cs typeface="Symbol" charset="2"/>
                </a:rPr>
                <a:t>l</a:t>
              </a:r>
              <a:r>
                <a:rPr lang="en-US" sz="900" i="1" dirty="0" smtClean="0">
                  <a:solidFill>
                    <a:srgbClr val="008000"/>
                  </a:solidFill>
                </a:rPr>
                <a:t>) Light intensity </a:t>
              </a:r>
            </a:p>
            <a:p>
              <a:r>
                <a:rPr lang="en-US" sz="900" i="1" dirty="0" smtClean="0">
                  <a:solidFill>
                    <a:srgbClr val="008000"/>
                  </a:solidFill>
                </a:rPr>
                <a:t>        up &amp; down</a:t>
              </a:r>
            </a:p>
            <a:p>
              <a:endParaRPr lang="en-US" sz="900" i="1" dirty="0">
                <a:solidFill>
                  <a:srgbClr val="008000"/>
                </a:solidFill>
              </a:endParaRPr>
            </a:p>
            <a:p>
              <a:endParaRPr lang="en-US" sz="900" dirty="0" smtClean="0"/>
            </a:p>
            <a:p>
              <a:endParaRPr lang="en-US" sz="1050" dirty="0"/>
            </a:p>
          </p:txBody>
        </p:sp>
        <p:sp>
          <p:nvSpPr>
            <p:cNvPr id="128" name="Rectangle 127"/>
            <p:cNvSpPr/>
            <p:nvPr/>
          </p:nvSpPr>
          <p:spPr>
            <a:xfrm>
              <a:off x="5847827" y="278452"/>
              <a:ext cx="1147485" cy="2049657"/>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29" name="Rectangle 128"/>
            <p:cNvSpPr/>
            <p:nvPr/>
          </p:nvSpPr>
          <p:spPr>
            <a:xfrm>
              <a:off x="1165136" y="3069517"/>
              <a:ext cx="1705068" cy="1469906"/>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30" name="Left Brace 129"/>
            <p:cNvSpPr/>
            <p:nvPr/>
          </p:nvSpPr>
          <p:spPr>
            <a:xfrm>
              <a:off x="2808001" y="4703193"/>
              <a:ext cx="270956" cy="1837085"/>
            </a:xfrm>
            <a:prstGeom prst="leftBrace">
              <a:avLst>
                <a:gd name="adj1" fmla="val 8333"/>
                <a:gd name="adj2" fmla="val 50712"/>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sp>
          <p:nvSpPr>
            <p:cNvPr id="131" name="TextBox 130"/>
            <p:cNvSpPr txBox="1"/>
            <p:nvPr/>
          </p:nvSpPr>
          <p:spPr>
            <a:xfrm>
              <a:off x="997138" y="4869232"/>
              <a:ext cx="1839803" cy="2090213"/>
            </a:xfrm>
            <a:prstGeom prst="rect">
              <a:avLst/>
            </a:prstGeom>
            <a:noFill/>
          </p:spPr>
          <p:txBody>
            <a:bodyPr wrap="square" rtlCol="0">
              <a:spAutoFit/>
            </a:bodyPr>
            <a:lstStyle/>
            <a:p>
              <a:r>
                <a:rPr lang="en-US" sz="1000" b="1" dirty="0" smtClean="0"/>
                <a:t>Concentration</a:t>
              </a:r>
              <a:endParaRPr lang="en-US" sz="1050" b="1" dirty="0" smtClean="0"/>
            </a:p>
            <a:p>
              <a:r>
                <a:rPr lang="en-US" sz="900" i="1" dirty="0" smtClean="0">
                  <a:solidFill>
                    <a:srgbClr val="008000"/>
                  </a:solidFill>
                </a:rPr>
                <a:t>Acoustic backscatter</a:t>
              </a:r>
            </a:p>
            <a:p>
              <a:r>
                <a:rPr lang="en-US" sz="900" i="1" dirty="0">
                  <a:solidFill>
                    <a:srgbClr val="FF0000"/>
                  </a:solidFill>
                </a:rPr>
                <a:t>Imagery (visual, holography</a:t>
              </a:r>
              <a:r>
                <a:rPr lang="en-US" sz="900" i="1" dirty="0" smtClean="0">
                  <a:solidFill>
                    <a:srgbClr val="FF0000"/>
                  </a:solidFill>
                </a:rPr>
                <a:t>)</a:t>
              </a:r>
            </a:p>
            <a:p>
              <a:r>
                <a:rPr lang="en-US" sz="900" i="1" dirty="0" smtClean="0">
                  <a:solidFill>
                    <a:srgbClr val="008000"/>
                  </a:solidFill>
                </a:rPr>
                <a:t>Passive acoustics</a:t>
              </a:r>
            </a:p>
            <a:p>
              <a:r>
                <a:rPr lang="en-US" sz="900" i="1" dirty="0" smtClean="0">
                  <a:solidFill>
                    <a:srgbClr val="008000"/>
                  </a:solidFill>
                </a:rPr>
                <a:t>Acoustic tags + Receiver</a:t>
              </a:r>
              <a:endParaRPr lang="en-US" sz="900" i="1" dirty="0">
                <a:solidFill>
                  <a:srgbClr val="008000"/>
                </a:solidFill>
              </a:endParaRPr>
            </a:p>
            <a:p>
              <a:r>
                <a:rPr lang="en-US" sz="1000" b="1" dirty="0" smtClean="0"/>
                <a:t>Diversity</a:t>
              </a:r>
              <a:endParaRPr lang="en-US" sz="1050" dirty="0" smtClean="0"/>
            </a:p>
            <a:p>
              <a:r>
                <a:rPr lang="en-US" sz="900" i="1" dirty="0" smtClean="0">
                  <a:solidFill>
                    <a:srgbClr val="FF0000"/>
                  </a:solidFill>
                </a:rPr>
                <a:t>Multi frequency Acoustics Imagery (visual, holography)</a:t>
              </a:r>
            </a:p>
            <a:p>
              <a:r>
                <a:rPr lang="en-US" sz="900" i="1" dirty="0" smtClean="0">
                  <a:solidFill>
                    <a:srgbClr val="FF0000"/>
                  </a:solidFill>
                </a:rPr>
                <a:t>“</a:t>
              </a:r>
              <a:r>
                <a:rPr lang="en-US" sz="900" i="1" dirty="0" err="1" smtClean="0">
                  <a:solidFill>
                    <a:srgbClr val="FF0000"/>
                  </a:solidFill>
                </a:rPr>
                <a:t>Omics</a:t>
              </a:r>
              <a:r>
                <a:rPr lang="en-US" sz="900" i="1" dirty="0" smtClean="0">
                  <a:solidFill>
                    <a:srgbClr val="FF0000"/>
                  </a:solidFill>
                </a:rPr>
                <a:t>”</a:t>
              </a:r>
            </a:p>
            <a:p>
              <a:r>
                <a:rPr lang="en-US" sz="900" i="1" dirty="0">
                  <a:solidFill>
                    <a:srgbClr val="008000"/>
                  </a:solidFill>
                </a:rPr>
                <a:t>Passive acoustics</a:t>
              </a:r>
            </a:p>
            <a:p>
              <a:r>
                <a:rPr lang="en-US" sz="900" i="1" dirty="0">
                  <a:solidFill>
                    <a:srgbClr val="008000"/>
                  </a:solidFill>
                </a:rPr>
                <a:t>Acoustic tags + Receiver</a:t>
              </a:r>
            </a:p>
            <a:p>
              <a:endParaRPr lang="en-US" sz="900" i="1" dirty="0" smtClean="0">
                <a:solidFill>
                  <a:srgbClr val="FF0000"/>
                </a:solidFill>
              </a:endParaRPr>
            </a:p>
          </p:txBody>
        </p:sp>
        <p:sp>
          <p:nvSpPr>
            <p:cNvPr id="132" name="Rectangle 131"/>
            <p:cNvSpPr/>
            <p:nvPr/>
          </p:nvSpPr>
          <p:spPr>
            <a:xfrm>
              <a:off x="980203" y="4749710"/>
              <a:ext cx="1810864" cy="2046180"/>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33" name="TextBox 132"/>
            <p:cNvSpPr txBox="1"/>
            <p:nvPr/>
          </p:nvSpPr>
          <p:spPr>
            <a:xfrm>
              <a:off x="922169" y="4674232"/>
              <a:ext cx="1636375" cy="306324"/>
            </a:xfrm>
            <a:prstGeom prst="rect">
              <a:avLst/>
            </a:prstGeom>
            <a:noFill/>
          </p:spPr>
          <p:txBody>
            <a:bodyPr wrap="none" rtlCol="0">
              <a:spAutoFit/>
            </a:bodyPr>
            <a:lstStyle/>
            <a:p>
              <a:r>
                <a:rPr lang="en-US" sz="1100" b="1" cap="small" dirty="0" smtClean="0"/>
                <a:t>Higher Trophic Levels</a:t>
              </a:r>
              <a:endParaRPr lang="en-US" sz="1100" b="1" cap="small" dirty="0"/>
            </a:p>
          </p:txBody>
        </p:sp>
        <p:cxnSp>
          <p:nvCxnSpPr>
            <p:cNvPr id="134" name="Straight Arrow Connector 133"/>
            <p:cNvCxnSpPr/>
            <p:nvPr/>
          </p:nvCxnSpPr>
          <p:spPr>
            <a:xfrm flipH="1">
              <a:off x="3621339" y="236690"/>
              <a:ext cx="16933" cy="455957"/>
            </a:xfrm>
            <a:prstGeom prst="straightConnector1">
              <a:avLst/>
            </a:prstGeom>
            <a:ln>
              <a:solidFill>
                <a:schemeClr val="accent2">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3096545" y="826650"/>
              <a:ext cx="1408907" cy="594629"/>
            </a:xfrm>
            <a:prstGeom prst="rect">
              <a:avLst/>
            </a:prstGeom>
            <a:noFill/>
          </p:spPr>
          <p:txBody>
            <a:bodyPr wrap="square" rtlCol="0">
              <a:spAutoFit/>
            </a:bodyPr>
            <a:lstStyle/>
            <a:p>
              <a:r>
                <a:rPr lang="en-US" sz="900" i="1" dirty="0" smtClean="0">
                  <a:solidFill>
                    <a:srgbClr val="008000"/>
                  </a:solidFill>
                </a:rPr>
                <a:t>Optical Oxygen</a:t>
              </a:r>
            </a:p>
            <a:p>
              <a:r>
                <a:rPr lang="en-US" sz="900" i="1" dirty="0" smtClean="0">
                  <a:solidFill>
                    <a:schemeClr val="accent6"/>
                  </a:solidFill>
                </a:rPr>
                <a:t>Optical CO2</a:t>
              </a:r>
            </a:p>
            <a:p>
              <a:r>
                <a:rPr lang="en-US" sz="900" i="1" dirty="0" smtClean="0">
                  <a:solidFill>
                    <a:srgbClr val="FF0000"/>
                  </a:solidFill>
                </a:rPr>
                <a:t>Mass Spectrometers</a:t>
              </a:r>
            </a:p>
          </p:txBody>
        </p:sp>
        <p:sp>
          <p:nvSpPr>
            <p:cNvPr id="136" name="Rectangle 135"/>
            <p:cNvSpPr/>
            <p:nvPr/>
          </p:nvSpPr>
          <p:spPr>
            <a:xfrm>
              <a:off x="3157506" y="689122"/>
              <a:ext cx="1204987" cy="707878"/>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37" name="Rectangle 136"/>
            <p:cNvSpPr/>
            <p:nvPr/>
          </p:nvSpPr>
          <p:spPr>
            <a:xfrm>
              <a:off x="3103059" y="612576"/>
              <a:ext cx="1429424" cy="306324"/>
            </a:xfrm>
            <a:prstGeom prst="rect">
              <a:avLst/>
            </a:prstGeom>
          </p:spPr>
          <p:txBody>
            <a:bodyPr wrap="square">
              <a:spAutoFit/>
            </a:bodyPr>
            <a:lstStyle/>
            <a:p>
              <a:r>
                <a:rPr lang="en-US" sz="1100" b="1" cap="small" dirty="0" smtClean="0"/>
                <a:t>TRACE GASES</a:t>
              </a:r>
              <a:endParaRPr lang="en-US" sz="1100" b="1" cap="small" dirty="0"/>
            </a:p>
          </p:txBody>
        </p:sp>
        <p:sp>
          <p:nvSpPr>
            <p:cNvPr id="138" name="Sun 137"/>
            <p:cNvSpPr/>
            <p:nvPr/>
          </p:nvSpPr>
          <p:spPr>
            <a:xfrm>
              <a:off x="4925457" y="44081"/>
              <a:ext cx="327413" cy="316521"/>
            </a:xfrm>
            <a:prstGeom prst="sun">
              <a:avLst/>
            </a:prstGeom>
            <a:gradFill flip="none" rotWithShape="1">
              <a:gsLst>
                <a:gs pos="0">
                  <a:srgbClr val="FFFF00"/>
                </a:gs>
                <a:gs pos="100000">
                  <a:srgbClr val="FFFFFF"/>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39" name="Freeform 138"/>
            <p:cNvSpPr/>
            <p:nvPr/>
          </p:nvSpPr>
          <p:spPr>
            <a:xfrm>
              <a:off x="1828423" y="369069"/>
              <a:ext cx="3280901" cy="245635"/>
            </a:xfrm>
            <a:custGeom>
              <a:avLst/>
              <a:gdLst>
                <a:gd name="connsiteX0" fmla="*/ 0 w 3280901"/>
                <a:gd name="connsiteY0" fmla="*/ 194733 h 245635"/>
                <a:gd name="connsiteX1" fmla="*/ 160867 w 3280901"/>
                <a:gd name="connsiteY1" fmla="*/ 186267 h 245635"/>
                <a:gd name="connsiteX2" fmla="*/ 194734 w 3280901"/>
                <a:gd name="connsiteY2" fmla="*/ 177800 h 245635"/>
                <a:gd name="connsiteX3" fmla="*/ 237067 w 3280901"/>
                <a:gd name="connsiteY3" fmla="*/ 169333 h 245635"/>
                <a:gd name="connsiteX4" fmla="*/ 296334 w 3280901"/>
                <a:gd name="connsiteY4" fmla="*/ 143933 h 245635"/>
                <a:gd name="connsiteX5" fmla="*/ 321734 w 3280901"/>
                <a:gd name="connsiteY5" fmla="*/ 135467 h 245635"/>
                <a:gd name="connsiteX6" fmla="*/ 355600 w 3280901"/>
                <a:gd name="connsiteY6" fmla="*/ 118533 h 245635"/>
                <a:gd name="connsiteX7" fmla="*/ 423334 w 3280901"/>
                <a:gd name="connsiteY7" fmla="*/ 101600 h 245635"/>
                <a:gd name="connsiteX8" fmla="*/ 457200 w 3280901"/>
                <a:gd name="connsiteY8" fmla="*/ 93133 h 245635"/>
                <a:gd name="connsiteX9" fmla="*/ 508000 w 3280901"/>
                <a:gd name="connsiteY9" fmla="*/ 59267 h 245635"/>
                <a:gd name="connsiteX10" fmla="*/ 533400 w 3280901"/>
                <a:gd name="connsiteY10" fmla="*/ 42333 h 245635"/>
                <a:gd name="connsiteX11" fmla="*/ 601134 w 3280901"/>
                <a:gd name="connsiteY11" fmla="*/ 25400 h 245635"/>
                <a:gd name="connsiteX12" fmla="*/ 677334 w 3280901"/>
                <a:gd name="connsiteY12" fmla="*/ 0 h 245635"/>
                <a:gd name="connsiteX13" fmla="*/ 736600 w 3280901"/>
                <a:gd name="connsiteY13" fmla="*/ 8467 h 245635"/>
                <a:gd name="connsiteX14" fmla="*/ 770467 w 3280901"/>
                <a:gd name="connsiteY14" fmla="*/ 16933 h 245635"/>
                <a:gd name="connsiteX15" fmla="*/ 795867 w 3280901"/>
                <a:gd name="connsiteY15" fmla="*/ 25400 h 245635"/>
                <a:gd name="connsiteX16" fmla="*/ 889000 w 3280901"/>
                <a:gd name="connsiteY16" fmla="*/ 33867 h 245635"/>
                <a:gd name="connsiteX17" fmla="*/ 905934 w 3280901"/>
                <a:gd name="connsiteY17" fmla="*/ 50800 h 245635"/>
                <a:gd name="connsiteX18" fmla="*/ 982134 w 3280901"/>
                <a:gd name="connsiteY18" fmla="*/ 84667 h 245635"/>
                <a:gd name="connsiteX19" fmla="*/ 1049867 w 3280901"/>
                <a:gd name="connsiteY19" fmla="*/ 101600 h 245635"/>
                <a:gd name="connsiteX20" fmla="*/ 1168400 w 3280901"/>
                <a:gd name="connsiteY20" fmla="*/ 143933 h 245635"/>
                <a:gd name="connsiteX21" fmla="*/ 1219200 w 3280901"/>
                <a:gd name="connsiteY21" fmla="*/ 160867 h 245635"/>
                <a:gd name="connsiteX22" fmla="*/ 1303867 w 3280901"/>
                <a:gd name="connsiteY22" fmla="*/ 152400 h 245635"/>
                <a:gd name="connsiteX23" fmla="*/ 1591734 w 3280901"/>
                <a:gd name="connsiteY23" fmla="*/ 152400 h 245635"/>
                <a:gd name="connsiteX24" fmla="*/ 1617134 w 3280901"/>
                <a:gd name="connsiteY24" fmla="*/ 135467 h 245635"/>
                <a:gd name="connsiteX25" fmla="*/ 1651000 w 3280901"/>
                <a:gd name="connsiteY25" fmla="*/ 127000 h 245635"/>
                <a:gd name="connsiteX26" fmla="*/ 1676400 w 3280901"/>
                <a:gd name="connsiteY26" fmla="*/ 118533 h 245635"/>
                <a:gd name="connsiteX27" fmla="*/ 1811867 w 3280901"/>
                <a:gd name="connsiteY27" fmla="*/ 127000 h 245635"/>
                <a:gd name="connsiteX28" fmla="*/ 1845734 w 3280901"/>
                <a:gd name="connsiteY28" fmla="*/ 152400 h 245635"/>
                <a:gd name="connsiteX29" fmla="*/ 1921934 w 3280901"/>
                <a:gd name="connsiteY29" fmla="*/ 194733 h 245635"/>
                <a:gd name="connsiteX30" fmla="*/ 1955800 w 3280901"/>
                <a:gd name="connsiteY30" fmla="*/ 203200 h 245635"/>
                <a:gd name="connsiteX31" fmla="*/ 2015067 w 3280901"/>
                <a:gd name="connsiteY31" fmla="*/ 194733 h 245635"/>
                <a:gd name="connsiteX32" fmla="*/ 2048934 w 3280901"/>
                <a:gd name="connsiteY32" fmla="*/ 177800 h 245635"/>
                <a:gd name="connsiteX33" fmla="*/ 2175934 w 3280901"/>
                <a:gd name="connsiteY33" fmla="*/ 169333 h 245635"/>
                <a:gd name="connsiteX34" fmla="*/ 2269067 w 3280901"/>
                <a:gd name="connsiteY34" fmla="*/ 152400 h 245635"/>
                <a:gd name="connsiteX35" fmla="*/ 2573867 w 3280901"/>
                <a:gd name="connsiteY35" fmla="*/ 135467 h 245635"/>
                <a:gd name="connsiteX36" fmla="*/ 2633134 w 3280901"/>
                <a:gd name="connsiteY36" fmla="*/ 127000 h 245635"/>
                <a:gd name="connsiteX37" fmla="*/ 2751667 w 3280901"/>
                <a:gd name="connsiteY37" fmla="*/ 118533 h 245635"/>
                <a:gd name="connsiteX38" fmla="*/ 2785534 w 3280901"/>
                <a:gd name="connsiteY38" fmla="*/ 101600 h 245635"/>
                <a:gd name="connsiteX39" fmla="*/ 3124200 w 3280901"/>
                <a:gd name="connsiteY39" fmla="*/ 110067 h 245635"/>
                <a:gd name="connsiteX40" fmla="*/ 3149600 w 3280901"/>
                <a:gd name="connsiteY40" fmla="*/ 118533 h 245635"/>
                <a:gd name="connsiteX41" fmla="*/ 3166534 w 3280901"/>
                <a:gd name="connsiteY41" fmla="*/ 135467 h 245635"/>
                <a:gd name="connsiteX42" fmla="*/ 3191934 w 3280901"/>
                <a:gd name="connsiteY42" fmla="*/ 152400 h 245635"/>
                <a:gd name="connsiteX43" fmla="*/ 3251200 w 3280901"/>
                <a:gd name="connsiteY43" fmla="*/ 143933 h 245635"/>
                <a:gd name="connsiteX44" fmla="*/ 3268134 w 3280901"/>
                <a:gd name="connsiteY44" fmla="*/ 101600 h 245635"/>
                <a:gd name="connsiteX45" fmla="*/ 3242734 w 3280901"/>
                <a:gd name="connsiteY45" fmla="*/ 93133 h 245635"/>
                <a:gd name="connsiteX46" fmla="*/ 3115734 w 3280901"/>
                <a:gd name="connsiteY46" fmla="*/ 118533 h 245635"/>
                <a:gd name="connsiteX47" fmla="*/ 2743200 w 3280901"/>
                <a:gd name="connsiteY47" fmla="*/ 110067 h 245635"/>
                <a:gd name="connsiteX48" fmla="*/ 2726267 w 3280901"/>
                <a:gd name="connsiteY48" fmla="*/ 84667 h 245635"/>
                <a:gd name="connsiteX49" fmla="*/ 2709334 w 3280901"/>
                <a:gd name="connsiteY49" fmla="*/ 33867 h 245635"/>
                <a:gd name="connsiteX50" fmla="*/ 2616200 w 3280901"/>
                <a:gd name="connsiteY50" fmla="*/ 42333 h 245635"/>
                <a:gd name="connsiteX51" fmla="*/ 2573867 w 3280901"/>
                <a:gd name="connsiteY51" fmla="*/ 50800 h 245635"/>
                <a:gd name="connsiteX52" fmla="*/ 2514600 w 3280901"/>
                <a:gd name="connsiteY52" fmla="*/ 59267 h 245635"/>
                <a:gd name="connsiteX53" fmla="*/ 2472267 w 3280901"/>
                <a:gd name="connsiteY53" fmla="*/ 67733 h 245635"/>
                <a:gd name="connsiteX54" fmla="*/ 2421467 w 3280901"/>
                <a:gd name="connsiteY54" fmla="*/ 76200 h 245635"/>
                <a:gd name="connsiteX55" fmla="*/ 2387600 w 3280901"/>
                <a:gd name="connsiteY55" fmla="*/ 93133 h 245635"/>
                <a:gd name="connsiteX56" fmla="*/ 2353734 w 3280901"/>
                <a:gd name="connsiteY56" fmla="*/ 143933 h 245635"/>
                <a:gd name="connsiteX57" fmla="*/ 2328334 w 3280901"/>
                <a:gd name="connsiteY57" fmla="*/ 152400 h 245635"/>
                <a:gd name="connsiteX58" fmla="*/ 2302934 w 3280901"/>
                <a:gd name="connsiteY58" fmla="*/ 169333 h 245635"/>
                <a:gd name="connsiteX59" fmla="*/ 2286000 w 3280901"/>
                <a:gd name="connsiteY59" fmla="*/ 186267 h 245635"/>
                <a:gd name="connsiteX60" fmla="*/ 2201334 w 3280901"/>
                <a:gd name="connsiteY60" fmla="*/ 220133 h 245635"/>
                <a:gd name="connsiteX61" fmla="*/ 2074334 w 3280901"/>
                <a:gd name="connsiteY61" fmla="*/ 228600 h 245635"/>
                <a:gd name="connsiteX62" fmla="*/ 1964267 w 3280901"/>
                <a:gd name="connsiteY62" fmla="*/ 237067 h 245635"/>
                <a:gd name="connsiteX63" fmla="*/ 1955800 w 3280901"/>
                <a:gd name="connsiteY63" fmla="*/ 211667 h 245635"/>
                <a:gd name="connsiteX64" fmla="*/ 1947334 w 3280901"/>
                <a:gd name="connsiteY64" fmla="*/ 177800 h 245635"/>
                <a:gd name="connsiteX65" fmla="*/ 1930400 w 3280901"/>
                <a:gd name="connsiteY65" fmla="*/ 160867 h 245635"/>
                <a:gd name="connsiteX66" fmla="*/ 1888067 w 3280901"/>
                <a:gd name="connsiteY66" fmla="*/ 135467 h 24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280901" h="245635">
                  <a:moveTo>
                    <a:pt x="0" y="194733"/>
                  </a:moveTo>
                  <a:cubicBezTo>
                    <a:pt x="53622" y="191911"/>
                    <a:pt x="107372" y="190919"/>
                    <a:pt x="160867" y="186267"/>
                  </a:cubicBezTo>
                  <a:cubicBezTo>
                    <a:pt x="172460" y="185259"/>
                    <a:pt x="183375" y="180324"/>
                    <a:pt x="194734" y="177800"/>
                  </a:cubicBezTo>
                  <a:cubicBezTo>
                    <a:pt x="208782" y="174678"/>
                    <a:pt x="223106" y="172823"/>
                    <a:pt x="237067" y="169333"/>
                  </a:cubicBezTo>
                  <a:cubicBezTo>
                    <a:pt x="268844" y="161389"/>
                    <a:pt x="262400" y="158476"/>
                    <a:pt x="296334" y="143933"/>
                  </a:cubicBezTo>
                  <a:cubicBezTo>
                    <a:pt x="304537" y="140417"/>
                    <a:pt x="313531" y="138983"/>
                    <a:pt x="321734" y="135467"/>
                  </a:cubicBezTo>
                  <a:cubicBezTo>
                    <a:pt x="333335" y="130495"/>
                    <a:pt x="343999" y="123505"/>
                    <a:pt x="355600" y="118533"/>
                  </a:cubicBezTo>
                  <a:cubicBezTo>
                    <a:pt x="380034" y="108061"/>
                    <a:pt x="395820" y="107714"/>
                    <a:pt x="423334" y="101600"/>
                  </a:cubicBezTo>
                  <a:cubicBezTo>
                    <a:pt x="434693" y="99076"/>
                    <a:pt x="445911" y="95955"/>
                    <a:pt x="457200" y="93133"/>
                  </a:cubicBezTo>
                  <a:lnTo>
                    <a:pt x="508000" y="59267"/>
                  </a:lnTo>
                  <a:cubicBezTo>
                    <a:pt x="516467" y="53622"/>
                    <a:pt x="523528" y="44801"/>
                    <a:pt x="533400" y="42333"/>
                  </a:cubicBezTo>
                  <a:cubicBezTo>
                    <a:pt x="555978" y="36689"/>
                    <a:pt x="579526" y="34043"/>
                    <a:pt x="601134" y="25400"/>
                  </a:cubicBezTo>
                  <a:cubicBezTo>
                    <a:pt x="654271" y="4145"/>
                    <a:pt x="628723" y="12153"/>
                    <a:pt x="677334" y="0"/>
                  </a:cubicBezTo>
                  <a:cubicBezTo>
                    <a:pt x="697089" y="2822"/>
                    <a:pt x="716966" y="4897"/>
                    <a:pt x="736600" y="8467"/>
                  </a:cubicBezTo>
                  <a:cubicBezTo>
                    <a:pt x="748049" y="10549"/>
                    <a:pt x="759278" y="13736"/>
                    <a:pt x="770467" y="16933"/>
                  </a:cubicBezTo>
                  <a:cubicBezTo>
                    <a:pt x="779048" y="19385"/>
                    <a:pt x="787032" y="24138"/>
                    <a:pt x="795867" y="25400"/>
                  </a:cubicBezTo>
                  <a:cubicBezTo>
                    <a:pt x="826726" y="29809"/>
                    <a:pt x="857956" y="31045"/>
                    <a:pt x="889000" y="33867"/>
                  </a:cubicBezTo>
                  <a:cubicBezTo>
                    <a:pt x="894645" y="39511"/>
                    <a:pt x="899701" y="45813"/>
                    <a:pt x="905934" y="50800"/>
                  </a:cubicBezTo>
                  <a:cubicBezTo>
                    <a:pt x="931205" y="71016"/>
                    <a:pt x="947958" y="76123"/>
                    <a:pt x="982134" y="84667"/>
                  </a:cubicBezTo>
                  <a:lnTo>
                    <a:pt x="1049867" y="101600"/>
                  </a:lnTo>
                  <a:cubicBezTo>
                    <a:pt x="1122216" y="155861"/>
                    <a:pt x="1038371" y="100588"/>
                    <a:pt x="1168400" y="143933"/>
                  </a:cubicBezTo>
                  <a:lnTo>
                    <a:pt x="1219200" y="160867"/>
                  </a:lnTo>
                  <a:cubicBezTo>
                    <a:pt x="1247422" y="158045"/>
                    <a:pt x="1275504" y="152400"/>
                    <a:pt x="1303867" y="152400"/>
                  </a:cubicBezTo>
                  <a:cubicBezTo>
                    <a:pt x="1608596" y="152400"/>
                    <a:pt x="1461222" y="178503"/>
                    <a:pt x="1591734" y="152400"/>
                  </a:cubicBezTo>
                  <a:cubicBezTo>
                    <a:pt x="1600201" y="146756"/>
                    <a:pt x="1607781" y="139475"/>
                    <a:pt x="1617134" y="135467"/>
                  </a:cubicBezTo>
                  <a:cubicBezTo>
                    <a:pt x="1627829" y="130883"/>
                    <a:pt x="1639812" y="130197"/>
                    <a:pt x="1651000" y="127000"/>
                  </a:cubicBezTo>
                  <a:cubicBezTo>
                    <a:pt x="1659581" y="124548"/>
                    <a:pt x="1667933" y="121355"/>
                    <a:pt x="1676400" y="118533"/>
                  </a:cubicBezTo>
                  <a:cubicBezTo>
                    <a:pt x="1721556" y="121355"/>
                    <a:pt x="1767502" y="118127"/>
                    <a:pt x="1811867" y="127000"/>
                  </a:cubicBezTo>
                  <a:cubicBezTo>
                    <a:pt x="1825704" y="129767"/>
                    <a:pt x="1834174" y="144308"/>
                    <a:pt x="1845734" y="152400"/>
                  </a:cubicBezTo>
                  <a:cubicBezTo>
                    <a:pt x="1887563" y="181681"/>
                    <a:pt x="1884417" y="184014"/>
                    <a:pt x="1921934" y="194733"/>
                  </a:cubicBezTo>
                  <a:cubicBezTo>
                    <a:pt x="1933122" y="197930"/>
                    <a:pt x="1944511" y="200378"/>
                    <a:pt x="1955800" y="203200"/>
                  </a:cubicBezTo>
                  <a:cubicBezTo>
                    <a:pt x="1975556" y="200378"/>
                    <a:pt x="1995814" y="199984"/>
                    <a:pt x="2015067" y="194733"/>
                  </a:cubicBezTo>
                  <a:cubicBezTo>
                    <a:pt x="2027244" y="191412"/>
                    <a:pt x="2036467" y="179768"/>
                    <a:pt x="2048934" y="177800"/>
                  </a:cubicBezTo>
                  <a:cubicBezTo>
                    <a:pt x="2090842" y="171183"/>
                    <a:pt x="2133601" y="172155"/>
                    <a:pt x="2175934" y="169333"/>
                  </a:cubicBezTo>
                  <a:cubicBezTo>
                    <a:pt x="2206978" y="163689"/>
                    <a:pt x="2237722" y="156017"/>
                    <a:pt x="2269067" y="152400"/>
                  </a:cubicBezTo>
                  <a:cubicBezTo>
                    <a:pt x="2321419" y="146359"/>
                    <a:pt x="2540874" y="137038"/>
                    <a:pt x="2573867" y="135467"/>
                  </a:cubicBezTo>
                  <a:cubicBezTo>
                    <a:pt x="2593623" y="132645"/>
                    <a:pt x="2613268" y="128892"/>
                    <a:pt x="2633134" y="127000"/>
                  </a:cubicBezTo>
                  <a:cubicBezTo>
                    <a:pt x="2672567" y="123244"/>
                    <a:pt x="2712594" y="125045"/>
                    <a:pt x="2751667" y="118533"/>
                  </a:cubicBezTo>
                  <a:cubicBezTo>
                    <a:pt x="2764117" y="116458"/>
                    <a:pt x="2774245" y="107244"/>
                    <a:pt x="2785534" y="101600"/>
                  </a:cubicBezTo>
                  <a:cubicBezTo>
                    <a:pt x="2898423" y="104422"/>
                    <a:pt x="3011398" y="104820"/>
                    <a:pt x="3124200" y="110067"/>
                  </a:cubicBezTo>
                  <a:cubicBezTo>
                    <a:pt x="3133115" y="110482"/>
                    <a:pt x="3141947" y="113941"/>
                    <a:pt x="3149600" y="118533"/>
                  </a:cubicBezTo>
                  <a:cubicBezTo>
                    <a:pt x="3156445" y="122640"/>
                    <a:pt x="3160300" y="130480"/>
                    <a:pt x="3166534" y="135467"/>
                  </a:cubicBezTo>
                  <a:cubicBezTo>
                    <a:pt x="3174480" y="141824"/>
                    <a:pt x="3183467" y="146756"/>
                    <a:pt x="3191934" y="152400"/>
                  </a:cubicBezTo>
                  <a:cubicBezTo>
                    <a:pt x="3211689" y="149578"/>
                    <a:pt x="3231632" y="147847"/>
                    <a:pt x="3251200" y="143933"/>
                  </a:cubicBezTo>
                  <a:cubicBezTo>
                    <a:pt x="3275525" y="139068"/>
                    <a:pt x="3294559" y="134633"/>
                    <a:pt x="3268134" y="101600"/>
                  </a:cubicBezTo>
                  <a:cubicBezTo>
                    <a:pt x="3262559" y="94631"/>
                    <a:pt x="3251201" y="95955"/>
                    <a:pt x="3242734" y="93133"/>
                  </a:cubicBezTo>
                  <a:cubicBezTo>
                    <a:pt x="3201750" y="134117"/>
                    <a:pt x="3224681" y="118533"/>
                    <a:pt x="3115734" y="118533"/>
                  </a:cubicBezTo>
                  <a:cubicBezTo>
                    <a:pt x="2991524" y="118533"/>
                    <a:pt x="2867378" y="112889"/>
                    <a:pt x="2743200" y="110067"/>
                  </a:cubicBezTo>
                  <a:cubicBezTo>
                    <a:pt x="2737556" y="101600"/>
                    <a:pt x="2730400" y="93966"/>
                    <a:pt x="2726267" y="84667"/>
                  </a:cubicBezTo>
                  <a:cubicBezTo>
                    <a:pt x="2719018" y="68356"/>
                    <a:pt x="2709334" y="33867"/>
                    <a:pt x="2709334" y="33867"/>
                  </a:cubicBezTo>
                  <a:cubicBezTo>
                    <a:pt x="2678289" y="36689"/>
                    <a:pt x="2647132" y="38467"/>
                    <a:pt x="2616200" y="42333"/>
                  </a:cubicBezTo>
                  <a:cubicBezTo>
                    <a:pt x="2601921" y="44118"/>
                    <a:pt x="2588062" y="48434"/>
                    <a:pt x="2573867" y="50800"/>
                  </a:cubicBezTo>
                  <a:cubicBezTo>
                    <a:pt x="2554182" y="54081"/>
                    <a:pt x="2534285" y="55986"/>
                    <a:pt x="2514600" y="59267"/>
                  </a:cubicBezTo>
                  <a:cubicBezTo>
                    <a:pt x="2500405" y="61633"/>
                    <a:pt x="2486425" y="65159"/>
                    <a:pt x="2472267" y="67733"/>
                  </a:cubicBezTo>
                  <a:cubicBezTo>
                    <a:pt x="2455377" y="70804"/>
                    <a:pt x="2438400" y="73378"/>
                    <a:pt x="2421467" y="76200"/>
                  </a:cubicBezTo>
                  <a:cubicBezTo>
                    <a:pt x="2410178" y="81844"/>
                    <a:pt x="2396525" y="84208"/>
                    <a:pt x="2387600" y="93133"/>
                  </a:cubicBezTo>
                  <a:cubicBezTo>
                    <a:pt x="2373210" y="107523"/>
                    <a:pt x="2373041" y="137497"/>
                    <a:pt x="2353734" y="143933"/>
                  </a:cubicBezTo>
                  <a:cubicBezTo>
                    <a:pt x="2345267" y="146755"/>
                    <a:pt x="2336316" y="148409"/>
                    <a:pt x="2328334" y="152400"/>
                  </a:cubicBezTo>
                  <a:cubicBezTo>
                    <a:pt x="2319233" y="156951"/>
                    <a:pt x="2310880" y="162976"/>
                    <a:pt x="2302934" y="169333"/>
                  </a:cubicBezTo>
                  <a:cubicBezTo>
                    <a:pt x="2296700" y="174320"/>
                    <a:pt x="2293140" y="182697"/>
                    <a:pt x="2286000" y="186267"/>
                  </a:cubicBezTo>
                  <a:cubicBezTo>
                    <a:pt x="2258813" y="199860"/>
                    <a:pt x="2231663" y="218111"/>
                    <a:pt x="2201334" y="220133"/>
                  </a:cubicBezTo>
                  <a:lnTo>
                    <a:pt x="2074334" y="228600"/>
                  </a:lnTo>
                  <a:cubicBezTo>
                    <a:pt x="1992639" y="249023"/>
                    <a:pt x="2029421" y="250097"/>
                    <a:pt x="1964267" y="237067"/>
                  </a:cubicBezTo>
                  <a:cubicBezTo>
                    <a:pt x="1961445" y="228600"/>
                    <a:pt x="1958252" y="220248"/>
                    <a:pt x="1955800" y="211667"/>
                  </a:cubicBezTo>
                  <a:cubicBezTo>
                    <a:pt x="1952603" y="200478"/>
                    <a:pt x="1952538" y="188208"/>
                    <a:pt x="1947334" y="177800"/>
                  </a:cubicBezTo>
                  <a:cubicBezTo>
                    <a:pt x="1943764" y="170660"/>
                    <a:pt x="1936045" y="166511"/>
                    <a:pt x="1930400" y="160867"/>
                  </a:cubicBezTo>
                  <a:cubicBezTo>
                    <a:pt x="1918364" y="124757"/>
                    <a:pt x="1930859" y="135467"/>
                    <a:pt x="1888067" y="135467"/>
                  </a:cubicBezTo>
                </a:path>
              </a:pathLst>
            </a:custGeom>
            <a:solidFill>
              <a:schemeClr val="accent1"/>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sp>
          <p:nvSpPr>
            <p:cNvPr id="140" name="Freeform 139"/>
            <p:cNvSpPr/>
            <p:nvPr/>
          </p:nvSpPr>
          <p:spPr>
            <a:xfrm>
              <a:off x="2393142" y="360602"/>
              <a:ext cx="3280901" cy="245635"/>
            </a:xfrm>
            <a:custGeom>
              <a:avLst/>
              <a:gdLst>
                <a:gd name="connsiteX0" fmla="*/ 0 w 3280901"/>
                <a:gd name="connsiteY0" fmla="*/ 194733 h 245635"/>
                <a:gd name="connsiteX1" fmla="*/ 160867 w 3280901"/>
                <a:gd name="connsiteY1" fmla="*/ 186267 h 245635"/>
                <a:gd name="connsiteX2" fmla="*/ 194734 w 3280901"/>
                <a:gd name="connsiteY2" fmla="*/ 177800 h 245635"/>
                <a:gd name="connsiteX3" fmla="*/ 237067 w 3280901"/>
                <a:gd name="connsiteY3" fmla="*/ 169333 h 245635"/>
                <a:gd name="connsiteX4" fmla="*/ 296334 w 3280901"/>
                <a:gd name="connsiteY4" fmla="*/ 143933 h 245635"/>
                <a:gd name="connsiteX5" fmla="*/ 321734 w 3280901"/>
                <a:gd name="connsiteY5" fmla="*/ 135467 h 245635"/>
                <a:gd name="connsiteX6" fmla="*/ 355600 w 3280901"/>
                <a:gd name="connsiteY6" fmla="*/ 118533 h 245635"/>
                <a:gd name="connsiteX7" fmla="*/ 423334 w 3280901"/>
                <a:gd name="connsiteY7" fmla="*/ 101600 h 245635"/>
                <a:gd name="connsiteX8" fmla="*/ 457200 w 3280901"/>
                <a:gd name="connsiteY8" fmla="*/ 93133 h 245635"/>
                <a:gd name="connsiteX9" fmla="*/ 508000 w 3280901"/>
                <a:gd name="connsiteY9" fmla="*/ 59267 h 245635"/>
                <a:gd name="connsiteX10" fmla="*/ 533400 w 3280901"/>
                <a:gd name="connsiteY10" fmla="*/ 42333 h 245635"/>
                <a:gd name="connsiteX11" fmla="*/ 601134 w 3280901"/>
                <a:gd name="connsiteY11" fmla="*/ 25400 h 245635"/>
                <a:gd name="connsiteX12" fmla="*/ 677334 w 3280901"/>
                <a:gd name="connsiteY12" fmla="*/ 0 h 245635"/>
                <a:gd name="connsiteX13" fmla="*/ 736600 w 3280901"/>
                <a:gd name="connsiteY13" fmla="*/ 8467 h 245635"/>
                <a:gd name="connsiteX14" fmla="*/ 770467 w 3280901"/>
                <a:gd name="connsiteY14" fmla="*/ 16933 h 245635"/>
                <a:gd name="connsiteX15" fmla="*/ 795867 w 3280901"/>
                <a:gd name="connsiteY15" fmla="*/ 25400 h 245635"/>
                <a:gd name="connsiteX16" fmla="*/ 889000 w 3280901"/>
                <a:gd name="connsiteY16" fmla="*/ 33867 h 245635"/>
                <a:gd name="connsiteX17" fmla="*/ 905934 w 3280901"/>
                <a:gd name="connsiteY17" fmla="*/ 50800 h 245635"/>
                <a:gd name="connsiteX18" fmla="*/ 982134 w 3280901"/>
                <a:gd name="connsiteY18" fmla="*/ 84667 h 245635"/>
                <a:gd name="connsiteX19" fmla="*/ 1049867 w 3280901"/>
                <a:gd name="connsiteY19" fmla="*/ 101600 h 245635"/>
                <a:gd name="connsiteX20" fmla="*/ 1168400 w 3280901"/>
                <a:gd name="connsiteY20" fmla="*/ 143933 h 245635"/>
                <a:gd name="connsiteX21" fmla="*/ 1219200 w 3280901"/>
                <a:gd name="connsiteY21" fmla="*/ 160867 h 245635"/>
                <a:gd name="connsiteX22" fmla="*/ 1303867 w 3280901"/>
                <a:gd name="connsiteY22" fmla="*/ 152400 h 245635"/>
                <a:gd name="connsiteX23" fmla="*/ 1591734 w 3280901"/>
                <a:gd name="connsiteY23" fmla="*/ 152400 h 245635"/>
                <a:gd name="connsiteX24" fmla="*/ 1617134 w 3280901"/>
                <a:gd name="connsiteY24" fmla="*/ 135467 h 245635"/>
                <a:gd name="connsiteX25" fmla="*/ 1651000 w 3280901"/>
                <a:gd name="connsiteY25" fmla="*/ 127000 h 245635"/>
                <a:gd name="connsiteX26" fmla="*/ 1676400 w 3280901"/>
                <a:gd name="connsiteY26" fmla="*/ 118533 h 245635"/>
                <a:gd name="connsiteX27" fmla="*/ 1811867 w 3280901"/>
                <a:gd name="connsiteY27" fmla="*/ 127000 h 245635"/>
                <a:gd name="connsiteX28" fmla="*/ 1845734 w 3280901"/>
                <a:gd name="connsiteY28" fmla="*/ 152400 h 245635"/>
                <a:gd name="connsiteX29" fmla="*/ 1921934 w 3280901"/>
                <a:gd name="connsiteY29" fmla="*/ 194733 h 245635"/>
                <a:gd name="connsiteX30" fmla="*/ 1955800 w 3280901"/>
                <a:gd name="connsiteY30" fmla="*/ 203200 h 245635"/>
                <a:gd name="connsiteX31" fmla="*/ 2015067 w 3280901"/>
                <a:gd name="connsiteY31" fmla="*/ 194733 h 245635"/>
                <a:gd name="connsiteX32" fmla="*/ 2048934 w 3280901"/>
                <a:gd name="connsiteY32" fmla="*/ 177800 h 245635"/>
                <a:gd name="connsiteX33" fmla="*/ 2175934 w 3280901"/>
                <a:gd name="connsiteY33" fmla="*/ 169333 h 245635"/>
                <a:gd name="connsiteX34" fmla="*/ 2269067 w 3280901"/>
                <a:gd name="connsiteY34" fmla="*/ 152400 h 245635"/>
                <a:gd name="connsiteX35" fmla="*/ 2573867 w 3280901"/>
                <a:gd name="connsiteY35" fmla="*/ 135467 h 245635"/>
                <a:gd name="connsiteX36" fmla="*/ 2633134 w 3280901"/>
                <a:gd name="connsiteY36" fmla="*/ 127000 h 245635"/>
                <a:gd name="connsiteX37" fmla="*/ 2751667 w 3280901"/>
                <a:gd name="connsiteY37" fmla="*/ 118533 h 245635"/>
                <a:gd name="connsiteX38" fmla="*/ 2785534 w 3280901"/>
                <a:gd name="connsiteY38" fmla="*/ 101600 h 245635"/>
                <a:gd name="connsiteX39" fmla="*/ 3124200 w 3280901"/>
                <a:gd name="connsiteY39" fmla="*/ 110067 h 245635"/>
                <a:gd name="connsiteX40" fmla="*/ 3149600 w 3280901"/>
                <a:gd name="connsiteY40" fmla="*/ 118533 h 245635"/>
                <a:gd name="connsiteX41" fmla="*/ 3166534 w 3280901"/>
                <a:gd name="connsiteY41" fmla="*/ 135467 h 245635"/>
                <a:gd name="connsiteX42" fmla="*/ 3191934 w 3280901"/>
                <a:gd name="connsiteY42" fmla="*/ 152400 h 245635"/>
                <a:gd name="connsiteX43" fmla="*/ 3251200 w 3280901"/>
                <a:gd name="connsiteY43" fmla="*/ 143933 h 245635"/>
                <a:gd name="connsiteX44" fmla="*/ 3268134 w 3280901"/>
                <a:gd name="connsiteY44" fmla="*/ 101600 h 245635"/>
                <a:gd name="connsiteX45" fmla="*/ 3242734 w 3280901"/>
                <a:gd name="connsiteY45" fmla="*/ 93133 h 245635"/>
                <a:gd name="connsiteX46" fmla="*/ 3115734 w 3280901"/>
                <a:gd name="connsiteY46" fmla="*/ 118533 h 245635"/>
                <a:gd name="connsiteX47" fmla="*/ 2743200 w 3280901"/>
                <a:gd name="connsiteY47" fmla="*/ 110067 h 245635"/>
                <a:gd name="connsiteX48" fmla="*/ 2726267 w 3280901"/>
                <a:gd name="connsiteY48" fmla="*/ 84667 h 245635"/>
                <a:gd name="connsiteX49" fmla="*/ 2709334 w 3280901"/>
                <a:gd name="connsiteY49" fmla="*/ 33867 h 245635"/>
                <a:gd name="connsiteX50" fmla="*/ 2616200 w 3280901"/>
                <a:gd name="connsiteY50" fmla="*/ 42333 h 245635"/>
                <a:gd name="connsiteX51" fmla="*/ 2573867 w 3280901"/>
                <a:gd name="connsiteY51" fmla="*/ 50800 h 245635"/>
                <a:gd name="connsiteX52" fmla="*/ 2514600 w 3280901"/>
                <a:gd name="connsiteY52" fmla="*/ 59267 h 245635"/>
                <a:gd name="connsiteX53" fmla="*/ 2472267 w 3280901"/>
                <a:gd name="connsiteY53" fmla="*/ 67733 h 245635"/>
                <a:gd name="connsiteX54" fmla="*/ 2421467 w 3280901"/>
                <a:gd name="connsiteY54" fmla="*/ 76200 h 245635"/>
                <a:gd name="connsiteX55" fmla="*/ 2387600 w 3280901"/>
                <a:gd name="connsiteY55" fmla="*/ 93133 h 245635"/>
                <a:gd name="connsiteX56" fmla="*/ 2353734 w 3280901"/>
                <a:gd name="connsiteY56" fmla="*/ 143933 h 245635"/>
                <a:gd name="connsiteX57" fmla="*/ 2328334 w 3280901"/>
                <a:gd name="connsiteY57" fmla="*/ 152400 h 245635"/>
                <a:gd name="connsiteX58" fmla="*/ 2302934 w 3280901"/>
                <a:gd name="connsiteY58" fmla="*/ 169333 h 245635"/>
                <a:gd name="connsiteX59" fmla="*/ 2286000 w 3280901"/>
                <a:gd name="connsiteY59" fmla="*/ 186267 h 245635"/>
                <a:gd name="connsiteX60" fmla="*/ 2201334 w 3280901"/>
                <a:gd name="connsiteY60" fmla="*/ 220133 h 245635"/>
                <a:gd name="connsiteX61" fmla="*/ 2074334 w 3280901"/>
                <a:gd name="connsiteY61" fmla="*/ 228600 h 245635"/>
                <a:gd name="connsiteX62" fmla="*/ 1964267 w 3280901"/>
                <a:gd name="connsiteY62" fmla="*/ 237067 h 245635"/>
                <a:gd name="connsiteX63" fmla="*/ 1955800 w 3280901"/>
                <a:gd name="connsiteY63" fmla="*/ 211667 h 245635"/>
                <a:gd name="connsiteX64" fmla="*/ 1947334 w 3280901"/>
                <a:gd name="connsiteY64" fmla="*/ 177800 h 245635"/>
                <a:gd name="connsiteX65" fmla="*/ 1930400 w 3280901"/>
                <a:gd name="connsiteY65" fmla="*/ 160867 h 245635"/>
                <a:gd name="connsiteX66" fmla="*/ 1888067 w 3280901"/>
                <a:gd name="connsiteY66" fmla="*/ 135467 h 24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280901" h="245635">
                  <a:moveTo>
                    <a:pt x="0" y="194733"/>
                  </a:moveTo>
                  <a:cubicBezTo>
                    <a:pt x="53622" y="191911"/>
                    <a:pt x="107372" y="190919"/>
                    <a:pt x="160867" y="186267"/>
                  </a:cubicBezTo>
                  <a:cubicBezTo>
                    <a:pt x="172460" y="185259"/>
                    <a:pt x="183375" y="180324"/>
                    <a:pt x="194734" y="177800"/>
                  </a:cubicBezTo>
                  <a:cubicBezTo>
                    <a:pt x="208782" y="174678"/>
                    <a:pt x="223106" y="172823"/>
                    <a:pt x="237067" y="169333"/>
                  </a:cubicBezTo>
                  <a:cubicBezTo>
                    <a:pt x="268844" y="161389"/>
                    <a:pt x="262400" y="158476"/>
                    <a:pt x="296334" y="143933"/>
                  </a:cubicBezTo>
                  <a:cubicBezTo>
                    <a:pt x="304537" y="140417"/>
                    <a:pt x="313531" y="138983"/>
                    <a:pt x="321734" y="135467"/>
                  </a:cubicBezTo>
                  <a:cubicBezTo>
                    <a:pt x="333335" y="130495"/>
                    <a:pt x="343999" y="123505"/>
                    <a:pt x="355600" y="118533"/>
                  </a:cubicBezTo>
                  <a:cubicBezTo>
                    <a:pt x="380034" y="108061"/>
                    <a:pt x="395820" y="107714"/>
                    <a:pt x="423334" y="101600"/>
                  </a:cubicBezTo>
                  <a:cubicBezTo>
                    <a:pt x="434693" y="99076"/>
                    <a:pt x="445911" y="95955"/>
                    <a:pt x="457200" y="93133"/>
                  </a:cubicBezTo>
                  <a:lnTo>
                    <a:pt x="508000" y="59267"/>
                  </a:lnTo>
                  <a:cubicBezTo>
                    <a:pt x="516467" y="53622"/>
                    <a:pt x="523528" y="44801"/>
                    <a:pt x="533400" y="42333"/>
                  </a:cubicBezTo>
                  <a:cubicBezTo>
                    <a:pt x="555978" y="36689"/>
                    <a:pt x="579526" y="34043"/>
                    <a:pt x="601134" y="25400"/>
                  </a:cubicBezTo>
                  <a:cubicBezTo>
                    <a:pt x="654271" y="4145"/>
                    <a:pt x="628723" y="12153"/>
                    <a:pt x="677334" y="0"/>
                  </a:cubicBezTo>
                  <a:cubicBezTo>
                    <a:pt x="697089" y="2822"/>
                    <a:pt x="716966" y="4897"/>
                    <a:pt x="736600" y="8467"/>
                  </a:cubicBezTo>
                  <a:cubicBezTo>
                    <a:pt x="748049" y="10549"/>
                    <a:pt x="759278" y="13736"/>
                    <a:pt x="770467" y="16933"/>
                  </a:cubicBezTo>
                  <a:cubicBezTo>
                    <a:pt x="779048" y="19385"/>
                    <a:pt x="787032" y="24138"/>
                    <a:pt x="795867" y="25400"/>
                  </a:cubicBezTo>
                  <a:cubicBezTo>
                    <a:pt x="826726" y="29809"/>
                    <a:pt x="857956" y="31045"/>
                    <a:pt x="889000" y="33867"/>
                  </a:cubicBezTo>
                  <a:cubicBezTo>
                    <a:pt x="894645" y="39511"/>
                    <a:pt x="899701" y="45813"/>
                    <a:pt x="905934" y="50800"/>
                  </a:cubicBezTo>
                  <a:cubicBezTo>
                    <a:pt x="931205" y="71016"/>
                    <a:pt x="947958" y="76123"/>
                    <a:pt x="982134" y="84667"/>
                  </a:cubicBezTo>
                  <a:lnTo>
                    <a:pt x="1049867" y="101600"/>
                  </a:lnTo>
                  <a:cubicBezTo>
                    <a:pt x="1122216" y="155861"/>
                    <a:pt x="1038371" y="100588"/>
                    <a:pt x="1168400" y="143933"/>
                  </a:cubicBezTo>
                  <a:lnTo>
                    <a:pt x="1219200" y="160867"/>
                  </a:lnTo>
                  <a:cubicBezTo>
                    <a:pt x="1247422" y="158045"/>
                    <a:pt x="1275504" y="152400"/>
                    <a:pt x="1303867" y="152400"/>
                  </a:cubicBezTo>
                  <a:cubicBezTo>
                    <a:pt x="1608596" y="152400"/>
                    <a:pt x="1461222" y="178503"/>
                    <a:pt x="1591734" y="152400"/>
                  </a:cubicBezTo>
                  <a:cubicBezTo>
                    <a:pt x="1600201" y="146756"/>
                    <a:pt x="1607781" y="139475"/>
                    <a:pt x="1617134" y="135467"/>
                  </a:cubicBezTo>
                  <a:cubicBezTo>
                    <a:pt x="1627829" y="130883"/>
                    <a:pt x="1639812" y="130197"/>
                    <a:pt x="1651000" y="127000"/>
                  </a:cubicBezTo>
                  <a:cubicBezTo>
                    <a:pt x="1659581" y="124548"/>
                    <a:pt x="1667933" y="121355"/>
                    <a:pt x="1676400" y="118533"/>
                  </a:cubicBezTo>
                  <a:cubicBezTo>
                    <a:pt x="1721556" y="121355"/>
                    <a:pt x="1767502" y="118127"/>
                    <a:pt x="1811867" y="127000"/>
                  </a:cubicBezTo>
                  <a:cubicBezTo>
                    <a:pt x="1825704" y="129767"/>
                    <a:pt x="1834174" y="144308"/>
                    <a:pt x="1845734" y="152400"/>
                  </a:cubicBezTo>
                  <a:cubicBezTo>
                    <a:pt x="1887563" y="181681"/>
                    <a:pt x="1884417" y="184014"/>
                    <a:pt x="1921934" y="194733"/>
                  </a:cubicBezTo>
                  <a:cubicBezTo>
                    <a:pt x="1933122" y="197930"/>
                    <a:pt x="1944511" y="200378"/>
                    <a:pt x="1955800" y="203200"/>
                  </a:cubicBezTo>
                  <a:cubicBezTo>
                    <a:pt x="1975556" y="200378"/>
                    <a:pt x="1995814" y="199984"/>
                    <a:pt x="2015067" y="194733"/>
                  </a:cubicBezTo>
                  <a:cubicBezTo>
                    <a:pt x="2027244" y="191412"/>
                    <a:pt x="2036467" y="179768"/>
                    <a:pt x="2048934" y="177800"/>
                  </a:cubicBezTo>
                  <a:cubicBezTo>
                    <a:pt x="2090842" y="171183"/>
                    <a:pt x="2133601" y="172155"/>
                    <a:pt x="2175934" y="169333"/>
                  </a:cubicBezTo>
                  <a:cubicBezTo>
                    <a:pt x="2206978" y="163689"/>
                    <a:pt x="2237722" y="156017"/>
                    <a:pt x="2269067" y="152400"/>
                  </a:cubicBezTo>
                  <a:cubicBezTo>
                    <a:pt x="2321419" y="146359"/>
                    <a:pt x="2540874" y="137038"/>
                    <a:pt x="2573867" y="135467"/>
                  </a:cubicBezTo>
                  <a:cubicBezTo>
                    <a:pt x="2593623" y="132645"/>
                    <a:pt x="2613268" y="128892"/>
                    <a:pt x="2633134" y="127000"/>
                  </a:cubicBezTo>
                  <a:cubicBezTo>
                    <a:pt x="2672567" y="123244"/>
                    <a:pt x="2712594" y="125045"/>
                    <a:pt x="2751667" y="118533"/>
                  </a:cubicBezTo>
                  <a:cubicBezTo>
                    <a:pt x="2764117" y="116458"/>
                    <a:pt x="2774245" y="107244"/>
                    <a:pt x="2785534" y="101600"/>
                  </a:cubicBezTo>
                  <a:cubicBezTo>
                    <a:pt x="2898423" y="104422"/>
                    <a:pt x="3011398" y="104820"/>
                    <a:pt x="3124200" y="110067"/>
                  </a:cubicBezTo>
                  <a:cubicBezTo>
                    <a:pt x="3133115" y="110482"/>
                    <a:pt x="3141947" y="113941"/>
                    <a:pt x="3149600" y="118533"/>
                  </a:cubicBezTo>
                  <a:cubicBezTo>
                    <a:pt x="3156445" y="122640"/>
                    <a:pt x="3160300" y="130480"/>
                    <a:pt x="3166534" y="135467"/>
                  </a:cubicBezTo>
                  <a:cubicBezTo>
                    <a:pt x="3174480" y="141824"/>
                    <a:pt x="3183467" y="146756"/>
                    <a:pt x="3191934" y="152400"/>
                  </a:cubicBezTo>
                  <a:cubicBezTo>
                    <a:pt x="3211689" y="149578"/>
                    <a:pt x="3231632" y="147847"/>
                    <a:pt x="3251200" y="143933"/>
                  </a:cubicBezTo>
                  <a:cubicBezTo>
                    <a:pt x="3275525" y="139068"/>
                    <a:pt x="3294559" y="134633"/>
                    <a:pt x="3268134" y="101600"/>
                  </a:cubicBezTo>
                  <a:cubicBezTo>
                    <a:pt x="3262559" y="94631"/>
                    <a:pt x="3251201" y="95955"/>
                    <a:pt x="3242734" y="93133"/>
                  </a:cubicBezTo>
                  <a:cubicBezTo>
                    <a:pt x="3201750" y="134117"/>
                    <a:pt x="3224681" y="118533"/>
                    <a:pt x="3115734" y="118533"/>
                  </a:cubicBezTo>
                  <a:cubicBezTo>
                    <a:pt x="2991524" y="118533"/>
                    <a:pt x="2867378" y="112889"/>
                    <a:pt x="2743200" y="110067"/>
                  </a:cubicBezTo>
                  <a:cubicBezTo>
                    <a:pt x="2737556" y="101600"/>
                    <a:pt x="2730400" y="93966"/>
                    <a:pt x="2726267" y="84667"/>
                  </a:cubicBezTo>
                  <a:cubicBezTo>
                    <a:pt x="2719018" y="68356"/>
                    <a:pt x="2709334" y="33867"/>
                    <a:pt x="2709334" y="33867"/>
                  </a:cubicBezTo>
                  <a:cubicBezTo>
                    <a:pt x="2678289" y="36689"/>
                    <a:pt x="2647132" y="38467"/>
                    <a:pt x="2616200" y="42333"/>
                  </a:cubicBezTo>
                  <a:cubicBezTo>
                    <a:pt x="2601921" y="44118"/>
                    <a:pt x="2588062" y="48434"/>
                    <a:pt x="2573867" y="50800"/>
                  </a:cubicBezTo>
                  <a:cubicBezTo>
                    <a:pt x="2554182" y="54081"/>
                    <a:pt x="2534285" y="55986"/>
                    <a:pt x="2514600" y="59267"/>
                  </a:cubicBezTo>
                  <a:cubicBezTo>
                    <a:pt x="2500405" y="61633"/>
                    <a:pt x="2486425" y="65159"/>
                    <a:pt x="2472267" y="67733"/>
                  </a:cubicBezTo>
                  <a:cubicBezTo>
                    <a:pt x="2455377" y="70804"/>
                    <a:pt x="2438400" y="73378"/>
                    <a:pt x="2421467" y="76200"/>
                  </a:cubicBezTo>
                  <a:cubicBezTo>
                    <a:pt x="2410178" y="81844"/>
                    <a:pt x="2396525" y="84208"/>
                    <a:pt x="2387600" y="93133"/>
                  </a:cubicBezTo>
                  <a:cubicBezTo>
                    <a:pt x="2373210" y="107523"/>
                    <a:pt x="2373041" y="137497"/>
                    <a:pt x="2353734" y="143933"/>
                  </a:cubicBezTo>
                  <a:cubicBezTo>
                    <a:pt x="2345267" y="146755"/>
                    <a:pt x="2336316" y="148409"/>
                    <a:pt x="2328334" y="152400"/>
                  </a:cubicBezTo>
                  <a:cubicBezTo>
                    <a:pt x="2319233" y="156951"/>
                    <a:pt x="2310880" y="162976"/>
                    <a:pt x="2302934" y="169333"/>
                  </a:cubicBezTo>
                  <a:cubicBezTo>
                    <a:pt x="2296700" y="174320"/>
                    <a:pt x="2293140" y="182697"/>
                    <a:pt x="2286000" y="186267"/>
                  </a:cubicBezTo>
                  <a:cubicBezTo>
                    <a:pt x="2258813" y="199860"/>
                    <a:pt x="2231663" y="218111"/>
                    <a:pt x="2201334" y="220133"/>
                  </a:cubicBezTo>
                  <a:lnTo>
                    <a:pt x="2074334" y="228600"/>
                  </a:lnTo>
                  <a:cubicBezTo>
                    <a:pt x="1992639" y="249023"/>
                    <a:pt x="2029421" y="250097"/>
                    <a:pt x="1964267" y="237067"/>
                  </a:cubicBezTo>
                  <a:cubicBezTo>
                    <a:pt x="1961445" y="228600"/>
                    <a:pt x="1958252" y="220248"/>
                    <a:pt x="1955800" y="211667"/>
                  </a:cubicBezTo>
                  <a:cubicBezTo>
                    <a:pt x="1952603" y="200478"/>
                    <a:pt x="1952538" y="188208"/>
                    <a:pt x="1947334" y="177800"/>
                  </a:cubicBezTo>
                  <a:cubicBezTo>
                    <a:pt x="1943764" y="170660"/>
                    <a:pt x="1936045" y="166511"/>
                    <a:pt x="1930400" y="160867"/>
                  </a:cubicBezTo>
                  <a:cubicBezTo>
                    <a:pt x="1918364" y="124757"/>
                    <a:pt x="1930859" y="135467"/>
                    <a:pt x="1888067" y="135467"/>
                  </a:cubicBezTo>
                </a:path>
              </a:pathLst>
            </a:custGeom>
            <a:solidFill>
              <a:schemeClr val="accent1">
                <a:lumMod val="40000"/>
                <a:lumOff val="60000"/>
              </a:schemeClr>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cxnSp>
          <p:nvCxnSpPr>
            <p:cNvPr id="141" name="Straight Arrow Connector 140"/>
            <p:cNvCxnSpPr/>
            <p:nvPr/>
          </p:nvCxnSpPr>
          <p:spPr>
            <a:xfrm>
              <a:off x="5953030" y="3233838"/>
              <a:ext cx="817364" cy="8204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2" name="Freeform 141"/>
            <p:cNvSpPr/>
            <p:nvPr/>
          </p:nvSpPr>
          <p:spPr>
            <a:xfrm>
              <a:off x="351836" y="385139"/>
              <a:ext cx="3280901" cy="245635"/>
            </a:xfrm>
            <a:custGeom>
              <a:avLst/>
              <a:gdLst>
                <a:gd name="connsiteX0" fmla="*/ 0 w 3280901"/>
                <a:gd name="connsiteY0" fmla="*/ 194733 h 245635"/>
                <a:gd name="connsiteX1" fmla="*/ 160867 w 3280901"/>
                <a:gd name="connsiteY1" fmla="*/ 186267 h 245635"/>
                <a:gd name="connsiteX2" fmla="*/ 194734 w 3280901"/>
                <a:gd name="connsiteY2" fmla="*/ 177800 h 245635"/>
                <a:gd name="connsiteX3" fmla="*/ 237067 w 3280901"/>
                <a:gd name="connsiteY3" fmla="*/ 169333 h 245635"/>
                <a:gd name="connsiteX4" fmla="*/ 296334 w 3280901"/>
                <a:gd name="connsiteY4" fmla="*/ 143933 h 245635"/>
                <a:gd name="connsiteX5" fmla="*/ 321734 w 3280901"/>
                <a:gd name="connsiteY5" fmla="*/ 135467 h 245635"/>
                <a:gd name="connsiteX6" fmla="*/ 355600 w 3280901"/>
                <a:gd name="connsiteY6" fmla="*/ 118533 h 245635"/>
                <a:gd name="connsiteX7" fmla="*/ 423334 w 3280901"/>
                <a:gd name="connsiteY7" fmla="*/ 101600 h 245635"/>
                <a:gd name="connsiteX8" fmla="*/ 457200 w 3280901"/>
                <a:gd name="connsiteY8" fmla="*/ 93133 h 245635"/>
                <a:gd name="connsiteX9" fmla="*/ 508000 w 3280901"/>
                <a:gd name="connsiteY9" fmla="*/ 59267 h 245635"/>
                <a:gd name="connsiteX10" fmla="*/ 533400 w 3280901"/>
                <a:gd name="connsiteY10" fmla="*/ 42333 h 245635"/>
                <a:gd name="connsiteX11" fmla="*/ 601134 w 3280901"/>
                <a:gd name="connsiteY11" fmla="*/ 25400 h 245635"/>
                <a:gd name="connsiteX12" fmla="*/ 677334 w 3280901"/>
                <a:gd name="connsiteY12" fmla="*/ 0 h 245635"/>
                <a:gd name="connsiteX13" fmla="*/ 736600 w 3280901"/>
                <a:gd name="connsiteY13" fmla="*/ 8467 h 245635"/>
                <a:gd name="connsiteX14" fmla="*/ 770467 w 3280901"/>
                <a:gd name="connsiteY14" fmla="*/ 16933 h 245635"/>
                <a:gd name="connsiteX15" fmla="*/ 795867 w 3280901"/>
                <a:gd name="connsiteY15" fmla="*/ 25400 h 245635"/>
                <a:gd name="connsiteX16" fmla="*/ 889000 w 3280901"/>
                <a:gd name="connsiteY16" fmla="*/ 33867 h 245635"/>
                <a:gd name="connsiteX17" fmla="*/ 905934 w 3280901"/>
                <a:gd name="connsiteY17" fmla="*/ 50800 h 245635"/>
                <a:gd name="connsiteX18" fmla="*/ 982134 w 3280901"/>
                <a:gd name="connsiteY18" fmla="*/ 84667 h 245635"/>
                <a:gd name="connsiteX19" fmla="*/ 1049867 w 3280901"/>
                <a:gd name="connsiteY19" fmla="*/ 101600 h 245635"/>
                <a:gd name="connsiteX20" fmla="*/ 1168400 w 3280901"/>
                <a:gd name="connsiteY20" fmla="*/ 143933 h 245635"/>
                <a:gd name="connsiteX21" fmla="*/ 1219200 w 3280901"/>
                <a:gd name="connsiteY21" fmla="*/ 160867 h 245635"/>
                <a:gd name="connsiteX22" fmla="*/ 1303867 w 3280901"/>
                <a:gd name="connsiteY22" fmla="*/ 152400 h 245635"/>
                <a:gd name="connsiteX23" fmla="*/ 1591734 w 3280901"/>
                <a:gd name="connsiteY23" fmla="*/ 152400 h 245635"/>
                <a:gd name="connsiteX24" fmla="*/ 1617134 w 3280901"/>
                <a:gd name="connsiteY24" fmla="*/ 135467 h 245635"/>
                <a:gd name="connsiteX25" fmla="*/ 1651000 w 3280901"/>
                <a:gd name="connsiteY25" fmla="*/ 127000 h 245635"/>
                <a:gd name="connsiteX26" fmla="*/ 1676400 w 3280901"/>
                <a:gd name="connsiteY26" fmla="*/ 118533 h 245635"/>
                <a:gd name="connsiteX27" fmla="*/ 1811867 w 3280901"/>
                <a:gd name="connsiteY27" fmla="*/ 127000 h 245635"/>
                <a:gd name="connsiteX28" fmla="*/ 1845734 w 3280901"/>
                <a:gd name="connsiteY28" fmla="*/ 152400 h 245635"/>
                <a:gd name="connsiteX29" fmla="*/ 1921934 w 3280901"/>
                <a:gd name="connsiteY29" fmla="*/ 194733 h 245635"/>
                <a:gd name="connsiteX30" fmla="*/ 1955800 w 3280901"/>
                <a:gd name="connsiteY30" fmla="*/ 203200 h 245635"/>
                <a:gd name="connsiteX31" fmla="*/ 2015067 w 3280901"/>
                <a:gd name="connsiteY31" fmla="*/ 194733 h 245635"/>
                <a:gd name="connsiteX32" fmla="*/ 2048934 w 3280901"/>
                <a:gd name="connsiteY32" fmla="*/ 177800 h 245635"/>
                <a:gd name="connsiteX33" fmla="*/ 2175934 w 3280901"/>
                <a:gd name="connsiteY33" fmla="*/ 169333 h 245635"/>
                <a:gd name="connsiteX34" fmla="*/ 2269067 w 3280901"/>
                <a:gd name="connsiteY34" fmla="*/ 152400 h 245635"/>
                <a:gd name="connsiteX35" fmla="*/ 2573867 w 3280901"/>
                <a:gd name="connsiteY35" fmla="*/ 135467 h 245635"/>
                <a:gd name="connsiteX36" fmla="*/ 2633134 w 3280901"/>
                <a:gd name="connsiteY36" fmla="*/ 127000 h 245635"/>
                <a:gd name="connsiteX37" fmla="*/ 2751667 w 3280901"/>
                <a:gd name="connsiteY37" fmla="*/ 118533 h 245635"/>
                <a:gd name="connsiteX38" fmla="*/ 2785534 w 3280901"/>
                <a:gd name="connsiteY38" fmla="*/ 101600 h 245635"/>
                <a:gd name="connsiteX39" fmla="*/ 3124200 w 3280901"/>
                <a:gd name="connsiteY39" fmla="*/ 110067 h 245635"/>
                <a:gd name="connsiteX40" fmla="*/ 3149600 w 3280901"/>
                <a:gd name="connsiteY40" fmla="*/ 118533 h 245635"/>
                <a:gd name="connsiteX41" fmla="*/ 3166534 w 3280901"/>
                <a:gd name="connsiteY41" fmla="*/ 135467 h 245635"/>
                <a:gd name="connsiteX42" fmla="*/ 3191934 w 3280901"/>
                <a:gd name="connsiteY42" fmla="*/ 152400 h 245635"/>
                <a:gd name="connsiteX43" fmla="*/ 3251200 w 3280901"/>
                <a:gd name="connsiteY43" fmla="*/ 143933 h 245635"/>
                <a:gd name="connsiteX44" fmla="*/ 3268134 w 3280901"/>
                <a:gd name="connsiteY44" fmla="*/ 101600 h 245635"/>
                <a:gd name="connsiteX45" fmla="*/ 3242734 w 3280901"/>
                <a:gd name="connsiteY45" fmla="*/ 93133 h 245635"/>
                <a:gd name="connsiteX46" fmla="*/ 3115734 w 3280901"/>
                <a:gd name="connsiteY46" fmla="*/ 118533 h 245635"/>
                <a:gd name="connsiteX47" fmla="*/ 2743200 w 3280901"/>
                <a:gd name="connsiteY47" fmla="*/ 110067 h 245635"/>
                <a:gd name="connsiteX48" fmla="*/ 2726267 w 3280901"/>
                <a:gd name="connsiteY48" fmla="*/ 84667 h 245635"/>
                <a:gd name="connsiteX49" fmla="*/ 2709334 w 3280901"/>
                <a:gd name="connsiteY49" fmla="*/ 33867 h 245635"/>
                <a:gd name="connsiteX50" fmla="*/ 2616200 w 3280901"/>
                <a:gd name="connsiteY50" fmla="*/ 42333 h 245635"/>
                <a:gd name="connsiteX51" fmla="*/ 2573867 w 3280901"/>
                <a:gd name="connsiteY51" fmla="*/ 50800 h 245635"/>
                <a:gd name="connsiteX52" fmla="*/ 2514600 w 3280901"/>
                <a:gd name="connsiteY52" fmla="*/ 59267 h 245635"/>
                <a:gd name="connsiteX53" fmla="*/ 2472267 w 3280901"/>
                <a:gd name="connsiteY53" fmla="*/ 67733 h 245635"/>
                <a:gd name="connsiteX54" fmla="*/ 2421467 w 3280901"/>
                <a:gd name="connsiteY54" fmla="*/ 76200 h 245635"/>
                <a:gd name="connsiteX55" fmla="*/ 2387600 w 3280901"/>
                <a:gd name="connsiteY55" fmla="*/ 93133 h 245635"/>
                <a:gd name="connsiteX56" fmla="*/ 2353734 w 3280901"/>
                <a:gd name="connsiteY56" fmla="*/ 143933 h 245635"/>
                <a:gd name="connsiteX57" fmla="*/ 2328334 w 3280901"/>
                <a:gd name="connsiteY57" fmla="*/ 152400 h 245635"/>
                <a:gd name="connsiteX58" fmla="*/ 2302934 w 3280901"/>
                <a:gd name="connsiteY58" fmla="*/ 169333 h 245635"/>
                <a:gd name="connsiteX59" fmla="*/ 2286000 w 3280901"/>
                <a:gd name="connsiteY59" fmla="*/ 186267 h 245635"/>
                <a:gd name="connsiteX60" fmla="*/ 2201334 w 3280901"/>
                <a:gd name="connsiteY60" fmla="*/ 220133 h 245635"/>
                <a:gd name="connsiteX61" fmla="*/ 2074334 w 3280901"/>
                <a:gd name="connsiteY61" fmla="*/ 228600 h 245635"/>
                <a:gd name="connsiteX62" fmla="*/ 1964267 w 3280901"/>
                <a:gd name="connsiteY62" fmla="*/ 237067 h 245635"/>
                <a:gd name="connsiteX63" fmla="*/ 1955800 w 3280901"/>
                <a:gd name="connsiteY63" fmla="*/ 211667 h 245635"/>
                <a:gd name="connsiteX64" fmla="*/ 1947334 w 3280901"/>
                <a:gd name="connsiteY64" fmla="*/ 177800 h 245635"/>
                <a:gd name="connsiteX65" fmla="*/ 1930400 w 3280901"/>
                <a:gd name="connsiteY65" fmla="*/ 160867 h 245635"/>
                <a:gd name="connsiteX66" fmla="*/ 1888067 w 3280901"/>
                <a:gd name="connsiteY66" fmla="*/ 135467 h 24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280901" h="245635">
                  <a:moveTo>
                    <a:pt x="0" y="194733"/>
                  </a:moveTo>
                  <a:cubicBezTo>
                    <a:pt x="53622" y="191911"/>
                    <a:pt x="107372" y="190919"/>
                    <a:pt x="160867" y="186267"/>
                  </a:cubicBezTo>
                  <a:cubicBezTo>
                    <a:pt x="172460" y="185259"/>
                    <a:pt x="183375" y="180324"/>
                    <a:pt x="194734" y="177800"/>
                  </a:cubicBezTo>
                  <a:cubicBezTo>
                    <a:pt x="208782" y="174678"/>
                    <a:pt x="223106" y="172823"/>
                    <a:pt x="237067" y="169333"/>
                  </a:cubicBezTo>
                  <a:cubicBezTo>
                    <a:pt x="268844" y="161389"/>
                    <a:pt x="262400" y="158476"/>
                    <a:pt x="296334" y="143933"/>
                  </a:cubicBezTo>
                  <a:cubicBezTo>
                    <a:pt x="304537" y="140417"/>
                    <a:pt x="313531" y="138983"/>
                    <a:pt x="321734" y="135467"/>
                  </a:cubicBezTo>
                  <a:cubicBezTo>
                    <a:pt x="333335" y="130495"/>
                    <a:pt x="343999" y="123505"/>
                    <a:pt x="355600" y="118533"/>
                  </a:cubicBezTo>
                  <a:cubicBezTo>
                    <a:pt x="380034" y="108061"/>
                    <a:pt x="395820" y="107714"/>
                    <a:pt x="423334" y="101600"/>
                  </a:cubicBezTo>
                  <a:cubicBezTo>
                    <a:pt x="434693" y="99076"/>
                    <a:pt x="445911" y="95955"/>
                    <a:pt x="457200" y="93133"/>
                  </a:cubicBezTo>
                  <a:lnTo>
                    <a:pt x="508000" y="59267"/>
                  </a:lnTo>
                  <a:cubicBezTo>
                    <a:pt x="516467" y="53622"/>
                    <a:pt x="523528" y="44801"/>
                    <a:pt x="533400" y="42333"/>
                  </a:cubicBezTo>
                  <a:cubicBezTo>
                    <a:pt x="555978" y="36689"/>
                    <a:pt x="579526" y="34043"/>
                    <a:pt x="601134" y="25400"/>
                  </a:cubicBezTo>
                  <a:cubicBezTo>
                    <a:pt x="654271" y="4145"/>
                    <a:pt x="628723" y="12153"/>
                    <a:pt x="677334" y="0"/>
                  </a:cubicBezTo>
                  <a:cubicBezTo>
                    <a:pt x="697089" y="2822"/>
                    <a:pt x="716966" y="4897"/>
                    <a:pt x="736600" y="8467"/>
                  </a:cubicBezTo>
                  <a:cubicBezTo>
                    <a:pt x="748049" y="10549"/>
                    <a:pt x="759278" y="13736"/>
                    <a:pt x="770467" y="16933"/>
                  </a:cubicBezTo>
                  <a:cubicBezTo>
                    <a:pt x="779048" y="19385"/>
                    <a:pt x="787032" y="24138"/>
                    <a:pt x="795867" y="25400"/>
                  </a:cubicBezTo>
                  <a:cubicBezTo>
                    <a:pt x="826726" y="29809"/>
                    <a:pt x="857956" y="31045"/>
                    <a:pt x="889000" y="33867"/>
                  </a:cubicBezTo>
                  <a:cubicBezTo>
                    <a:pt x="894645" y="39511"/>
                    <a:pt x="899701" y="45813"/>
                    <a:pt x="905934" y="50800"/>
                  </a:cubicBezTo>
                  <a:cubicBezTo>
                    <a:pt x="931205" y="71016"/>
                    <a:pt x="947958" y="76123"/>
                    <a:pt x="982134" y="84667"/>
                  </a:cubicBezTo>
                  <a:lnTo>
                    <a:pt x="1049867" y="101600"/>
                  </a:lnTo>
                  <a:cubicBezTo>
                    <a:pt x="1122216" y="155861"/>
                    <a:pt x="1038371" y="100588"/>
                    <a:pt x="1168400" y="143933"/>
                  </a:cubicBezTo>
                  <a:lnTo>
                    <a:pt x="1219200" y="160867"/>
                  </a:lnTo>
                  <a:cubicBezTo>
                    <a:pt x="1247422" y="158045"/>
                    <a:pt x="1275504" y="152400"/>
                    <a:pt x="1303867" y="152400"/>
                  </a:cubicBezTo>
                  <a:cubicBezTo>
                    <a:pt x="1608596" y="152400"/>
                    <a:pt x="1461222" y="178503"/>
                    <a:pt x="1591734" y="152400"/>
                  </a:cubicBezTo>
                  <a:cubicBezTo>
                    <a:pt x="1600201" y="146756"/>
                    <a:pt x="1607781" y="139475"/>
                    <a:pt x="1617134" y="135467"/>
                  </a:cubicBezTo>
                  <a:cubicBezTo>
                    <a:pt x="1627829" y="130883"/>
                    <a:pt x="1639812" y="130197"/>
                    <a:pt x="1651000" y="127000"/>
                  </a:cubicBezTo>
                  <a:cubicBezTo>
                    <a:pt x="1659581" y="124548"/>
                    <a:pt x="1667933" y="121355"/>
                    <a:pt x="1676400" y="118533"/>
                  </a:cubicBezTo>
                  <a:cubicBezTo>
                    <a:pt x="1721556" y="121355"/>
                    <a:pt x="1767502" y="118127"/>
                    <a:pt x="1811867" y="127000"/>
                  </a:cubicBezTo>
                  <a:cubicBezTo>
                    <a:pt x="1825704" y="129767"/>
                    <a:pt x="1834174" y="144308"/>
                    <a:pt x="1845734" y="152400"/>
                  </a:cubicBezTo>
                  <a:cubicBezTo>
                    <a:pt x="1887563" y="181681"/>
                    <a:pt x="1884417" y="184014"/>
                    <a:pt x="1921934" y="194733"/>
                  </a:cubicBezTo>
                  <a:cubicBezTo>
                    <a:pt x="1933122" y="197930"/>
                    <a:pt x="1944511" y="200378"/>
                    <a:pt x="1955800" y="203200"/>
                  </a:cubicBezTo>
                  <a:cubicBezTo>
                    <a:pt x="1975556" y="200378"/>
                    <a:pt x="1995814" y="199984"/>
                    <a:pt x="2015067" y="194733"/>
                  </a:cubicBezTo>
                  <a:cubicBezTo>
                    <a:pt x="2027244" y="191412"/>
                    <a:pt x="2036467" y="179768"/>
                    <a:pt x="2048934" y="177800"/>
                  </a:cubicBezTo>
                  <a:cubicBezTo>
                    <a:pt x="2090842" y="171183"/>
                    <a:pt x="2133601" y="172155"/>
                    <a:pt x="2175934" y="169333"/>
                  </a:cubicBezTo>
                  <a:cubicBezTo>
                    <a:pt x="2206978" y="163689"/>
                    <a:pt x="2237722" y="156017"/>
                    <a:pt x="2269067" y="152400"/>
                  </a:cubicBezTo>
                  <a:cubicBezTo>
                    <a:pt x="2321419" y="146359"/>
                    <a:pt x="2540874" y="137038"/>
                    <a:pt x="2573867" y="135467"/>
                  </a:cubicBezTo>
                  <a:cubicBezTo>
                    <a:pt x="2593623" y="132645"/>
                    <a:pt x="2613268" y="128892"/>
                    <a:pt x="2633134" y="127000"/>
                  </a:cubicBezTo>
                  <a:cubicBezTo>
                    <a:pt x="2672567" y="123244"/>
                    <a:pt x="2712594" y="125045"/>
                    <a:pt x="2751667" y="118533"/>
                  </a:cubicBezTo>
                  <a:cubicBezTo>
                    <a:pt x="2764117" y="116458"/>
                    <a:pt x="2774245" y="107244"/>
                    <a:pt x="2785534" y="101600"/>
                  </a:cubicBezTo>
                  <a:cubicBezTo>
                    <a:pt x="2898423" y="104422"/>
                    <a:pt x="3011398" y="104820"/>
                    <a:pt x="3124200" y="110067"/>
                  </a:cubicBezTo>
                  <a:cubicBezTo>
                    <a:pt x="3133115" y="110482"/>
                    <a:pt x="3141947" y="113941"/>
                    <a:pt x="3149600" y="118533"/>
                  </a:cubicBezTo>
                  <a:cubicBezTo>
                    <a:pt x="3156445" y="122640"/>
                    <a:pt x="3160300" y="130480"/>
                    <a:pt x="3166534" y="135467"/>
                  </a:cubicBezTo>
                  <a:cubicBezTo>
                    <a:pt x="3174480" y="141824"/>
                    <a:pt x="3183467" y="146756"/>
                    <a:pt x="3191934" y="152400"/>
                  </a:cubicBezTo>
                  <a:cubicBezTo>
                    <a:pt x="3211689" y="149578"/>
                    <a:pt x="3231632" y="147847"/>
                    <a:pt x="3251200" y="143933"/>
                  </a:cubicBezTo>
                  <a:cubicBezTo>
                    <a:pt x="3275525" y="139068"/>
                    <a:pt x="3294559" y="134633"/>
                    <a:pt x="3268134" y="101600"/>
                  </a:cubicBezTo>
                  <a:cubicBezTo>
                    <a:pt x="3262559" y="94631"/>
                    <a:pt x="3251201" y="95955"/>
                    <a:pt x="3242734" y="93133"/>
                  </a:cubicBezTo>
                  <a:cubicBezTo>
                    <a:pt x="3201750" y="134117"/>
                    <a:pt x="3224681" y="118533"/>
                    <a:pt x="3115734" y="118533"/>
                  </a:cubicBezTo>
                  <a:cubicBezTo>
                    <a:pt x="2991524" y="118533"/>
                    <a:pt x="2867378" y="112889"/>
                    <a:pt x="2743200" y="110067"/>
                  </a:cubicBezTo>
                  <a:cubicBezTo>
                    <a:pt x="2737556" y="101600"/>
                    <a:pt x="2730400" y="93966"/>
                    <a:pt x="2726267" y="84667"/>
                  </a:cubicBezTo>
                  <a:cubicBezTo>
                    <a:pt x="2719018" y="68356"/>
                    <a:pt x="2709334" y="33867"/>
                    <a:pt x="2709334" y="33867"/>
                  </a:cubicBezTo>
                  <a:cubicBezTo>
                    <a:pt x="2678289" y="36689"/>
                    <a:pt x="2647132" y="38467"/>
                    <a:pt x="2616200" y="42333"/>
                  </a:cubicBezTo>
                  <a:cubicBezTo>
                    <a:pt x="2601921" y="44118"/>
                    <a:pt x="2588062" y="48434"/>
                    <a:pt x="2573867" y="50800"/>
                  </a:cubicBezTo>
                  <a:cubicBezTo>
                    <a:pt x="2554182" y="54081"/>
                    <a:pt x="2534285" y="55986"/>
                    <a:pt x="2514600" y="59267"/>
                  </a:cubicBezTo>
                  <a:cubicBezTo>
                    <a:pt x="2500405" y="61633"/>
                    <a:pt x="2486425" y="65159"/>
                    <a:pt x="2472267" y="67733"/>
                  </a:cubicBezTo>
                  <a:cubicBezTo>
                    <a:pt x="2455377" y="70804"/>
                    <a:pt x="2438400" y="73378"/>
                    <a:pt x="2421467" y="76200"/>
                  </a:cubicBezTo>
                  <a:cubicBezTo>
                    <a:pt x="2410178" y="81844"/>
                    <a:pt x="2396525" y="84208"/>
                    <a:pt x="2387600" y="93133"/>
                  </a:cubicBezTo>
                  <a:cubicBezTo>
                    <a:pt x="2373210" y="107523"/>
                    <a:pt x="2373041" y="137497"/>
                    <a:pt x="2353734" y="143933"/>
                  </a:cubicBezTo>
                  <a:cubicBezTo>
                    <a:pt x="2345267" y="146755"/>
                    <a:pt x="2336316" y="148409"/>
                    <a:pt x="2328334" y="152400"/>
                  </a:cubicBezTo>
                  <a:cubicBezTo>
                    <a:pt x="2319233" y="156951"/>
                    <a:pt x="2310880" y="162976"/>
                    <a:pt x="2302934" y="169333"/>
                  </a:cubicBezTo>
                  <a:cubicBezTo>
                    <a:pt x="2296700" y="174320"/>
                    <a:pt x="2293140" y="182697"/>
                    <a:pt x="2286000" y="186267"/>
                  </a:cubicBezTo>
                  <a:cubicBezTo>
                    <a:pt x="2258813" y="199860"/>
                    <a:pt x="2231663" y="218111"/>
                    <a:pt x="2201334" y="220133"/>
                  </a:cubicBezTo>
                  <a:lnTo>
                    <a:pt x="2074334" y="228600"/>
                  </a:lnTo>
                  <a:cubicBezTo>
                    <a:pt x="1992639" y="249023"/>
                    <a:pt x="2029421" y="250097"/>
                    <a:pt x="1964267" y="237067"/>
                  </a:cubicBezTo>
                  <a:cubicBezTo>
                    <a:pt x="1961445" y="228600"/>
                    <a:pt x="1958252" y="220248"/>
                    <a:pt x="1955800" y="211667"/>
                  </a:cubicBezTo>
                  <a:cubicBezTo>
                    <a:pt x="1952603" y="200478"/>
                    <a:pt x="1952538" y="188208"/>
                    <a:pt x="1947334" y="177800"/>
                  </a:cubicBezTo>
                  <a:cubicBezTo>
                    <a:pt x="1943764" y="170660"/>
                    <a:pt x="1936045" y="166511"/>
                    <a:pt x="1930400" y="160867"/>
                  </a:cubicBezTo>
                  <a:cubicBezTo>
                    <a:pt x="1918364" y="124757"/>
                    <a:pt x="1930859" y="135467"/>
                    <a:pt x="1888067" y="135467"/>
                  </a:cubicBezTo>
                </a:path>
              </a:pathLst>
            </a:custGeom>
            <a:solidFill>
              <a:schemeClr val="accent1"/>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sp>
          <p:nvSpPr>
            <p:cNvPr id="143" name="TextBox 142"/>
            <p:cNvSpPr txBox="1"/>
            <p:nvPr/>
          </p:nvSpPr>
          <p:spPr>
            <a:xfrm>
              <a:off x="1852128" y="2181361"/>
              <a:ext cx="1408907" cy="756801"/>
            </a:xfrm>
            <a:prstGeom prst="rect">
              <a:avLst/>
            </a:prstGeom>
            <a:noFill/>
          </p:spPr>
          <p:txBody>
            <a:bodyPr wrap="square" rtlCol="0">
              <a:spAutoFit/>
            </a:bodyPr>
            <a:lstStyle/>
            <a:p>
              <a:r>
                <a:rPr lang="en-US" sz="900" i="1" dirty="0" smtClean="0">
                  <a:solidFill>
                    <a:srgbClr val="F79646"/>
                  </a:solidFill>
                </a:rPr>
                <a:t>Optical nutrients</a:t>
              </a:r>
            </a:p>
            <a:p>
              <a:r>
                <a:rPr lang="en-US" sz="900" i="1" dirty="0" smtClean="0">
                  <a:solidFill>
                    <a:srgbClr val="F79646"/>
                  </a:solidFill>
                </a:rPr>
                <a:t>Optical </a:t>
              </a:r>
              <a:r>
                <a:rPr lang="en-US" sz="900" i="1" dirty="0" smtClean="0">
                  <a:solidFill>
                    <a:schemeClr val="accent6"/>
                  </a:solidFill>
                </a:rPr>
                <a:t>CO2</a:t>
              </a:r>
            </a:p>
            <a:p>
              <a:r>
                <a:rPr lang="en-US" sz="900" i="1" dirty="0">
                  <a:solidFill>
                    <a:srgbClr val="F79646"/>
                  </a:solidFill>
                </a:rPr>
                <a:t>Optical</a:t>
              </a:r>
              <a:r>
                <a:rPr lang="en-US" sz="900" i="1" dirty="0" smtClean="0">
                  <a:solidFill>
                    <a:schemeClr val="accent6"/>
                  </a:solidFill>
                </a:rPr>
                <a:t> pH</a:t>
              </a:r>
            </a:p>
            <a:p>
              <a:r>
                <a:rPr lang="en-US" sz="900" i="1" dirty="0" smtClean="0">
                  <a:solidFill>
                    <a:srgbClr val="FF0000"/>
                  </a:solidFill>
                </a:rPr>
                <a:t>Mass Spectrometers</a:t>
              </a:r>
            </a:p>
          </p:txBody>
        </p:sp>
        <p:sp>
          <p:nvSpPr>
            <p:cNvPr id="144" name="Rectangle 143"/>
            <p:cNvSpPr/>
            <p:nvPr/>
          </p:nvSpPr>
          <p:spPr>
            <a:xfrm>
              <a:off x="1934845" y="1975752"/>
              <a:ext cx="1429424" cy="306324"/>
            </a:xfrm>
            <a:prstGeom prst="rect">
              <a:avLst/>
            </a:prstGeom>
          </p:spPr>
          <p:txBody>
            <a:bodyPr wrap="square">
              <a:spAutoFit/>
            </a:bodyPr>
            <a:lstStyle/>
            <a:p>
              <a:r>
                <a:rPr lang="en-US" sz="1100" b="1" cap="small" dirty="0" smtClean="0"/>
                <a:t>CHEMISTRY</a:t>
              </a:r>
              <a:endParaRPr lang="en-US" sz="1100" b="1" cap="small" dirty="0"/>
            </a:p>
          </p:txBody>
        </p:sp>
        <p:sp>
          <p:nvSpPr>
            <p:cNvPr id="145" name="Rectangle 144"/>
            <p:cNvSpPr/>
            <p:nvPr/>
          </p:nvSpPr>
          <p:spPr>
            <a:xfrm>
              <a:off x="1919864" y="2033890"/>
              <a:ext cx="1207911" cy="893605"/>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6" name="Rectangle 145"/>
            <p:cNvSpPr/>
            <p:nvPr/>
          </p:nvSpPr>
          <p:spPr>
            <a:xfrm>
              <a:off x="2015067" y="661918"/>
              <a:ext cx="1080824" cy="885455"/>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7" name="Rectangle 146"/>
            <p:cNvSpPr/>
            <p:nvPr/>
          </p:nvSpPr>
          <p:spPr>
            <a:xfrm>
              <a:off x="1951779" y="581817"/>
              <a:ext cx="1429424" cy="306324"/>
            </a:xfrm>
            <a:prstGeom prst="rect">
              <a:avLst/>
            </a:prstGeom>
          </p:spPr>
          <p:txBody>
            <a:bodyPr wrap="square">
              <a:spAutoFit/>
            </a:bodyPr>
            <a:lstStyle/>
            <a:p>
              <a:r>
                <a:rPr lang="en-US" sz="1100" b="1" cap="small" dirty="0" smtClean="0"/>
                <a:t>TRANSPORT</a:t>
              </a:r>
              <a:endParaRPr lang="en-US" sz="1100" b="1" cap="small" dirty="0"/>
            </a:p>
          </p:txBody>
        </p:sp>
        <p:sp>
          <p:nvSpPr>
            <p:cNvPr id="148" name="TextBox 147"/>
            <p:cNvSpPr txBox="1"/>
            <p:nvPr/>
          </p:nvSpPr>
          <p:spPr>
            <a:xfrm>
              <a:off x="2131174" y="811889"/>
              <a:ext cx="1408907" cy="756801"/>
            </a:xfrm>
            <a:prstGeom prst="rect">
              <a:avLst/>
            </a:prstGeom>
            <a:noFill/>
          </p:spPr>
          <p:txBody>
            <a:bodyPr wrap="square" rtlCol="0">
              <a:spAutoFit/>
            </a:bodyPr>
            <a:lstStyle/>
            <a:p>
              <a:r>
                <a:rPr lang="en-US" sz="900" i="1" dirty="0" smtClean="0">
                  <a:solidFill>
                    <a:srgbClr val="008000"/>
                  </a:solidFill>
                </a:rPr>
                <a:t>ADCP</a:t>
              </a:r>
            </a:p>
            <a:p>
              <a:r>
                <a:rPr lang="en-US" sz="900" i="1" dirty="0" smtClean="0">
                  <a:solidFill>
                    <a:srgbClr val="008000"/>
                  </a:solidFill>
                </a:rPr>
                <a:t>Estimated geostrophic</a:t>
              </a:r>
            </a:p>
            <a:p>
              <a:r>
                <a:rPr lang="en-US" sz="900" i="1" dirty="0" smtClean="0">
                  <a:solidFill>
                    <a:srgbClr val="008000"/>
                  </a:solidFill>
                </a:rPr>
                <a:t> currents</a:t>
              </a:r>
            </a:p>
          </p:txBody>
        </p:sp>
        <p:sp>
          <p:nvSpPr>
            <p:cNvPr id="149" name="Rectangle 148"/>
            <p:cNvSpPr/>
            <p:nvPr/>
          </p:nvSpPr>
          <p:spPr>
            <a:xfrm>
              <a:off x="-275161" y="1115239"/>
              <a:ext cx="1429424" cy="702744"/>
            </a:xfrm>
            <a:prstGeom prst="rect">
              <a:avLst/>
            </a:prstGeom>
          </p:spPr>
          <p:txBody>
            <a:bodyPr wrap="square">
              <a:spAutoFit/>
            </a:bodyPr>
            <a:lstStyle/>
            <a:p>
              <a:pPr algn="ctr"/>
              <a:r>
                <a:rPr lang="en-US" sz="1100" b="1" cap="small" dirty="0" smtClean="0"/>
                <a:t>WATER </a:t>
              </a:r>
            </a:p>
            <a:p>
              <a:pPr algn="ctr"/>
              <a:r>
                <a:rPr lang="en-US" sz="1100" b="1" cap="small" dirty="0" smtClean="0"/>
                <a:t>COLUMN </a:t>
              </a:r>
            </a:p>
            <a:p>
              <a:pPr algn="ctr"/>
              <a:r>
                <a:rPr lang="en-US" sz="1100" b="1" cap="small" dirty="0" smtClean="0"/>
                <a:t>PHYSICS</a:t>
              </a:r>
              <a:endParaRPr lang="en-US" sz="1100" b="1" cap="small" dirty="0"/>
            </a:p>
          </p:txBody>
        </p:sp>
        <p:sp>
          <p:nvSpPr>
            <p:cNvPr id="150" name="Rectangle 149"/>
            <p:cNvSpPr/>
            <p:nvPr/>
          </p:nvSpPr>
          <p:spPr>
            <a:xfrm>
              <a:off x="39908" y="1131443"/>
              <a:ext cx="849085" cy="1290288"/>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1" name="Left Brace 150"/>
            <p:cNvSpPr/>
            <p:nvPr/>
          </p:nvSpPr>
          <p:spPr>
            <a:xfrm rot="19780965">
              <a:off x="2958931" y="1624477"/>
              <a:ext cx="242017" cy="481806"/>
            </a:xfrm>
            <a:prstGeom prst="leftBrace">
              <a:avLst>
                <a:gd name="adj1" fmla="val 8333"/>
                <a:gd name="adj2" fmla="val 51425"/>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sp>
          <p:nvSpPr>
            <p:cNvPr id="152" name="Right Arrow 151"/>
            <p:cNvSpPr/>
            <p:nvPr/>
          </p:nvSpPr>
          <p:spPr>
            <a:xfrm>
              <a:off x="1332529" y="840898"/>
              <a:ext cx="495517" cy="32219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3" name="TextBox 152"/>
            <p:cNvSpPr txBox="1"/>
            <p:nvPr/>
          </p:nvSpPr>
          <p:spPr>
            <a:xfrm>
              <a:off x="14508" y="1821567"/>
              <a:ext cx="1408907" cy="594629"/>
            </a:xfrm>
            <a:prstGeom prst="rect">
              <a:avLst/>
            </a:prstGeom>
            <a:noFill/>
          </p:spPr>
          <p:txBody>
            <a:bodyPr wrap="square" rtlCol="0">
              <a:spAutoFit/>
            </a:bodyPr>
            <a:lstStyle/>
            <a:p>
              <a:r>
                <a:rPr lang="en-US" sz="900" i="1" dirty="0" smtClean="0">
                  <a:solidFill>
                    <a:srgbClr val="008000"/>
                  </a:solidFill>
                </a:rPr>
                <a:t>Temperature</a:t>
              </a:r>
            </a:p>
            <a:p>
              <a:r>
                <a:rPr lang="en-US" sz="900" i="1" dirty="0" smtClean="0">
                  <a:solidFill>
                    <a:srgbClr val="008000"/>
                  </a:solidFill>
                </a:rPr>
                <a:t>Salinity</a:t>
              </a:r>
            </a:p>
            <a:p>
              <a:r>
                <a:rPr lang="en-US" sz="900" i="1" dirty="0" smtClean="0">
                  <a:solidFill>
                    <a:schemeClr val="accent6"/>
                  </a:solidFill>
                </a:rPr>
                <a:t>Turbulence</a:t>
              </a:r>
            </a:p>
          </p:txBody>
        </p:sp>
        <p:sp>
          <p:nvSpPr>
            <p:cNvPr id="154" name="Left Brace 153"/>
            <p:cNvSpPr/>
            <p:nvPr/>
          </p:nvSpPr>
          <p:spPr>
            <a:xfrm>
              <a:off x="913669" y="1384837"/>
              <a:ext cx="270956" cy="737146"/>
            </a:xfrm>
            <a:prstGeom prst="leftBrace">
              <a:avLst>
                <a:gd name="adj1" fmla="val 8333"/>
                <a:gd name="adj2" fmla="val 50712"/>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sp>
          <p:nvSpPr>
            <p:cNvPr id="155" name="Left Brace 154"/>
            <p:cNvSpPr/>
            <p:nvPr/>
          </p:nvSpPr>
          <p:spPr>
            <a:xfrm flipH="1">
              <a:off x="1821818" y="759625"/>
              <a:ext cx="155362" cy="462386"/>
            </a:xfrm>
            <a:prstGeom prst="leftBrace">
              <a:avLst>
                <a:gd name="adj1" fmla="val 8333"/>
                <a:gd name="adj2" fmla="val 50712"/>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grpSp>
      <p:grpSp>
        <p:nvGrpSpPr>
          <p:cNvPr id="172" name="Group 13"/>
          <p:cNvGrpSpPr>
            <a:grpSpLocks/>
          </p:cNvGrpSpPr>
          <p:nvPr/>
        </p:nvGrpSpPr>
        <p:grpSpPr bwMode="auto">
          <a:xfrm>
            <a:off x="128346" y="3706564"/>
            <a:ext cx="1165584" cy="2564431"/>
            <a:chOff x="3723" y="24"/>
            <a:chExt cx="1969" cy="4275"/>
          </a:xfrm>
        </p:grpSpPr>
        <p:pic>
          <p:nvPicPr>
            <p:cNvPr id="173" name="Picture 14" descr="sensor8"/>
            <p:cNvPicPr>
              <a:picLocks noChangeAspect="1" noChangeArrowheads="1"/>
            </p:cNvPicPr>
            <p:nvPr/>
          </p:nvPicPr>
          <p:blipFill>
            <a:blip r:embed="rId9">
              <a:extLst>
                <a:ext uri="{28A0092B-C50C-407E-A947-70E740481C1C}">
                  <a14:useLocalDpi xmlns:a14="http://schemas.microsoft.com/office/drawing/2010/main" val="0"/>
                </a:ext>
              </a:extLst>
            </a:blip>
            <a:srcRect t="39729" b="30716"/>
            <a:stretch>
              <a:fillRect/>
            </a:stretch>
          </p:blipFill>
          <p:spPr bwMode="auto">
            <a:xfrm>
              <a:off x="4086" y="1406"/>
              <a:ext cx="1224" cy="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 name="Picture 15" descr="sensor2"/>
            <p:cNvPicPr>
              <a:picLocks noChangeAspect="1" noChangeArrowheads="1"/>
            </p:cNvPicPr>
            <p:nvPr/>
          </p:nvPicPr>
          <p:blipFill>
            <a:blip r:embed="rId10">
              <a:extLst>
                <a:ext uri="{28A0092B-C50C-407E-A947-70E740481C1C}">
                  <a14:useLocalDpi xmlns:a14="http://schemas.microsoft.com/office/drawing/2010/main" val="0"/>
                </a:ext>
              </a:extLst>
            </a:blip>
            <a:srcRect l="25578" t="34924" b="44069"/>
            <a:stretch>
              <a:fillRect/>
            </a:stretch>
          </p:blipFill>
          <p:spPr bwMode="auto">
            <a:xfrm>
              <a:off x="4086" y="43"/>
              <a:ext cx="1587" cy="4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5" name="Picture 16" descr="sensor4"/>
            <p:cNvPicPr>
              <a:picLocks noChangeAspect="1" noChangeArrowheads="1"/>
            </p:cNvPicPr>
            <p:nvPr/>
          </p:nvPicPr>
          <p:blipFill>
            <a:blip r:embed="rId11">
              <a:extLst>
                <a:ext uri="{28A0092B-C50C-407E-A947-70E740481C1C}">
                  <a14:useLocalDpi xmlns:a14="http://schemas.microsoft.com/office/drawing/2010/main" val="0"/>
                </a:ext>
              </a:extLst>
            </a:blip>
            <a:srcRect l="21736" r="16879"/>
            <a:stretch>
              <a:fillRect/>
            </a:stretch>
          </p:blipFill>
          <p:spPr bwMode="auto">
            <a:xfrm>
              <a:off x="4902" y="1860"/>
              <a:ext cx="771" cy="1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6" name="Picture 17" descr="sensor6"/>
            <p:cNvPicPr>
              <a:picLocks noChangeAspect="1" noChangeArrowheads="1"/>
            </p:cNvPicPr>
            <p:nvPr/>
          </p:nvPicPr>
          <p:blipFill>
            <a:blip r:embed="rId12">
              <a:extLst>
                <a:ext uri="{28A0092B-C50C-407E-A947-70E740481C1C}">
                  <a14:useLocalDpi xmlns:a14="http://schemas.microsoft.com/office/drawing/2010/main" val="0"/>
                </a:ext>
              </a:extLst>
            </a:blip>
            <a:srcRect t="18073" b="13297"/>
            <a:stretch>
              <a:fillRect/>
            </a:stretch>
          </p:blipFill>
          <p:spPr bwMode="auto">
            <a:xfrm>
              <a:off x="3723" y="1814"/>
              <a:ext cx="1256" cy="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7" name="Picture 18" descr="sensor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92" y="448"/>
              <a:ext cx="1088" cy="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 name="Picture 19" descr="sensor7"/>
            <p:cNvPicPr>
              <a:picLocks noChangeAspect="1" noChangeArrowheads="1"/>
            </p:cNvPicPr>
            <p:nvPr/>
          </p:nvPicPr>
          <p:blipFill>
            <a:blip r:embed="rId14">
              <a:extLst>
                <a:ext uri="{28A0092B-C50C-407E-A947-70E740481C1C}">
                  <a14:useLocalDpi xmlns:a14="http://schemas.microsoft.com/office/drawing/2010/main" val="0"/>
                </a:ext>
              </a:extLst>
            </a:blip>
            <a:srcRect l="28902" r="24124"/>
            <a:stretch>
              <a:fillRect/>
            </a:stretch>
          </p:blipFill>
          <p:spPr bwMode="auto">
            <a:xfrm>
              <a:off x="3729" y="1053"/>
              <a:ext cx="377" cy="8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 name="Picture 20" descr="sensor10"/>
            <p:cNvPicPr>
              <a:picLocks noChangeAspect="1" noChangeArrowheads="1"/>
            </p:cNvPicPr>
            <p:nvPr/>
          </p:nvPicPr>
          <p:blipFill>
            <a:blip r:embed="rId15">
              <a:extLst>
                <a:ext uri="{28A0092B-C50C-407E-A947-70E740481C1C}">
                  <a14:useLocalDpi xmlns:a14="http://schemas.microsoft.com/office/drawing/2010/main" val="0"/>
                </a:ext>
              </a:extLst>
            </a:blip>
            <a:srcRect l="32564" r="34952"/>
            <a:stretch>
              <a:fillRect/>
            </a:stretch>
          </p:blipFill>
          <p:spPr bwMode="auto">
            <a:xfrm>
              <a:off x="5180" y="408"/>
              <a:ext cx="492" cy="1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 name="Picture 21" descr="sensor1"/>
            <p:cNvPicPr>
              <a:picLocks noChangeAspect="1" noChangeArrowheads="1"/>
            </p:cNvPicPr>
            <p:nvPr/>
          </p:nvPicPr>
          <p:blipFill>
            <a:blip r:embed="rId16">
              <a:extLst>
                <a:ext uri="{28A0092B-C50C-407E-A947-70E740481C1C}">
                  <a14:useLocalDpi xmlns:a14="http://schemas.microsoft.com/office/drawing/2010/main" val="0"/>
                </a:ext>
              </a:extLst>
            </a:blip>
            <a:srcRect l="42650" t="32321" r="37674" b="23061"/>
            <a:stretch>
              <a:fillRect/>
            </a:stretch>
          </p:blipFill>
          <p:spPr bwMode="auto">
            <a:xfrm>
              <a:off x="3726" y="45"/>
              <a:ext cx="378" cy="10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1" name="Picture 22" descr="sensor3"/>
            <p:cNvPicPr>
              <a:picLocks noChangeAspect="1" noChangeArrowheads="1"/>
            </p:cNvPicPr>
            <p:nvPr/>
          </p:nvPicPr>
          <p:blipFill>
            <a:blip r:embed="rId17">
              <a:extLst>
                <a:ext uri="{28A0092B-C50C-407E-A947-70E740481C1C}">
                  <a14:useLocalDpi xmlns:a14="http://schemas.microsoft.com/office/drawing/2010/main" val="0"/>
                </a:ext>
              </a:extLst>
            </a:blip>
            <a:srcRect t="18073" b="9714"/>
            <a:stretch>
              <a:fillRect/>
            </a:stretch>
          </p:blipFill>
          <p:spPr bwMode="auto">
            <a:xfrm>
              <a:off x="3723" y="2676"/>
              <a:ext cx="1256" cy="9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2" name="Picture 23" descr="100_364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23" y="3537"/>
              <a:ext cx="1134" cy="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3" name="Picture 24" descr="DSC0019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79" y="3539"/>
              <a:ext cx="998" cy="7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 name="Picture 25" descr="Glider Documentation 629"/>
            <p:cNvPicPr>
              <a:picLocks noChangeAspect="1" noChangeArrowheads="1"/>
            </p:cNvPicPr>
            <p:nvPr/>
          </p:nvPicPr>
          <p:blipFill>
            <a:blip r:embed="rId20">
              <a:lum contrast="18000"/>
              <a:extLst>
                <a:ext uri="{28A0092B-C50C-407E-A947-70E740481C1C}">
                  <a14:useLocalDpi xmlns:a14="http://schemas.microsoft.com/office/drawing/2010/main" val="0"/>
                </a:ext>
              </a:extLst>
            </a:blip>
            <a:srcRect l="10001" r="11360"/>
            <a:stretch>
              <a:fillRect/>
            </a:stretch>
          </p:blipFill>
          <p:spPr bwMode="auto">
            <a:xfrm>
              <a:off x="4947" y="3039"/>
              <a:ext cx="726"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 name="Rectangle 26"/>
            <p:cNvSpPr>
              <a:spLocks noChangeArrowheads="1"/>
            </p:cNvSpPr>
            <p:nvPr/>
          </p:nvSpPr>
          <p:spPr bwMode="auto">
            <a:xfrm>
              <a:off x="3730" y="24"/>
              <a:ext cx="1962" cy="4275"/>
            </a:xfrm>
            <a:prstGeom prst="rect">
              <a:avLst/>
            </a:prstGeom>
            <a:noFill/>
            <a:ln w="5715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Tree>
    <p:extLst>
      <p:ext uri="{BB962C8B-B14F-4D97-AF65-F5344CB8AC3E}">
        <p14:creationId xmlns:p14="http://schemas.microsoft.com/office/powerpoint/2010/main" val="33829465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2014-10-05 11.27.57.jpg"/>
          <p:cNvPicPr>
            <a:picLocks noChangeAspect="1"/>
          </p:cNvPicPr>
          <p:nvPr/>
        </p:nvPicPr>
        <p:blipFill rotWithShape="1">
          <a:blip r:embed="rId3">
            <a:extLst>
              <a:ext uri="{28A0092B-C50C-407E-A947-70E740481C1C}">
                <a14:useLocalDpi xmlns:a14="http://schemas.microsoft.com/office/drawing/2010/main" val="0"/>
              </a:ext>
            </a:extLst>
          </a:blip>
          <a:srcRect t="26419" b="5693"/>
          <a:stretch/>
        </p:blipFill>
        <p:spPr bwMode="auto">
          <a:xfrm>
            <a:off x="163652" y="633428"/>
            <a:ext cx="2597091" cy="2281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IMG_081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746" y="3442804"/>
            <a:ext cx="2342461" cy="1756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p:nvPr/>
        </p:nvSpPr>
        <p:spPr>
          <a:xfrm>
            <a:off x="76717" y="5407479"/>
            <a:ext cx="2563574" cy="830997"/>
          </a:xfrm>
          <a:prstGeom prst="rect">
            <a:avLst/>
          </a:prstGeom>
          <a:noFill/>
        </p:spPr>
        <p:txBody>
          <a:bodyPr wrap="square" rtlCol="0">
            <a:spAutoFit/>
          </a:bodyPr>
          <a:lstStyle/>
          <a:p>
            <a:r>
              <a:rPr lang="en-US" sz="1200" dirty="0">
                <a:latin typeface="Arial" charset="0"/>
                <a:ea typeface="Arial" charset="0"/>
                <a:cs typeface="Arial" charset="0"/>
              </a:rPr>
              <a:t>Nortek </a:t>
            </a:r>
            <a:r>
              <a:rPr lang="en-US" sz="1200" dirty="0" smtClean="0">
                <a:latin typeface="Arial" charset="0"/>
                <a:ea typeface="Arial" charset="0"/>
                <a:cs typeface="Arial" charset="0"/>
              </a:rPr>
              <a:t>Integrated 1 MHz </a:t>
            </a:r>
            <a:r>
              <a:rPr lang="en-US" sz="1200" dirty="0">
                <a:latin typeface="Arial" charset="0"/>
                <a:ea typeface="Arial" charset="0"/>
                <a:cs typeface="Arial" charset="0"/>
              </a:rPr>
              <a:t>AD2CP (Deep maximum 1000 meters</a:t>
            </a:r>
            <a:r>
              <a:rPr lang="en-US" sz="1200" dirty="0" smtClean="0">
                <a:latin typeface="Arial" charset="0"/>
                <a:ea typeface="Arial" charset="0"/>
                <a:cs typeface="Arial" charset="0"/>
              </a:rPr>
              <a:t>) – LADCP Processing </a:t>
            </a:r>
            <a:r>
              <a:rPr lang="en-US" sz="1200" smtClean="0">
                <a:latin typeface="Arial" charset="0"/>
                <a:ea typeface="Arial" charset="0"/>
                <a:cs typeface="Arial" charset="0"/>
              </a:rPr>
              <a:t>in development.</a:t>
            </a:r>
            <a:endParaRPr lang="en-US" sz="1200" dirty="0">
              <a:latin typeface="Arial" charset="0"/>
              <a:ea typeface="Arial" charset="0"/>
              <a:cs typeface="Arial" charset="0"/>
            </a:endParaRPr>
          </a:p>
        </p:txBody>
      </p:sp>
      <p:grpSp>
        <p:nvGrpSpPr>
          <p:cNvPr id="12" name="Group 6"/>
          <p:cNvGrpSpPr>
            <a:grpSpLocks/>
          </p:cNvGrpSpPr>
          <p:nvPr/>
        </p:nvGrpSpPr>
        <p:grpSpPr bwMode="auto">
          <a:xfrm>
            <a:off x="6139543" y="388711"/>
            <a:ext cx="3156857" cy="3185515"/>
            <a:chOff x="4415542" y="1"/>
            <a:chExt cx="4578249" cy="5200864"/>
          </a:xfrm>
        </p:grpSpPr>
        <p:pic>
          <p:nvPicPr>
            <p:cNvPr id="13" name="Picture 7" descr="mts_detide_alon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5542" y="1"/>
              <a:ext cx="4578249" cy="301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mts_detide_cross.png"/>
            <p:cNvPicPr>
              <a:picLocks noChangeAspect="1"/>
            </p:cNvPicPr>
            <p:nvPr/>
          </p:nvPicPr>
          <p:blipFill>
            <a:blip r:embed="rId6">
              <a:extLst>
                <a:ext uri="{28A0092B-C50C-407E-A947-70E740481C1C}">
                  <a14:useLocalDpi xmlns:a14="http://schemas.microsoft.com/office/drawing/2010/main" val="0"/>
                </a:ext>
              </a:extLst>
            </a:blip>
            <a:srcRect t="5464"/>
            <a:stretch>
              <a:fillRect/>
            </a:stretch>
          </p:blipFill>
          <p:spPr bwMode="auto">
            <a:xfrm>
              <a:off x="4415542" y="2348151"/>
              <a:ext cx="4578249" cy="285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p:cNvSpPr txBox="1"/>
          <p:nvPr/>
        </p:nvSpPr>
        <p:spPr>
          <a:xfrm>
            <a:off x="76716" y="97037"/>
            <a:ext cx="8620970" cy="461665"/>
          </a:xfrm>
          <a:prstGeom prst="rect">
            <a:avLst/>
          </a:prstGeom>
          <a:noFill/>
        </p:spPr>
        <p:txBody>
          <a:bodyPr wrap="square" rtlCol="0">
            <a:spAutoFit/>
          </a:bodyPr>
          <a:lstStyle/>
          <a:p>
            <a:r>
              <a:rPr lang="en-US" sz="2400" dirty="0" smtClean="0"/>
              <a:t>New in </a:t>
            </a:r>
            <a:r>
              <a:rPr lang="en-US" sz="2400" dirty="0"/>
              <a:t>s</a:t>
            </a:r>
            <a:r>
              <a:rPr lang="en-US" sz="2400" dirty="0" smtClean="0"/>
              <a:t>itu measurements </a:t>
            </a:r>
            <a:r>
              <a:rPr lang="en-US" sz="2400" smtClean="0"/>
              <a:t>from gliders</a:t>
            </a:r>
            <a:endParaRPr lang="en-US" sz="2400" dirty="0"/>
          </a:p>
        </p:txBody>
      </p:sp>
      <p:pic>
        <p:nvPicPr>
          <p:cNvPr id="17" name="Picture 4" descr="Macintosh HD:Users:new_user:Desktop:sandy1029c_clouds.jpg"/>
          <p:cNvPicPr>
            <a:picLocks noChangeAspect="1" noChangeArrowheads="1"/>
          </p:cNvPicPr>
          <p:nvPr/>
        </p:nvPicPr>
        <p:blipFill rotWithShape="1">
          <a:blip r:embed="rId7">
            <a:extLst>
              <a:ext uri="{28A0092B-C50C-407E-A947-70E740481C1C}">
                <a14:useLocalDpi xmlns:a14="http://schemas.microsoft.com/office/drawing/2010/main" val="0"/>
              </a:ext>
            </a:extLst>
          </a:blip>
          <a:srcRect r="12794"/>
          <a:stretch/>
        </p:blipFill>
        <p:spPr bwMode="auto">
          <a:xfrm>
            <a:off x="3106444" y="628022"/>
            <a:ext cx="2913353" cy="222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ight Arrow 14"/>
          <p:cNvSpPr/>
          <p:nvPr/>
        </p:nvSpPr>
        <p:spPr>
          <a:xfrm>
            <a:off x="2397830" y="1491212"/>
            <a:ext cx="1221081" cy="490581"/>
          </a:xfrm>
          <a:prstGeom prst="rightArrow">
            <a:avLst/>
          </a:prstGeom>
          <a:solidFill>
            <a:schemeClr val="accent1"/>
          </a:solidFill>
          <a:ln>
            <a:solidFill>
              <a:srgbClr val="3366FF">
                <a:alpha val="53000"/>
              </a:srgb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Right Arrow 17"/>
          <p:cNvSpPr/>
          <p:nvPr/>
        </p:nvSpPr>
        <p:spPr>
          <a:xfrm>
            <a:off x="5580821" y="1490888"/>
            <a:ext cx="1221081" cy="490581"/>
          </a:xfrm>
          <a:prstGeom prst="rightArrow">
            <a:avLst/>
          </a:prstGeom>
          <a:solidFill>
            <a:schemeClr val="accent1"/>
          </a:solidFill>
          <a:ln>
            <a:solidFill>
              <a:srgbClr val="3366FF">
                <a:alpha val="53000"/>
              </a:srgb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0" name="Picture 30" descr="Micro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0103" y="3500180"/>
            <a:ext cx="1886497" cy="125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80590" y="3527141"/>
            <a:ext cx="1300287" cy="138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24867" y="3550721"/>
            <a:ext cx="1655594" cy="1727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2651528" y="4787803"/>
            <a:ext cx="1934766" cy="461665"/>
          </a:xfrm>
          <a:prstGeom prst="rect">
            <a:avLst/>
          </a:prstGeom>
          <a:noFill/>
        </p:spPr>
        <p:txBody>
          <a:bodyPr wrap="square" rtlCol="0">
            <a:spAutoFit/>
          </a:bodyPr>
          <a:lstStyle/>
          <a:p>
            <a:r>
              <a:rPr lang="en-US" sz="1200" dirty="0" smtClean="0">
                <a:latin typeface="Arial" charset="0"/>
                <a:ea typeface="Arial" charset="0"/>
                <a:cs typeface="Arial" charset="0"/>
              </a:rPr>
              <a:t>Rockland Scientific Turbulence </a:t>
            </a:r>
            <a:r>
              <a:rPr lang="en-US" sz="1200" dirty="0" err="1" smtClean="0">
                <a:latin typeface="Arial" charset="0"/>
                <a:ea typeface="Arial" charset="0"/>
                <a:cs typeface="Arial" charset="0"/>
              </a:rPr>
              <a:t>Microrider</a:t>
            </a:r>
            <a:endParaRPr lang="en-US" sz="1200" dirty="0">
              <a:latin typeface="Arial" charset="0"/>
              <a:ea typeface="Arial" charset="0"/>
              <a:cs typeface="Arial" charset="0"/>
            </a:endParaRPr>
          </a:p>
        </p:txBody>
      </p:sp>
      <p:sp>
        <p:nvSpPr>
          <p:cNvPr id="25" name="Right Arrow 24"/>
          <p:cNvSpPr/>
          <p:nvPr/>
        </p:nvSpPr>
        <p:spPr>
          <a:xfrm rot="5400000">
            <a:off x="52282" y="2983323"/>
            <a:ext cx="822235" cy="490581"/>
          </a:xfrm>
          <a:prstGeom prst="rightArrow">
            <a:avLst/>
          </a:prstGeom>
          <a:solidFill>
            <a:schemeClr val="accent1"/>
          </a:solidFill>
          <a:ln>
            <a:solidFill>
              <a:srgbClr val="3366FF">
                <a:alpha val="53000"/>
              </a:srgb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TextBox 23"/>
          <p:cNvSpPr txBox="1"/>
          <p:nvPr/>
        </p:nvSpPr>
        <p:spPr>
          <a:xfrm>
            <a:off x="4847753" y="5011040"/>
            <a:ext cx="1589283" cy="520611"/>
          </a:xfrm>
          <a:prstGeom prst="rect">
            <a:avLst/>
          </a:prstGeom>
          <a:noFill/>
        </p:spPr>
        <p:txBody>
          <a:bodyPr wrap="square" rtlCol="0">
            <a:spAutoFit/>
          </a:bodyPr>
          <a:lstStyle/>
          <a:p>
            <a:r>
              <a:rPr lang="en-US" sz="1400" dirty="0" err="1" smtClean="0">
                <a:latin typeface="Arial" charset="0"/>
                <a:ea typeface="Arial" charset="0"/>
                <a:cs typeface="Arial" charset="0"/>
              </a:rPr>
              <a:t>Imagenex</a:t>
            </a:r>
            <a:r>
              <a:rPr lang="en-US" sz="1400" dirty="0" smtClean="0">
                <a:latin typeface="Arial" charset="0"/>
                <a:ea typeface="Arial" charset="0"/>
                <a:cs typeface="Arial" charset="0"/>
              </a:rPr>
              <a:t> </a:t>
            </a:r>
            <a:r>
              <a:rPr lang="en-US" sz="1400" dirty="0" err="1" smtClean="0">
                <a:latin typeface="Arial" charset="0"/>
                <a:ea typeface="Arial" charset="0"/>
                <a:cs typeface="Arial" charset="0"/>
              </a:rPr>
              <a:t>Echosounder</a:t>
            </a:r>
            <a:endParaRPr lang="en-US" sz="1400" dirty="0">
              <a:latin typeface="Arial" charset="0"/>
              <a:ea typeface="Arial" charset="0"/>
              <a:cs typeface="Arial" charset="0"/>
            </a:endParaRPr>
          </a:p>
        </p:txBody>
      </p:sp>
      <p:sp>
        <p:nvSpPr>
          <p:cNvPr id="10" name="TextBox 9"/>
          <p:cNvSpPr txBox="1"/>
          <p:nvPr/>
        </p:nvSpPr>
        <p:spPr>
          <a:xfrm>
            <a:off x="129951" y="2957976"/>
            <a:ext cx="6278114" cy="276999"/>
          </a:xfrm>
          <a:prstGeom prst="rect">
            <a:avLst/>
          </a:prstGeom>
          <a:noFill/>
        </p:spPr>
        <p:txBody>
          <a:bodyPr wrap="square" rtlCol="0">
            <a:spAutoFit/>
          </a:bodyPr>
          <a:lstStyle/>
          <a:p>
            <a:pPr algn="ctr"/>
            <a:r>
              <a:rPr lang="en-US" sz="1200" dirty="0">
                <a:latin typeface="Arial" charset="0"/>
                <a:ea typeface="Arial" charset="0"/>
                <a:cs typeface="Arial" charset="0"/>
              </a:rPr>
              <a:t>Nortek </a:t>
            </a:r>
            <a:r>
              <a:rPr lang="en-US" sz="1200" dirty="0" err="1">
                <a:latin typeface="Arial" charset="0"/>
                <a:ea typeface="Arial" charset="0"/>
                <a:cs typeface="Arial" charset="0"/>
              </a:rPr>
              <a:t>Aquadopp</a:t>
            </a:r>
            <a:r>
              <a:rPr lang="en-US" sz="1200" dirty="0">
                <a:latin typeface="Arial" charset="0"/>
                <a:ea typeface="Arial" charset="0"/>
                <a:cs typeface="Arial" charset="0"/>
              </a:rPr>
              <a:t> (shallow  max. 200 meters</a:t>
            </a:r>
            <a:r>
              <a:rPr lang="en-US" sz="1200" dirty="0" smtClean="0">
                <a:latin typeface="Arial" charset="0"/>
                <a:ea typeface="Arial" charset="0"/>
                <a:cs typeface="Arial" charset="0"/>
              </a:rPr>
              <a:t>) deployed in Hurricane Sandy</a:t>
            </a:r>
            <a:endParaRPr lang="en-US" sz="1200" dirty="0">
              <a:latin typeface="Arial" charset="0"/>
              <a:ea typeface="Arial" charset="0"/>
              <a:cs typeface="Arial" charset="0"/>
            </a:endParaRPr>
          </a:p>
        </p:txBody>
      </p:sp>
      <p:pic>
        <p:nvPicPr>
          <p:cNvPr id="26" name="Picture 25"/>
          <p:cNvPicPr>
            <a:picLocks noChangeAspect="1"/>
          </p:cNvPicPr>
          <p:nvPr/>
        </p:nvPicPr>
        <p:blipFill>
          <a:blip r:embed="rId11"/>
          <a:stretch>
            <a:fillRect/>
          </a:stretch>
        </p:blipFill>
        <p:spPr>
          <a:xfrm>
            <a:off x="2397830" y="5433099"/>
            <a:ext cx="1677636" cy="1120172"/>
          </a:xfrm>
          <a:prstGeom prst="rect">
            <a:avLst/>
          </a:prstGeom>
        </p:spPr>
      </p:pic>
      <p:sp>
        <p:nvSpPr>
          <p:cNvPr id="27" name="Right Arrow 26"/>
          <p:cNvSpPr/>
          <p:nvPr/>
        </p:nvSpPr>
        <p:spPr>
          <a:xfrm>
            <a:off x="6019797" y="4262500"/>
            <a:ext cx="555174" cy="490581"/>
          </a:xfrm>
          <a:prstGeom prst="rightArrow">
            <a:avLst/>
          </a:prstGeom>
          <a:solidFill>
            <a:schemeClr val="accent1"/>
          </a:solidFill>
          <a:ln>
            <a:solidFill>
              <a:srgbClr val="3366FF">
                <a:alpha val="53000"/>
              </a:srgb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8" name="Picture 27" descr="C:\Users\wslade\AppData\Local\Temp\SNAGHTMLae9158b.PNG"/>
          <p:cNvPicPr/>
          <p:nvPr/>
        </p:nvPicPr>
        <p:blipFill>
          <a:blip r:embed="rId12">
            <a:extLst>
              <a:ext uri="{28A0092B-C50C-407E-A947-70E740481C1C}">
                <a14:useLocalDpi xmlns:a14="http://schemas.microsoft.com/office/drawing/2010/main" val="0"/>
              </a:ext>
            </a:extLst>
          </a:blip>
          <a:srcRect/>
          <a:stretch>
            <a:fillRect/>
          </a:stretch>
        </p:blipFill>
        <p:spPr bwMode="auto">
          <a:xfrm>
            <a:off x="4599473" y="5586182"/>
            <a:ext cx="1772248" cy="825504"/>
          </a:xfrm>
          <a:prstGeom prst="rect">
            <a:avLst/>
          </a:prstGeom>
          <a:noFill/>
          <a:ln>
            <a:noFill/>
          </a:ln>
        </p:spPr>
      </p:pic>
      <p:sp>
        <p:nvSpPr>
          <p:cNvPr id="29" name="Right Arrow 28"/>
          <p:cNvSpPr/>
          <p:nvPr/>
        </p:nvSpPr>
        <p:spPr>
          <a:xfrm>
            <a:off x="4109614" y="5747895"/>
            <a:ext cx="555174" cy="490581"/>
          </a:xfrm>
          <a:prstGeom prst="rightArrow">
            <a:avLst/>
          </a:prstGeom>
          <a:solidFill>
            <a:schemeClr val="accent1"/>
          </a:solidFill>
          <a:ln>
            <a:solidFill>
              <a:srgbClr val="3366FF">
                <a:alpha val="53000"/>
              </a:srgb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0" name="Picture 2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29400" y="5531651"/>
            <a:ext cx="25146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ight Arrow 30"/>
          <p:cNvSpPr/>
          <p:nvPr/>
        </p:nvSpPr>
        <p:spPr>
          <a:xfrm>
            <a:off x="6371721" y="5688791"/>
            <a:ext cx="555174" cy="490581"/>
          </a:xfrm>
          <a:prstGeom prst="rightArrow">
            <a:avLst/>
          </a:prstGeom>
          <a:solidFill>
            <a:schemeClr val="accent1"/>
          </a:solidFill>
          <a:ln>
            <a:solidFill>
              <a:srgbClr val="3366FF">
                <a:alpha val="53000"/>
              </a:srgb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392733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1098</TotalTime>
  <Words>1152</Words>
  <Application>Microsoft Macintosh PowerPoint</Application>
  <PresentationFormat>On-screen Show (4:3)</PresentationFormat>
  <Paragraphs>292</Paragraphs>
  <Slides>23</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Arial Unicode MS</vt:lpstr>
      <vt:lpstr>Calibri</vt:lpstr>
      <vt:lpstr>Calibri Light</vt:lpstr>
      <vt:lpstr>Comic Sans MS</vt:lpstr>
      <vt:lpstr>Garamond</vt:lpstr>
      <vt:lpstr>Geneva</vt:lpstr>
      <vt:lpstr>ＭＳ Ｐゴシック</vt:lpstr>
      <vt:lpstr>Symbol</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Observed Model vs Glider Differences (Results from undergrad summer research)</vt:lpstr>
      <vt:lpstr>PowerPoint Presentation</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Microsoft Office User</cp:lastModifiedBy>
  <cp:revision>89</cp:revision>
  <dcterms:created xsi:type="dcterms:W3CDTF">2016-04-29T17:08:48Z</dcterms:created>
  <dcterms:modified xsi:type="dcterms:W3CDTF">2016-11-16T06:23:34Z</dcterms:modified>
  <cp:category/>
</cp:coreProperties>
</file>