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6" r:id="rId4"/>
    <p:sldId id="277" r:id="rId5"/>
    <p:sldId id="278" r:id="rId6"/>
    <p:sldId id="279" r:id="rId7"/>
    <p:sldId id="281" r:id="rId8"/>
    <p:sldId id="275" r:id="rId9"/>
    <p:sldId id="260" r:id="rId10"/>
    <p:sldId id="287" r:id="rId11"/>
    <p:sldId id="262" r:id="rId12"/>
    <p:sldId id="268" r:id="rId13"/>
    <p:sldId id="264" r:id="rId14"/>
    <p:sldId id="289" r:id="rId15"/>
    <p:sldId id="273" r:id="rId16"/>
    <p:sldId id="271" r:id="rId17"/>
    <p:sldId id="266" r:id="rId18"/>
    <p:sldId id="267" r:id="rId19"/>
    <p:sldId id="286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Mile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2"/>
    <p:restoredTop sz="78466" autoAdjust="0"/>
  </p:normalViewPr>
  <p:slideViewPr>
    <p:cSldViewPr snapToGrid="0" snapToObjects="1" showGuides="1">
      <p:cViewPr>
        <p:scale>
          <a:sx n="112" d="100"/>
          <a:sy n="112" d="100"/>
        </p:scale>
        <p:origin x="1344" y="-688"/>
      </p:cViewPr>
      <p:guideLst>
        <p:guide orient="horz" pos="2256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8C3D-514E-1843-B1AE-22ED9290DE30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1C5C-5E4E-AB4D-AE0E-9AF33C58A7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3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53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BEB81-10CA-4B13-9FCE-2EAF7BAF0465}" type="slidenum">
              <a:rPr lang="en-US"/>
              <a:pPr/>
              <a:t>17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6756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3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around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around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2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6F140A-F118-F643-A17D-7DF335367412}" type="slidenum">
              <a:rPr lang="en-US" sz="1200"/>
              <a:pPr/>
              <a:t>4</a:t>
            </a:fld>
            <a:endParaRPr lang="en-US" sz="1200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High Resolution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Long-time</a:t>
            </a:r>
            <a:r>
              <a:rPr lang="en-US" baseline="0" dirty="0">
                <a:latin typeface="Calibri" charset="0"/>
              </a:rPr>
              <a:t> period (5 years)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Sea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4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6F140A-F118-F643-A17D-7DF335367412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High Resolution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Long-time</a:t>
            </a:r>
            <a:r>
              <a:rPr lang="en-US" baseline="0" dirty="0">
                <a:latin typeface="Calibri" charset="0"/>
              </a:rPr>
              <a:t> period (5 years)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Sea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6F140A-F118-F643-A17D-7DF335367412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High Resolution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Long-time</a:t>
            </a:r>
            <a:r>
              <a:rPr lang="en-US" baseline="0" dirty="0">
                <a:latin typeface="Calibri" charset="0"/>
              </a:rPr>
              <a:t> period (5 years)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Sea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92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sources of variability during peak energy demand period during summer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Resolution of model is capable of resolving these</a:t>
            </a:r>
            <a:r>
              <a:rPr lang="en-US" baseline="0" dirty="0" smtClean="0"/>
              <a:t> processes –</a:t>
            </a:r>
            <a:r>
              <a:rPr lang="en-US" dirty="0" smtClean="0"/>
              <a:t> captures </a:t>
            </a:r>
            <a:r>
              <a:rPr lang="en-US" dirty="0" err="1" smtClean="0"/>
              <a:t>seabreeze</a:t>
            </a:r>
            <a:r>
              <a:rPr lang="en-US" baseline="0" dirty="0" smtClean="0"/>
              <a:t>, changes through time, not static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Two different cases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Shows that there can be a north-south variability in </a:t>
            </a:r>
            <a:r>
              <a:rPr lang="en-US" baseline="0" dirty="0" err="1" smtClean="0"/>
              <a:t>seabreeze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4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-Blue X</a:t>
            </a:r>
            <a:r>
              <a:rPr lang="en-US" baseline="0" dirty="0" smtClean="0"/>
              <a:t> for southern cross section, MD cross section?</a:t>
            </a:r>
          </a:p>
          <a:p>
            <a:r>
              <a:rPr lang="en-US" baseline="0" dirty="0" smtClean="0"/>
              <a:t>Answer to vertical velocity: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Only using relative numbers of RD for paper (offshore extent (max); upwelling-non-upwelling)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WRF is consistent with continuity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2D LCS is not- assuming no vertical velocity, which is a valid assumption to make because vertical velocities are very small (100X smaller than horizontal velocities)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9AA47-34E1-EA4A-88A4-D5A2100B82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showing frequent storm tracks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85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5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12/20/16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8" Type="http://schemas.openxmlformats.org/officeDocument/2006/relationships/image" Target="../media/image21.tiff"/><Relationship Id="rId9" Type="http://schemas.openxmlformats.org/officeDocument/2006/relationships/image" Target="../media/image22.tiff"/><Relationship Id="rId10" Type="http://schemas.openxmlformats.org/officeDocument/2006/relationships/image" Target="../media/image23.gif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hyperlink" Target="http://rucool.marine.rutgers.edu/COOL-Data/ruwrf-model-output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981"/>
            <a:ext cx="9144000" cy="830073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NEW </a:t>
            </a:r>
            <a:r>
              <a:rPr lang="en-US" sz="2800" b="1" i="1" dirty="0"/>
              <a:t>JERSEY’S OFFSHORE WIND RESOURCE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48158"/>
            <a:ext cx="5970289" cy="3962400"/>
          </a:xfrm>
        </p:spPr>
        <p:txBody>
          <a:bodyPr>
            <a:norm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200" dirty="0"/>
              <a:t>                                       </a:t>
            </a:r>
            <a:r>
              <a:rPr lang="en-US" sz="2200" b="1" dirty="0"/>
              <a:t> </a:t>
            </a:r>
            <a:r>
              <a:rPr lang="en-US" sz="1400" b="1" dirty="0"/>
              <a:t>New Jersey Board of Public Utilities (NJBPU)</a:t>
            </a:r>
            <a:endParaRPr lang="en-US" sz="1400" dirty="0"/>
          </a:p>
        </p:txBody>
      </p:sp>
      <p:pic>
        <p:nvPicPr>
          <p:cNvPr id="23" name="Picture 4201" descr="t8_calm_south_spd_vec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6889" t="88852" r="7524" b="2146"/>
          <a:stretch/>
        </p:blipFill>
        <p:spPr bwMode="auto">
          <a:xfrm>
            <a:off x="2303162" y="6032412"/>
            <a:ext cx="1371600" cy="14286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287" y="4461834"/>
            <a:ext cx="1394107" cy="16679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914621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Hi-Res Weather Model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267200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Spatial Validation Data</a:t>
            </a:r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>
            <a:off x="39624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6324600" y="4834358"/>
            <a:ext cx="533400" cy="457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6832257" y="419317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Wind Power Statistics</a:t>
            </a:r>
          </a:p>
        </p:txBody>
      </p:sp>
      <p:pic>
        <p:nvPicPr>
          <p:cNvPr id="30" name="Picture 3" descr="power_contou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508500"/>
            <a:ext cx="202485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" name="Picture 7" descr="cold_lisa.pdf"/>
          <p:cNvPicPr>
            <a:picLocks noChangeAspect="1"/>
          </p:cNvPicPr>
          <p:nvPr/>
        </p:nvPicPr>
        <p:blipFill rotWithShape="1">
          <a:blip r:embed="rId6"/>
          <a:srcRect l="14404" t="11572" r="15894" b="22905"/>
          <a:stretch/>
        </p:blipFill>
        <p:spPr bwMode="auto">
          <a:xfrm>
            <a:off x="106680" y="4389145"/>
            <a:ext cx="1417400" cy="17247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2" name="Right Arrow 31"/>
          <p:cNvSpPr>
            <a:spLocks noChangeArrowheads="1"/>
          </p:cNvSpPr>
          <p:nvPr/>
        </p:nvSpPr>
        <p:spPr bwMode="auto">
          <a:xfrm>
            <a:off x="16002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-57726" y="4183549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New Ocean Data</a:t>
            </a:r>
          </a:p>
        </p:txBody>
      </p:sp>
      <p:pic>
        <p:nvPicPr>
          <p:cNvPr id="34" name="Picture 33" descr="lcs_agl_rd_2013_04_27_2000_100m_v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8682" r="20824" b="20633"/>
          <a:stretch/>
        </p:blipFill>
        <p:spPr>
          <a:xfrm>
            <a:off x="7172000" y="981845"/>
            <a:ext cx="1362482" cy="1391010"/>
          </a:xfrm>
          <a:prstGeom prst="rect">
            <a:avLst/>
          </a:prstGeom>
        </p:spPr>
      </p:pic>
      <p:pic>
        <p:nvPicPr>
          <p:cNvPr id="22" name="Picture 4199" descr="t6_spd_vec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l="8549" t="5814" r="11964" b="3473"/>
          <a:stretch/>
        </p:blipFill>
        <p:spPr bwMode="auto">
          <a:xfrm>
            <a:off x="2316480" y="4473386"/>
            <a:ext cx="1345084" cy="1560442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6109699" y="707081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Innovative Sea Breeze Analyses</a:t>
            </a:r>
          </a:p>
        </p:txBody>
      </p:sp>
      <p:pic>
        <p:nvPicPr>
          <p:cNvPr id="4" name="Picture 3" descr="winds_kts_zoom_30_6k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0269" r="23186" b="9791"/>
          <a:stretch/>
        </p:blipFill>
        <p:spPr>
          <a:xfrm>
            <a:off x="7157140" y="2656747"/>
            <a:ext cx="1453117" cy="1538372"/>
          </a:xfrm>
          <a:prstGeom prst="rect">
            <a:avLst/>
          </a:prstGeom>
        </p:spPr>
      </p:pic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198889" y="2372855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Tropical Cyclone Modeling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6200" y="1343073"/>
            <a:ext cx="1383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1165435"/>
            <a:ext cx="2018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571464" y="3415931"/>
            <a:ext cx="42075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Rutgers Center for Ocean Observation Leadership (RU-COOL) 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Rutgers Dept. of Marine and Coastal Sciences (DMCS)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tse1.mm.bing.net/th?&amp;id=OIP.M12509781b180e4b91876fa2ff7a79583H0&amp;w=300&amp;h=211&amp;c=0&amp;pid=1.9&amp;rs=0&amp;p=0&amp;r=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9" y="1350096"/>
            <a:ext cx="3516630" cy="19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0" descr="2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042" y="1014857"/>
            <a:ext cx="1159700" cy="108721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025" y="2287562"/>
            <a:ext cx="1497476" cy="1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6446" y="0"/>
            <a:ext cx="9057852" cy="6182872"/>
            <a:chOff x="1111405" y="152401"/>
            <a:chExt cx="10033211" cy="6514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3949" b="3380"/>
            <a:stretch/>
          </p:blipFill>
          <p:spPr>
            <a:xfrm>
              <a:off x="5105401" y="1981200"/>
              <a:ext cx="3907313" cy="46855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828800" y="2057401"/>
              <a:ext cx="3265390" cy="4562578"/>
              <a:chOff x="152400" y="1066800"/>
              <a:chExt cx="3556230" cy="49689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1066800"/>
                <a:ext cx="3556230" cy="4953000"/>
                <a:chOff x="457200" y="914400"/>
                <a:chExt cx="3118540" cy="4343400"/>
              </a:xfrm>
            </p:grpSpPr>
            <p:pic>
              <p:nvPicPr>
                <p:cNvPr id="9" name="Picture 8" descr="Screen Shot 2015-07-20 at 4.21.0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848"/>
                <a:stretch/>
              </p:blipFill>
              <p:spPr>
                <a:xfrm>
                  <a:off x="457200" y="914400"/>
                  <a:ext cx="3118540" cy="4343400"/>
                </a:xfrm>
                <a:prstGeom prst="rect">
                  <a:avLst/>
                </a:prstGeom>
              </p:spPr>
            </p:pic>
            <p:pic>
              <p:nvPicPr>
                <p:cNvPr id="10" name="Picture 9" descr="Screen Shot 2015-07-20 at 4.21.06 PM.pn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7" t="36153" r="54042" b="3248"/>
                <a:stretch/>
              </p:blipFill>
              <p:spPr>
                <a:xfrm>
                  <a:off x="473911" y="956691"/>
                  <a:ext cx="1523044" cy="1637465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171457" y="5305686"/>
                <a:ext cx="2719513" cy="730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700" b="1" dirty="0">
                    <a:solidFill>
                      <a:prstClr val="black"/>
                    </a:solidFill>
                    <a:latin typeface="Calibri" charset="0"/>
                    <a:sym typeface="Wingdings"/>
                  </a:rPr>
                  <a:t>NJ WEA Potential Capacity &gt;=3,000 MW</a:t>
                </a:r>
                <a:endParaRPr lang="en-US" sz="1700" dirty="0">
                  <a:solidFill>
                    <a:prstClr val="black"/>
                  </a:solidFill>
                  <a:latin typeface="Calibri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76400" y="152401"/>
              <a:ext cx="876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Motivation for OSW Program</a:t>
              </a:r>
              <a:endParaRPr lang="en-US" sz="36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1405" y="862538"/>
              <a:ext cx="10033211" cy="84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Offshore wind (OSW) developers typically use </a:t>
              </a:r>
              <a:r>
                <a:rPr lang="en-US" sz="23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b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</a:br>
              <a:r>
                <a:rPr lang="en-US" sz="2300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wind distribution 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+ </a:t>
              </a:r>
              <a:r>
                <a:rPr lang="en-US" sz="2300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wind rose 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for “site suitability” and project planning</a:t>
              </a:r>
              <a:endParaRPr lang="en-US" sz="1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67800" y="1752600"/>
              <a:ext cx="1752600" cy="97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&gt;=20km grid spacing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8153400" y="2514600"/>
              <a:ext cx="9144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Screen Shot 2015-07-14 at 12.08.54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400" y="3039481"/>
              <a:ext cx="1524000" cy="146720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8153400" y="4800600"/>
              <a:ext cx="8382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940465" y="50292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3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WRF1km_10mw_2012091214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t="6546" r="23650" b="9737"/>
          <a:stretch/>
        </p:blipFill>
        <p:spPr>
          <a:xfrm>
            <a:off x="682588" y="1192045"/>
            <a:ext cx="1930430" cy="250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197" y="-103467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Sea Breeze</a:t>
            </a:r>
            <a:endParaRPr lang="en-US" sz="36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5043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14:00</a:t>
            </a:r>
          </a:p>
        </p:txBody>
      </p:sp>
      <p:pic>
        <p:nvPicPr>
          <p:cNvPr id="7" name="Picture 6" descr="RUWRF1km_10mw_2012091217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393" r="24009" b="9818"/>
          <a:stretch/>
        </p:blipFill>
        <p:spPr>
          <a:xfrm>
            <a:off x="3284141" y="1199005"/>
            <a:ext cx="1914361" cy="2497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2309" y="2342003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17:00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48637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20:00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02309" y="4755597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23:00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649" y="827091"/>
            <a:ext cx="5692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September 12, 2012 10m Winds</a:t>
            </a:r>
          </a:p>
        </p:txBody>
      </p:sp>
      <p:pic>
        <p:nvPicPr>
          <p:cNvPr id="12" name="Picture 11" descr="RUWRF1km_10mw_20120912200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6121" r="23866" b="9717"/>
          <a:stretch/>
        </p:blipFill>
        <p:spPr>
          <a:xfrm>
            <a:off x="691110" y="3696235"/>
            <a:ext cx="1911199" cy="2504190"/>
          </a:xfrm>
          <a:prstGeom prst="rect">
            <a:avLst/>
          </a:prstGeom>
        </p:spPr>
      </p:pic>
      <p:pic>
        <p:nvPicPr>
          <p:cNvPr id="13" name="Picture 12" descr="RUWRF1km_10mw_20120912230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6274" r="24124" b="9717"/>
          <a:stretch/>
        </p:blipFill>
        <p:spPr>
          <a:xfrm>
            <a:off x="3288109" y="3702197"/>
            <a:ext cx="1904097" cy="2502232"/>
          </a:xfrm>
          <a:prstGeom prst="rect">
            <a:avLst/>
          </a:prstGeom>
        </p:spPr>
      </p:pic>
      <p:pic>
        <p:nvPicPr>
          <p:cNvPr id="14" name="Picture 13" descr="C:\Users\Rich\Documents\My Documents\BPU Sea Breeze 2014.gif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8166" r="2737" b="7975"/>
          <a:stretch/>
        </p:blipFill>
        <p:spPr bwMode="auto">
          <a:xfrm>
            <a:off x="5412321" y="1765829"/>
            <a:ext cx="3731679" cy="351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412321" y="1401690"/>
            <a:ext cx="3731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June 19, 2014 100m Winds</a:t>
            </a:r>
          </a:p>
        </p:txBody>
      </p:sp>
    </p:spTree>
    <p:extLst>
      <p:ext uri="{BB962C8B-B14F-4D97-AF65-F5344CB8AC3E}">
        <p14:creationId xmlns:p14="http://schemas.microsoft.com/office/powerpoint/2010/main" val="280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fig5_v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6" y="0"/>
            <a:ext cx="5219700" cy="68453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41402" y="853740"/>
            <a:ext cx="3602598" cy="445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  <a:ea typeface="ＭＳ Ｐゴシック" charset="0"/>
                <a:cs typeface="Calibri"/>
              </a:rPr>
              <a:t>Wind Variability: Sea Breeze</a:t>
            </a: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5541401" y="2965380"/>
            <a:ext cx="348392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Onshore 100m </a:t>
            </a:r>
            <a:r>
              <a:rPr lang="en-US" sz="2500" dirty="0" smtClean="0">
                <a:solidFill>
                  <a:srgbClr val="558ED5"/>
                </a:solidFill>
                <a:latin typeface="Calibri"/>
                <a:cs typeface="Calibri"/>
              </a:rPr>
              <a:t>max blue convergence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 aligned with inland weather radar sea breeze front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 dirty="0" smtClean="0">
                <a:solidFill>
                  <a:schemeClr val="accent2"/>
                </a:solidFill>
                <a:latin typeface="Calibri"/>
                <a:cs typeface="Calibri"/>
              </a:rPr>
              <a:t>Max red divergence</a:t>
            </a:r>
            <a:r>
              <a:rPr lang="en-US" sz="25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propagates offshore</a:t>
            </a:r>
            <a:endParaRPr lang="en-US" sz="2500" dirty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spcBef>
                <a:spcPct val="50000"/>
              </a:spcBef>
            </a:pPr>
            <a:endParaRPr lang="en-US" sz="25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Oval 10"/>
          <p:cNvSpPr/>
          <p:nvPr/>
        </p:nvSpPr>
        <p:spPr>
          <a:xfrm rot="2466367">
            <a:off x="3840887" y="3056860"/>
            <a:ext cx="362254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950452" y="475226"/>
            <a:ext cx="1138903" cy="1286387"/>
          </a:xfrm>
          <a:custGeom>
            <a:avLst/>
            <a:gdLst>
              <a:gd name="connsiteX0" fmla="*/ 1138903 w 1138903"/>
              <a:gd name="connsiteY0" fmla="*/ 0 h 1286387"/>
              <a:gd name="connsiteX1" fmla="*/ 1089742 w 1138903"/>
              <a:gd name="connsiteY1" fmla="*/ 49161 h 1286387"/>
              <a:gd name="connsiteX2" fmla="*/ 1040580 w 1138903"/>
              <a:gd name="connsiteY2" fmla="*/ 114709 h 1286387"/>
              <a:gd name="connsiteX3" fmla="*/ 1016000 w 1138903"/>
              <a:gd name="connsiteY3" fmla="*/ 163871 h 1286387"/>
              <a:gd name="connsiteX4" fmla="*/ 991419 w 1138903"/>
              <a:gd name="connsiteY4" fmla="*/ 180258 h 1286387"/>
              <a:gd name="connsiteX5" fmla="*/ 958645 w 1138903"/>
              <a:gd name="connsiteY5" fmla="*/ 229419 h 1286387"/>
              <a:gd name="connsiteX6" fmla="*/ 942258 w 1138903"/>
              <a:gd name="connsiteY6" fmla="*/ 254000 h 1286387"/>
              <a:gd name="connsiteX7" fmla="*/ 934064 w 1138903"/>
              <a:gd name="connsiteY7" fmla="*/ 278580 h 1286387"/>
              <a:gd name="connsiteX8" fmla="*/ 884903 w 1138903"/>
              <a:gd name="connsiteY8" fmla="*/ 344129 h 1286387"/>
              <a:gd name="connsiteX9" fmla="*/ 860322 w 1138903"/>
              <a:gd name="connsiteY9" fmla="*/ 385097 h 1286387"/>
              <a:gd name="connsiteX10" fmla="*/ 827548 w 1138903"/>
              <a:gd name="connsiteY10" fmla="*/ 434258 h 1286387"/>
              <a:gd name="connsiteX11" fmla="*/ 819354 w 1138903"/>
              <a:gd name="connsiteY11" fmla="*/ 458839 h 1286387"/>
              <a:gd name="connsiteX12" fmla="*/ 786580 w 1138903"/>
              <a:gd name="connsiteY12" fmla="*/ 508000 h 1286387"/>
              <a:gd name="connsiteX13" fmla="*/ 762000 w 1138903"/>
              <a:gd name="connsiteY13" fmla="*/ 548968 h 1286387"/>
              <a:gd name="connsiteX14" fmla="*/ 753806 w 1138903"/>
              <a:gd name="connsiteY14" fmla="*/ 573548 h 1286387"/>
              <a:gd name="connsiteX15" fmla="*/ 737419 w 1138903"/>
              <a:gd name="connsiteY15" fmla="*/ 598129 h 1286387"/>
              <a:gd name="connsiteX16" fmla="*/ 729225 w 1138903"/>
              <a:gd name="connsiteY16" fmla="*/ 622709 h 1286387"/>
              <a:gd name="connsiteX17" fmla="*/ 704645 w 1138903"/>
              <a:gd name="connsiteY17" fmla="*/ 639097 h 1286387"/>
              <a:gd name="connsiteX18" fmla="*/ 647290 w 1138903"/>
              <a:gd name="connsiteY18" fmla="*/ 729226 h 1286387"/>
              <a:gd name="connsiteX19" fmla="*/ 614516 w 1138903"/>
              <a:gd name="connsiteY19" fmla="*/ 786580 h 1286387"/>
              <a:gd name="connsiteX20" fmla="*/ 581742 w 1138903"/>
              <a:gd name="connsiteY20" fmla="*/ 811161 h 1286387"/>
              <a:gd name="connsiteX21" fmla="*/ 557161 w 1138903"/>
              <a:gd name="connsiteY21" fmla="*/ 835742 h 1286387"/>
              <a:gd name="connsiteX22" fmla="*/ 508000 w 1138903"/>
              <a:gd name="connsiteY22" fmla="*/ 868516 h 1286387"/>
              <a:gd name="connsiteX23" fmla="*/ 442451 w 1138903"/>
              <a:gd name="connsiteY23" fmla="*/ 917677 h 1286387"/>
              <a:gd name="connsiteX24" fmla="*/ 417871 w 1138903"/>
              <a:gd name="connsiteY24" fmla="*/ 925871 h 1286387"/>
              <a:gd name="connsiteX25" fmla="*/ 344129 w 1138903"/>
              <a:gd name="connsiteY25" fmla="*/ 1007806 h 1286387"/>
              <a:gd name="connsiteX26" fmla="*/ 319548 w 1138903"/>
              <a:gd name="connsiteY26" fmla="*/ 1056968 h 1286387"/>
              <a:gd name="connsiteX27" fmla="*/ 286774 w 1138903"/>
              <a:gd name="connsiteY27" fmla="*/ 1081548 h 1286387"/>
              <a:gd name="connsiteX28" fmla="*/ 262193 w 1138903"/>
              <a:gd name="connsiteY28" fmla="*/ 1114322 h 1286387"/>
              <a:gd name="connsiteX29" fmla="*/ 229419 w 1138903"/>
              <a:gd name="connsiteY29" fmla="*/ 1122516 h 1286387"/>
              <a:gd name="connsiteX30" fmla="*/ 188451 w 1138903"/>
              <a:gd name="connsiteY30" fmla="*/ 1138903 h 1286387"/>
              <a:gd name="connsiteX31" fmla="*/ 106516 w 1138903"/>
              <a:gd name="connsiteY31" fmla="*/ 1163484 h 1286387"/>
              <a:gd name="connsiteX32" fmla="*/ 81935 w 1138903"/>
              <a:gd name="connsiteY32" fmla="*/ 1179871 h 1286387"/>
              <a:gd name="connsiteX33" fmla="*/ 65548 w 1138903"/>
              <a:gd name="connsiteY33" fmla="*/ 1204451 h 1286387"/>
              <a:gd name="connsiteX34" fmla="*/ 49161 w 1138903"/>
              <a:gd name="connsiteY34" fmla="*/ 1220839 h 1286387"/>
              <a:gd name="connsiteX35" fmla="*/ 0 w 1138903"/>
              <a:gd name="connsiteY35" fmla="*/ 1286387 h 128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38903" h="1286387">
                <a:moveTo>
                  <a:pt x="1138903" y="0"/>
                </a:moveTo>
                <a:cubicBezTo>
                  <a:pt x="1122516" y="16387"/>
                  <a:pt x="1104417" y="31225"/>
                  <a:pt x="1089742" y="49161"/>
                </a:cubicBezTo>
                <a:cubicBezTo>
                  <a:pt x="998126" y="161136"/>
                  <a:pt x="1120859" y="34434"/>
                  <a:pt x="1040580" y="114709"/>
                </a:cubicBezTo>
                <a:cubicBezTo>
                  <a:pt x="1033916" y="134701"/>
                  <a:pt x="1031884" y="147987"/>
                  <a:pt x="1016000" y="163871"/>
                </a:cubicBezTo>
                <a:cubicBezTo>
                  <a:pt x="1009037" y="170834"/>
                  <a:pt x="999613" y="174796"/>
                  <a:pt x="991419" y="180258"/>
                </a:cubicBezTo>
                <a:lnTo>
                  <a:pt x="958645" y="229419"/>
                </a:lnTo>
                <a:cubicBezTo>
                  <a:pt x="953183" y="237613"/>
                  <a:pt x="945372" y="244658"/>
                  <a:pt x="942258" y="254000"/>
                </a:cubicBezTo>
                <a:cubicBezTo>
                  <a:pt x="939527" y="262193"/>
                  <a:pt x="938508" y="271174"/>
                  <a:pt x="934064" y="278580"/>
                </a:cubicBezTo>
                <a:cubicBezTo>
                  <a:pt x="904947" y="327108"/>
                  <a:pt x="918913" y="242108"/>
                  <a:pt x="884903" y="344129"/>
                </a:cubicBezTo>
                <a:cubicBezTo>
                  <a:pt x="874266" y="376038"/>
                  <a:pt x="882816" y="362602"/>
                  <a:pt x="860322" y="385097"/>
                </a:cubicBezTo>
                <a:cubicBezTo>
                  <a:pt x="840842" y="443541"/>
                  <a:pt x="868464" y="372885"/>
                  <a:pt x="827548" y="434258"/>
                </a:cubicBezTo>
                <a:cubicBezTo>
                  <a:pt x="822757" y="441444"/>
                  <a:pt x="823548" y="451289"/>
                  <a:pt x="819354" y="458839"/>
                </a:cubicBezTo>
                <a:cubicBezTo>
                  <a:pt x="809789" y="476055"/>
                  <a:pt x="786580" y="508000"/>
                  <a:pt x="786580" y="508000"/>
                </a:cubicBezTo>
                <a:cubicBezTo>
                  <a:pt x="763373" y="577623"/>
                  <a:pt x="795738" y="492738"/>
                  <a:pt x="762000" y="548968"/>
                </a:cubicBezTo>
                <a:cubicBezTo>
                  <a:pt x="757556" y="556374"/>
                  <a:pt x="757668" y="565823"/>
                  <a:pt x="753806" y="573548"/>
                </a:cubicBezTo>
                <a:cubicBezTo>
                  <a:pt x="749402" y="582356"/>
                  <a:pt x="741823" y="589321"/>
                  <a:pt x="737419" y="598129"/>
                </a:cubicBezTo>
                <a:cubicBezTo>
                  <a:pt x="733557" y="605854"/>
                  <a:pt x="734620" y="615965"/>
                  <a:pt x="729225" y="622709"/>
                </a:cubicBezTo>
                <a:cubicBezTo>
                  <a:pt x="723073" y="630399"/>
                  <a:pt x="712838" y="633634"/>
                  <a:pt x="704645" y="639097"/>
                </a:cubicBezTo>
                <a:cubicBezTo>
                  <a:pt x="682118" y="672887"/>
                  <a:pt x="666575" y="694514"/>
                  <a:pt x="647290" y="729226"/>
                </a:cubicBezTo>
                <a:cubicBezTo>
                  <a:pt x="639256" y="743687"/>
                  <a:pt x="627393" y="773703"/>
                  <a:pt x="614516" y="786580"/>
                </a:cubicBezTo>
                <a:cubicBezTo>
                  <a:pt x="604860" y="796236"/>
                  <a:pt x="592110" y="802274"/>
                  <a:pt x="581742" y="811161"/>
                </a:cubicBezTo>
                <a:cubicBezTo>
                  <a:pt x="572944" y="818702"/>
                  <a:pt x="566308" y="828628"/>
                  <a:pt x="557161" y="835742"/>
                </a:cubicBezTo>
                <a:cubicBezTo>
                  <a:pt x="541615" y="847833"/>
                  <a:pt x="523379" y="856213"/>
                  <a:pt x="508000" y="868516"/>
                </a:cubicBezTo>
                <a:cubicBezTo>
                  <a:pt x="497947" y="876558"/>
                  <a:pt x="459845" y="908980"/>
                  <a:pt x="442451" y="917677"/>
                </a:cubicBezTo>
                <a:cubicBezTo>
                  <a:pt x="434726" y="921539"/>
                  <a:pt x="426064" y="923140"/>
                  <a:pt x="417871" y="925871"/>
                </a:cubicBezTo>
                <a:cubicBezTo>
                  <a:pt x="364537" y="979205"/>
                  <a:pt x="388968" y="951759"/>
                  <a:pt x="344129" y="1007806"/>
                </a:cubicBezTo>
                <a:cubicBezTo>
                  <a:pt x="337465" y="1027797"/>
                  <a:pt x="335431" y="1041085"/>
                  <a:pt x="319548" y="1056968"/>
                </a:cubicBezTo>
                <a:cubicBezTo>
                  <a:pt x="309892" y="1066624"/>
                  <a:pt x="296430" y="1071892"/>
                  <a:pt x="286774" y="1081548"/>
                </a:cubicBezTo>
                <a:cubicBezTo>
                  <a:pt x="277118" y="1091204"/>
                  <a:pt x="273305" y="1106385"/>
                  <a:pt x="262193" y="1114322"/>
                </a:cubicBezTo>
                <a:cubicBezTo>
                  <a:pt x="253030" y="1120867"/>
                  <a:pt x="240102" y="1118955"/>
                  <a:pt x="229419" y="1122516"/>
                </a:cubicBezTo>
                <a:cubicBezTo>
                  <a:pt x="215466" y="1127167"/>
                  <a:pt x="202273" y="1133877"/>
                  <a:pt x="188451" y="1138903"/>
                </a:cubicBezTo>
                <a:cubicBezTo>
                  <a:pt x="144567" y="1154861"/>
                  <a:pt x="145643" y="1153702"/>
                  <a:pt x="106516" y="1163484"/>
                </a:cubicBezTo>
                <a:cubicBezTo>
                  <a:pt x="98322" y="1168946"/>
                  <a:pt x="88898" y="1172908"/>
                  <a:pt x="81935" y="1179871"/>
                </a:cubicBezTo>
                <a:cubicBezTo>
                  <a:pt x="74972" y="1186834"/>
                  <a:pt x="71699" y="1196762"/>
                  <a:pt x="65548" y="1204451"/>
                </a:cubicBezTo>
                <a:cubicBezTo>
                  <a:pt x="60722" y="1210483"/>
                  <a:pt x="53796" y="1214659"/>
                  <a:pt x="49161" y="1220839"/>
                </a:cubicBezTo>
                <a:cubicBezTo>
                  <a:pt x="-6424" y="1294954"/>
                  <a:pt x="37580" y="1248807"/>
                  <a:pt x="0" y="1286387"/>
                </a:cubicBezTo>
              </a:path>
            </a:pathLst>
          </a:custGeom>
          <a:ln w="28575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06323" y="2613742"/>
            <a:ext cx="1483032" cy="1204452"/>
          </a:xfrm>
          <a:custGeom>
            <a:avLst/>
            <a:gdLst>
              <a:gd name="connsiteX0" fmla="*/ 1483032 w 1483032"/>
              <a:gd name="connsiteY0" fmla="*/ 0 h 1204452"/>
              <a:gd name="connsiteX1" fmla="*/ 1442064 w 1483032"/>
              <a:gd name="connsiteY1" fmla="*/ 8193 h 1204452"/>
              <a:gd name="connsiteX2" fmla="*/ 1392903 w 1483032"/>
              <a:gd name="connsiteY2" fmla="*/ 16387 h 1204452"/>
              <a:gd name="connsiteX3" fmla="*/ 1343742 w 1483032"/>
              <a:gd name="connsiteY3" fmla="*/ 32774 h 1204452"/>
              <a:gd name="connsiteX4" fmla="*/ 1327354 w 1483032"/>
              <a:gd name="connsiteY4" fmla="*/ 49161 h 1204452"/>
              <a:gd name="connsiteX5" fmla="*/ 1302774 w 1483032"/>
              <a:gd name="connsiteY5" fmla="*/ 65548 h 1204452"/>
              <a:gd name="connsiteX6" fmla="*/ 1261806 w 1483032"/>
              <a:gd name="connsiteY6" fmla="*/ 98323 h 1204452"/>
              <a:gd name="connsiteX7" fmla="*/ 1237225 w 1483032"/>
              <a:gd name="connsiteY7" fmla="*/ 122903 h 1204452"/>
              <a:gd name="connsiteX8" fmla="*/ 1220838 w 1483032"/>
              <a:gd name="connsiteY8" fmla="*/ 147484 h 1204452"/>
              <a:gd name="connsiteX9" fmla="*/ 1196258 w 1483032"/>
              <a:gd name="connsiteY9" fmla="*/ 163871 h 1204452"/>
              <a:gd name="connsiteX10" fmla="*/ 1163483 w 1483032"/>
              <a:gd name="connsiteY10" fmla="*/ 196645 h 1204452"/>
              <a:gd name="connsiteX11" fmla="*/ 1155290 w 1483032"/>
              <a:gd name="connsiteY11" fmla="*/ 221226 h 1204452"/>
              <a:gd name="connsiteX12" fmla="*/ 1130709 w 1483032"/>
              <a:gd name="connsiteY12" fmla="*/ 245806 h 1204452"/>
              <a:gd name="connsiteX13" fmla="*/ 1114322 w 1483032"/>
              <a:gd name="connsiteY13" fmla="*/ 270387 h 1204452"/>
              <a:gd name="connsiteX14" fmla="*/ 1081548 w 1483032"/>
              <a:gd name="connsiteY14" fmla="*/ 344129 h 1204452"/>
              <a:gd name="connsiteX15" fmla="*/ 1056967 w 1483032"/>
              <a:gd name="connsiteY15" fmla="*/ 385097 h 1204452"/>
              <a:gd name="connsiteX16" fmla="*/ 1024193 w 1483032"/>
              <a:gd name="connsiteY16" fmla="*/ 409677 h 1204452"/>
              <a:gd name="connsiteX17" fmla="*/ 1007806 w 1483032"/>
              <a:gd name="connsiteY17" fmla="*/ 434258 h 1204452"/>
              <a:gd name="connsiteX18" fmla="*/ 991419 w 1483032"/>
              <a:gd name="connsiteY18" fmla="*/ 467032 h 1204452"/>
              <a:gd name="connsiteX19" fmla="*/ 950451 w 1483032"/>
              <a:gd name="connsiteY19" fmla="*/ 516193 h 1204452"/>
              <a:gd name="connsiteX20" fmla="*/ 934064 w 1483032"/>
              <a:gd name="connsiteY20" fmla="*/ 557161 h 1204452"/>
              <a:gd name="connsiteX21" fmla="*/ 925871 w 1483032"/>
              <a:gd name="connsiteY21" fmla="*/ 589935 h 1204452"/>
              <a:gd name="connsiteX22" fmla="*/ 901290 w 1483032"/>
              <a:gd name="connsiteY22" fmla="*/ 622710 h 1204452"/>
              <a:gd name="connsiteX23" fmla="*/ 884903 w 1483032"/>
              <a:gd name="connsiteY23" fmla="*/ 671871 h 1204452"/>
              <a:gd name="connsiteX24" fmla="*/ 835742 w 1483032"/>
              <a:gd name="connsiteY24" fmla="*/ 721032 h 1204452"/>
              <a:gd name="connsiteX25" fmla="*/ 827548 w 1483032"/>
              <a:gd name="connsiteY25" fmla="*/ 745613 h 1204452"/>
              <a:gd name="connsiteX26" fmla="*/ 786580 w 1483032"/>
              <a:gd name="connsiteY26" fmla="*/ 802968 h 1204452"/>
              <a:gd name="connsiteX27" fmla="*/ 753806 w 1483032"/>
              <a:gd name="connsiteY27" fmla="*/ 852129 h 1204452"/>
              <a:gd name="connsiteX28" fmla="*/ 721032 w 1483032"/>
              <a:gd name="connsiteY28" fmla="*/ 893097 h 1204452"/>
              <a:gd name="connsiteX29" fmla="*/ 696451 w 1483032"/>
              <a:gd name="connsiteY29" fmla="*/ 934064 h 1204452"/>
              <a:gd name="connsiteX30" fmla="*/ 647290 w 1483032"/>
              <a:gd name="connsiteY30" fmla="*/ 958645 h 1204452"/>
              <a:gd name="connsiteX31" fmla="*/ 565354 w 1483032"/>
              <a:gd name="connsiteY31" fmla="*/ 1032387 h 1204452"/>
              <a:gd name="connsiteX32" fmla="*/ 499806 w 1483032"/>
              <a:gd name="connsiteY32" fmla="*/ 1081548 h 1204452"/>
              <a:gd name="connsiteX33" fmla="*/ 417871 w 1483032"/>
              <a:gd name="connsiteY33" fmla="*/ 1114323 h 1204452"/>
              <a:gd name="connsiteX34" fmla="*/ 344129 w 1483032"/>
              <a:gd name="connsiteY34" fmla="*/ 1138903 h 1204452"/>
              <a:gd name="connsiteX35" fmla="*/ 319548 w 1483032"/>
              <a:gd name="connsiteY35" fmla="*/ 1147097 h 1204452"/>
              <a:gd name="connsiteX36" fmla="*/ 204838 w 1483032"/>
              <a:gd name="connsiteY36" fmla="*/ 1163484 h 1204452"/>
              <a:gd name="connsiteX37" fmla="*/ 65548 w 1483032"/>
              <a:gd name="connsiteY37" fmla="*/ 1179871 h 1204452"/>
              <a:gd name="connsiteX38" fmla="*/ 8193 w 1483032"/>
              <a:gd name="connsiteY38" fmla="*/ 1196258 h 1204452"/>
              <a:gd name="connsiteX39" fmla="*/ 0 w 1483032"/>
              <a:gd name="connsiteY39" fmla="*/ 1204452 h 120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3032" h="1204452">
                <a:moveTo>
                  <a:pt x="1483032" y="0"/>
                </a:moveTo>
                <a:lnTo>
                  <a:pt x="1442064" y="8193"/>
                </a:lnTo>
                <a:cubicBezTo>
                  <a:pt x="1425719" y="11165"/>
                  <a:pt x="1409020" y="12358"/>
                  <a:pt x="1392903" y="16387"/>
                </a:cubicBezTo>
                <a:cubicBezTo>
                  <a:pt x="1376145" y="20576"/>
                  <a:pt x="1343742" y="32774"/>
                  <a:pt x="1343742" y="32774"/>
                </a:cubicBezTo>
                <a:cubicBezTo>
                  <a:pt x="1338279" y="38236"/>
                  <a:pt x="1333386" y="44335"/>
                  <a:pt x="1327354" y="49161"/>
                </a:cubicBezTo>
                <a:cubicBezTo>
                  <a:pt x="1319665" y="55312"/>
                  <a:pt x="1309737" y="58585"/>
                  <a:pt x="1302774" y="65548"/>
                </a:cubicBezTo>
                <a:cubicBezTo>
                  <a:pt x="1265713" y="102610"/>
                  <a:pt x="1309660" y="82371"/>
                  <a:pt x="1261806" y="98323"/>
                </a:cubicBezTo>
                <a:cubicBezTo>
                  <a:pt x="1253612" y="106516"/>
                  <a:pt x="1244643" y="114001"/>
                  <a:pt x="1237225" y="122903"/>
                </a:cubicBezTo>
                <a:cubicBezTo>
                  <a:pt x="1230921" y="130468"/>
                  <a:pt x="1227801" y="140521"/>
                  <a:pt x="1220838" y="147484"/>
                </a:cubicBezTo>
                <a:cubicBezTo>
                  <a:pt x="1213875" y="154447"/>
                  <a:pt x="1204451" y="158409"/>
                  <a:pt x="1196258" y="163871"/>
                </a:cubicBezTo>
                <a:cubicBezTo>
                  <a:pt x="1174407" y="229423"/>
                  <a:pt x="1207184" y="152944"/>
                  <a:pt x="1163483" y="196645"/>
                </a:cubicBezTo>
                <a:cubicBezTo>
                  <a:pt x="1157376" y="202752"/>
                  <a:pt x="1160081" y="214040"/>
                  <a:pt x="1155290" y="221226"/>
                </a:cubicBezTo>
                <a:cubicBezTo>
                  <a:pt x="1148862" y="230867"/>
                  <a:pt x="1138127" y="236904"/>
                  <a:pt x="1130709" y="245806"/>
                </a:cubicBezTo>
                <a:cubicBezTo>
                  <a:pt x="1124405" y="253371"/>
                  <a:pt x="1119784" y="262193"/>
                  <a:pt x="1114322" y="270387"/>
                </a:cubicBezTo>
                <a:cubicBezTo>
                  <a:pt x="1091568" y="338649"/>
                  <a:pt x="1109371" y="299612"/>
                  <a:pt x="1081548" y="344129"/>
                </a:cubicBezTo>
                <a:cubicBezTo>
                  <a:pt x="1073108" y="357634"/>
                  <a:pt x="1067454" y="373112"/>
                  <a:pt x="1056967" y="385097"/>
                </a:cubicBezTo>
                <a:cubicBezTo>
                  <a:pt x="1047975" y="395374"/>
                  <a:pt x="1035118" y="401484"/>
                  <a:pt x="1024193" y="409677"/>
                </a:cubicBezTo>
                <a:cubicBezTo>
                  <a:pt x="1018731" y="417871"/>
                  <a:pt x="1012692" y="425708"/>
                  <a:pt x="1007806" y="434258"/>
                </a:cubicBezTo>
                <a:cubicBezTo>
                  <a:pt x="1001746" y="444863"/>
                  <a:pt x="998518" y="457093"/>
                  <a:pt x="991419" y="467032"/>
                </a:cubicBezTo>
                <a:cubicBezTo>
                  <a:pt x="961220" y="509311"/>
                  <a:pt x="972123" y="472849"/>
                  <a:pt x="950451" y="516193"/>
                </a:cubicBezTo>
                <a:cubicBezTo>
                  <a:pt x="943873" y="529348"/>
                  <a:pt x="938715" y="543208"/>
                  <a:pt x="934064" y="557161"/>
                </a:cubicBezTo>
                <a:cubicBezTo>
                  <a:pt x="930503" y="567844"/>
                  <a:pt x="930907" y="579863"/>
                  <a:pt x="925871" y="589935"/>
                </a:cubicBezTo>
                <a:cubicBezTo>
                  <a:pt x="919764" y="602150"/>
                  <a:pt x="909484" y="611785"/>
                  <a:pt x="901290" y="622710"/>
                </a:cubicBezTo>
                <a:cubicBezTo>
                  <a:pt x="895828" y="639097"/>
                  <a:pt x="897117" y="659657"/>
                  <a:pt x="884903" y="671871"/>
                </a:cubicBezTo>
                <a:lnTo>
                  <a:pt x="835742" y="721032"/>
                </a:lnTo>
                <a:cubicBezTo>
                  <a:pt x="833011" y="729226"/>
                  <a:pt x="831411" y="737888"/>
                  <a:pt x="827548" y="745613"/>
                </a:cubicBezTo>
                <a:cubicBezTo>
                  <a:pt x="820890" y="758929"/>
                  <a:pt x="793072" y="793694"/>
                  <a:pt x="786580" y="802968"/>
                </a:cubicBezTo>
                <a:cubicBezTo>
                  <a:pt x="775286" y="819103"/>
                  <a:pt x="765390" y="836201"/>
                  <a:pt x="753806" y="852129"/>
                </a:cubicBezTo>
                <a:cubicBezTo>
                  <a:pt x="743520" y="866272"/>
                  <a:pt x="731061" y="878770"/>
                  <a:pt x="721032" y="893097"/>
                </a:cubicBezTo>
                <a:cubicBezTo>
                  <a:pt x="711899" y="906143"/>
                  <a:pt x="706815" y="921973"/>
                  <a:pt x="696451" y="934064"/>
                </a:cubicBezTo>
                <a:cubicBezTo>
                  <a:pt x="683742" y="948891"/>
                  <a:pt x="664499" y="952909"/>
                  <a:pt x="647290" y="958645"/>
                </a:cubicBezTo>
                <a:cubicBezTo>
                  <a:pt x="554244" y="1051691"/>
                  <a:pt x="622895" y="990539"/>
                  <a:pt x="565354" y="1032387"/>
                </a:cubicBezTo>
                <a:cubicBezTo>
                  <a:pt x="543266" y="1048451"/>
                  <a:pt x="525716" y="1072911"/>
                  <a:pt x="499806" y="1081548"/>
                </a:cubicBezTo>
                <a:cubicBezTo>
                  <a:pt x="455493" y="1096320"/>
                  <a:pt x="483164" y="1086340"/>
                  <a:pt x="417871" y="1114323"/>
                </a:cubicBezTo>
                <a:cubicBezTo>
                  <a:pt x="385969" y="1146223"/>
                  <a:pt x="413774" y="1124974"/>
                  <a:pt x="344129" y="1138903"/>
                </a:cubicBezTo>
                <a:cubicBezTo>
                  <a:pt x="335660" y="1140597"/>
                  <a:pt x="328053" y="1145596"/>
                  <a:pt x="319548" y="1147097"/>
                </a:cubicBezTo>
                <a:cubicBezTo>
                  <a:pt x="281511" y="1153809"/>
                  <a:pt x="204838" y="1163484"/>
                  <a:pt x="204838" y="1163484"/>
                </a:cubicBezTo>
                <a:cubicBezTo>
                  <a:pt x="138930" y="1185453"/>
                  <a:pt x="210894" y="1163722"/>
                  <a:pt x="65548" y="1179871"/>
                </a:cubicBezTo>
                <a:cubicBezTo>
                  <a:pt x="58795" y="1180621"/>
                  <a:pt x="17073" y="1191818"/>
                  <a:pt x="8193" y="1196258"/>
                </a:cubicBezTo>
                <a:cubicBezTo>
                  <a:pt x="4738" y="1197985"/>
                  <a:pt x="2731" y="1201721"/>
                  <a:pt x="0" y="1204452"/>
                </a:cubicBezTo>
              </a:path>
            </a:pathLst>
          </a:custGeom>
          <a:ln w="28575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5226" y="4850581"/>
            <a:ext cx="983226" cy="967132"/>
          </a:xfrm>
          <a:custGeom>
            <a:avLst/>
            <a:gdLst>
              <a:gd name="connsiteX0" fmla="*/ 983226 w 983226"/>
              <a:gd name="connsiteY0" fmla="*/ 0 h 967132"/>
              <a:gd name="connsiteX1" fmla="*/ 975032 w 983226"/>
              <a:gd name="connsiteY1" fmla="*/ 155677 h 967132"/>
              <a:gd name="connsiteX2" fmla="*/ 950451 w 983226"/>
              <a:gd name="connsiteY2" fmla="*/ 180258 h 967132"/>
              <a:gd name="connsiteX3" fmla="*/ 934064 w 983226"/>
              <a:gd name="connsiteY3" fmla="*/ 213032 h 967132"/>
              <a:gd name="connsiteX4" fmla="*/ 917677 w 983226"/>
              <a:gd name="connsiteY4" fmla="*/ 237613 h 967132"/>
              <a:gd name="connsiteX5" fmla="*/ 876709 w 983226"/>
              <a:gd name="connsiteY5" fmla="*/ 303161 h 967132"/>
              <a:gd name="connsiteX6" fmla="*/ 827548 w 983226"/>
              <a:gd name="connsiteY6" fmla="*/ 335935 h 967132"/>
              <a:gd name="connsiteX7" fmla="*/ 770193 w 983226"/>
              <a:gd name="connsiteY7" fmla="*/ 376903 h 967132"/>
              <a:gd name="connsiteX8" fmla="*/ 729226 w 983226"/>
              <a:gd name="connsiteY8" fmla="*/ 393290 h 967132"/>
              <a:gd name="connsiteX9" fmla="*/ 663677 w 983226"/>
              <a:gd name="connsiteY9" fmla="*/ 417871 h 967132"/>
              <a:gd name="connsiteX10" fmla="*/ 622709 w 983226"/>
              <a:gd name="connsiteY10" fmla="*/ 450645 h 967132"/>
              <a:gd name="connsiteX11" fmla="*/ 540774 w 983226"/>
              <a:gd name="connsiteY11" fmla="*/ 565354 h 967132"/>
              <a:gd name="connsiteX12" fmla="*/ 491613 w 983226"/>
              <a:gd name="connsiteY12" fmla="*/ 598129 h 967132"/>
              <a:gd name="connsiteX13" fmla="*/ 434258 w 983226"/>
              <a:gd name="connsiteY13" fmla="*/ 639096 h 967132"/>
              <a:gd name="connsiteX14" fmla="*/ 409677 w 983226"/>
              <a:gd name="connsiteY14" fmla="*/ 655484 h 967132"/>
              <a:gd name="connsiteX15" fmla="*/ 344129 w 983226"/>
              <a:gd name="connsiteY15" fmla="*/ 712838 h 967132"/>
              <a:gd name="connsiteX16" fmla="*/ 303161 w 983226"/>
              <a:gd name="connsiteY16" fmla="*/ 762000 h 967132"/>
              <a:gd name="connsiteX17" fmla="*/ 286774 w 983226"/>
              <a:gd name="connsiteY17" fmla="*/ 786580 h 967132"/>
              <a:gd name="connsiteX18" fmla="*/ 278580 w 983226"/>
              <a:gd name="connsiteY18" fmla="*/ 811161 h 967132"/>
              <a:gd name="connsiteX19" fmla="*/ 221226 w 983226"/>
              <a:gd name="connsiteY19" fmla="*/ 868516 h 967132"/>
              <a:gd name="connsiteX20" fmla="*/ 196645 w 983226"/>
              <a:gd name="connsiteY20" fmla="*/ 893096 h 967132"/>
              <a:gd name="connsiteX21" fmla="*/ 131097 w 983226"/>
              <a:gd name="connsiteY21" fmla="*/ 917677 h 967132"/>
              <a:gd name="connsiteX22" fmla="*/ 81935 w 983226"/>
              <a:gd name="connsiteY22" fmla="*/ 934064 h 967132"/>
              <a:gd name="connsiteX23" fmla="*/ 57355 w 983226"/>
              <a:gd name="connsiteY23" fmla="*/ 942258 h 967132"/>
              <a:gd name="connsiteX24" fmla="*/ 8193 w 983226"/>
              <a:gd name="connsiteY24" fmla="*/ 966838 h 967132"/>
              <a:gd name="connsiteX25" fmla="*/ 0 w 983226"/>
              <a:gd name="connsiteY25" fmla="*/ 966838 h 96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3226" h="967132">
                <a:moveTo>
                  <a:pt x="983226" y="0"/>
                </a:moveTo>
                <a:cubicBezTo>
                  <a:pt x="980495" y="51892"/>
                  <a:pt x="984328" y="104551"/>
                  <a:pt x="975032" y="155677"/>
                </a:cubicBezTo>
                <a:cubicBezTo>
                  <a:pt x="972959" y="167078"/>
                  <a:pt x="957186" y="170829"/>
                  <a:pt x="950451" y="180258"/>
                </a:cubicBezTo>
                <a:cubicBezTo>
                  <a:pt x="943352" y="190197"/>
                  <a:pt x="940124" y="202427"/>
                  <a:pt x="934064" y="213032"/>
                </a:cubicBezTo>
                <a:cubicBezTo>
                  <a:pt x="929178" y="221582"/>
                  <a:pt x="922563" y="229063"/>
                  <a:pt x="917677" y="237613"/>
                </a:cubicBezTo>
                <a:cubicBezTo>
                  <a:pt x="903382" y="262629"/>
                  <a:pt x="899451" y="282946"/>
                  <a:pt x="876709" y="303161"/>
                </a:cubicBezTo>
                <a:cubicBezTo>
                  <a:pt x="861989" y="316245"/>
                  <a:pt x="843304" y="324118"/>
                  <a:pt x="827548" y="335935"/>
                </a:cubicBezTo>
                <a:cubicBezTo>
                  <a:pt x="820121" y="341505"/>
                  <a:pt x="782178" y="370911"/>
                  <a:pt x="770193" y="376903"/>
                </a:cubicBezTo>
                <a:cubicBezTo>
                  <a:pt x="757038" y="383480"/>
                  <a:pt x="742666" y="387317"/>
                  <a:pt x="729226" y="393290"/>
                </a:cubicBezTo>
                <a:cubicBezTo>
                  <a:pt x="674138" y="417773"/>
                  <a:pt x="719586" y="403893"/>
                  <a:pt x="663677" y="417871"/>
                </a:cubicBezTo>
                <a:cubicBezTo>
                  <a:pt x="647555" y="428619"/>
                  <a:pt x="634383" y="435080"/>
                  <a:pt x="622709" y="450645"/>
                </a:cubicBezTo>
                <a:cubicBezTo>
                  <a:pt x="594788" y="487872"/>
                  <a:pt x="574012" y="532114"/>
                  <a:pt x="540774" y="565354"/>
                </a:cubicBezTo>
                <a:cubicBezTo>
                  <a:pt x="490658" y="615473"/>
                  <a:pt x="570970" y="538611"/>
                  <a:pt x="491613" y="598129"/>
                </a:cubicBezTo>
                <a:cubicBezTo>
                  <a:pt x="429405" y="644785"/>
                  <a:pt x="486537" y="621671"/>
                  <a:pt x="434258" y="639096"/>
                </a:cubicBezTo>
                <a:cubicBezTo>
                  <a:pt x="426064" y="644559"/>
                  <a:pt x="417088" y="648999"/>
                  <a:pt x="409677" y="655484"/>
                </a:cubicBezTo>
                <a:cubicBezTo>
                  <a:pt x="332989" y="722586"/>
                  <a:pt x="399441" y="675963"/>
                  <a:pt x="344129" y="712838"/>
                </a:cubicBezTo>
                <a:cubicBezTo>
                  <a:pt x="303447" y="773862"/>
                  <a:pt x="355730" y="698918"/>
                  <a:pt x="303161" y="762000"/>
                </a:cubicBezTo>
                <a:cubicBezTo>
                  <a:pt x="296857" y="769565"/>
                  <a:pt x="291178" y="777772"/>
                  <a:pt x="286774" y="786580"/>
                </a:cubicBezTo>
                <a:cubicBezTo>
                  <a:pt x="282911" y="794305"/>
                  <a:pt x="283975" y="804417"/>
                  <a:pt x="278580" y="811161"/>
                </a:cubicBezTo>
                <a:cubicBezTo>
                  <a:pt x="261690" y="832274"/>
                  <a:pt x="240344" y="849398"/>
                  <a:pt x="221226" y="868516"/>
                </a:cubicBezTo>
                <a:cubicBezTo>
                  <a:pt x="213032" y="876710"/>
                  <a:pt x="207638" y="889432"/>
                  <a:pt x="196645" y="893096"/>
                </a:cubicBezTo>
                <a:cubicBezTo>
                  <a:pt x="123567" y="917456"/>
                  <a:pt x="238908" y="878473"/>
                  <a:pt x="131097" y="917677"/>
                </a:cubicBezTo>
                <a:cubicBezTo>
                  <a:pt x="114863" y="923580"/>
                  <a:pt x="98322" y="928601"/>
                  <a:pt x="81935" y="934064"/>
                </a:cubicBezTo>
                <a:cubicBezTo>
                  <a:pt x="73742" y="936795"/>
                  <a:pt x="64541" y="937467"/>
                  <a:pt x="57355" y="942258"/>
                </a:cubicBezTo>
                <a:cubicBezTo>
                  <a:pt x="33322" y="958279"/>
                  <a:pt x="35333" y="960054"/>
                  <a:pt x="8193" y="966838"/>
                </a:cubicBezTo>
                <a:cubicBezTo>
                  <a:pt x="5544" y="967500"/>
                  <a:pt x="2731" y="966838"/>
                  <a:pt x="0" y="966838"/>
                </a:cubicBezTo>
              </a:path>
            </a:pathLst>
          </a:cu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12061" y="6560841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Seroka et al. in prep.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466367">
            <a:off x="3681482" y="5073389"/>
            <a:ext cx="396958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466367">
            <a:off x="3882991" y="859950"/>
            <a:ext cx="336709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466367">
            <a:off x="4206451" y="3350364"/>
            <a:ext cx="362254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466367">
            <a:off x="4381079" y="5781901"/>
            <a:ext cx="396958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466367">
            <a:off x="4099870" y="1087053"/>
            <a:ext cx="336709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466367">
            <a:off x="8440240" y="4779708"/>
            <a:ext cx="362254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2466367">
            <a:off x="7338208" y="4053122"/>
            <a:ext cx="362254" cy="63693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27927" y="3001498"/>
            <a:ext cx="3497400" cy="274296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5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82"/>
          <a:stretch/>
        </p:blipFill>
        <p:spPr>
          <a:xfrm>
            <a:off x="182595" y="3451994"/>
            <a:ext cx="3370833" cy="2729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7" y="-103467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Tropical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Cyclones</a:t>
            </a:r>
            <a:endParaRPr lang="en-US" sz="36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2" y="3474774"/>
            <a:ext cx="3209820" cy="270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732" t="1755" r="10099" b="886"/>
          <a:stretch/>
        </p:blipFill>
        <p:spPr>
          <a:xfrm>
            <a:off x="3553428" y="3395351"/>
            <a:ext cx="2430683" cy="2845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 b="8572"/>
          <a:stretch/>
        </p:blipFill>
        <p:spPr>
          <a:xfrm>
            <a:off x="707010" y="542863"/>
            <a:ext cx="7620343" cy="28753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50" y="5589270"/>
            <a:ext cx="267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Sandy 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5399" y="3581400"/>
            <a:ext cx="267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Irene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2453" y="3593418"/>
            <a:ext cx="267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Arthur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4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1689100" y="478155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1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19115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“</a:t>
            </a:r>
            <a:r>
              <a:rPr lang="en-US" b="1" dirty="0">
                <a:solidFill>
                  <a:prstClr val="black"/>
                </a:solidFill>
                <a:ea typeface="ＭＳ Ｐゴシック" charset="0"/>
                <a:cs typeface="Calibri"/>
              </a:rPr>
              <a:t>Hypothetical” Wind Farm Production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682" y="605465"/>
            <a:ext cx="88806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Scenarios: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1100, 2000, 3000 MW; </a:t>
            </a:r>
            <a:r>
              <a:rPr lang="en-US" sz="2800" b="1" dirty="0">
                <a:solidFill>
                  <a:srgbClr val="0070C0"/>
                </a:solidFill>
                <a:latin typeface="Calibri"/>
                <a:ea typeface="ＭＳ Ｐゴシック" charset="0"/>
                <a:cs typeface="Calibri"/>
              </a:rPr>
              <a:t>8X10, 10X12, 10X15</a:t>
            </a:r>
          </a:p>
          <a:p>
            <a:pPr marL="571500" indent="-571500">
              <a:buFont typeface="Arial"/>
              <a:buChar char="•"/>
            </a:pPr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Data: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Hourly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Net Capacity Factors,  Hourly Power Production(KW), Total Annual Energy Produced (MWh) aggregated over the entire WTG array. </a:t>
            </a:r>
            <a:endParaRPr lang="en-US" sz="2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Picture 8" descr="Screen Shot 2014-02-07 at 11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" y="1867349"/>
            <a:ext cx="6661036" cy="4308363"/>
          </a:xfrm>
          <a:prstGeom prst="rect">
            <a:avLst/>
          </a:prstGeom>
        </p:spPr>
      </p:pic>
      <p:pic>
        <p:nvPicPr>
          <p:cNvPr id="14" name="Picture 13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0"/>
          <a:stretch/>
        </p:blipFill>
        <p:spPr>
          <a:xfrm>
            <a:off x="7201961" y="2043268"/>
            <a:ext cx="1594355" cy="1781155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187516" y="1766065"/>
            <a:ext cx="1594355" cy="20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North Zone</a:t>
            </a:r>
            <a:endParaRPr lang="en-US" sz="1400" dirty="0">
              <a:latin typeface="Calibri" charset="0"/>
            </a:endParaRPr>
          </a:p>
        </p:txBody>
      </p:sp>
      <p:pic>
        <p:nvPicPr>
          <p:cNvPr id="20" name="Picture 19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/>
          <a:stretch/>
        </p:blipFill>
        <p:spPr>
          <a:xfrm>
            <a:off x="7260333" y="4119128"/>
            <a:ext cx="1566398" cy="2056584"/>
          </a:xfrm>
          <a:prstGeom prst="rect">
            <a:avLst/>
          </a:prstGeom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7309881" y="3871712"/>
            <a:ext cx="1486435" cy="20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South Zone</a:t>
            </a:r>
            <a:endParaRPr lang="en-US" sz="1400" dirty="0">
              <a:latin typeface="Calibri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80" y="3792908"/>
            <a:ext cx="1689547" cy="2338473"/>
          </a:xfrm>
          <a:prstGeom prst="rect">
            <a:avLst/>
          </a:prstGeom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261847" y="3524511"/>
            <a:ext cx="1265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6 MW WTG</a:t>
            </a:r>
            <a:endParaRPr lang="en-US" sz="1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2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28484"/>
            <a:ext cx="8686800" cy="71437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alibri" pitchFamily="34" charset="0"/>
                <a:cs typeface="Arial" pitchFamily="34" charset="0"/>
              </a:rPr>
              <a:t>Rutgers Offshore Wind integrated modeling platform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1457" y="1290518"/>
            <a:ext cx="1637818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725" y="992110"/>
            <a:ext cx="181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0" dirty="0" smtClean="0">
                <a:solidFill>
                  <a:schemeClr val="accent2"/>
                </a:solidFill>
                <a:latin typeface="Calibri" pitchFamily="34" charset="0"/>
              </a:rPr>
              <a:t>Atmospheric Models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24531" y="1294365"/>
            <a:ext cx="5285893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1875" y="995957"/>
            <a:ext cx="181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0" dirty="0" smtClean="0">
                <a:solidFill>
                  <a:schemeClr val="accent2"/>
                </a:solidFill>
                <a:latin typeface="Calibri" pitchFamily="34" charset="0"/>
              </a:rPr>
              <a:t>Economic Models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06157" y="1290518"/>
            <a:ext cx="1637818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06563" y="992110"/>
            <a:ext cx="213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0" dirty="0" smtClean="0">
                <a:solidFill>
                  <a:schemeClr val="accent2"/>
                </a:solidFill>
                <a:latin typeface="Calibri" pitchFamily="34" charset="0"/>
              </a:rPr>
              <a:t>Environmental  Models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360" y="4145834"/>
            <a:ext cx="752129" cy="1569660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1. Hourly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Wind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Speeds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</a:endParaRP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</a:rPr>
              <a:t>D</a:t>
            </a:r>
            <a:r>
              <a:rPr lang="en-US" sz="1200" dirty="0" smtClean="0">
                <a:latin typeface="Calibri" panose="020F0502020204030204" pitchFamily="34" charset="0"/>
              </a:rPr>
              <a:t>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470" y="1662606"/>
            <a:ext cx="871457" cy="1569660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2. Hourly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Wind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Turbine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Energy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Production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</a:t>
            </a:r>
            <a:r>
              <a:rPr lang="en-US" sz="1200" dirty="0" err="1" smtClean="0">
                <a:latin typeface="Calibri" panose="020F0502020204030204" pitchFamily="34" charset="0"/>
              </a:rPr>
              <a:t>MWh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</a:rPr>
              <a:t>D</a:t>
            </a:r>
            <a:r>
              <a:rPr lang="en-US" sz="1200" dirty="0" smtClean="0">
                <a:latin typeface="Calibri" panose="020F0502020204030204" pitchFamily="34" charset="0"/>
              </a:rPr>
              <a:t>MCS</a:t>
            </a:r>
          </a:p>
        </p:txBody>
      </p:sp>
      <p:cxnSp>
        <p:nvCxnSpPr>
          <p:cNvPr id="12" name="Straight Arrow Connector 11"/>
          <p:cNvCxnSpPr>
            <a:stCxn id="10" idx="0"/>
            <a:endCxn id="11" idx="2"/>
          </p:cNvCxnSpPr>
          <p:nvPr/>
        </p:nvCxnSpPr>
        <p:spPr>
          <a:xfrm flipH="1" flipV="1">
            <a:off x="806199" y="3232266"/>
            <a:ext cx="10226" cy="9135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91374" y="1719756"/>
            <a:ext cx="1070926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3. PJM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Energy UC &amp;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Dispatch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</a:t>
            </a:r>
            <a:r>
              <a:rPr lang="en-US" sz="1200" dirty="0" err="1" smtClean="0">
                <a:latin typeface="Calibri" panose="020F0502020204030204" pitchFamily="34" charset="0"/>
              </a:rPr>
              <a:t>Dayzer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CEEEP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1374" y="3004626"/>
            <a:ext cx="949619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4. PJM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Capacity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Model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($/MW-day)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CEEEP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6250" y="1957881"/>
            <a:ext cx="994183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5. Wholesale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OSW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Electricity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Revenue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($/</a:t>
            </a:r>
            <a:r>
              <a:rPr lang="en-US" sz="1200" dirty="0" err="1" smtClean="0">
                <a:latin typeface="Calibri" panose="020F0502020204030204" pitchFamily="34" charset="0"/>
              </a:rPr>
              <a:t>MWh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CEEEP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46250" y="3614315"/>
            <a:ext cx="994184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6</a:t>
            </a:r>
            <a:r>
              <a:rPr lang="en-US" sz="1200" dirty="0" smtClean="0">
                <a:latin typeface="Calibri" panose="020F0502020204030204" pitchFamily="34" charset="0"/>
              </a:rPr>
              <a:t>. Wholesale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OSW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Electricity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Cost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($/</a:t>
            </a:r>
            <a:r>
              <a:rPr lang="en-US" sz="1200" dirty="0" err="1" smtClean="0">
                <a:latin typeface="Calibri" panose="020F0502020204030204" pitchFamily="34" charset="0"/>
              </a:rPr>
              <a:t>MWh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CEEEP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62300" y="2220932"/>
            <a:ext cx="2676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040993" y="3090351"/>
            <a:ext cx="41612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91168" y="318194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-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4452099" y="2565601"/>
            <a:ext cx="380430" cy="175607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32529" y="2943815"/>
            <a:ext cx="800027" cy="101566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7</a:t>
            </a:r>
            <a:r>
              <a:rPr lang="en-US" sz="1200" dirty="0" smtClean="0">
                <a:latin typeface="Calibri" panose="020F0502020204030204" pitchFamily="34" charset="0"/>
              </a:rPr>
              <a:t>. OREC ∆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Cost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($/</a:t>
            </a:r>
            <a:r>
              <a:rPr lang="en-US" sz="1200" dirty="0" err="1" smtClean="0">
                <a:latin typeface="Calibri" panose="020F0502020204030204" pitchFamily="34" charset="0"/>
              </a:rPr>
              <a:t>MWh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CEEEP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6547" y="4487186"/>
            <a:ext cx="785010" cy="120032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8. NJ State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Economic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Impact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RECON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7439" y="3475094"/>
            <a:ext cx="878317" cy="8309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11.</a:t>
            </a:r>
            <a:r>
              <a:rPr lang="en-US" sz="1200" dirty="0">
                <a:latin typeface="Calibri" panose="020F0502020204030204" pitchFamily="34" charset="0"/>
              </a:rPr>
              <a:t> </a:t>
            </a:r>
            <a:r>
              <a:rPr lang="en-US" sz="1200" b="1" dirty="0" smtClean="0">
                <a:latin typeface="Calibri" panose="020F0502020204030204" pitchFamily="34" charset="0"/>
              </a:rPr>
              <a:t>Market</a:t>
            </a:r>
          </a:p>
          <a:p>
            <a:r>
              <a:rPr lang="en-US" sz="1200" b="1" dirty="0" smtClean="0">
                <a:latin typeface="Calibri" panose="020F0502020204030204" pitchFamily="34" charset="0"/>
              </a:rPr>
              <a:t>Impacts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RECON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17439" y="4674359"/>
            <a:ext cx="824859" cy="101566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12. </a:t>
            </a:r>
            <a:r>
              <a:rPr lang="en-US" sz="1200" b="1" dirty="0" smtClean="0">
                <a:latin typeface="Calibri" panose="020F0502020204030204" pitchFamily="34" charset="0"/>
              </a:rPr>
              <a:t>Net</a:t>
            </a:r>
          </a:p>
          <a:p>
            <a:r>
              <a:rPr lang="en-US" sz="1200" b="1" dirty="0" smtClean="0">
                <a:latin typeface="Calibri" panose="020F0502020204030204" pitchFamily="34" charset="0"/>
              </a:rPr>
              <a:t>Impacts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RECON</a:t>
            </a:r>
            <a:r>
              <a:rPr lang="en-US" sz="1200" dirty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&amp; CEEEP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2252" y="4211346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=</a:t>
            </a:r>
            <a:endParaRPr lang="en-US" sz="2200" dirty="0">
              <a:latin typeface="Calibri" panose="020F0502020204030204" pitchFamily="34" charset="0"/>
            </a:endParaRP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 flipV="1">
            <a:off x="5661557" y="3890593"/>
            <a:ext cx="555882" cy="6028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95837" y="3945990"/>
            <a:ext cx="0" cy="5474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07805" y="1719756"/>
            <a:ext cx="1153579" cy="1569660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9</a:t>
            </a:r>
            <a:r>
              <a:rPr lang="en-US" sz="1200" dirty="0" smtClean="0">
                <a:latin typeface="Calibri" panose="020F0502020204030204" pitchFamily="34" charset="0"/>
              </a:rPr>
              <a:t>. Reduced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Air Emissions including CO</a:t>
            </a:r>
            <a:r>
              <a:rPr lang="en-US" sz="1200" baseline="-25000" dirty="0" smtClean="0">
                <a:latin typeface="Calibri" panose="020F0502020204030204" pitchFamily="34" charset="0"/>
              </a:rPr>
              <a:t>2</a:t>
            </a:r>
            <a:r>
              <a:rPr lang="en-US" sz="1200" dirty="0" smtClean="0">
                <a:latin typeface="Calibri" panose="020F0502020204030204" pitchFamily="34" charset="0"/>
              </a:rPr>
              <a:t> &amp; GHGs - and related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Health Impacts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SEBS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51905" y="3909627"/>
            <a:ext cx="1065377" cy="1384995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10. Air Pollutants</a:t>
            </a:r>
          </a:p>
          <a:p>
            <a:r>
              <a:rPr lang="en-US" sz="1200" b="1" dirty="0" smtClean="0">
                <a:latin typeface="Calibri" panose="020F0502020204030204" pitchFamily="34" charset="0"/>
              </a:rPr>
              <a:t>Non-</a:t>
            </a:r>
          </a:p>
          <a:p>
            <a:r>
              <a:rPr lang="en-US" sz="1200" b="1" dirty="0" smtClean="0">
                <a:latin typeface="Calibri" panose="020F0502020204030204" pitchFamily="34" charset="0"/>
              </a:rPr>
              <a:t>Market</a:t>
            </a:r>
          </a:p>
          <a:p>
            <a:r>
              <a:rPr lang="en-US" sz="1200" b="1" dirty="0" smtClean="0">
                <a:latin typeface="Calibri" panose="020F0502020204030204" pitchFamily="34" charset="0"/>
              </a:rPr>
              <a:t>Impacts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SEBS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62300" y="1810241"/>
            <a:ext cx="441929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2"/>
            <a:endCxn id="40" idx="0"/>
          </p:cNvCxnSpPr>
          <p:nvPr/>
        </p:nvCxnSpPr>
        <p:spPr>
          <a:xfrm flipH="1">
            <a:off x="8184594" y="3289416"/>
            <a:ext cx="1" cy="6202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06157" y="374718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+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241927" y="2043606"/>
            <a:ext cx="84944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16307" y="1303734"/>
            <a:ext cx="246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0" noProof="0" dirty="0" smtClean="0">
                <a:solidFill>
                  <a:srgbClr val="002060"/>
                </a:solidFill>
                <a:latin typeface="Calibri" pitchFamily="34" charset="0"/>
              </a:rPr>
              <a:t>Electricity Market Model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44924" y="1295718"/>
            <a:ext cx="246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0" dirty="0" smtClean="0">
                <a:solidFill>
                  <a:srgbClr val="002060"/>
                </a:solidFill>
                <a:latin typeface="Calibri" pitchFamily="34" charset="0"/>
              </a:rPr>
              <a:t>NJ Macroeconomic</a:t>
            </a:r>
            <a:r>
              <a:rPr lang="en-US" sz="1200" b="1" i="1" kern="0" noProof="0" dirty="0" smtClean="0">
                <a:solidFill>
                  <a:srgbClr val="002060"/>
                </a:solidFill>
                <a:latin typeface="Calibri" pitchFamily="34" charset="0"/>
              </a:rPr>
              <a:t> Model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0725" y="1574465"/>
            <a:ext cx="2591040" cy="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72983" y="1580733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567477" y="1580553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608428" y="1577166"/>
            <a:ext cx="2562465" cy="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166275" y="1577165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608428" y="1577166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870281" y="1934205"/>
            <a:ext cx="106921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Specific OSW application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048095" y="2382607"/>
            <a:ext cx="0" cy="5474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5632556" y="2395870"/>
            <a:ext cx="139439" cy="20913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0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5000"/>
            <a:ext cx="914400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/>
              <a:t>Validation of the full </a:t>
            </a:r>
            <a:r>
              <a:rPr lang="en-US" dirty="0" smtClean="0"/>
              <a:t>5+ year </a:t>
            </a:r>
            <a:r>
              <a:rPr lang="en-US" dirty="0"/>
              <a:t>time-series by an independent entity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Characterize </a:t>
            </a:r>
            <a:r>
              <a:rPr lang="en-US" dirty="0" err="1" smtClean="0"/>
              <a:t>interannual</a:t>
            </a:r>
            <a:r>
              <a:rPr lang="en-US" dirty="0" smtClean="0"/>
              <a:t> and event-scale variability in the WEA.</a:t>
            </a:r>
          </a:p>
          <a:p>
            <a:endParaRPr lang="en-US" dirty="0" smtClean="0"/>
          </a:p>
          <a:p>
            <a:r>
              <a:rPr lang="en-US" dirty="0" smtClean="0"/>
              <a:t>Quantify the impact of the above variability on economic and environmental models.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Future Opportunities</a:t>
            </a:r>
            <a:endParaRPr lang="en-US" b="1" dirty="0">
              <a:solidFill>
                <a:prstClr val="black"/>
              </a:solidFill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69" y="448407"/>
            <a:ext cx="3343579" cy="4002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546883"/>
            <a:ext cx="3662508" cy="4002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907" r="7907"/>
          <a:stretch/>
        </p:blipFill>
        <p:spPr>
          <a:xfrm>
            <a:off x="6414867" y="546882"/>
            <a:ext cx="2593013" cy="3643531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597"/>
            <a:ext cx="9144001" cy="11430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ea typeface="ＭＳ Ｐゴシック" charset="0"/>
                <a:cs typeface="Calibri"/>
              </a:rPr>
              <a:t>NJ Board of Public Utilities Wind Energy Modeling Reports</a:t>
            </a:r>
            <a:endParaRPr lang="en-US" sz="2600" b="1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" y="4716197"/>
            <a:ext cx="905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 high resolution wind model has been developed and validated for the NJ WEA.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wind resource off of New Jersey is very conducive to energy development.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Wind is highly variable in space and time due to year round coastal storms and </a:t>
            </a:r>
            <a:r>
              <a:rPr lang="en-US" dirty="0" err="1" smtClean="0"/>
              <a:t>seabreeze’s</a:t>
            </a:r>
            <a:r>
              <a:rPr lang="en-US" dirty="0" smtClean="0"/>
              <a:t> during peak energy demand.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" y="4346865"/>
            <a:ext cx="140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Key Findings: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8590" y="546881"/>
            <a:ext cx="3040380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48989" y="546881"/>
            <a:ext cx="2804027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316" y="546881"/>
            <a:ext cx="2804027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981"/>
            <a:ext cx="9144000" cy="830073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NEW </a:t>
            </a:r>
            <a:r>
              <a:rPr lang="en-US" sz="2800" b="1" i="1" dirty="0"/>
              <a:t>JERSEY’S OFFSHORE WIND RESOURCE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48158"/>
            <a:ext cx="5970289" cy="3962400"/>
          </a:xfrm>
        </p:spPr>
        <p:txBody>
          <a:bodyPr>
            <a:norm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200" dirty="0"/>
              <a:t>                                       </a:t>
            </a:r>
            <a:r>
              <a:rPr lang="en-US" sz="2200" b="1" dirty="0"/>
              <a:t> </a:t>
            </a:r>
            <a:r>
              <a:rPr lang="en-US" sz="1400" b="1" dirty="0"/>
              <a:t>New Jersey Board of Public Utilities (NJBPU)</a:t>
            </a:r>
            <a:endParaRPr lang="en-US" sz="1400" dirty="0"/>
          </a:p>
        </p:txBody>
      </p:sp>
      <p:pic>
        <p:nvPicPr>
          <p:cNvPr id="23" name="Picture 4201" descr="t8_calm_south_spd_vec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6889" t="88852" r="7524" b="2146"/>
          <a:stretch/>
        </p:blipFill>
        <p:spPr bwMode="auto">
          <a:xfrm>
            <a:off x="2303162" y="6032412"/>
            <a:ext cx="1371600" cy="14286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287" y="4461834"/>
            <a:ext cx="1394107" cy="16679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914621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Hi-Res Weather Model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267200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Spatial Validation Data</a:t>
            </a:r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>
            <a:off x="39624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6324600" y="4834358"/>
            <a:ext cx="533400" cy="457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6832257" y="419317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Wind Power Statistics</a:t>
            </a:r>
          </a:p>
        </p:txBody>
      </p:sp>
      <p:pic>
        <p:nvPicPr>
          <p:cNvPr id="30" name="Picture 3" descr="power_contou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508500"/>
            <a:ext cx="202485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" name="Picture 7" descr="cold_lisa.pdf"/>
          <p:cNvPicPr>
            <a:picLocks noChangeAspect="1"/>
          </p:cNvPicPr>
          <p:nvPr/>
        </p:nvPicPr>
        <p:blipFill rotWithShape="1">
          <a:blip r:embed="rId6"/>
          <a:srcRect l="14404" t="11572" r="15894" b="22905"/>
          <a:stretch/>
        </p:blipFill>
        <p:spPr bwMode="auto">
          <a:xfrm>
            <a:off x="106680" y="4389145"/>
            <a:ext cx="1417400" cy="17247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2" name="Right Arrow 31"/>
          <p:cNvSpPr>
            <a:spLocks noChangeArrowheads="1"/>
          </p:cNvSpPr>
          <p:nvPr/>
        </p:nvSpPr>
        <p:spPr bwMode="auto">
          <a:xfrm>
            <a:off x="16002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-57726" y="4183549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New Ocean Data</a:t>
            </a:r>
          </a:p>
        </p:txBody>
      </p:sp>
      <p:pic>
        <p:nvPicPr>
          <p:cNvPr id="34" name="Picture 33" descr="lcs_agl_rd_2013_04_27_2000_100m_v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8682" r="20824" b="20633"/>
          <a:stretch/>
        </p:blipFill>
        <p:spPr>
          <a:xfrm>
            <a:off x="7172000" y="981845"/>
            <a:ext cx="1362482" cy="1391010"/>
          </a:xfrm>
          <a:prstGeom prst="rect">
            <a:avLst/>
          </a:prstGeom>
        </p:spPr>
      </p:pic>
      <p:pic>
        <p:nvPicPr>
          <p:cNvPr id="22" name="Picture 4199" descr="t6_spd_vec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l="8549" t="5814" r="11964" b="3473"/>
          <a:stretch/>
        </p:blipFill>
        <p:spPr bwMode="auto">
          <a:xfrm>
            <a:off x="2316480" y="4473386"/>
            <a:ext cx="1345084" cy="1560442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6109699" y="707081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Innovative Sea Breeze Analyses</a:t>
            </a:r>
          </a:p>
        </p:txBody>
      </p:sp>
      <p:pic>
        <p:nvPicPr>
          <p:cNvPr id="4" name="Picture 3" descr="winds_kts_zoom_30_6k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0269" r="23186" b="9791"/>
          <a:stretch/>
        </p:blipFill>
        <p:spPr>
          <a:xfrm>
            <a:off x="7157140" y="2656747"/>
            <a:ext cx="1453117" cy="1538372"/>
          </a:xfrm>
          <a:prstGeom prst="rect">
            <a:avLst/>
          </a:prstGeom>
        </p:spPr>
      </p:pic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198889" y="2372855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Tropical Cyclone Modeling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6200" y="1343073"/>
            <a:ext cx="1383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1165435"/>
            <a:ext cx="2018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571464" y="3415931"/>
            <a:ext cx="42075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Rutgers Center for Ocean Observation Leadership (RU-COOL) 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Rutgers Dept. of Marine and Coastal Sciences (DMCS)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tse1.mm.bing.net/th?&amp;id=OIP.M12509781b180e4b91876fa2ff7a79583H0&amp;w=300&amp;h=211&amp;c=0&amp;pid=1.9&amp;rs=0&amp;p=0&amp;r=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9" y="1350096"/>
            <a:ext cx="3516630" cy="19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0" descr="2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042" y="1014857"/>
            <a:ext cx="1159700" cy="108721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025" y="2287562"/>
            <a:ext cx="1497476" cy="1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69" y="448407"/>
            <a:ext cx="3343579" cy="4002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546883"/>
            <a:ext cx="3662508" cy="4002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907" r="7907"/>
          <a:stretch/>
        </p:blipFill>
        <p:spPr>
          <a:xfrm>
            <a:off x="6414867" y="546882"/>
            <a:ext cx="2593013" cy="3643531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597"/>
            <a:ext cx="9144001" cy="11430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ea typeface="ＭＳ Ｐゴシック" charset="0"/>
                <a:cs typeface="Calibri"/>
              </a:rPr>
              <a:t>NJ Board of Public Utilities Wind Energy Modeling Reports</a:t>
            </a:r>
            <a:endParaRPr lang="en-US" sz="2600" b="1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" y="4716197"/>
            <a:ext cx="905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 high resolution wind model has been developed and validated for the NJ WEA.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wind resource off of New Jersey is very conducive to energy development.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Wind is highly variable in space and time due to year round coastal storms and </a:t>
            </a:r>
            <a:r>
              <a:rPr lang="en-US" dirty="0" err="1" smtClean="0"/>
              <a:t>seabreeze’s</a:t>
            </a:r>
            <a:r>
              <a:rPr lang="en-US" dirty="0" smtClean="0"/>
              <a:t> during peak energy demand.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" y="4346865"/>
            <a:ext cx="140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Key Findings: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8590" y="546881"/>
            <a:ext cx="3040380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48989" y="546881"/>
            <a:ext cx="2804027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316" y="546881"/>
            <a:ext cx="2804027" cy="37999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5000"/>
            <a:ext cx="914400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/>
              <a:t>Validation of the full </a:t>
            </a:r>
            <a:r>
              <a:rPr lang="en-US" dirty="0" smtClean="0"/>
              <a:t>5+ year </a:t>
            </a:r>
            <a:r>
              <a:rPr lang="en-US" dirty="0"/>
              <a:t>time-series by an independent entity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Characterize </a:t>
            </a:r>
            <a:r>
              <a:rPr lang="en-US" dirty="0" err="1" smtClean="0"/>
              <a:t>interannual</a:t>
            </a:r>
            <a:r>
              <a:rPr lang="en-US" dirty="0" smtClean="0"/>
              <a:t> and event-scale variability in the WEA.</a:t>
            </a:r>
          </a:p>
          <a:p>
            <a:endParaRPr lang="en-US" dirty="0" smtClean="0"/>
          </a:p>
          <a:p>
            <a:r>
              <a:rPr lang="en-US" dirty="0" smtClean="0"/>
              <a:t>Quantify the impact of the above variability on economic and environmental models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Future Opportunities</a:t>
            </a:r>
            <a:endParaRPr lang="en-US" b="1" dirty="0">
              <a:solidFill>
                <a:prstClr val="black"/>
              </a:solidFill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10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6717"/>
            <a:ext cx="9144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Rutgers University </a:t>
            </a:r>
            <a:r>
              <a:rPr lang="en-US" sz="3200" b="1" dirty="0" smtClean="0">
                <a:latin typeface="Calibri"/>
                <a:ea typeface="ＭＳ Ｐゴシック" charset="0"/>
                <a:cs typeface="Calibri"/>
              </a:rPr>
              <a:t>Weather </a:t>
            </a: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Research &amp; Forecasting 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(RU-WRF) </a:t>
            </a: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3022" y="1327745"/>
            <a:ext cx="4580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a typeface="ＭＳ Ｐゴシック" charset="0"/>
                <a:cs typeface="Calibri"/>
              </a:rPr>
              <a:t>What is the Weather Research Forecast (WRF) system: </a:t>
            </a:r>
            <a:r>
              <a:rPr lang="en-US" sz="2000" dirty="0" smtClean="0">
                <a:ea typeface="ＭＳ Ｐゴシック" charset="0"/>
                <a:cs typeface="Calibri"/>
              </a:rPr>
              <a:t>A numerical weather prediction (NWP) </a:t>
            </a:r>
            <a:r>
              <a:rPr lang="en-US" sz="2000" b="1" u="sng" dirty="0" smtClean="0">
                <a:ea typeface="ＭＳ Ｐゴシック" charset="0"/>
                <a:cs typeface="Calibri"/>
              </a:rPr>
              <a:t>modeling framework</a:t>
            </a:r>
            <a:r>
              <a:rPr lang="en-US" sz="2000" dirty="0" smtClean="0">
                <a:ea typeface="ＭＳ Ｐゴシック" charset="0"/>
                <a:cs typeface="Calibri"/>
              </a:rPr>
              <a:t> based on full atmospheric physics and parametrizations used for both research and operational forecasts.</a:t>
            </a:r>
          </a:p>
          <a:p>
            <a:endParaRPr lang="en-US" sz="2000" dirty="0" smtClean="0">
              <a:ea typeface="ＭＳ Ｐゴシック" charset="0"/>
              <a:cs typeface="Calibri"/>
            </a:endParaRP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Community Supported Model</a:t>
            </a:r>
            <a:endParaRPr lang="en-US" sz="2000" dirty="0" smtClean="0">
              <a:ea typeface="ＭＳ Ｐゴシック" charset="0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2" y="3842488"/>
            <a:ext cx="4357688" cy="622527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594" y="4505609"/>
            <a:ext cx="951987" cy="873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677" y="4488055"/>
            <a:ext cx="863880" cy="859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82608" y="5463469"/>
            <a:ext cx="446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</a:t>
            </a:r>
            <a:r>
              <a:rPr lang="en-US" smtClean="0"/>
              <a:t>others Agencies and </a:t>
            </a:r>
            <a:r>
              <a:rPr lang="en-US" dirty="0" smtClean="0"/>
              <a:t>University Partners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0192"/>
            <a:ext cx="1885950" cy="1885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t="20414"/>
          <a:stretch/>
        </p:blipFill>
        <p:spPr>
          <a:xfrm>
            <a:off x="2000250" y="1237144"/>
            <a:ext cx="2423772" cy="19289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196404"/>
            <a:ext cx="2157978" cy="1618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6242" y="3196403"/>
            <a:ext cx="2231788" cy="16738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97" y="4765452"/>
            <a:ext cx="2095963" cy="1396033"/>
          </a:xfrm>
          <a:prstGeom prst="rect">
            <a:avLst/>
          </a:prstGeom>
        </p:spPr>
      </p:pic>
      <p:pic>
        <p:nvPicPr>
          <p:cNvPr id="26" name="Picture 25" descr="USG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38" y="4599732"/>
            <a:ext cx="1478448" cy="543772"/>
          </a:xfrm>
          <a:prstGeom prst="rect">
            <a:avLst/>
          </a:prstGeom>
        </p:spPr>
      </p:pic>
      <p:pic>
        <p:nvPicPr>
          <p:cNvPr id="27" name="Picture 26" descr="NOA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06" y="4477034"/>
            <a:ext cx="870646" cy="8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6717"/>
            <a:ext cx="9144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Rutgers University Weather Research &amp; Forecasting 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(RU-WRF)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1327745"/>
            <a:ext cx="5672138" cy="41288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00726" y="1327745"/>
            <a:ext cx="33432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ＭＳ Ｐゴシック" charset="0"/>
                <a:cs typeface="Calibri"/>
              </a:rPr>
              <a:t>Triple nested: </a:t>
            </a:r>
            <a:r>
              <a:rPr lang="en-US" sz="2000" dirty="0">
                <a:ea typeface="ＭＳ Ｐゴシック" charset="0"/>
                <a:cs typeface="Calibri"/>
              </a:rPr>
              <a:t>9km-3km-1km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0, 6, 12, 18Z cycles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3km: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 0, 12Z cycles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1km: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 12Z cycle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Hourly </a:t>
            </a:r>
            <a:r>
              <a:rPr lang="en-US" sz="2000" b="1" dirty="0">
                <a:ea typeface="ＭＳ Ｐゴシック" charset="0"/>
                <a:cs typeface="Calibri"/>
              </a:rPr>
              <a:t>forecast: </a:t>
            </a:r>
            <a:endParaRPr lang="en-US" sz="2000" b="1" dirty="0" smtClean="0"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</a:t>
            </a:r>
            <a:r>
              <a:rPr lang="en-US" sz="1600" dirty="0" smtClean="0">
                <a:ea typeface="ＭＳ Ｐゴシック" charset="0"/>
                <a:cs typeface="Calibri"/>
              </a:rPr>
              <a:t>out 5 days</a:t>
            </a:r>
            <a:endParaRPr lang="en-US" sz="1600" dirty="0"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3km: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out 2 days</a:t>
            </a:r>
            <a:endParaRPr lang="en-US" sz="1600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: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out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 days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  <a:endParaRPr lang="en-US" sz="2000" dirty="0" smtClean="0">
              <a:ea typeface="ＭＳ Ｐゴシック" charset="0"/>
              <a:cs typeface="Calibri"/>
            </a:endParaRP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Boundary Conditions:</a:t>
            </a:r>
          </a:p>
          <a:p>
            <a:pPr lvl="1"/>
            <a:r>
              <a:rPr lang="en-US" sz="1600" b="1" dirty="0" smtClean="0">
                <a:ea typeface="ＭＳ Ｐゴシック" charset="0"/>
                <a:cs typeface="Calibri"/>
              </a:rPr>
              <a:t>9km</a:t>
            </a:r>
            <a:r>
              <a:rPr lang="en-US" sz="1600" b="1" dirty="0">
                <a:ea typeface="ＭＳ Ｐゴシック" charset="0"/>
                <a:cs typeface="Calibri"/>
              </a:rPr>
              <a:t>:</a:t>
            </a:r>
            <a:r>
              <a:rPr lang="en-US" sz="1600" dirty="0">
                <a:ea typeface="ＭＳ Ｐゴシック" charset="0"/>
                <a:cs typeface="Calibri"/>
              </a:rPr>
              <a:t> 0.25 degree Global Forecast System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3km: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RU-WRF 9km</a:t>
            </a: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RU-WRF 3km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</a:p>
          <a:p>
            <a:pPr lvl="0"/>
            <a:r>
              <a:rPr lang="en-US" sz="2000" b="1" dirty="0" smtClean="0">
                <a:ea typeface="ＭＳ Ｐゴシック" charset="0"/>
                <a:cs typeface="Calibri"/>
              </a:rPr>
              <a:t>Vertical </a:t>
            </a:r>
            <a:r>
              <a:rPr lang="en-US" sz="2000" b="1" dirty="0">
                <a:ea typeface="ＭＳ Ｐゴシック" charset="0"/>
                <a:cs typeface="Calibri"/>
              </a:rPr>
              <a:t>Levels:</a:t>
            </a:r>
          </a:p>
          <a:p>
            <a:pPr lvl="0"/>
            <a:r>
              <a:rPr lang="en-US" sz="1600" b="1" dirty="0">
                <a:ea typeface="ＭＳ Ｐゴシック" charset="0"/>
                <a:cs typeface="Calibri"/>
              </a:rPr>
              <a:t>	 40 levels more tightly packed 	near the surface</a:t>
            </a:r>
            <a:r>
              <a:rPr lang="en-US" sz="1600" b="1" dirty="0" smtClean="0">
                <a:ea typeface="ＭＳ Ｐゴシック" charset="0"/>
                <a:cs typeface="Calibri"/>
              </a:rPr>
              <a:t>.</a:t>
            </a:r>
            <a:endParaRPr lang="en-US" sz="1600" dirty="0">
              <a:ea typeface="ＭＳ Ｐゴシック" charset="0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028" y="5728950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smtClean="0"/>
              <a:t>2014 – Hurricane Arthur passage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6717"/>
            <a:ext cx="9144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Rutgers University Weather Research &amp; Forecasting 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(RU-WRF)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283"/>
            <a:ext cx="5608982" cy="4730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0726" y="1327745"/>
            <a:ext cx="33432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ＭＳ Ｐゴシック" charset="0"/>
                <a:cs typeface="Calibri"/>
              </a:rPr>
              <a:t>Triple nested: </a:t>
            </a:r>
            <a:r>
              <a:rPr lang="en-US" sz="2000" dirty="0">
                <a:ea typeface="ＭＳ Ｐゴシック" charset="0"/>
                <a:cs typeface="Calibri"/>
              </a:rPr>
              <a:t>9km-3km-1km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0, 6, 12, 18Z cycles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</a:t>
            </a:r>
            <a:r>
              <a:rPr lang="en-US" sz="1600" dirty="0">
                <a:ea typeface="ＭＳ Ｐゴシック" charset="0"/>
                <a:cs typeface="Calibri"/>
              </a:rPr>
              <a:t> 0, 12Z cycles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1km: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 12Z cycle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Hourly </a:t>
            </a:r>
            <a:r>
              <a:rPr lang="en-US" sz="2000" b="1" dirty="0">
                <a:ea typeface="ＭＳ Ｐゴシック" charset="0"/>
                <a:cs typeface="Calibri"/>
              </a:rPr>
              <a:t>forecast: </a:t>
            </a:r>
            <a:endParaRPr lang="en-US" sz="2000" b="1" dirty="0" smtClean="0"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</a:t>
            </a:r>
            <a:r>
              <a:rPr lang="en-US" sz="1600" dirty="0" smtClean="0">
                <a:ea typeface="ＭＳ Ｐゴシック" charset="0"/>
                <a:cs typeface="Calibri"/>
              </a:rPr>
              <a:t>out 5 days</a:t>
            </a:r>
            <a:endParaRPr lang="en-US" sz="1600" dirty="0"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</a:t>
            </a:r>
            <a:r>
              <a:rPr lang="en-US" sz="1600" dirty="0">
                <a:ea typeface="ＭＳ Ｐゴシック" charset="0"/>
                <a:cs typeface="Calibri"/>
              </a:rPr>
              <a:t> </a:t>
            </a:r>
            <a:r>
              <a:rPr lang="en-US" sz="1600" dirty="0" smtClean="0">
                <a:ea typeface="ＭＳ Ｐゴシック" charset="0"/>
                <a:cs typeface="Calibri"/>
              </a:rPr>
              <a:t>out 2 days</a:t>
            </a:r>
            <a:endParaRPr lang="en-US" sz="1600" dirty="0">
              <a:ea typeface="ＭＳ Ｐゴシック" charset="0"/>
              <a:cs typeface="Calibri"/>
            </a:endParaRP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: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out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 days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  <a:endParaRPr lang="en-US" sz="2000" dirty="0" smtClean="0">
              <a:ea typeface="ＭＳ Ｐゴシック" charset="0"/>
              <a:cs typeface="Calibri"/>
            </a:endParaRP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Boundary Conditions:</a:t>
            </a:r>
          </a:p>
          <a:p>
            <a:pPr lvl="1"/>
            <a:r>
              <a:rPr lang="en-US" sz="1600" b="1" dirty="0" smtClean="0">
                <a:ea typeface="ＭＳ Ｐゴシック" charset="0"/>
                <a:cs typeface="Calibri"/>
              </a:rPr>
              <a:t>9km</a:t>
            </a:r>
            <a:r>
              <a:rPr lang="en-US" sz="1600" b="1" dirty="0">
                <a:ea typeface="ＭＳ Ｐゴシック" charset="0"/>
                <a:cs typeface="Calibri"/>
              </a:rPr>
              <a:t>:</a:t>
            </a:r>
            <a:r>
              <a:rPr lang="en-US" sz="1600" dirty="0">
                <a:ea typeface="ＭＳ Ｐゴシック" charset="0"/>
                <a:cs typeface="Calibri"/>
              </a:rPr>
              <a:t> 0.25 degree Global Forecast System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 </a:t>
            </a:r>
            <a:r>
              <a:rPr lang="en-US" sz="1600" dirty="0">
                <a:ea typeface="ＭＳ Ｐゴシック" charset="0"/>
                <a:cs typeface="Calibri"/>
              </a:rPr>
              <a:t>RU-WRF 9km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1km: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RU-WRF 3km (Research Mode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Calibri"/>
              </a:rPr>
              <a:t>)</a:t>
            </a:r>
            <a:endParaRPr lang="en-US" sz="1600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Calibri"/>
            </a:endParaRPr>
          </a:p>
          <a:p>
            <a:pPr lvl="0"/>
            <a:r>
              <a:rPr lang="en-US" sz="2000" b="1" dirty="0">
                <a:ea typeface="ＭＳ Ｐゴシック" charset="0"/>
                <a:cs typeface="Calibri"/>
              </a:rPr>
              <a:t>Vertical Levels:</a:t>
            </a:r>
          </a:p>
          <a:p>
            <a:pPr lvl="0"/>
            <a:r>
              <a:rPr lang="en-US" sz="1600" b="1" dirty="0">
                <a:ea typeface="ＭＳ Ｐゴシック" charset="0"/>
                <a:cs typeface="Calibri"/>
              </a:rPr>
              <a:t>	 40 levels more tightly packed 	near the surface</a:t>
            </a:r>
            <a:r>
              <a:rPr lang="en-US" sz="1600" b="1" dirty="0" smtClean="0">
                <a:ea typeface="ＭＳ Ｐゴシック" charset="0"/>
                <a:cs typeface="Calibri"/>
              </a:rPr>
              <a:t>.</a:t>
            </a:r>
            <a:endParaRPr lang="en-US" sz="1600" dirty="0">
              <a:ea typeface="ＭＳ Ｐゴシック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28" y="5728950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smtClean="0"/>
              <a:t>2014 – Hurricane Arthur passage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6717"/>
            <a:ext cx="9144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Rutgers University Weather Research &amp; Forecasting 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(RU-WRF)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" y="1056283"/>
            <a:ext cx="5711309" cy="4858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0726" y="1327745"/>
            <a:ext cx="33432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ＭＳ Ｐゴシック" charset="0"/>
                <a:cs typeface="Calibri"/>
              </a:rPr>
              <a:t>Triple nested: </a:t>
            </a:r>
            <a:r>
              <a:rPr lang="en-US" sz="2000" dirty="0">
                <a:ea typeface="ＭＳ Ｐゴシック" charset="0"/>
                <a:cs typeface="Calibri"/>
              </a:rPr>
              <a:t>9km-3km-1km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0, 6, 12, 18Z cycles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</a:t>
            </a:r>
            <a:r>
              <a:rPr lang="en-US" sz="1600" dirty="0">
                <a:ea typeface="ＭＳ Ｐゴシック" charset="0"/>
                <a:cs typeface="Calibri"/>
              </a:rPr>
              <a:t> 0, 12Z cycles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1km:</a:t>
            </a:r>
            <a:r>
              <a:rPr lang="en-US" sz="1600" dirty="0">
                <a:ea typeface="ＭＳ Ｐゴシック" charset="0"/>
                <a:cs typeface="Calibri"/>
              </a:rPr>
              <a:t> 12Z cycle (Research Mode</a:t>
            </a:r>
            <a:r>
              <a:rPr lang="en-US" sz="1600" dirty="0" smtClean="0">
                <a:ea typeface="ＭＳ Ｐゴシック" charset="0"/>
                <a:cs typeface="Calibri"/>
              </a:rPr>
              <a:t>)</a:t>
            </a:r>
          </a:p>
          <a:p>
            <a:r>
              <a:rPr lang="en-US" sz="2000" b="1" dirty="0">
                <a:ea typeface="ＭＳ Ｐゴシック" charset="0"/>
                <a:cs typeface="Calibri"/>
              </a:rPr>
              <a:t>Hourly forecast: 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out 5 days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</a:t>
            </a:r>
            <a:r>
              <a:rPr lang="en-US" sz="1600" dirty="0">
                <a:ea typeface="ＭＳ Ｐゴシック" charset="0"/>
                <a:cs typeface="Calibri"/>
              </a:rPr>
              <a:t> out 2 </a:t>
            </a:r>
            <a:r>
              <a:rPr lang="en-US" sz="1600" dirty="0" smtClean="0">
                <a:ea typeface="ＭＳ Ｐゴシック" charset="0"/>
                <a:cs typeface="Calibri"/>
              </a:rPr>
              <a:t>days</a:t>
            </a:r>
          </a:p>
          <a:p>
            <a:pPr lvl="1"/>
            <a:r>
              <a:rPr lang="en-US" sz="1600" b="1" dirty="0" smtClean="0">
                <a:ea typeface="ＭＳ Ｐゴシック" charset="0"/>
                <a:cs typeface="Calibri"/>
              </a:rPr>
              <a:t>1km</a:t>
            </a:r>
            <a:r>
              <a:rPr lang="en-US" sz="1600" b="1" dirty="0">
                <a:ea typeface="ＭＳ Ｐゴシック" charset="0"/>
                <a:cs typeface="Calibri"/>
              </a:rPr>
              <a:t>: </a:t>
            </a:r>
            <a:r>
              <a:rPr lang="en-US" sz="1600" dirty="0">
                <a:ea typeface="ＭＳ Ｐゴシック" charset="0"/>
                <a:cs typeface="Calibri"/>
              </a:rPr>
              <a:t>out 1 </a:t>
            </a:r>
            <a:r>
              <a:rPr lang="en-US" sz="1600" dirty="0" smtClean="0">
                <a:ea typeface="ＭＳ Ｐゴシック" charset="0"/>
                <a:cs typeface="Calibri"/>
              </a:rPr>
              <a:t>days (Research Mode)</a:t>
            </a:r>
          </a:p>
          <a:p>
            <a:r>
              <a:rPr lang="en-US" sz="2000" b="1" dirty="0" smtClean="0">
                <a:ea typeface="ＭＳ Ｐゴシック" charset="0"/>
                <a:cs typeface="Calibri"/>
              </a:rPr>
              <a:t>Boundary </a:t>
            </a:r>
            <a:r>
              <a:rPr lang="en-US" sz="2000" b="1" dirty="0">
                <a:ea typeface="ＭＳ Ｐゴシック" charset="0"/>
                <a:cs typeface="Calibri"/>
              </a:rPr>
              <a:t>Conditions: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9km:</a:t>
            </a:r>
            <a:r>
              <a:rPr lang="en-US" sz="1600" dirty="0">
                <a:ea typeface="ＭＳ Ｐゴシック" charset="0"/>
                <a:cs typeface="Calibri"/>
              </a:rPr>
              <a:t> 0.25 degree Global Forecast System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3km: </a:t>
            </a:r>
            <a:r>
              <a:rPr lang="en-US" sz="1600" dirty="0">
                <a:ea typeface="ＭＳ Ｐゴシック" charset="0"/>
                <a:cs typeface="Calibri"/>
              </a:rPr>
              <a:t>RU-WRF 9km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1km: </a:t>
            </a:r>
            <a:r>
              <a:rPr lang="en-US" sz="1600" dirty="0">
                <a:ea typeface="ＭＳ Ｐゴシック" charset="0"/>
                <a:cs typeface="Calibri"/>
              </a:rPr>
              <a:t>RU-WRF 3km (Research Mode</a:t>
            </a:r>
            <a:r>
              <a:rPr lang="en-US" sz="1600" dirty="0" smtClean="0">
                <a:ea typeface="ＭＳ Ｐゴシック" charset="0"/>
                <a:cs typeface="Calibri"/>
              </a:rPr>
              <a:t>)</a:t>
            </a:r>
            <a:endParaRPr lang="en-US" sz="1600" dirty="0">
              <a:ea typeface="ＭＳ Ｐゴシック" charset="0"/>
              <a:cs typeface="Calibri"/>
            </a:endParaRPr>
          </a:p>
          <a:p>
            <a:pPr lvl="0"/>
            <a:r>
              <a:rPr lang="en-US" sz="2000" b="1" dirty="0">
                <a:ea typeface="ＭＳ Ｐゴシック" charset="0"/>
                <a:cs typeface="Calibri"/>
              </a:rPr>
              <a:t>Vertical Levels:</a:t>
            </a:r>
          </a:p>
          <a:p>
            <a:pPr lvl="0"/>
            <a:r>
              <a:rPr lang="en-US" sz="1600" b="1" dirty="0">
                <a:ea typeface="ＭＳ Ｐゴシック" charset="0"/>
                <a:cs typeface="Calibri"/>
              </a:rPr>
              <a:t>	 40 levels more tightly packed 	near the surface</a:t>
            </a:r>
            <a:r>
              <a:rPr lang="en-US" sz="1600" b="1" dirty="0" smtClean="0">
                <a:ea typeface="ＭＳ Ｐゴシック" charset="0"/>
                <a:cs typeface="Calibri"/>
              </a:rPr>
              <a:t>.</a:t>
            </a:r>
            <a:endParaRPr lang="en-US" sz="1600" dirty="0">
              <a:ea typeface="ＭＳ Ｐゴシック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28" y="5728950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smtClean="0"/>
              <a:t>2014 – Hurricane Arthur passage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055"/>
          <p:cNvSpPr txBox="1">
            <a:spLocks noChangeArrowheads="1"/>
          </p:cNvSpPr>
          <p:nvPr/>
        </p:nvSpPr>
        <p:spPr bwMode="auto">
          <a:xfrm>
            <a:off x="6300776" y="2916978"/>
            <a:ext cx="28432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Example: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Hurricane Irene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August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464" y="2310341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696" y="4149348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7521" y="1204962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13" name="Picture 12" descr="composite_20110827T070000_fla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328666" y="1712284"/>
            <a:ext cx="2086690" cy="2335684"/>
          </a:xfrm>
          <a:prstGeom prst="rect">
            <a:avLst/>
          </a:prstGeom>
        </p:spPr>
      </p:pic>
      <p:pic>
        <p:nvPicPr>
          <p:cNvPr id="14" name="Picture 13" descr="composite_20110831T070000_fla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328666" y="3914915"/>
            <a:ext cx="2074664" cy="2329321"/>
          </a:xfrm>
          <a:prstGeom prst="rect">
            <a:avLst/>
          </a:prstGeom>
        </p:spPr>
      </p:pic>
      <p:pic>
        <p:nvPicPr>
          <p:cNvPr id="15" name="Picture 14" descr="rtg_20110827T00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4519247" y="1722704"/>
            <a:ext cx="2060928" cy="2325264"/>
          </a:xfrm>
          <a:prstGeom prst="rect">
            <a:avLst/>
          </a:prstGeom>
        </p:spPr>
      </p:pic>
      <p:pic>
        <p:nvPicPr>
          <p:cNvPr id="21" name="Picture 20" descr="rtg_20110831T00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4504468" y="3918078"/>
            <a:ext cx="2087237" cy="22999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08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RU-WRF uses coldest pixel SST composite </a:t>
            </a:r>
            <a:br>
              <a:rPr lang="en-US" sz="2400" b="1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for bottom boundary conditions</a:t>
            </a:r>
          </a:p>
          <a:p>
            <a:pPr lvl="1" algn="ctr"/>
            <a:r>
              <a:rPr lang="en-US" sz="2000" b="1" dirty="0">
                <a:cs typeface="Calibri"/>
              </a:rPr>
              <a:t>Web: </a:t>
            </a:r>
            <a:r>
              <a:rPr lang="en-US" dirty="0">
                <a:cs typeface="Calibri"/>
                <a:hlinkClick r:id="rId6"/>
              </a:rPr>
              <a:t>http://rucool.marine.rutgers.edu/ruwrf-mesoscale-meteorological-model-forecast</a:t>
            </a:r>
          </a:p>
          <a:p>
            <a:pPr lvl="1" algn="ctr"/>
            <a:endParaRPr lang="en-US" sz="2200" dirty="0">
              <a:cs typeface="Calibri"/>
              <a:hlinkClick r:id="rId6"/>
            </a:endParaRP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9247" y="1107151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NOAA RTG </a:t>
            </a:r>
            <a:r>
              <a:rPr lang="en-US" dirty="0">
                <a:latin typeface="Calibri" panose="020F0502020204030204" pitchFamily="34" charset="0"/>
                <a:cs typeface="Franklin Gothic Book"/>
              </a:rPr>
              <a:t>HR SST 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NAM model</a:t>
            </a:r>
          </a:p>
        </p:txBody>
      </p:sp>
    </p:spTree>
    <p:extLst>
      <p:ext uri="{BB962C8B-B14F-4D97-AF65-F5344CB8AC3E}">
        <p14:creationId xmlns:p14="http://schemas.microsoft.com/office/powerpoint/2010/main" val="1052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RU-WRF 3km Validation Results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27952" y="783107"/>
          <a:ext cx="6965950" cy="5606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4" imgW="6311900" imgH="5080000" progId="Word.Document.12">
                  <p:embed/>
                </p:oleObj>
              </mc:Choice>
              <mc:Fallback>
                <p:oleObj name="Document" r:id="rId4" imgW="6311900" imgH="508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7952" y="783107"/>
                        <a:ext cx="6965950" cy="5606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93264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*Based on standard validation criteria for mesoscale atmospheric models (</a:t>
            </a:r>
            <a:r>
              <a:rPr lang="en-US" sz="1600" dirty="0" err="1" smtClean="0">
                <a:latin typeface="Calibri"/>
                <a:cs typeface="Calibri"/>
              </a:rPr>
              <a:t>Pielke</a:t>
            </a:r>
            <a:r>
              <a:rPr lang="en-US" sz="1600" dirty="0" smtClean="0">
                <a:latin typeface="Calibri"/>
                <a:cs typeface="Calibri"/>
              </a:rPr>
              <a:t>, 1984; Dvorak et al., 2012)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222" y="444553"/>
            <a:ext cx="658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Period of Validation: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May 2012-May 2013 (</a:t>
            </a:r>
            <a:r>
              <a:rPr lang="en-US" sz="1600" smtClean="0">
                <a:solidFill>
                  <a:srgbClr val="FF0000"/>
                </a:solidFill>
                <a:latin typeface="Calibri"/>
                <a:cs typeface="Calibri"/>
              </a:rPr>
              <a:t>including Hurricane Sandy)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0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49" y="248194"/>
            <a:ext cx="4624251" cy="5984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94"/>
            <a:ext cx="4624251" cy="598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528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Annual Mean </a:t>
            </a:r>
            <a:r>
              <a:rPr lang="en-US" smtClean="0"/>
              <a:t>Wind Speed (m/s)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89120" y="63528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Annual Mean Wind Power Density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38368</TotalTime>
  <Words>1209</Words>
  <Application>Microsoft Macintosh PowerPoint</Application>
  <PresentationFormat>On-screen Show (4:3)</PresentationFormat>
  <Paragraphs>290</Paragraphs>
  <Slides>22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Franklin Gothic Book</vt:lpstr>
      <vt:lpstr>ＭＳ Ｐゴシック</vt:lpstr>
      <vt:lpstr>Times New Roman</vt:lpstr>
      <vt:lpstr>Wingdings</vt:lpstr>
      <vt:lpstr>Arial</vt:lpstr>
      <vt:lpstr>Office Theme</vt:lpstr>
      <vt:lpstr>Document</vt:lpstr>
      <vt:lpstr>NEW JERSEY’S OFFSHORE WIND RESOURCE</vt:lpstr>
      <vt:lpstr>NJ Board of Public Utilities Wind Energy Modeling Reports</vt:lpstr>
      <vt:lpstr>Rutgers University Weather Research &amp; Forecasting  (RU-WRF) Model</vt:lpstr>
      <vt:lpstr>Rutgers University Weather Research &amp; Forecasting  (RU-WRF) Model</vt:lpstr>
      <vt:lpstr>Rutgers University Weather Research &amp; Forecasting  (RU-WRF) Model</vt:lpstr>
      <vt:lpstr>Rutgers University Weather Research &amp; Forecasting  (RU-WRF) Model</vt:lpstr>
      <vt:lpstr>PowerPoint Presentation</vt:lpstr>
      <vt:lpstr>RU-WRF 3km Validation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Rutgers Offshore Wind integrated modeling platform</vt:lpstr>
      <vt:lpstr>PowerPoint Presentation</vt:lpstr>
      <vt:lpstr>PowerPoint Presentation</vt:lpstr>
      <vt:lpstr>NEW JERSEY’S OFFSHORE WIND RESOURCE</vt:lpstr>
      <vt:lpstr>NJ Board of Public Utilities Wind Energy Modeling Reports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Travis Miles</cp:lastModifiedBy>
  <cp:revision>428</cp:revision>
  <dcterms:created xsi:type="dcterms:W3CDTF">2014-10-13T15:22:17Z</dcterms:created>
  <dcterms:modified xsi:type="dcterms:W3CDTF">2016-12-20T21:45:22Z</dcterms:modified>
  <cp:category/>
</cp:coreProperties>
</file>