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vml" ContentType="application/vnd.openxmlformats-officedocument.vmlDrawing"/>
  <Default Extension="tif" ContentType="image/tiff"/>
  <Default Extension="wdp" ContentType="image/vnd.ms-photo"/>
  <Default Extension="bin" ContentType="application/vnd.openxmlformats-officedocument.presentationml.printerSettings"/>
  <Default Extension="wmf" ContentType="image/x-wmf"/>
  <Default Extension="png" ContentType="image/png"/>
  <Default Extension="gif" ContentType="image/gif"/>
  <Default Extension="doc" ContentType="application/msword"/>
  <Default Extension="avi" ContentType="video/unknown"/>
  <Default Extension="rels" ContentType="application/vnd.openxmlformats-package.relationships+xml"/>
  <Default Extension="mo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960" r:id="rId1"/>
    <p:sldMasterId id="2147483972" r:id="rId2"/>
    <p:sldMasterId id="2147483984" r:id="rId3"/>
  </p:sldMasterIdLst>
  <p:notesMasterIdLst>
    <p:notesMasterId r:id="rId60"/>
  </p:notesMasterIdLst>
  <p:sldIdLst>
    <p:sldId id="890" r:id="rId4"/>
    <p:sldId id="519" r:id="rId5"/>
    <p:sldId id="825" r:id="rId6"/>
    <p:sldId id="826" r:id="rId7"/>
    <p:sldId id="823" r:id="rId8"/>
    <p:sldId id="824" r:id="rId9"/>
    <p:sldId id="733" r:id="rId10"/>
    <p:sldId id="738" r:id="rId11"/>
    <p:sldId id="713" r:id="rId12"/>
    <p:sldId id="918" r:id="rId13"/>
    <p:sldId id="919" r:id="rId14"/>
    <p:sldId id="920" r:id="rId15"/>
    <p:sldId id="921" r:id="rId16"/>
    <p:sldId id="922" r:id="rId17"/>
    <p:sldId id="716" r:id="rId18"/>
    <p:sldId id="914" r:id="rId19"/>
    <p:sldId id="912" r:id="rId20"/>
    <p:sldId id="682" r:id="rId21"/>
    <p:sldId id="816" r:id="rId22"/>
    <p:sldId id="813" r:id="rId23"/>
    <p:sldId id="933" r:id="rId24"/>
    <p:sldId id="683" r:id="rId25"/>
    <p:sldId id="688" r:id="rId26"/>
    <p:sldId id="689" r:id="rId27"/>
    <p:sldId id="690" r:id="rId28"/>
    <p:sldId id="692" r:id="rId29"/>
    <p:sldId id="698" r:id="rId30"/>
    <p:sldId id="701" r:id="rId31"/>
    <p:sldId id="700" r:id="rId32"/>
    <p:sldId id="832" r:id="rId33"/>
    <p:sldId id="833" r:id="rId34"/>
    <p:sldId id="840" r:id="rId35"/>
    <p:sldId id="841" r:id="rId36"/>
    <p:sldId id="923" r:id="rId37"/>
    <p:sldId id="846" r:id="rId38"/>
    <p:sldId id="850" r:id="rId39"/>
    <p:sldId id="852" r:id="rId40"/>
    <p:sldId id="855" r:id="rId41"/>
    <p:sldId id="934" r:id="rId42"/>
    <p:sldId id="857" r:id="rId43"/>
    <p:sldId id="907" r:id="rId44"/>
    <p:sldId id="924" r:id="rId45"/>
    <p:sldId id="931" r:id="rId46"/>
    <p:sldId id="897" r:id="rId47"/>
    <p:sldId id="898" r:id="rId48"/>
    <p:sldId id="899" r:id="rId49"/>
    <p:sldId id="908" r:id="rId50"/>
    <p:sldId id="900" r:id="rId51"/>
    <p:sldId id="901" r:id="rId52"/>
    <p:sldId id="927" r:id="rId53"/>
    <p:sldId id="902" r:id="rId54"/>
    <p:sldId id="928" r:id="rId55"/>
    <p:sldId id="925" r:id="rId56"/>
    <p:sldId id="917" r:id="rId57"/>
    <p:sldId id="904" r:id="rId58"/>
    <p:sldId id="896" r:id="rId5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FCF"/>
    <a:srgbClr val="3E55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017" autoAdjust="0"/>
    <p:restoredTop sz="94684" autoAdjust="0"/>
  </p:normalViewPr>
  <p:slideViewPr>
    <p:cSldViewPr>
      <p:cViewPr>
        <p:scale>
          <a:sx n="100" d="100"/>
          <a:sy n="100" d="100"/>
        </p:scale>
        <p:origin x="-920" y="-3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2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63" Type="http://schemas.openxmlformats.org/officeDocument/2006/relationships/viewProps" Target="viewProps.xml"/><Relationship Id="rId64" Type="http://schemas.openxmlformats.org/officeDocument/2006/relationships/theme" Target="theme/theme1.xml"/><Relationship Id="rId65" Type="http://schemas.openxmlformats.org/officeDocument/2006/relationships/tableStyles" Target="tableStyles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60" Type="http://schemas.openxmlformats.org/officeDocument/2006/relationships/notesMaster" Target="notesMasters/notesMaster1.xml"/><Relationship Id="rId61" Type="http://schemas.openxmlformats.org/officeDocument/2006/relationships/printerSettings" Target="printerSettings/printerSettings1.bin"/><Relationship Id="rId62" Type="http://schemas.openxmlformats.org/officeDocument/2006/relationships/presProps" Target="presProp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C4BA043-8062-AC42-A3A4-E1F05C732616}" type="datetimeFigureOut">
              <a:rPr lang="en-US"/>
              <a:pPr>
                <a:defRPr/>
              </a:pPr>
              <a:t>4/18/16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0939883D-6D0B-324D-8942-93B080CC1F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7945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 anchor="b"/>
          <a:lstStyle>
            <a:lvl1pPr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345E6C78-BE92-D24C-811C-0E8BA2E94712}" type="slidenum">
              <a:rPr lang="en-US" sz="1200">
                <a:solidFill>
                  <a:prstClr val="black"/>
                </a:solidFill>
                <a:latin typeface="Calibri" charset="0"/>
              </a:rPr>
              <a:pPr algn="r"/>
              <a:t>4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A788C1-AC34-0141-8B02-4CB7A32A559D}" type="slidenum">
              <a:rPr lang="en-US">
                <a:solidFill>
                  <a:prstClr val="black"/>
                </a:solidFill>
                <a:latin typeface="Calibri"/>
              </a:rPr>
              <a:pPr/>
              <a:t>24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buFontTx/>
              <a:buChar char="•"/>
            </a:pPr>
            <a:endParaRPr lang="en-US" sz="1100" dirty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6B59C32-26F8-9448-A224-90CCDC50C201}" type="slidenum">
              <a:rPr lang="en-US">
                <a:solidFill>
                  <a:prstClr val="black"/>
                </a:solidFill>
                <a:latin typeface="Calibri"/>
              </a:rPr>
              <a:pPr/>
              <a:t>26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28165" indent="-280064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20254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68356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16458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464559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12661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360763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08865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5EB1682-1533-46F4-9A46-F28A5F4273D6}" type="slidenum">
              <a:rPr lang="en-US" altLang="en-US" sz="1200">
                <a:solidFill>
                  <a:srgbClr val="000000"/>
                </a:solidFill>
              </a:rPr>
              <a:pPr/>
              <a:t>32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2732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76-94%</a:t>
            </a:r>
            <a:r>
              <a:rPr lang="en-US" altLang="en-US" baseline="0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 cooling ahead-of-eye</a:t>
            </a:r>
          </a:p>
          <a:p>
            <a:r>
              <a:rPr lang="en-US" altLang="en-US" baseline="0" dirty="0" smtClean="0">
                <a:latin typeface="Arial" panose="020B0604020202020204" pitchFamily="34" charset="0"/>
                <a:ea typeface="ＭＳ Ｐゴシック" panose="020B0600070205080204" pitchFamily="34" charset="-128"/>
              </a:rPr>
              <a:t>Average = 84% cooling ahead-of-eye</a:t>
            </a:r>
            <a:endParaRPr lang="en-US" altLang="en-US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28165" indent="-280064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20254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68356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16458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464559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12661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360763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08865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0E5A123-1CB0-4387-B807-2DF473655101}" type="slidenum">
              <a:rPr lang="en-US" altLang="en-US" sz="1200">
                <a:solidFill>
                  <a:srgbClr val="000000"/>
                </a:solidFill>
              </a:rPr>
              <a:pPr/>
              <a:t>35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272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71450" indent="-171450">
              <a:buFontTx/>
              <a:buChar char="•"/>
            </a:pPr>
            <a:endParaRPr lang="en-US" dirty="0"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06DEA7-767E-744C-9098-CADBCB679C43}" type="slidenum">
              <a:rPr lang="en-US">
                <a:solidFill>
                  <a:prstClr val="black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pPr/>
              <a:t>8</a:t>
            </a:fld>
            <a:endParaRPr lang="en-US">
              <a:solidFill>
                <a:prstClr val="black"/>
              </a:solidFill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baseline="0" dirty="0" smtClean="0">
              <a:latin typeface="Calibri" charset="0"/>
              <a:ea typeface="MS PGothic" pitchFamily="34" charset="-128"/>
              <a:cs typeface="MS PGothic" pitchFamily="34" charset="-128"/>
            </a:endParaRPr>
          </a:p>
          <a:p>
            <a:endParaRPr lang="en-US" baseline="0" dirty="0" smtClean="0">
              <a:latin typeface="Calibri" charset="0"/>
              <a:ea typeface="MS PGothic" pitchFamily="34" charset="-128"/>
              <a:cs typeface="MS PGothic" pitchFamily="34" charset="-128"/>
            </a:endParaRPr>
          </a:p>
          <a:p>
            <a:endParaRPr lang="en-US" dirty="0"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532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3EE5BE-0C43-E348-9607-9E6DB31D5B97}" type="slidenum">
              <a:rPr lang="en-US">
                <a:solidFill>
                  <a:prstClr val="black"/>
                </a:solidFill>
                <a:latin typeface="Calibri" charset="0"/>
                <a:ea typeface="MS PGothic" pitchFamily="34" charset="-128"/>
                <a:cs typeface="MS PGothic" pitchFamily="34" charset="-128"/>
              </a:rPr>
              <a:pPr/>
              <a:t>9</a:t>
            </a:fld>
            <a:endParaRPr lang="en-US">
              <a:solidFill>
                <a:prstClr val="black"/>
              </a:solidFill>
              <a:latin typeface="Calibri" charset="0"/>
              <a:ea typeface="MS PGothic" pitchFamily="34" charset="-128"/>
              <a:cs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018390-19C9-164D-906B-1E144A31350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93854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018390-19C9-164D-906B-1E144A31350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93854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018390-19C9-164D-906B-1E144A31350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93854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A8395-1945-0F41-956F-980AEAF75B54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80932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331856-608B-C14E-9792-80CB9F0AD0D9}" type="slidenum">
              <a:rPr lang="en-US"/>
              <a:pPr>
                <a:defRPr/>
              </a:pPr>
              <a:t>19</a:t>
            </a:fld>
            <a:endParaRPr lang="en-US"/>
          </a:p>
        </p:txBody>
      </p:sp>
      <p:sp>
        <p:nvSpPr>
          <p:cNvPr id="562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2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Here are the initial deployment positions for our SLDMBs.  From these records we selected only those that exceeded 4 days in length</a:t>
            </a:r>
            <a:endParaRPr lang="en-US" sz="90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EC4E88-BC0C-FB44-9068-ED8F89B6E415}" type="slidenum">
              <a:rPr lang="en-US">
                <a:solidFill>
                  <a:prstClr val="black"/>
                </a:solidFill>
                <a:latin typeface="Calibri"/>
              </a:rPr>
              <a:pPr/>
              <a:t>23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>
                <a:ea typeface="ＭＳ Ｐゴシック" charset="-128"/>
              </a:rPr>
              <a:t>HYCOM (Low Conf) 48 hours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5792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4844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35103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43285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64355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04448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19644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92253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33342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48816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1316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67762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11945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34099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50250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82085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63917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73498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70296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70455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94959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8509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50121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33172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30820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36653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9815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5037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2209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660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7451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2341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2861C-1F2F-FE41-AF0D-ABF6F1A271B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AE00C-53DA-B644-B485-6C6A655744B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509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C342861C-1F2F-FE41-AF0D-ABF6F1A271B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4/18/16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F6BAE00C-53DA-B644-B485-6C6A655744B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RU_banner_COOL.jpg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64" b="13345"/>
          <a:stretch/>
        </p:blipFill>
        <p:spPr>
          <a:xfrm>
            <a:off x="0" y="6237100"/>
            <a:ext cx="9144000" cy="6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219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C342861C-1F2F-FE41-AF0D-ABF6F1A271B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4/18/16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F6BAE00C-53DA-B644-B485-6C6A655744B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RU_banner_COOL.jpg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64" b="13345"/>
          <a:stretch/>
        </p:blipFill>
        <p:spPr>
          <a:xfrm>
            <a:off x="0" y="6237100"/>
            <a:ext cx="9144000" cy="6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825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C342861C-1F2F-FE41-AF0D-ABF6F1A271B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4/18/16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F6BAE00C-53DA-B644-B485-6C6A655744B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RU_banner_COOL.jpg"/>
          <p:cNvPicPr>
            <a:picLocks noChangeAspect="1"/>
          </p:cNvPicPr>
          <p:nvPr userDrawn="1"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37100"/>
            <a:ext cx="9144000" cy="6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481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7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jpg"/><Relationship Id="rId5" Type="http://schemas.openxmlformats.org/officeDocument/2006/relationships/image" Target="../media/image75.tif"/><Relationship Id="rId6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4" Type="http://schemas.openxmlformats.org/officeDocument/2006/relationships/image" Target="../media/image77.jpeg"/><Relationship Id="rId5" Type="http://schemas.openxmlformats.org/officeDocument/2006/relationships/image" Target="../media/image78.jpeg"/><Relationship Id="rId6" Type="http://schemas.openxmlformats.org/officeDocument/2006/relationships/image" Target="../media/image79.jpeg"/><Relationship Id="rId7" Type="http://schemas.openxmlformats.org/officeDocument/2006/relationships/image" Target="../media/image80.jpeg"/><Relationship Id="rId8" Type="http://schemas.openxmlformats.org/officeDocument/2006/relationships/image" Target="../media/image81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4" Type="http://schemas.openxmlformats.org/officeDocument/2006/relationships/image" Target="../media/image77.jpeg"/><Relationship Id="rId5" Type="http://schemas.openxmlformats.org/officeDocument/2006/relationships/image" Target="../media/image78.jpeg"/><Relationship Id="rId6" Type="http://schemas.openxmlformats.org/officeDocument/2006/relationships/image" Target="../media/image79.jpeg"/><Relationship Id="rId7" Type="http://schemas.openxmlformats.org/officeDocument/2006/relationships/image" Target="../media/image80.jpeg"/><Relationship Id="rId8" Type="http://schemas.openxmlformats.org/officeDocument/2006/relationships/image" Target="../media/image81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4" Type="http://schemas.openxmlformats.org/officeDocument/2006/relationships/image" Target="../media/image77.jpeg"/><Relationship Id="rId5" Type="http://schemas.openxmlformats.org/officeDocument/2006/relationships/image" Target="../media/image78.jpeg"/><Relationship Id="rId6" Type="http://schemas.openxmlformats.org/officeDocument/2006/relationships/image" Target="../media/image79.jpeg"/><Relationship Id="rId7" Type="http://schemas.openxmlformats.org/officeDocument/2006/relationships/image" Target="../media/image80.jpeg"/><Relationship Id="rId8" Type="http://schemas.openxmlformats.org/officeDocument/2006/relationships/image" Target="../media/image81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8.png"/><Relationship Id="rId1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jpeg"/><Relationship Id="rId3" Type="http://schemas.openxmlformats.org/officeDocument/2006/relationships/image" Target="../media/image83.jpeg"/><Relationship Id="rId4" Type="http://schemas.openxmlformats.org/officeDocument/2006/relationships/image" Target="../media/image84.jpeg"/><Relationship Id="rId5" Type="http://schemas.openxmlformats.org/officeDocument/2006/relationships/image" Target="../media/image85.jpeg"/><Relationship Id="rId6" Type="http://schemas.openxmlformats.org/officeDocument/2006/relationships/image" Target="../media/image86.jpeg"/><Relationship Id="rId7" Type="http://schemas.openxmlformats.org/officeDocument/2006/relationships/image" Target="../media/image87.jpeg"/><Relationship Id="rId8" Type="http://schemas.openxmlformats.org/officeDocument/2006/relationships/image" Target="../media/image33.png"/><Relationship Id="rId9" Type="http://schemas.openxmlformats.org/officeDocument/2006/relationships/image" Target="../media/image38.png"/><Relationship Id="rId10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6.png"/><Relationship Id="rId12" Type="http://schemas.openxmlformats.org/officeDocument/2006/relationships/image" Target="../media/image97.png"/><Relationship Id="rId13" Type="http://schemas.openxmlformats.org/officeDocument/2006/relationships/image" Target="../media/image98.png"/><Relationship Id="rId14" Type="http://schemas.openxmlformats.org/officeDocument/2006/relationships/image" Target="../media/image99.png"/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9.png"/><Relationship Id="rId4" Type="http://schemas.openxmlformats.org/officeDocument/2006/relationships/image" Target="../media/image90.jpeg"/><Relationship Id="rId5" Type="http://schemas.openxmlformats.org/officeDocument/2006/relationships/image" Target="../media/image91.png"/><Relationship Id="rId6" Type="http://schemas.microsoft.com/office/2007/relationships/hdphoto" Target="../media/hdphoto1.wdp"/><Relationship Id="rId7" Type="http://schemas.openxmlformats.org/officeDocument/2006/relationships/image" Target="../media/image92.png"/><Relationship Id="rId8" Type="http://schemas.openxmlformats.org/officeDocument/2006/relationships/image" Target="../media/image93.png"/><Relationship Id="rId9" Type="http://schemas.openxmlformats.org/officeDocument/2006/relationships/image" Target="../media/image94.png"/><Relationship Id="rId10" Type="http://schemas.openxmlformats.org/officeDocument/2006/relationships/image" Target="../media/image9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4" Type="http://schemas.openxmlformats.org/officeDocument/2006/relationships/image" Target="../media/image102.gif"/><Relationship Id="rId5" Type="http://schemas.openxmlformats.org/officeDocument/2006/relationships/image" Target="../media/image103.png"/><Relationship Id="rId6" Type="http://schemas.openxmlformats.org/officeDocument/2006/relationships/image" Target="../media/image104.png"/><Relationship Id="rId7" Type="http://schemas.openxmlformats.org/officeDocument/2006/relationships/image" Target="../media/image105.png"/><Relationship Id="rId8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4" Type="http://schemas.openxmlformats.org/officeDocument/2006/relationships/image" Target="../media/image108.jpe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110.png"/><Relationship Id="rId5" Type="http://schemas.openxmlformats.org/officeDocument/2006/relationships/image" Target="../media/image111.jpeg"/><Relationship Id="rId6" Type="http://schemas.openxmlformats.org/officeDocument/2006/relationships/image" Target="../media/image112.png"/><Relationship Id="rId7" Type="http://schemas.openxmlformats.org/officeDocument/2006/relationships/oleObject" Target="../embeddings/Microsoft_Word_97_-_2004_Document1.doc"/><Relationship Id="rId8" Type="http://schemas.openxmlformats.org/officeDocument/2006/relationships/image" Target="../media/image109.wmf"/><Relationship Id="rId9" Type="http://schemas.openxmlformats.org/officeDocument/2006/relationships/image" Target="../media/image113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114.png"/><Relationship Id="rId5" Type="http://schemas.openxmlformats.org/officeDocument/2006/relationships/image" Target="../media/image115.png"/><Relationship Id="rId6" Type="http://schemas.openxmlformats.org/officeDocument/2006/relationships/image" Target="../media/image116.png"/><Relationship Id="rId7" Type="http://schemas.openxmlformats.org/officeDocument/2006/relationships/image" Target="../media/image117.pn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4" Type="http://schemas.openxmlformats.org/officeDocument/2006/relationships/image" Target="../media/image117.png"/><Relationship Id="rId5" Type="http://schemas.openxmlformats.org/officeDocument/2006/relationships/image" Target="../media/image11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4" Type="http://schemas.openxmlformats.org/officeDocument/2006/relationships/image" Target="../media/image121.png"/><Relationship Id="rId5" Type="http://schemas.openxmlformats.org/officeDocument/2006/relationships/image" Target="../media/image38.png"/><Relationship Id="rId6" Type="http://schemas.openxmlformats.org/officeDocument/2006/relationships/image" Target="../media/image122.png"/><Relationship Id="rId7" Type="http://schemas.openxmlformats.org/officeDocument/2006/relationships/image" Target="../media/image123.png"/><Relationship Id="rId8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4" Type="http://schemas.openxmlformats.org/officeDocument/2006/relationships/image" Target="../media/image125.png"/><Relationship Id="rId5" Type="http://schemas.openxmlformats.org/officeDocument/2006/relationships/image" Target="../media/image11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4" Type="http://schemas.openxmlformats.org/officeDocument/2006/relationships/image" Target="../media/image26.png"/><Relationship Id="rId5" Type="http://schemas.openxmlformats.org/officeDocument/2006/relationships/image" Target="../media/image130.jpeg"/><Relationship Id="rId6" Type="http://schemas.openxmlformats.org/officeDocument/2006/relationships/image" Target="../media/image131.jpeg"/><Relationship Id="rId7" Type="http://schemas.openxmlformats.org/officeDocument/2006/relationships/image" Target="../media/image132.png"/><Relationship Id="rId8" Type="http://schemas.openxmlformats.org/officeDocument/2006/relationships/image" Target="../media/image13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png"/><Relationship Id="rId3" Type="http://schemas.openxmlformats.org/officeDocument/2006/relationships/image" Target="../media/image134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5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gif"/><Relationship Id="rId20" Type="http://schemas.openxmlformats.org/officeDocument/2006/relationships/image" Target="../media/image26.png"/><Relationship Id="rId21" Type="http://schemas.openxmlformats.org/officeDocument/2006/relationships/image" Target="../media/image27.png"/><Relationship Id="rId22" Type="http://schemas.openxmlformats.org/officeDocument/2006/relationships/image" Target="../media/image28.jpg"/><Relationship Id="rId10" Type="http://schemas.openxmlformats.org/officeDocument/2006/relationships/image" Target="../media/image16.gif"/><Relationship Id="rId11" Type="http://schemas.openxmlformats.org/officeDocument/2006/relationships/image" Target="../media/image17.gif"/><Relationship Id="rId12" Type="http://schemas.openxmlformats.org/officeDocument/2006/relationships/image" Target="../media/image18.png"/><Relationship Id="rId13" Type="http://schemas.openxmlformats.org/officeDocument/2006/relationships/image" Target="../media/image19.png"/><Relationship Id="rId14" Type="http://schemas.openxmlformats.org/officeDocument/2006/relationships/image" Target="../media/image20.png"/><Relationship Id="rId15" Type="http://schemas.openxmlformats.org/officeDocument/2006/relationships/image" Target="../media/image21.gif"/><Relationship Id="rId16" Type="http://schemas.openxmlformats.org/officeDocument/2006/relationships/image" Target="../media/image22.gif"/><Relationship Id="rId17" Type="http://schemas.openxmlformats.org/officeDocument/2006/relationships/image" Target="../media/image23.gif"/><Relationship Id="rId18" Type="http://schemas.openxmlformats.org/officeDocument/2006/relationships/image" Target="../media/image24.gif"/><Relationship Id="rId19" Type="http://schemas.openxmlformats.org/officeDocument/2006/relationships/image" Target="../media/image25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9.gif"/><Relationship Id="rId4" Type="http://schemas.openxmlformats.org/officeDocument/2006/relationships/image" Target="../media/image10.gif"/><Relationship Id="rId5" Type="http://schemas.openxmlformats.org/officeDocument/2006/relationships/image" Target="../media/image11.gif"/><Relationship Id="rId6" Type="http://schemas.openxmlformats.org/officeDocument/2006/relationships/image" Target="../media/image12.gif"/><Relationship Id="rId7" Type="http://schemas.openxmlformats.org/officeDocument/2006/relationships/image" Target="../media/image13.gif"/><Relationship Id="rId8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6.png"/><Relationship Id="rId3" Type="http://schemas.openxmlformats.org/officeDocument/2006/relationships/image" Target="../media/image137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8.png"/><Relationship Id="rId3" Type="http://schemas.openxmlformats.org/officeDocument/2006/relationships/image" Target="../media/image1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4" Type="http://schemas.openxmlformats.org/officeDocument/2006/relationships/image" Target="../media/image141.png"/><Relationship Id="rId5" Type="http://schemas.openxmlformats.org/officeDocument/2006/relationships/image" Target="../media/image142.jpeg"/><Relationship Id="rId6" Type="http://schemas.openxmlformats.org/officeDocument/2006/relationships/image" Target="../media/image7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4" Type="http://schemas.openxmlformats.org/officeDocument/2006/relationships/image" Target="../media/image145.png"/><Relationship Id="rId5" Type="http://schemas.openxmlformats.org/officeDocument/2006/relationships/image" Target="../media/image146.png"/><Relationship Id="rId6" Type="http://schemas.openxmlformats.org/officeDocument/2006/relationships/image" Target="../media/image147.png"/><Relationship Id="rId7" Type="http://schemas.openxmlformats.org/officeDocument/2006/relationships/image" Target="../media/image70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4" Type="http://schemas.openxmlformats.org/officeDocument/2006/relationships/image" Target="../media/image150.png"/><Relationship Id="rId5" Type="http://schemas.openxmlformats.org/officeDocument/2006/relationships/image" Target="../media/image151.png"/><Relationship Id="rId6" Type="http://schemas.openxmlformats.org/officeDocument/2006/relationships/image" Target="../media/image152.png"/><Relationship Id="rId7" Type="http://schemas.openxmlformats.org/officeDocument/2006/relationships/image" Target="../media/image153.png"/><Relationship Id="rId8" Type="http://schemas.openxmlformats.org/officeDocument/2006/relationships/image" Target="../media/image154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5.png"/><Relationship Id="rId3" Type="http://schemas.openxmlformats.org/officeDocument/2006/relationships/image" Target="../media/image15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4" Type="http://schemas.openxmlformats.org/officeDocument/2006/relationships/image" Target="../media/image139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6.png"/><Relationship Id="rId3" Type="http://schemas.openxmlformats.org/officeDocument/2006/relationships/image" Target="../media/image137.jpeg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7.png"/><Relationship Id="rId12" Type="http://schemas.openxmlformats.org/officeDocument/2006/relationships/image" Target="../media/image38.png"/><Relationship Id="rId13" Type="http://schemas.openxmlformats.org/officeDocument/2006/relationships/image" Target="../media/image39.png"/><Relationship Id="rId14" Type="http://schemas.openxmlformats.org/officeDocument/2006/relationships/image" Target="../media/image40.png"/><Relationship Id="rId15" Type="http://schemas.openxmlformats.org/officeDocument/2006/relationships/image" Target="../media/image41.png"/><Relationship Id="rId16" Type="http://schemas.openxmlformats.org/officeDocument/2006/relationships/image" Target="../media/image42.png"/><Relationship Id="rId17" Type="http://schemas.openxmlformats.org/officeDocument/2006/relationships/image" Target="../media/image43.png"/><Relationship Id="rId18" Type="http://schemas.openxmlformats.org/officeDocument/2006/relationships/image" Target="../media/image44.png"/><Relationship Id="rId19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9.jpe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0" Type="http://schemas.openxmlformats.org/officeDocument/2006/relationships/image" Target="../media/image3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4" Type="http://schemas.openxmlformats.org/officeDocument/2006/relationships/image" Target="../media/image160.png"/><Relationship Id="rId5" Type="http://schemas.openxmlformats.org/officeDocument/2006/relationships/image" Target="../media/image161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4" Type="http://schemas.openxmlformats.org/officeDocument/2006/relationships/image" Target="../media/image164.png"/><Relationship Id="rId5" Type="http://schemas.openxmlformats.org/officeDocument/2006/relationships/image" Target="../media/image165.png"/><Relationship Id="rId6" Type="http://schemas.openxmlformats.org/officeDocument/2006/relationships/image" Target="../media/image166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6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4" Type="http://schemas.openxmlformats.org/officeDocument/2006/relationships/image" Target="../media/image169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0.pn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media" Target="../media/media3.mov"/><Relationship Id="rId4" Type="http://schemas.openxmlformats.org/officeDocument/2006/relationships/video" Target="../media/media3.mov"/><Relationship Id="rId5" Type="http://schemas.openxmlformats.org/officeDocument/2006/relationships/slideLayout" Target="../slideLayouts/slideLayout17.xml"/><Relationship Id="rId6" Type="http://schemas.openxmlformats.org/officeDocument/2006/relationships/image" Target="../media/image171.png"/><Relationship Id="rId7" Type="http://schemas.openxmlformats.org/officeDocument/2006/relationships/image" Target="../media/image172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7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7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75.png"/><Relationship Id="rId3" Type="http://schemas.openxmlformats.org/officeDocument/2006/relationships/image" Target="../media/image17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4" Type="http://schemas.openxmlformats.org/officeDocument/2006/relationships/image" Target="../media/image179.pn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77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8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8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8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8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4" Type="http://schemas.openxmlformats.org/officeDocument/2006/relationships/image" Target="../media/image186.jp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4" Type="http://schemas.openxmlformats.org/officeDocument/2006/relationships/image" Target="../media/image189.jpeg"/><Relationship Id="rId5" Type="http://schemas.openxmlformats.org/officeDocument/2006/relationships/image" Target="../media/image190.jpg"/><Relationship Id="rId6" Type="http://schemas.openxmlformats.org/officeDocument/2006/relationships/image" Target="../media/image102.gif"/><Relationship Id="rId7" Type="http://schemas.openxmlformats.org/officeDocument/2006/relationships/image" Target="../media/image191.jp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4" Type="http://schemas.openxmlformats.org/officeDocument/2006/relationships/image" Target="../media/image194.png"/><Relationship Id="rId5" Type="http://schemas.openxmlformats.org/officeDocument/2006/relationships/image" Target="../media/image195.emf"/><Relationship Id="rId6" Type="http://schemas.openxmlformats.org/officeDocument/2006/relationships/image" Target="../media/image19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4" Type="http://schemas.openxmlformats.org/officeDocument/2006/relationships/image" Target="../media/image169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8" Type="http://schemas.openxmlformats.org/officeDocument/2006/relationships/image" Target="../media/image56.png"/><Relationship Id="rId9" Type="http://schemas.openxmlformats.org/officeDocument/2006/relationships/image" Target="../media/image57.png"/><Relationship Id="rId10" Type="http://schemas.openxmlformats.org/officeDocument/2006/relationships/image" Target="../media/image58.png"/><Relationship Id="rId11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jpeg"/><Relationship Id="rId6" Type="http://schemas.openxmlformats.org/officeDocument/2006/relationships/image" Target="../media/image63.jpeg"/><Relationship Id="rId7" Type="http://schemas.openxmlformats.org/officeDocument/2006/relationships/image" Target="../media/image64.png"/><Relationship Id="rId8" Type="http://schemas.openxmlformats.org/officeDocument/2006/relationships/image" Target="../media/image65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84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1066800"/>
            <a:ext cx="3479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latin typeface="Calibri"/>
              </a:rPr>
              <a:t>HF Radar Applications in the Coastal Ocean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800" b="1" dirty="0" smtClean="0">
              <a:latin typeface="Calibri"/>
            </a:endParaRP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1" dirty="0">
                <a:solidFill>
                  <a:srgbClr val="000000"/>
                </a:solidFill>
                <a:latin typeface="Calibri"/>
              </a:rPr>
              <a:t>Scott Glenn &amp; Hugh </a:t>
            </a:r>
            <a:r>
              <a:rPr lang="en-US" i="1" dirty="0" err="1">
                <a:solidFill>
                  <a:srgbClr val="000000"/>
                </a:solidFill>
                <a:latin typeface="Calibri"/>
              </a:rPr>
              <a:t>Roarty</a:t>
            </a:r>
            <a:endParaRPr lang="en-US" i="1" dirty="0">
              <a:solidFill>
                <a:srgbClr val="000000"/>
              </a:solidFill>
              <a:latin typeface="Calibri"/>
            </a:endParaRP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i="1" dirty="0">
                <a:solidFill>
                  <a:srgbClr val="000000"/>
                </a:solidFill>
                <a:latin typeface="Calibri"/>
              </a:rPr>
              <a:t>Rutgers University</a:t>
            </a:r>
            <a:endParaRPr lang="en-US" b="1" dirty="0" smtClean="0">
              <a:latin typeface="Calibri"/>
            </a:endParaRP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b="1" dirty="0" smtClean="0"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1600" y="3981271"/>
            <a:ext cx="13758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Academic – Industry Partnership Since 1998</a:t>
            </a:r>
            <a:endParaRPr lang="en-US" sz="1800" dirty="0"/>
          </a:p>
        </p:txBody>
      </p:sp>
      <p:pic>
        <p:nvPicPr>
          <p:cNvPr id="9" name="Picture 8" descr="Screen shot 2010-05-02 at 12.34.17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5181600"/>
            <a:ext cx="1092200" cy="1404966"/>
          </a:xfrm>
          <a:prstGeom prst="rect">
            <a:avLst/>
          </a:prstGeom>
        </p:spPr>
      </p:pic>
      <p:pic>
        <p:nvPicPr>
          <p:cNvPr id="10" name="Picture 9" descr="Screen shot 2012-02-19 at 1.33.1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6029325"/>
            <a:ext cx="1694234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Screen Shot 2013-10-21 at 8.16.3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700" y="5943600"/>
            <a:ext cx="1066800" cy="67913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400" y="-762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Workshop on Coastal Ocean Radar Network (</a:t>
            </a:r>
            <a:r>
              <a:rPr lang="en-US" dirty="0" err="1" smtClean="0"/>
              <a:t>CORNet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467600" y="676870"/>
            <a:ext cx="1689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Wuhan, China</a:t>
            </a:r>
          </a:p>
          <a:p>
            <a:pPr algn="ctr"/>
            <a:r>
              <a:rPr lang="en-US" sz="1800" dirty="0" smtClean="0"/>
              <a:t>17-18 April 2016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907890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4-02 at 11.25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476354"/>
            <a:ext cx="4071644" cy="2755132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5" name="Picture 4" descr="Screen Shot 2014-04-02 at 11.26.2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482" y="485975"/>
            <a:ext cx="4071643" cy="2760306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6" name="Picture 5" descr="Screen Shot 2014-04-02 at 11.26.4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3421587"/>
            <a:ext cx="4071644" cy="2753787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7" name="Picture 6" descr="Screen Shot 2014-04-02 at 11.27.0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357" y="3432172"/>
            <a:ext cx="4071644" cy="2757596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" y="-635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/>
                <a:cs typeface="Times New Roman"/>
              </a:rPr>
              <a:t>Mid-Atlantic Regional-Scale Observation Network</a:t>
            </a:r>
            <a:endParaRPr lang="en-US" sz="2800" b="1" dirty="0">
              <a:latin typeface="Times New Roman"/>
              <a:cs typeface="Times New Roman"/>
            </a:endParaRPr>
          </a:p>
        </p:txBody>
      </p:sp>
      <p:pic>
        <p:nvPicPr>
          <p:cNvPr id="9" name="Picture 8" descr="ioos_new_white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735"/>
          <a:stretch/>
        </p:blipFill>
        <p:spPr>
          <a:xfrm>
            <a:off x="7653258" y="6215168"/>
            <a:ext cx="1294327" cy="680932"/>
          </a:xfrm>
          <a:prstGeom prst="rect">
            <a:avLst/>
          </a:prstGeom>
        </p:spPr>
      </p:pic>
      <p:pic>
        <p:nvPicPr>
          <p:cNvPr id="3" name="Picture 2" descr="rucool_global_map_black_axis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889" y="4522881"/>
            <a:ext cx="2212505" cy="122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588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" y="-635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/>
                <a:cs typeface="Times New Roman"/>
              </a:rPr>
              <a:t>Mid-Atlantic Ensemble of Forecast Models Include:</a:t>
            </a:r>
          </a:p>
        </p:txBody>
      </p:sp>
      <p:pic>
        <p:nvPicPr>
          <p:cNvPr id="5" name="Picture 4" descr="Screen Shot 2014-04-02 at 11.51.2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0" y="493169"/>
            <a:ext cx="4191000" cy="2839825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6" name="Picture 5" descr="Screen Shot 2014-04-02 at 11.51.0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496978"/>
            <a:ext cx="4191000" cy="2843753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7" name="Picture 6" descr="11311385685_21a7a0201d_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7078"/>
            <a:ext cx="9144000" cy="21788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101600" y="33147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/>
                <a:cs typeface="Times New Roman"/>
              </a:rPr>
              <a:t>        Mid-Atlantic Operations Center @ </a:t>
            </a:r>
          </a:p>
        </p:txBody>
      </p:sp>
      <p:pic>
        <p:nvPicPr>
          <p:cNvPr id="9" name="Picture 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690" y="3400107"/>
            <a:ext cx="2471420" cy="514985"/>
          </a:xfrm>
          <a:prstGeom prst="rect">
            <a:avLst/>
          </a:prstGeom>
        </p:spPr>
      </p:pic>
      <p:pic>
        <p:nvPicPr>
          <p:cNvPr id="10" name="Picture 9" descr="ioos_new_white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735"/>
          <a:stretch/>
        </p:blipFill>
        <p:spPr>
          <a:xfrm>
            <a:off x="7653258" y="6215168"/>
            <a:ext cx="1294327" cy="68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141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6" descr="map_codar.bmp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5538" y="1135063"/>
            <a:ext cx="11747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2" descr="C:\Documents and Settings\RUCool\Desktop\marcoos_dot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8088" y="1143000"/>
            <a:ext cx="1177925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map_satellite.bmp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108575" y="1143000"/>
            <a:ext cx="1176338" cy="633413"/>
          </a:xfrm>
          <a:prstGeom prst="rect">
            <a:avLst/>
          </a:prstGeom>
          <a:ln w="25400">
            <a:noFill/>
          </a:ln>
          <a:effectLst/>
          <a:scene3d>
            <a:camera prst="orthographicFront"/>
            <a:lightRig rig="threePt" dir="t"/>
          </a:scene3d>
          <a:sp3d/>
        </p:spPr>
      </p:pic>
      <p:pic>
        <p:nvPicPr>
          <p:cNvPr id="28677" name="Picture 3" descr="map_codar.bmp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6375" y="1141413"/>
            <a:ext cx="1179513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8678" name="Picture 6" descr="map_codar.bmp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0038" y="1135063"/>
            <a:ext cx="117475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8" descr="map_codar.bmp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9063" y="1143000"/>
            <a:ext cx="117475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619" name="Group 5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981099"/>
              </p:ext>
            </p:extLst>
          </p:nvPr>
        </p:nvGraphicFramePr>
        <p:xfrm>
          <a:off x="508000" y="685800"/>
          <a:ext cx="8140700" cy="5259390"/>
        </p:xfrm>
        <a:graphic>
          <a:graphicData uri="http://schemas.openxmlformats.org/drawingml/2006/table">
            <a:tbl>
              <a:tblPr/>
              <a:tblGrid>
                <a:gridCol w="1054100"/>
                <a:gridCol w="1181100"/>
                <a:gridCol w="1181100"/>
                <a:gridCol w="1181100"/>
                <a:gridCol w="1181100"/>
                <a:gridCol w="1181100"/>
                <a:gridCol w="1181100"/>
              </a:tblGrid>
              <a:tr h="4492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Regional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Priority Themes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Regional Observation &amp; Modeling Capabilities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477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Weather Mesonet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HF Radar Network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Statistical </a:t>
                      </a:r>
                    </a:p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STPS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Satellite Imagery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Glider </a:t>
                      </a:r>
                    </a:p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Surveys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Dynamical Ocean Forecasts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08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1. </a:t>
                      </a:r>
                      <a:b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Maritime Safety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Operational Input to USCG SAROPS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Operational input to USCG SAROPS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Operational input to USCG SAROPS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SST for survivability planning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Assimilation dataset for forecast models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Surface currents for SAROPS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70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2. </a:t>
                      </a:r>
                      <a:b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Ecological Decision Support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Weather forecast ensemble validation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Circulation and divergence maps for habitat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SST &amp; Color for habitat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Subsurface T &amp; S for habitat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3-D fields of T, S, circulation for habitat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70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3. </a:t>
                      </a:r>
                      <a:b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Water Quality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Winds for transport, river plumes, &amp; upwelling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Surface currents for 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floatables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, bacteria, spill response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Surface currents for 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floatables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, bacteria, spill response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Ocean color for river plumes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Nearshore dissolved oxygen surveys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Surface currents for floatables, bacteria, spill response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08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4. </a:t>
                      </a:r>
                      <a:b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Coastal Inundation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Weather forecast ensemble validation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Current forecast model validation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SSTs assimilation into forecast models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Assimilation dataset for forecast models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Nested forecast ensembles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64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5. </a:t>
                      </a:r>
                      <a:b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Offshore Energy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Historical analysis &amp; wind model validation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Historical current analysis &amp; wind model validation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Historical analysis surface fronts &amp; plumes for siting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Historical analysis of subsurface fronts &amp; plumes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Coupled ocean-atmosphere models for resource estimates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8741" name="TextBox 5"/>
          <p:cNvSpPr txBox="1">
            <a:spLocks noChangeArrowheads="1"/>
          </p:cNvSpPr>
          <p:nvPr/>
        </p:nvSpPr>
        <p:spPr bwMode="auto">
          <a:xfrm>
            <a:off x="0" y="113771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2800" b="1" dirty="0" smtClean="0">
                <a:solidFill>
                  <a:srgbClr val="000000"/>
                </a:solidFill>
                <a:latin typeface="Calibri"/>
              </a:rPr>
              <a:t>Integration Matrix: Capabilities Support </a:t>
            </a:r>
            <a:r>
              <a:rPr lang="en-US" sz="2800" b="1" dirty="0">
                <a:solidFill>
                  <a:srgbClr val="000000"/>
                </a:solidFill>
                <a:latin typeface="Calibri"/>
              </a:rPr>
              <a:t>M</a:t>
            </a:r>
            <a:r>
              <a:rPr lang="en-US" sz="2800" b="1" dirty="0" smtClean="0">
                <a:solidFill>
                  <a:srgbClr val="000000"/>
                </a:solidFill>
                <a:latin typeface="Calibri"/>
              </a:rPr>
              <a:t>ultiple Themes</a:t>
            </a:r>
            <a:endParaRPr lang="en-US" sz="2800" b="1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0336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6" descr="map_codar.bmp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5538" y="1135063"/>
            <a:ext cx="11747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2" descr="C:\Documents and Settings\RUCool\Desktop\marcoos_dot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8088" y="1143000"/>
            <a:ext cx="1177925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map_satellite.bmp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108575" y="1143000"/>
            <a:ext cx="1176338" cy="633413"/>
          </a:xfrm>
          <a:prstGeom prst="rect">
            <a:avLst/>
          </a:prstGeom>
          <a:ln w="25400">
            <a:noFill/>
          </a:ln>
          <a:effectLst/>
          <a:scene3d>
            <a:camera prst="orthographicFront"/>
            <a:lightRig rig="threePt" dir="t"/>
          </a:scene3d>
          <a:sp3d/>
        </p:spPr>
      </p:pic>
      <p:pic>
        <p:nvPicPr>
          <p:cNvPr id="28677" name="Picture 3" descr="map_codar.bmp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6375" y="1141413"/>
            <a:ext cx="1179513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8678" name="Picture 6" descr="map_codar.bmp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0038" y="1135063"/>
            <a:ext cx="117475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8" descr="map_codar.bmp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9063" y="1143000"/>
            <a:ext cx="117475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619" name="Group 5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050271"/>
              </p:ext>
            </p:extLst>
          </p:nvPr>
        </p:nvGraphicFramePr>
        <p:xfrm>
          <a:off x="508000" y="685800"/>
          <a:ext cx="8140700" cy="5259390"/>
        </p:xfrm>
        <a:graphic>
          <a:graphicData uri="http://schemas.openxmlformats.org/drawingml/2006/table">
            <a:tbl>
              <a:tblPr/>
              <a:tblGrid>
                <a:gridCol w="1054100"/>
                <a:gridCol w="1181100"/>
                <a:gridCol w="1181100"/>
                <a:gridCol w="1181100"/>
                <a:gridCol w="1181100"/>
                <a:gridCol w="1181100"/>
                <a:gridCol w="1181100"/>
              </a:tblGrid>
              <a:tr h="4492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Regional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Priority Themes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Regional Observation &amp; Modeling Capabilities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477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Weather Mesonet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HF Radar Network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Statistical </a:t>
                      </a:r>
                    </a:p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STPS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Satellite Imagery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Glider </a:t>
                      </a:r>
                    </a:p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Surveys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Dynamical Ocean Forecasts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08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1. </a:t>
                      </a:r>
                      <a:b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Maritime Safety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Operational Input to USCG SAROPS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Operational input to USCG SAROPS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Operational input to USCG SAROPS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SST for survivability planning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Assimilation dataset for forecast models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Surface currents for SAROPS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70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2. </a:t>
                      </a:r>
                      <a:b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Ecological Decision Support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Weather forecast ensemble validation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Circulation and divergence maps for habitat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SST &amp; Color for habitat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Subsurface T &amp; S for habitat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3-D fields of T, S, circulation for habitat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70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3. </a:t>
                      </a:r>
                      <a:b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Water Quality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Winds for transport, river plumes, &amp; upwelling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Surface currents for 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floatables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, bacteria, spill response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Surface currents for 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floatables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, bacteria, spill response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Ocean color for river plumes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Nearshore dissolved oxygen surveys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Surface currents for floatables, bacteria, spill response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08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4. </a:t>
                      </a:r>
                      <a:b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Coastal Inundation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Weather forecast ensemble validation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Current forecast model validation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SSTs assimilation into forecast models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Assimilation dataset for forecast models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Nested forecast ensembles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64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5. </a:t>
                      </a:r>
                      <a:b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Offshore Energy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Historical analysis &amp; wind model validation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Historical current analysis &amp; wind model validation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Historical analysis surface fronts &amp; plumes for siting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Historical analysis of subsurface fronts &amp; plumes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Coupled ocean-atmosphere models for resource estimates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8741" name="TextBox 5"/>
          <p:cNvSpPr txBox="1">
            <a:spLocks noChangeArrowheads="1"/>
          </p:cNvSpPr>
          <p:nvPr/>
        </p:nvSpPr>
        <p:spPr bwMode="auto">
          <a:xfrm>
            <a:off x="0" y="113771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2800" b="1" dirty="0" smtClean="0">
                <a:solidFill>
                  <a:srgbClr val="000000"/>
                </a:solidFill>
                <a:latin typeface="Calibri"/>
              </a:rPr>
              <a:t>Integration Matrix: Capabilities Support </a:t>
            </a:r>
            <a:r>
              <a:rPr lang="en-US" sz="2800" b="1" dirty="0">
                <a:solidFill>
                  <a:srgbClr val="000000"/>
                </a:solidFill>
                <a:latin typeface="Calibri"/>
              </a:rPr>
              <a:t>M</a:t>
            </a:r>
            <a:r>
              <a:rPr lang="en-US" sz="2800" b="1" dirty="0" smtClean="0">
                <a:solidFill>
                  <a:srgbClr val="000000"/>
                </a:solidFill>
                <a:latin typeface="Calibri"/>
              </a:rPr>
              <a:t>ultiple Themes</a:t>
            </a:r>
            <a:endParaRPr lang="en-US" sz="2800" b="1" dirty="0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384302" y="2451100"/>
            <a:ext cx="1435098" cy="0"/>
          </a:xfrm>
          <a:prstGeom prst="straightConnector1">
            <a:avLst/>
          </a:prstGeom>
          <a:ln w="38100" cmpd="sng">
            <a:solidFill>
              <a:srgbClr val="01FF09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2819400" y="2451100"/>
            <a:ext cx="1" cy="3327400"/>
          </a:xfrm>
          <a:prstGeom prst="straightConnector1">
            <a:avLst/>
          </a:prstGeom>
          <a:ln w="38100" cmpd="sng">
            <a:solidFill>
              <a:srgbClr val="01FF09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4139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6" descr="map_codar.bmp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5538" y="1135063"/>
            <a:ext cx="11747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2" descr="C:\Documents and Settings\RUCool\Desktop\marcoos_dot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8088" y="1143000"/>
            <a:ext cx="1177925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map_satellite.bmp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108575" y="1143000"/>
            <a:ext cx="1176338" cy="633413"/>
          </a:xfrm>
          <a:prstGeom prst="rect">
            <a:avLst/>
          </a:prstGeom>
          <a:ln w="25400">
            <a:noFill/>
          </a:ln>
          <a:effectLst/>
          <a:scene3d>
            <a:camera prst="orthographicFront"/>
            <a:lightRig rig="threePt" dir="t"/>
          </a:scene3d>
          <a:sp3d/>
        </p:spPr>
      </p:pic>
      <p:pic>
        <p:nvPicPr>
          <p:cNvPr id="28677" name="Picture 3" descr="map_codar.bmp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6375" y="1141413"/>
            <a:ext cx="1179513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8678" name="Picture 6" descr="map_codar.bmp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0038" y="1135063"/>
            <a:ext cx="117475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8" descr="map_codar.bmp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9063" y="1143000"/>
            <a:ext cx="117475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619" name="Group 5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248822"/>
              </p:ext>
            </p:extLst>
          </p:nvPr>
        </p:nvGraphicFramePr>
        <p:xfrm>
          <a:off x="508000" y="685800"/>
          <a:ext cx="8140700" cy="5259390"/>
        </p:xfrm>
        <a:graphic>
          <a:graphicData uri="http://schemas.openxmlformats.org/drawingml/2006/table">
            <a:tbl>
              <a:tblPr/>
              <a:tblGrid>
                <a:gridCol w="1054100"/>
                <a:gridCol w="1181100"/>
                <a:gridCol w="1181100"/>
                <a:gridCol w="1181100"/>
                <a:gridCol w="1181100"/>
                <a:gridCol w="1181100"/>
                <a:gridCol w="1181100"/>
              </a:tblGrid>
              <a:tr h="4492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Regional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Priority Themes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Regional Observation &amp; Modeling Capabilities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477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Weather Mesonet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HF Radar Network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Statistical </a:t>
                      </a:r>
                    </a:p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STPS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Satellite Imagery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Glider </a:t>
                      </a:r>
                    </a:p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Surveys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Dynamical Ocean Forecasts</a:t>
                      </a: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08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1. </a:t>
                      </a:r>
                      <a:b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Maritime Safety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Operational Input to USCG SAROPS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Operational input to USCG SAROPS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Operational input to USCG SAROPS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SST for survivability planning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Assimilation dataset for forecast models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Surface currents for SAROPS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70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2. </a:t>
                      </a:r>
                      <a:b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Ecological Decision Support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Weather forecast ensemble validation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Circulation and divergence maps for habitat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SST &amp; Color for habitat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Subsurface T &amp; S for habitat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3-D fields of T, S, circulation for habitat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70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3. </a:t>
                      </a:r>
                      <a:b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Water Quality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Winds for transport, river plumes, &amp; upwelling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Surface currents for 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floatables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, bacteria, spill response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Surface currents for </a:t>
                      </a: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floatables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, bacteria, spill response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Ocean color for river plumes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Nearshore</a:t>
                      </a: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 dissolved oxygen surveys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Surface currents for floatables, bacteria, spill response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08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4. </a:t>
                      </a:r>
                      <a:b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Coastal Inundation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Weather forecast ensemble validation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Current forecast model validation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SSTs assimilation into forecast models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Assimilation dataset for forecast models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Nested forecast ensembles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000"/>
                      </a:srgbClr>
                    </a:solidFill>
                  </a:tcPr>
                </a:tc>
              </a:tr>
              <a:tr h="100647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Theme 5. </a:t>
                      </a:r>
                      <a:b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</a:b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Offshore Energy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Historical analysis &amp; wind model validation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66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Historical current analysis &amp; wind model validation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 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Historical analysis surface fronts &amp; plumes for siting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Historical analysis of subsurface fronts &amp; plumes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0"/>
                          <a:cs typeface="Arial" charset="0"/>
                        </a:rPr>
                        <a:t>Coupled ocean-atmosphere models for resource estimates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charset="0"/>
                        <a:cs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8741" name="TextBox 5"/>
          <p:cNvSpPr txBox="1">
            <a:spLocks noChangeArrowheads="1"/>
          </p:cNvSpPr>
          <p:nvPr/>
        </p:nvSpPr>
        <p:spPr bwMode="auto">
          <a:xfrm>
            <a:off x="0" y="113771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2800" b="1" dirty="0" smtClean="0">
                <a:solidFill>
                  <a:srgbClr val="000000"/>
                </a:solidFill>
                <a:latin typeface="Calibri"/>
              </a:rPr>
              <a:t>Integration Matrix: Capabilities Support </a:t>
            </a:r>
            <a:r>
              <a:rPr lang="en-US" sz="2800" b="1" dirty="0">
                <a:solidFill>
                  <a:srgbClr val="000000"/>
                </a:solidFill>
                <a:latin typeface="Calibri"/>
              </a:rPr>
              <a:t>M</a:t>
            </a:r>
            <a:r>
              <a:rPr lang="en-US" sz="2800" b="1" dirty="0" smtClean="0">
                <a:solidFill>
                  <a:srgbClr val="000000"/>
                </a:solidFill>
                <a:latin typeface="Calibri"/>
              </a:rPr>
              <a:t>ultiple Themes</a:t>
            </a:r>
            <a:endParaRPr lang="en-US" sz="2800" b="1" dirty="0">
              <a:solidFill>
                <a:srgbClr val="000000"/>
              </a:solidFill>
              <a:latin typeface="Calibri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384302" y="2451100"/>
            <a:ext cx="1435098" cy="0"/>
          </a:xfrm>
          <a:prstGeom prst="straightConnector1">
            <a:avLst/>
          </a:prstGeom>
          <a:ln w="38100" cmpd="sng">
            <a:solidFill>
              <a:srgbClr val="01FF09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2819400" y="2451100"/>
            <a:ext cx="1" cy="3327400"/>
          </a:xfrm>
          <a:prstGeom prst="straightConnector1">
            <a:avLst/>
          </a:prstGeom>
          <a:ln w="38100" cmpd="sng">
            <a:solidFill>
              <a:srgbClr val="01FF09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384302" y="3213100"/>
            <a:ext cx="3784598" cy="0"/>
          </a:xfrm>
          <a:prstGeom prst="straightConnector1">
            <a:avLst/>
          </a:prstGeom>
          <a:ln w="3810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168900" y="3213100"/>
            <a:ext cx="0" cy="2732090"/>
          </a:xfrm>
          <a:prstGeom prst="straightConnector1">
            <a:avLst/>
          </a:prstGeom>
          <a:ln w="3810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5180013" y="1828800"/>
            <a:ext cx="1587" cy="1384301"/>
          </a:xfrm>
          <a:prstGeom prst="straightConnector1">
            <a:avLst/>
          </a:prstGeom>
          <a:ln w="3810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1397002" y="4076700"/>
            <a:ext cx="4952998" cy="2"/>
          </a:xfrm>
          <a:prstGeom prst="straightConnector1">
            <a:avLst/>
          </a:prstGeom>
          <a:ln w="38100" cmpd="sng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6350000" y="4076700"/>
            <a:ext cx="0" cy="1868490"/>
          </a:xfrm>
          <a:prstGeom prst="straightConnector1">
            <a:avLst/>
          </a:prstGeom>
          <a:ln w="38100" cmpd="sng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6361113" y="1828800"/>
            <a:ext cx="1587" cy="2247902"/>
          </a:xfrm>
          <a:prstGeom prst="straightConnector1">
            <a:avLst/>
          </a:prstGeom>
          <a:ln w="38100" cmpd="sng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1397002" y="4864100"/>
            <a:ext cx="6157910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7554912" y="4864100"/>
            <a:ext cx="0" cy="108109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 flipV="1">
            <a:off x="7554912" y="1782763"/>
            <a:ext cx="11114" cy="308134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1397002" y="5778500"/>
            <a:ext cx="241296" cy="0"/>
          </a:xfrm>
          <a:prstGeom prst="straightConnector1">
            <a:avLst/>
          </a:prstGeom>
          <a:ln w="38100" cmpd="sng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flipH="1" flipV="1">
            <a:off x="1638298" y="1782764"/>
            <a:ext cx="2" cy="3995736"/>
          </a:xfrm>
          <a:prstGeom prst="straightConnector1">
            <a:avLst/>
          </a:prstGeom>
          <a:ln w="38100" cmpd="sng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4486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fld id="{99DF0DD8-9F42-174A-B545-B3702B4F4F68}" type="slidenum">
              <a:rPr lang="en-US" sz="1200">
                <a:solidFill>
                  <a:srgbClr val="898989"/>
                </a:solidFill>
                <a:latin typeface="Calibri" charset="0"/>
              </a:rPr>
              <a:pPr algn="l"/>
              <a:t>15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2530" name="TextBox 7"/>
          <p:cNvSpPr txBox="1">
            <a:spLocks noChangeArrowheads="1"/>
          </p:cNvSpPr>
          <p:nvPr/>
        </p:nvSpPr>
        <p:spPr bwMode="auto">
          <a:xfrm>
            <a:off x="1219200" y="76200"/>
            <a:ext cx="6705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dirty="0">
                <a:solidFill>
                  <a:srgbClr val="000000"/>
                </a:solidFill>
                <a:latin typeface="Times New Roman"/>
                <a:cs typeface="Times New Roman"/>
              </a:rPr>
              <a:t>Mid-Atlantic Bight HF Radar Network</a:t>
            </a:r>
            <a:endParaRPr lang="en-US" sz="2600" b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pic>
        <p:nvPicPr>
          <p:cNvPr id="2253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85800"/>
            <a:ext cx="89916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Box 7"/>
          <p:cNvSpPr txBox="1">
            <a:spLocks noChangeArrowheads="1"/>
          </p:cNvSpPr>
          <p:nvPr/>
        </p:nvSpPr>
        <p:spPr bwMode="auto">
          <a:xfrm>
            <a:off x="4387850" y="2438400"/>
            <a:ext cx="4710755" cy="2831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u="sng" dirty="0">
                <a:solidFill>
                  <a:prstClr val="white"/>
                </a:solidFill>
              </a:rPr>
              <a:t>Mid-Atlantic HF Radar Network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dirty="0" smtClean="0">
                <a:solidFill>
                  <a:srgbClr val="FF0000"/>
                </a:solidFill>
              </a:rPr>
              <a:t>17 </a:t>
            </a:r>
            <a:r>
              <a:rPr lang="en-US" sz="1800" b="1" dirty="0">
                <a:solidFill>
                  <a:srgbClr val="FF0000"/>
                </a:solidFill>
              </a:rPr>
              <a:t>Long-Range CODARs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dirty="0">
                <a:solidFill>
                  <a:prstClr val="white"/>
                </a:solidFill>
              </a:rPr>
              <a:t> </a:t>
            </a:r>
            <a:r>
              <a:rPr lang="en-US" sz="1800" b="1" dirty="0">
                <a:solidFill>
                  <a:srgbClr val="FFFF00"/>
                </a:solidFill>
              </a:rPr>
              <a:t> </a:t>
            </a:r>
            <a:r>
              <a:rPr lang="en-US" sz="1800" b="1" dirty="0" smtClean="0">
                <a:solidFill>
                  <a:srgbClr val="FFFF00"/>
                </a:solidFill>
              </a:rPr>
              <a:t>7 </a:t>
            </a:r>
            <a:r>
              <a:rPr lang="en-US" sz="1800" b="1" dirty="0">
                <a:solidFill>
                  <a:srgbClr val="FFFF00"/>
                </a:solidFill>
              </a:rPr>
              <a:t>Medium-Range CODARs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u="sng" dirty="0">
                <a:solidFill>
                  <a:srgbClr val="00FF00"/>
                </a:solidFill>
              </a:rPr>
              <a:t>17</a:t>
            </a:r>
            <a:r>
              <a:rPr lang="en-US" sz="1800" b="1" dirty="0">
                <a:solidFill>
                  <a:srgbClr val="00FF00"/>
                </a:solidFill>
              </a:rPr>
              <a:t> Short-Range CODARs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dirty="0">
                <a:solidFill>
                  <a:prstClr val="white"/>
                </a:solidFill>
              </a:rPr>
              <a:t>41 </a:t>
            </a:r>
            <a:r>
              <a:rPr lang="en-US" sz="1800" b="1" dirty="0" smtClean="0">
                <a:solidFill>
                  <a:prstClr val="white"/>
                </a:solidFill>
              </a:rPr>
              <a:t>Total CODARs in Region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800" b="1" dirty="0">
              <a:solidFill>
                <a:prstClr val="white"/>
              </a:solidFill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i="1" u="sng" dirty="0" smtClean="0">
                <a:solidFill>
                  <a:prstClr val="white"/>
                </a:solidFill>
              </a:rPr>
              <a:t>+5</a:t>
            </a:r>
            <a:r>
              <a:rPr lang="en-US" sz="1800" b="1" i="1" dirty="0" smtClean="0">
                <a:solidFill>
                  <a:prstClr val="white"/>
                </a:solidFill>
              </a:rPr>
              <a:t> CODARs outside Region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i="1" dirty="0" smtClean="0">
                <a:solidFill>
                  <a:prstClr val="white"/>
                </a:solidFill>
              </a:rPr>
              <a:t> 46 Total CODARs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800" b="1" dirty="0">
              <a:solidFill>
                <a:prstClr val="white"/>
              </a:solidFill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dirty="0">
                <a:solidFill>
                  <a:prstClr val="white"/>
                </a:solidFill>
              </a:rPr>
              <a:t>Triple Nested, Multi-static, Multi-use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dirty="0">
                <a:solidFill>
                  <a:prstClr val="white"/>
                </a:solidFill>
              </a:rPr>
              <a:t>Industry Partner: CODAR Ocean Sensors</a:t>
            </a:r>
          </a:p>
        </p:txBody>
      </p:sp>
      <p:cxnSp>
        <p:nvCxnSpPr>
          <p:cNvPr id="10" name="Straight Connector 9"/>
          <p:cNvCxnSpPr/>
          <p:nvPr/>
        </p:nvCxnSpPr>
        <p:spPr>
          <a:xfrm rot="10800000" flipV="1">
            <a:off x="2624138" y="922338"/>
            <a:ext cx="2557462" cy="873125"/>
          </a:xfrm>
          <a:prstGeom prst="line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261938" y="2760663"/>
            <a:ext cx="3352800" cy="1422400"/>
          </a:xfrm>
          <a:prstGeom prst="line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53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3908425"/>
            <a:ext cx="1079500" cy="1538288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2081213"/>
            <a:ext cx="1143000" cy="1582737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537" name="Group 9"/>
          <p:cNvGrpSpPr>
            <a:grpSpLocks/>
          </p:cNvGrpSpPr>
          <p:nvPr/>
        </p:nvGrpSpPr>
        <p:grpSpPr bwMode="auto">
          <a:xfrm>
            <a:off x="152400" y="776288"/>
            <a:ext cx="1963738" cy="993775"/>
            <a:chOff x="5204177" y="1478844"/>
            <a:chExt cx="3766629" cy="3127024"/>
          </a:xfrm>
        </p:grpSpPr>
        <p:pic>
          <p:nvPicPr>
            <p:cNvPr id="22544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4177" y="1478846"/>
              <a:ext cx="1341012" cy="3127022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45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0235" y="1478844"/>
              <a:ext cx="2380571" cy="3127023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538" name="Picture 15" descr="IMG_9578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46"/>
          <a:stretch>
            <a:fillRect/>
          </a:stretch>
        </p:blipFill>
        <p:spPr bwMode="auto">
          <a:xfrm>
            <a:off x="7639050" y="838200"/>
            <a:ext cx="1219200" cy="1671637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4" descr="3"/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6477000" y="5157787"/>
            <a:ext cx="582613" cy="56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8" name="Picture 49" descr="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786438" y="5175250"/>
            <a:ext cx="5937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22541" name="Picture 31" descr="IOOS_logo_white.gi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425" y="5243512"/>
            <a:ext cx="1012825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2" name="Picture 19" descr="USCG.gi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488" y="5175250"/>
            <a:ext cx="59055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3" name="Text Box 9"/>
          <p:cNvSpPr txBox="1">
            <a:spLocks noChangeArrowheads="1"/>
          </p:cNvSpPr>
          <p:nvPr/>
        </p:nvSpPr>
        <p:spPr bwMode="auto">
          <a:xfrm>
            <a:off x="2195513" y="704850"/>
            <a:ext cx="19383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FFFF00"/>
                </a:solidFill>
                <a:latin typeface="Calibri" charset="0"/>
              </a:rPr>
              <a:t>1000 km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FFFF00"/>
                </a:solidFill>
                <a:latin typeface="Calibri" charset="0"/>
              </a:rPr>
              <a:t>Cape to Cape</a:t>
            </a:r>
          </a:p>
        </p:txBody>
      </p:sp>
      <p:pic>
        <p:nvPicPr>
          <p:cNvPr id="2" name="Picture 1" descr="Screen Shot 2013-10-21 at 8.16.35 PM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250" y="3039577"/>
            <a:ext cx="1260078" cy="80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24568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te_Map_Mercator_Maracoos_v4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275" t="6011" r="25616" b="6369"/>
          <a:stretch/>
        </p:blipFill>
        <p:spPr>
          <a:xfrm>
            <a:off x="-12700" y="-1"/>
            <a:ext cx="4737100" cy="621232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033217" y="2819400"/>
            <a:ext cx="2411783" cy="29591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20" descr="ODU_cropped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55246" y="4415793"/>
            <a:ext cx="1006321" cy="54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2" descr="unc-logo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89042" y="5334351"/>
            <a:ext cx="538728" cy="43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final_randd_largegif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9282" y="4999224"/>
            <a:ext cx="1238249" cy="347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9145756"/>
              </p:ext>
            </p:extLst>
          </p:nvPr>
        </p:nvGraphicFramePr>
        <p:xfrm>
          <a:off x="4622800" y="1522279"/>
          <a:ext cx="4432300" cy="407924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108075"/>
                <a:gridCol w="1108075"/>
                <a:gridCol w="1108075"/>
                <a:gridCol w="1108075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 MHz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13 MHz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25 MHz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U Mass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WHOI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U Conn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URI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Stevens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Rutgers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Delaware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ODU/CIT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UNC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17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3" name="Picture 12" descr="umass_dartmouth_logo2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7660" y="3200105"/>
            <a:ext cx="593831" cy="551448"/>
          </a:xfrm>
          <a:prstGeom prst="rect">
            <a:avLst/>
          </a:prstGeom>
        </p:spPr>
      </p:pic>
      <p:pic>
        <p:nvPicPr>
          <p:cNvPr id="14" name="Picture 17" descr="uconn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9306" y="4505885"/>
            <a:ext cx="490538" cy="49184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WHOI.jp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3445" y="3822623"/>
            <a:ext cx="642260" cy="591679"/>
          </a:xfrm>
          <a:prstGeom prst="rect">
            <a:avLst/>
          </a:prstGeom>
        </p:spPr>
      </p:pic>
      <p:pic>
        <p:nvPicPr>
          <p:cNvPr id="16" name="Picture 15" descr="Stevens-Official-Color_logo.png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1317" y="5376134"/>
            <a:ext cx="926517" cy="394654"/>
          </a:xfrm>
          <a:prstGeom prst="rect">
            <a:avLst/>
          </a:prstGeom>
        </p:spPr>
      </p:pic>
      <p:pic>
        <p:nvPicPr>
          <p:cNvPr id="17" name="Picture 15" descr="uDelLogo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7586" y="3753044"/>
            <a:ext cx="521640" cy="52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 descr="uri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2015" y="4891192"/>
            <a:ext cx="485120" cy="441668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1" name="Oval 20"/>
          <p:cNvSpPr/>
          <p:nvPr/>
        </p:nvSpPr>
        <p:spPr>
          <a:xfrm>
            <a:off x="6108700" y="1938338"/>
            <a:ext cx="254000" cy="25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6108700" y="3808432"/>
            <a:ext cx="254000" cy="25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6108700" y="4555194"/>
            <a:ext cx="254000" cy="25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6108700" y="4926460"/>
            <a:ext cx="254000" cy="25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8362950" y="2687638"/>
            <a:ext cx="254000" cy="254000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7251700" y="3808432"/>
            <a:ext cx="254000" cy="2540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8362950" y="4555194"/>
            <a:ext cx="254000" cy="254000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8362950" y="4164460"/>
            <a:ext cx="254000" cy="254000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8362950" y="2306638"/>
            <a:ext cx="254000" cy="254000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8362950" y="3084532"/>
            <a:ext cx="254000" cy="254000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8362950" y="3437594"/>
            <a:ext cx="254000" cy="254000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8362950" y="3796160"/>
            <a:ext cx="254000" cy="254000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724400" y="5638800"/>
            <a:ext cx="40622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41 Stations Total in Region</a:t>
            </a:r>
            <a:endParaRPr lang="en-US" sz="2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81200" y="2781300"/>
            <a:ext cx="2514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u="sng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10 Organizations</a:t>
            </a:r>
            <a:endParaRPr lang="en-US" sz="1800" b="1" u="sng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34" name="Picture 33" descr="RUCOOL_Clear.png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5705" y="3269198"/>
            <a:ext cx="1639041" cy="3549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76800" y="12700"/>
            <a:ext cx="40386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MARACOOS</a:t>
            </a:r>
            <a:r>
              <a:rPr lang="en-US" dirty="0" smtClean="0"/>
              <a:t> </a:t>
            </a:r>
          </a:p>
          <a:p>
            <a:pPr algn="ctr"/>
            <a:r>
              <a:rPr lang="en-US" b="1" dirty="0" smtClean="0"/>
              <a:t>HF Radar Network:</a:t>
            </a:r>
          </a:p>
          <a:p>
            <a:pPr algn="ctr"/>
            <a:r>
              <a:rPr lang="en-US" dirty="0" smtClean="0"/>
              <a:t>Distributed Site Ownership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19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306" name="Picture 2" descr="marcoos_blank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0" r="21007"/>
          <a:stretch>
            <a:fillRect/>
          </a:stretch>
        </p:blipFill>
        <p:spPr bwMode="auto">
          <a:xfrm>
            <a:off x="69850" y="0"/>
            <a:ext cx="5105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2308" name="Oval 4"/>
          <p:cNvSpPr>
            <a:spLocks noChangeArrowheads="1"/>
          </p:cNvSpPr>
          <p:nvPr/>
        </p:nvSpPr>
        <p:spPr bwMode="auto">
          <a:xfrm>
            <a:off x="771525" y="3505200"/>
            <a:ext cx="1676400" cy="2514600"/>
          </a:xfrm>
          <a:prstGeom prst="ellipse">
            <a:avLst/>
          </a:prstGeom>
          <a:solidFill>
            <a:schemeClr val="accent2">
              <a:alpha val="39999"/>
            </a:schemeClr>
          </a:solidFill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2311" name="Text Box 7"/>
          <p:cNvSpPr txBox="1">
            <a:spLocks noChangeArrowheads="1"/>
          </p:cNvSpPr>
          <p:nvPr/>
        </p:nvSpPr>
        <p:spPr bwMode="auto">
          <a:xfrm>
            <a:off x="923925" y="4343400"/>
            <a:ext cx="13716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Southern </a:t>
            </a:r>
          </a:p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Operator</a:t>
            </a:r>
          </a:p>
        </p:txBody>
      </p:sp>
      <p:sp>
        <p:nvSpPr>
          <p:cNvPr id="482310" name="Oval 6"/>
          <p:cNvSpPr>
            <a:spLocks noChangeArrowheads="1"/>
          </p:cNvSpPr>
          <p:nvPr/>
        </p:nvSpPr>
        <p:spPr bwMode="auto">
          <a:xfrm rot="5400000">
            <a:off x="2943225" y="342900"/>
            <a:ext cx="1676400" cy="2514600"/>
          </a:xfrm>
          <a:prstGeom prst="ellipse">
            <a:avLst/>
          </a:prstGeom>
          <a:solidFill>
            <a:srgbClr val="009900">
              <a:alpha val="39999"/>
            </a:srgbClr>
          </a:solidFill>
          <a:ln w="38100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2312" name="Text Box 8"/>
          <p:cNvSpPr txBox="1">
            <a:spLocks noChangeArrowheads="1"/>
          </p:cNvSpPr>
          <p:nvPr/>
        </p:nvSpPr>
        <p:spPr bwMode="auto">
          <a:xfrm>
            <a:off x="3133725" y="1143000"/>
            <a:ext cx="13716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Northern </a:t>
            </a:r>
          </a:p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Operator</a:t>
            </a:r>
          </a:p>
        </p:txBody>
      </p:sp>
      <p:sp>
        <p:nvSpPr>
          <p:cNvPr id="482309" name="Oval 5"/>
          <p:cNvSpPr>
            <a:spLocks noChangeArrowheads="1"/>
          </p:cNvSpPr>
          <p:nvPr/>
        </p:nvSpPr>
        <p:spPr bwMode="auto">
          <a:xfrm rot="2184547">
            <a:off x="1457325" y="1600200"/>
            <a:ext cx="1676400" cy="2514600"/>
          </a:xfrm>
          <a:prstGeom prst="ellipse">
            <a:avLst/>
          </a:prstGeom>
          <a:solidFill>
            <a:srgbClr val="FF3300">
              <a:alpha val="39999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2313" name="Text Box 9"/>
          <p:cNvSpPr txBox="1">
            <a:spLocks noChangeArrowheads="1"/>
          </p:cNvSpPr>
          <p:nvPr/>
        </p:nvSpPr>
        <p:spPr bwMode="auto">
          <a:xfrm>
            <a:off x="1609725" y="2362200"/>
            <a:ext cx="13716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Central </a:t>
            </a:r>
          </a:p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Operator</a:t>
            </a:r>
          </a:p>
        </p:txBody>
      </p:sp>
      <p:sp>
        <p:nvSpPr>
          <p:cNvPr id="482319" name="Rectangle 15"/>
          <p:cNvSpPr>
            <a:spLocks noGrp="1" noChangeArrowheads="1"/>
          </p:cNvSpPr>
          <p:nvPr>
            <p:ph type="body" idx="1"/>
          </p:nvPr>
        </p:nvSpPr>
        <p:spPr>
          <a:xfrm>
            <a:off x="5143500" y="1371600"/>
            <a:ext cx="3924300" cy="5670550"/>
          </a:xfrm>
        </p:spPr>
        <p:txBody>
          <a:bodyPr>
            <a:normAutofit/>
          </a:bodyPr>
          <a:lstStyle/>
          <a:p>
            <a:r>
              <a:rPr lang="en-US" sz="2800" dirty="0"/>
              <a:t>Regional Coordinator</a:t>
            </a:r>
          </a:p>
          <a:p>
            <a:pPr algn="r">
              <a:buFontTx/>
              <a:buNone/>
            </a:pPr>
            <a:r>
              <a:rPr lang="en-US" sz="2400" dirty="0" smtClean="0"/>
              <a:t>Dr. Hugh </a:t>
            </a:r>
            <a:r>
              <a:rPr lang="en-US" sz="2400" dirty="0"/>
              <a:t>Roarty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r>
              <a:rPr lang="en-US" sz="2800" dirty="0"/>
              <a:t>Distributed Technicians</a:t>
            </a:r>
          </a:p>
          <a:p>
            <a:pPr algn="r">
              <a:buFontTx/>
              <a:buNone/>
            </a:pPr>
            <a:r>
              <a:rPr lang="en-US" sz="2400" dirty="0" smtClean="0"/>
              <a:t>Matt </a:t>
            </a:r>
            <a:r>
              <a:rPr lang="en-US" sz="2400" dirty="0" err="1" smtClean="0"/>
              <a:t>Grossi</a:t>
            </a:r>
            <a:endParaRPr lang="en-US" sz="2400" dirty="0"/>
          </a:p>
          <a:p>
            <a:pPr algn="r">
              <a:buFontTx/>
              <a:buNone/>
            </a:pPr>
            <a:endParaRPr lang="en-US" sz="1800" dirty="0"/>
          </a:p>
          <a:p>
            <a:pPr algn="r">
              <a:buFontTx/>
              <a:buNone/>
            </a:pPr>
            <a:r>
              <a:rPr lang="en-US" sz="2400" dirty="0" smtClean="0"/>
              <a:t>Todd Fake</a:t>
            </a:r>
            <a:endParaRPr lang="en-US" sz="2400" dirty="0"/>
          </a:p>
          <a:p>
            <a:pPr algn="r">
              <a:buFontTx/>
              <a:buNone/>
            </a:pPr>
            <a:endParaRPr lang="en-US" sz="1800" dirty="0"/>
          </a:p>
          <a:p>
            <a:pPr algn="r">
              <a:buFontTx/>
              <a:buNone/>
            </a:pPr>
            <a:r>
              <a:rPr lang="en-US" sz="2400" dirty="0" smtClean="0"/>
              <a:t>Ethan Handel</a:t>
            </a:r>
            <a:endParaRPr lang="en-US" sz="2400" dirty="0"/>
          </a:p>
          <a:p>
            <a:pPr algn="r">
              <a:buFontTx/>
              <a:buNone/>
            </a:pPr>
            <a:endParaRPr lang="en-US" sz="1800" dirty="0"/>
          </a:p>
          <a:p>
            <a:pPr algn="r">
              <a:buFontTx/>
              <a:buNone/>
            </a:pPr>
            <a:r>
              <a:rPr lang="en-US" sz="2400" dirty="0"/>
              <a:t>Teresa </a:t>
            </a:r>
            <a:r>
              <a:rPr lang="en-US" sz="2400" dirty="0" smtClean="0"/>
              <a:t>Updyke</a:t>
            </a:r>
            <a:endParaRPr lang="en-US" sz="2400" dirty="0"/>
          </a:p>
          <a:p>
            <a:pPr>
              <a:buFontTx/>
              <a:buNone/>
            </a:pPr>
            <a:endParaRPr lang="en-US" dirty="0"/>
          </a:p>
        </p:txBody>
      </p:sp>
      <p:pic>
        <p:nvPicPr>
          <p:cNvPr id="17" name="Picture 20" descr="ODU_cropp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5638800"/>
            <a:ext cx="914400" cy="495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COOL_redgray_on_light_lg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5029200"/>
            <a:ext cx="878253" cy="385260"/>
          </a:xfrm>
          <a:prstGeom prst="rect">
            <a:avLst/>
          </a:prstGeom>
        </p:spPr>
      </p:pic>
      <p:pic>
        <p:nvPicPr>
          <p:cNvPr id="19" name="Picture 18" descr="umass_dartmouth_logo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3505200"/>
            <a:ext cx="582374" cy="533400"/>
          </a:xfrm>
          <a:prstGeom prst="rect">
            <a:avLst/>
          </a:prstGeom>
        </p:spPr>
      </p:pic>
      <p:pic>
        <p:nvPicPr>
          <p:cNvPr id="20" name="Picture 17" descr="ucon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114800"/>
            <a:ext cx="636574" cy="638274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MARACOOS_Logo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" y="421846"/>
            <a:ext cx="3371127" cy="581454"/>
          </a:xfrm>
          <a:prstGeom prst="rect">
            <a:avLst/>
          </a:prstGeom>
        </p:spPr>
      </p:pic>
      <p:pic>
        <p:nvPicPr>
          <p:cNvPr id="22" name="Picture 21" descr="RUCOOL_Clear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2128738"/>
            <a:ext cx="2133600" cy="46206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876800" y="12700"/>
            <a:ext cx="40386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MARACOOS</a:t>
            </a:r>
            <a:r>
              <a:rPr lang="en-US" dirty="0" smtClean="0"/>
              <a:t> </a:t>
            </a:r>
          </a:p>
          <a:p>
            <a:pPr algn="ctr"/>
            <a:r>
              <a:rPr lang="en-US" b="1" dirty="0" smtClean="0"/>
              <a:t>HF Radar Network:</a:t>
            </a:r>
          </a:p>
          <a:p>
            <a:pPr algn="ctr"/>
            <a:r>
              <a:rPr lang="en-US" dirty="0" smtClean="0"/>
              <a:t>Distributed Site Support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55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1118206426_2340b3d5e9_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b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                            </a:t>
            </a:r>
            <a:r>
              <a:rPr lang="en-US" b="1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 Success </a:t>
            </a:r>
            <a:r>
              <a:rPr lang="en-US" b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Stories – Making a Difference</a:t>
            </a:r>
          </a:p>
          <a:p>
            <a:pPr eaLnBrk="1" hangingPunct="1"/>
            <a:endParaRPr lang="en-US" b="1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/>
            <a:r>
              <a:rPr lang="en-US" b="1" i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Optimizing HF Radar for SAR using USCG Surface Drifters</a:t>
            </a:r>
          </a:p>
          <a:p>
            <a:pPr eaLnBrk="1" hangingPunct="1"/>
            <a:endParaRPr lang="en-US" sz="2000" b="1" i="1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0" y="4114800"/>
            <a:ext cx="4289981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 b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Art Allen </a:t>
            </a:r>
          </a:p>
          <a:p>
            <a:pPr eaLnBrk="1" hangingPunct="1"/>
            <a:r>
              <a:rPr lang="en-US" sz="2000" b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U.S. Coast Guard</a:t>
            </a:r>
          </a:p>
          <a:p>
            <a:pPr eaLnBrk="1" hangingPunct="1"/>
            <a:endParaRPr lang="en-US" sz="2000" b="1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/>
            <a:r>
              <a:rPr lang="en-US" sz="2000" b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Scott Glenn</a:t>
            </a:r>
          </a:p>
          <a:p>
            <a:pPr eaLnBrk="1" hangingPunct="1"/>
            <a:r>
              <a:rPr lang="en-US" sz="2000" b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Rutgers University</a:t>
            </a:r>
            <a:endParaRPr lang="en-US" sz="2000" b="1" dirty="0" smtClean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/>
            <a:endParaRPr lang="en-US" sz="2000" b="1" dirty="0" smtClean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/>
            <a:r>
              <a:rPr lang="en-US" sz="2000" b="1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Mid</a:t>
            </a:r>
            <a:r>
              <a:rPr lang="en-US" sz="2000" b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-Atlantic </a:t>
            </a:r>
            <a:r>
              <a:rPr lang="en-US" sz="2000" b="1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Regional Association</a:t>
            </a:r>
          </a:p>
          <a:p>
            <a:pPr eaLnBrk="1" hangingPunct="1"/>
            <a:r>
              <a:rPr lang="en-US" sz="2000" b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Coastal Ocean Observing System</a:t>
            </a:r>
          </a:p>
        </p:txBody>
      </p:sp>
      <p:pic>
        <p:nvPicPr>
          <p:cNvPr id="30725" name="Picture 5" descr="1468414560_d638cdb7d2_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4800600"/>
            <a:ext cx="2438400" cy="18288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0726" name="Picture 6" descr="1490972357_d86649c7e2_o"/>
          <p:cNvPicPr>
            <a:picLocks noChangeAspect="1" noChangeArrowheads="1"/>
          </p:cNvPicPr>
          <p:nvPr/>
        </p:nvPicPr>
        <p:blipFill>
          <a:blip r:embed="rId4"/>
          <a:srcRect l="10001" t="282" r="49001" b="33427"/>
          <a:stretch>
            <a:fillRect/>
          </a:stretch>
        </p:blipFill>
        <p:spPr bwMode="auto">
          <a:xfrm>
            <a:off x="6858000" y="4419600"/>
            <a:ext cx="2130425" cy="22860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9" name="Picture 31" descr="IOOS_logo_white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2667" y="0"/>
            <a:ext cx="1701802" cy="688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529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Text Box 2"/>
          <p:cNvSpPr txBox="1">
            <a:spLocks noChangeArrowheads="1"/>
          </p:cNvSpPr>
          <p:nvPr/>
        </p:nvSpPr>
        <p:spPr bwMode="auto">
          <a:xfrm>
            <a:off x="1524000" y="346075"/>
            <a:ext cx="640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sz="2400">
              <a:latin typeface="Times New Roman" charset="0"/>
              <a:cs typeface="+mn-cs"/>
            </a:endParaRPr>
          </a:p>
        </p:txBody>
      </p:sp>
      <p:sp>
        <p:nvSpPr>
          <p:cNvPr id="561155" name="Text Box 3"/>
          <p:cNvSpPr txBox="1">
            <a:spLocks noChangeArrowheads="1"/>
          </p:cNvSpPr>
          <p:nvPr/>
        </p:nvSpPr>
        <p:spPr bwMode="auto">
          <a:xfrm>
            <a:off x="1371600" y="346075"/>
            <a:ext cx="678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sz="2400">
              <a:latin typeface="Times New Roman" charset="0"/>
              <a:cs typeface="+mn-cs"/>
            </a:endParaRPr>
          </a:p>
        </p:txBody>
      </p:sp>
      <p:sp>
        <p:nvSpPr>
          <p:cNvPr id="561156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0" y="-76200"/>
            <a:ext cx="7772400" cy="16764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0000FF"/>
                </a:solidFill>
                <a:cs typeface="+mj-cs"/>
              </a:rPr>
              <a:t>Self-Locating Data Marker Buoy </a:t>
            </a:r>
            <a:br>
              <a:rPr lang="en-US" sz="3200" b="1" dirty="0" smtClean="0">
                <a:solidFill>
                  <a:srgbClr val="0000FF"/>
                </a:solidFill>
                <a:cs typeface="+mj-cs"/>
              </a:rPr>
            </a:br>
            <a:r>
              <a:rPr lang="en-US" sz="3200" b="1" dirty="0" smtClean="0">
                <a:solidFill>
                  <a:srgbClr val="0000FF"/>
                </a:solidFill>
                <a:cs typeface="+mj-cs"/>
              </a:rPr>
              <a:t>(SLDMB) Deployments</a:t>
            </a:r>
            <a:br>
              <a:rPr lang="en-US" sz="3200" b="1" dirty="0" smtClean="0">
                <a:solidFill>
                  <a:srgbClr val="0000FF"/>
                </a:solidFill>
                <a:cs typeface="+mj-cs"/>
              </a:rPr>
            </a:br>
            <a:r>
              <a:rPr lang="en-US" sz="3200" b="1" dirty="0" smtClean="0">
                <a:solidFill>
                  <a:srgbClr val="0000FF"/>
                </a:solidFill>
                <a:cs typeface="+mj-cs"/>
              </a:rPr>
              <a:t>1 Jan 2006 – 31 Dec 2007</a:t>
            </a:r>
          </a:p>
        </p:txBody>
      </p:sp>
      <p:pic>
        <p:nvPicPr>
          <p:cNvPr id="7172" name="Picture 5" descr="cgmark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39913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6" descr="SLDMB_2006_07_deployments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476375"/>
            <a:ext cx="9144000" cy="4708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1159" name="Picture 7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84313"/>
            <a:ext cx="3890963" cy="253047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aphicFrame>
        <p:nvGraphicFramePr>
          <p:cNvPr id="8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7779952"/>
              </p:ext>
            </p:extLst>
          </p:nvPr>
        </p:nvGraphicFramePr>
        <p:xfrm>
          <a:off x="7518400" y="0"/>
          <a:ext cx="1625600" cy="17330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7" name="Document" r:id="rId7" imgW="3026664" imgH="3227832" progId="Word.Document.8">
                  <p:embed/>
                </p:oleObj>
              </mc:Choice>
              <mc:Fallback>
                <p:oleObj name="Document" r:id="rId7" imgW="3026664" imgH="3227832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18400" y="0"/>
                        <a:ext cx="1625600" cy="17330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6" descr="1490972357_d86649c7e2_o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4495800"/>
            <a:ext cx="1491298" cy="16002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82403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anorama_imc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00"/>
            <a:ext cx="9155938" cy="44958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33400" y="4744641"/>
            <a:ext cx="9525000" cy="1846659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en-US" sz="2000" b="1" dirty="0" smtClean="0"/>
              <a:t>Dr. Scott Glenn</a:t>
            </a:r>
          </a:p>
          <a:p>
            <a:r>
              <a:rPr lang="en-US" sz="1800" dirty="0" smtClean="0"/>
              <a:t>Distinguished Professor</a:t>
            </a:r>
          </a:p>
          <a:p>
            <a:r>
              <a:rPr lang="en-US" sz="1800" dirty="0" smtClean="0"/>
              <a:t>MARACOOS Principal Investigator</a:t>
            </a:r>
          </a:p>
          <a:p>
            <a:r>
              <a:rPr lang="en-US" sz="1800" dirty="0" smtClean="0"/>
              <a:t>National HF Radar Steering Committee</a:t>
            </a:r>
          </a:p>
          <a:p>
            <a:r>
              <a:rPr lang="en-US" sz="1800" dirty="0" err="1" smtClean="0"/>
              <a:t>glenn@marine.rutgers.edu</a:t>
            </a:r>
            <a:endParaRPr lang="en-US" sz="1800" dirty="0" smtClean="0"/>
          </a:p>
          <a:p>
            <a:endParaRPr lang="en-US" sz="2000" b="1" dirty="0" smtClean="0"/>
          </a:p>
          <a:p>
            <a:r>
              <a:rPr lang="en-US" sz="2000" b="1" dirty="0" smtClean="0"/>
              <a:t>Dr. Hugh Roarty</a:t>
            </a:r>
          </a:p>
          <a:p>
            <a:r>
              <a:rPr lang="en-US" sz="1800" dirty="0" smtClean="0"/>
              <a:t>Operations Center Director</a:t>
            </a:r>
          </a:p>
          <a:p>
            <a:r>
              <a:rPr lang="en-US" sz="1800" dirty="0" smtClean="0"/>
              <a:t>MARACOOS HFR Coordinator</a:t>
            </a:r>
          </a:p>
          <a:p>
            <a:r>
              <a:rPr lang="en-US" sz="1800" dirty="0" smtClean="0"/>
              <a:t>Global HF Radar Network Chair</a:t>
            </a:r>
          </a:p>
          <a:p>
            <a:r>
              <a:rPr lang="en-US" sz="1800" dirty="0" err="1" smtClean="0"/>
              <a:t>hroarty@marine.rutgers.edu</a:t>
            </a:r>
            <a:r>
              <a:rPr lang="en-US" sz="1800" dirty="0" smtClean="0"/>
              <a:t> </a:t>
            </a:r>
            <a:endParaRPr lang="en-US" sz="1800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3318934"/>
            <a:ext cx="91440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Rutgers University (RU)</a:t>
            </a:r>
            <a:br>
              <a:rPr lang="en-US" sz="2000" b="1" dirty="0"/>
            </a:br>
            <a:r>
              <a:rPr lang="en-US" sz="2000" b="1" dirty="0" smtClean="0"/>
              <a:t>Center for </a:t>
            </a:r>
            <a:r>
              <a:rPr lang="en-US" sz="2000" b="1" dirty="0"/>
              <a:t>Ocean Observation </a:t>
            </a:r>
            <a:r>
              <a:rPr lang="en-US" sz="2000" b="1" dirty="0" smtClean="0"/>
              <a:t>Leadership </a:t>
            </a:r>
            <a:r>
              <a:rPr lang="en-US" sz="2000" b="1" dirty="0"/>
              <a:t>(COOL)</a:t>
            </a:r>
            <a:br>
              <a:rPr lang="en-US" sz="2000" b="1" dirty="0"/>
            </a:br>
            <a:r>
              <a:rPr lang="en-US" sz="1800" dirty="0" smtClean="0"/>
              <a:t>Department </a:t>
            </a:r>
            <a:r>
              <a:rPr lang="en-US" sz="1800" dirty="0"/>
              <a:t>of Marine and Coastal Sciences (IMCS</a:t>
            </a:r>
            <a:r>
              <a:rPr lang="en-US" sz="1800" dirty="0" smtClean="0"/>
              <a:t>)</a:t>
            </a:r>
          </a:p>
          <a:p>
            <a:pPr algn="ctr"/>
            <a:r>
              <a:rPr lang="en-US" sz="1800" dirty="0" smtClean="0"/>
              <a:t>New </a:t>
            </a:r>
            <a:r>
              <a:rPr lang="en-US" sz="1800" dirty="0"/>
              <a:t>Brunswick, New Jersey, </a:t>
            </a:r>
            <a:r>
              <a:rPr lang="en-US" sz="1800" dirty="0" smtClean="0"/>
              <a:t>USA</a:t>
            </a:r>
          </a:p>
          <a:p>
            <a:pPr algn="ctr"/>
            <a:r>
              <a:rPr lang="en-US" sz="1800" dirty="0" smtClean="0"/>
              <a:t>http://</a:t>
            </a:r>
            <a:r>
              <a:rPr lang="en-US" sz="1800" dirty="0" err="1" smtClean="0"/>
              <a:t>rucool.marine.rutgers.edu</a:t>
            </a:r>
            <a:endParaRPr lang="en-US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1961223" y="-51376"/>
            <a:ext cx="611597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25 Years of Ocean Observing at:</a:t>
            </a:r>
            <a:endParaRPr lang="en-US" sz="3200" dirty="0"/>
          </a:p>
        </p:txBody>
      </p:sp>
      <p:pic>
        <p:nvPicPr>
          <p:cNvPr id="8" name="Picture 9" descr="Screen shot 2012-02-19 at 1.33.1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900" y="2895600"/>
            <a:ext cx="14478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03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0575"/>
            <a:ext cx="4557038" cy="350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odar_ru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44887" y="1866900"/>
            <a:ext cx="4499113" cy="3695700"/>
          </a:xfrm>
          <a:prstGeom prst="rect">
            <a:avLst/>
          </a:prstGeom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43800" y="0"/>
            <a:ext cx="12890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6200" y="5772090"/>
            <a:ext cx="960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Can HF Radar provide improved estimates of the location of SLDMB?</a:t>
            </a:r>
            <a:endParaRPr lang="en-US" sz="2000" dirty="0"/>
          </a:p>
        </p:txBody>
      </p:sp>
      <p:pic>
        <p:nvPicPr>
          <p:cNvPr id="7" name="Picture 6" descr="2005_CG_Repor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59852" cy="1828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819400" y="304800"/>
            <a:ext cx="449564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USCG Search And Rescue</a:t>
            </a:r>
          </a:p>
          <a:p>
            <a:pPr algn="ctr"/>
            <a:r>
              <a:rPr lang="en-US" sz="2800" dirty="0" smtClean="0"/>
              <a:t>Status 2004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45286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0575"/>
            <a:ext cx="4557038" cy="350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43800" y="0"/>
            <a:ext cx="12890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6200" y="5772090"/>
            <a:ext cx="960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Can HF Radar provide improved estimates of the location of SLDMB?</a:t>
            </a:r>
            <a:endParaRPr lang="en-US" sz="2000" dirty="0"/>
          </a:p>
        </p:txBody>
      </p:sp>
      <p:pic>
        <p:nvPicPr>
          <p:cNvPr id="7" name="Picture 6" descr="2005_CG_Repor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59852" cy="1828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819400" y="304800"/>
            <a:ext cx="449564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USCG Search And Rescue</a:t>
            </a:r>
          </a:p>
          <a:p>
            <a:pPr algn="ctr"/>
            <a:r>
              <a:rPr lang="en-US" sz="2800" dirty="0" smtClean="0"/>
              <a:t>Status 2004</a:t>
            </a:r>
            <a:endParaRPr lang="en-US" sz="2800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775795"/>
            <a:ext cx="4394201" cy="386300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2605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1" name="Picture 6" descr="Screen shot 2010-11-12 at 4.38.20 PM.png"/>
          <p:cNvPicPr>
            <a:picLocks noChangeAspect="1"/>
          </p:cNvPicPr>
          <p:nvPr/>
        </p:nvPicPr>
        <p:blipFill rotWithShape="1">
          <a:blip r:embed="rId2"/>
          <a:srcRect l="1103" t="1725" r="4115" b="762"/>
          <a:stretch/>
        </p:blipFill>
        <p:spPr bwMode="auto">
          <a:xfrm>
            <a:off x="3641402" y="593865"/>
            <a:ext cx="5157672" cy="2918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78" name="Picture 4" descr="Figure04_col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38200"/>
            <a:ext cx="3200400" cy="269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57200" y="6584950"/>
            <a:ext cx="2133600" cy="365125"/>
          </a:xfrm>
          <a:noFill/>
        </p:spPr>
        <p:txBody>
          <a:bodyPr/>
          <a:lstStyle/>
          <a:p>
            <a:pPr algn="l"/>
            <a:fld id="{6A00C64A-9FCA-1E4D-815C-FA28E9FD70B4}" type="slidenum">
              <a:rPr lang="en-US">
                <a:solidFill>
                  <a:srgbClr val="898989"/>
                </a:solidFill>
                <a:latin typeface="Calibri" charset="0"/>
              </a:rPr>
              <a:pPr algn="l"/>
              <a:t>22</a:t>
            </a:fld>
            <a:endParaRPr lang="en-US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4580" name="TextBox 7"/>
          <p:cNvSpPr txBox="1">
            <a:spLocks noChangeArrowheads="1"/>
          </p:cNvSpPr>
          <p:nvPr/>
        </p:nvSpPr>
        <p:spPr bwMode="auto">
          <a:xfrm>
            <a:off x="0" y="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sz="2000" b="1" u="sng" dirty="0">
                <a:solidFill>
                  <a:prstClr val="black"/>
                </a:solidFill>
                <a:ea typeface="Arial" charset="0"/>
                <a:cs typeface="Arial" charset="0"/>
              </a:rPr>
              <a:t>Transition</a:t>
            </a:r>
            <a:r>
              <a:rPr lang="en-US" sz="2000" b="1" dirty="0">
                <a:solidFill>
                  <a:prstClr val="black"/>
                </a:solidFill>
                <a:ea typeface="Arial" charset="0"/>
                <a:cs typeface="Arial" charset="0"/>
              </a:rPr>
              <a:t> Objective –</a:t>
            </a:r>
            <a:r>
              <a:rPr lang="en-US" sz="2000" b="1" dirty="0" smtClean="0">
                <a:solidFill>
                  <a:prstClr val="black"/>
                </a:solidFill>
                <a:ea typeface="Arial" charset="0"/>
                <a:cs typeface="Arial" charset="0"/>
              </a:rPr>
              <a:t> </a:t>
            </a:r>
          </a:p>
          <a:p>
            <a:pPr algn="ctr" eaLnBrk="1" hangingPunct="1"/>
            <a:r>
              <a:rPr lang="en-US" sz="2000" b="1" i="1" dirty="0" smtClean="0">
                <a:solidFill>
                  <a:prstClr val="black"/>
                </a:solidFill>
                <a:ea typeface="Arial" charset="0"/>
                <a:cs typeface="Arial" charset="0"/>
              </a:rPr>
              <a:t>Operational Use of HF Radar Surface Currents for Search And Rescue</a:t>
            </a:r>
          </a:p>
        </p:txBody>
      </p:sp>
      <p:pic>
        <p:nvPicPr>
          <p:cNvPr id="2458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37200" y="3820026"/>
            <a:ext cx="3250276" cy="2352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Up Arrow 13"/>
          <p:cNvSpPr/>
          <p:nvPr/>
        </p:nvSpPr>
        <p:spPr>
          <a:xfrm rot="5400000">
            <a:off x="3352800" y="1600200"/>
            <a:ext cx="363538" cy="363538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Up Arrow 14"/>
          <p:cNvSpPr/>
          <p:nvPr/>
        </p:nvSpPr>
        <p:spPr>
          <a:xfrm rot="10800000">
            <a:off x="7899400" y="3268134"/>
            <a:ext cx="363538" cy="355600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Up Arrow 18"/>
          <p:cNvSpPr/>
          <p:nvPr/>
        </p:nvSpPr>
        <p:spPr>
          <a:xfrm rot="16200000">
            <a:off x="3903134" y="4809067"/>
            <a:ext cx="363538" cy="355600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590" name="TextBox 19"/>
          <p:cNvSpPr txBox="1">
            <a:spLocks noChangeArrowheads="1"/>
          </p:cNvSpPr>
          <p:nvPr/>
        </p:nvSpPr>
        <p:spPr bwMode="auto">
          <a:xfrm>
            <a:off x="3276600" y="762000"/>
            <a:ext cx="15033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>
                <a:solidFill>
                  <a:prstClr val="black"/>
                </a:solidFill>
                <a:ea typeface="Arial" charset="0"/>
                <a:cs typeface="Arial" charset="0"/>
              </a:rPr>
              <a:t>Surface Currents</a:t>
            </a:r>
          </a:p>
        </p:txBody>
      </p:sp>
      <p:pic>
        <p:nvPicPr>
          <p:cNvPr id="24" name="Picture 23" descr="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32200" y="2286001"/>
            <a:ext cx="83185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24594" name="Picture 2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20533" y="4224866"/>
            <a:ext cx="17526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Up Arrow 20"/>
          <p:cNvSpPr/>
          <p:nvPr/>
        </p:nvSpPr>
        <p:spPr>
          <a:xfrm>
            <a:off x="1617134" y="3496734"/>
            <a:ext cx="363538" cy="355600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5055" y="4217104"/>
            <a:ext cx="3032278" cy="17688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3124201" y="5113864"/>
            <a:ext cx="2438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18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Search And Rescue Optimal Planning System (SAROPS)</a:t>
            </a:r>
            <a:endParaRPr lang="en-US" sz="1800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337732" y="2336800"/>
            <a:ext cx="1286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18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Data Acquisition</a:t>
            </a:r>
            <a:endParaRPr lang="en-US" sz="1800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222067" y="2243667"/>
            <a:ext cx="15663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8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Data Product Generation &amp; Management</a:t>
            </a:r>
            <a:endParaRPr lang="en-US" sz="1800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05933" y="3259667"/>
            <a:ext cx="2011915" cy="812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50800" algn="ctr" rotWithShape="0">
              <a:srgbClr val="000000">
                <a:alpha val="20999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977581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6050" y="2019300"/>
            <a:ext cx="4295775" cy="310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9488" y="2009775"/>
            <a:ext cx="4295775" cy="310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Rectangle 4"/>
          <p:cNvSpPr>
            <a:spLocks noGrp="1" noChangeArrowheads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solidFill>
                  <a:srgbClr val="000000"/>
                </a:solidFill>
                <a:ea typeface="ＭＳ Ｐゴシック" charset="-128"/>
              </a:rPr>
              <a:t>5000 Virtual Drifters – </a:t>
            </a:r>
            <a:br>
              <a:rPr lang="en-US" dirty="0" smtClean="0">
                <a:solidFill>
                  <a:srgbClr val="000000"/>
                </a:solidFill>
                <a:ea typeface="ＭＳ Ｐゴシック" charset="-128"/>
              </a:rPr>
            </a:br>
            <a:r>
              <a:rPr lang="en-US" dirty="0" smtClean="0">
                <a:solidFill>
                  <a:srgbClr val="000000"/>
                </a:solidFill>
                <a:ea typeface="ＭＳ Ｐゴシック" charset="-128"/>
              </a:rPr>
              <a:t>Search </a:t>
            </a:r>
            <a:r>
              <a:rPr lang="en-US" dirty="0">
                <a:solidFill>
                  <a:srgbClr val="000000"/>
                </a:solidFill>
                <a:ea typeface="ＭＳ Ｐゴシック" charset="-128"/>
              </a:rPr>
              <a:t>Area After 96 Hours</a:t>
            </a:r>
          </a:p>
        </p:txBody>
      </p:sp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1019175" y="5181600"/>
            <a:ext cx="253523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HYCOM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36,000 km</a:t>
            </a:r>
            <a:r>
              <a:rPr lang="en-US" baseline="3000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2</a:t>
            </a:r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5510213" y="5181600"/>
            <a:ext cx="253523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CODAR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12,000 km</a:t>
            </a:r>
            <a:r>
              <a:rPr lang="en-US" baseline="3000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2</a:t>
            </a:r>
            <a:r>
              <a:rPr lang="en-US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 </a:t>
            </a:r>
          </a:p>
        </p:txBody>
      </p:sp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2292350" y="4340225"/>
            <a:ext cx="11795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 b="1">
                <a:solidFill>
                  <a:srgbClr val="FF3300"/>
                </a:solidFill>
                <a:ea typeface="ＭＳ Ｐゴシック" charset="-128"/>
                <a:cs typeface="ＭＳ Ｐゴシック" charset="-128"/>
              </a:rPr>
              <a:t>232 km</a:t>
            </a:r>
          </a:p>
        </p:txBody>
      </p:sp>
      <p:sp>
        <p:nvSpPr>
          <p:cNvPr id="41992" name="Line 8"/>
          <p:cNvSpPr>
            <a:spLocks noChangeShapeType="1"/>
          </p:cNvSpPr>
          <p:nvPr/>
        </p:nvSpPr>
        <p:spPr bwMode="auto">
          <a:xfrm>
            <a:off x="3171825" y="4537075"/>
            <a:ext cx="1006475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1993" name="Line 9"/>
          <p:cNvSpPr>
            <a:spLocks noChangeShapeType="1"/>
          </p:cNvSpPr>
          <p:nvPr/>
        </p:nvSpPr>
        <p:spPr bwMode="auto">
          <a:xfrm flipH="1">
            <a:off x="1743075" y="4533900"/>
            <a:ext cx="625475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1994" name="Text Box 10"/>
          <p:cNvSpPr txBox="1">
            <a:spLocks noChangeArrowheads="1"/>
          </p:cNvSpPr>
          <p:nvPr/>
        </p:nvSpPr>
        <p:spPr bwMode="auto">
          <a:xfrm>
            <a:off x="1079500" y="3429000"/>
            <a:ext cx="11795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 b="1">
                <a:solidFill>
                  <a:srgbClr val="FF3300"/>
                </a:solidFill>
                <a:ea typeface="ＭＳ Ｐゴシック" charset="-128"/>
                <a:cs typeface="ＭＳ Ｐゴシック" charset="-128"/>
              </a:rPr>
              <a:t>154 km</a:t>
            </a:r>
          </a:p>
        </p:txBody>
      </p:sp>
      <p:sp>
        <p:nvSpPr>
          <p:cNvPr id="41995" name="Line 11"/>
          <p:cNvSpPr>
            <a:spLocks noChangeShapeType="1"/>
          </p:cNvSpPr>
          <p:nvPr/>
        </p:nvSpPr>
        <p:spPr bwMode="auto">
          <a:xfrm>
            <a:off x="1538288" y="3744913"/>
            <a:ext cx="0" cy="534987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1996" name="Line 12"/>
          <p:cNvSpPr>
            <a:spLocks noChangeShapeType="1"/>
          </p:cNvSpPr>
          <p:nvPr/>
        </p:nvSpPr>
        <p:spPr bwMode="auto">
          <a:xfrm flipH="1" flipV="1">
            <a:off x="1541463" y="2709863"/>
            <a:ext cx="3175" cy="719137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1997" name="Text Box 13"/>
          <p:cNvSpPr txBox="1">
            <a:spLocks noChangeArrowheads="1"/>
          </p:cNvSpPr>
          <p:nvPr/>
        </p:nvSpPr>
        <p:spPr bwMode="auto">
          <a:xfrm>
            <a:off x="6389688" y="4391025"/>
            <a:ext cx="11795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 b="1">
                <a:solidFill>
                  <a:srgbClr val="C0504D"/>
                </a:solidFill>
                <a:ea typeface="ＭＳ Ｐゴシック" charset="-128"/>
                <a:cs typeface="ＭＳ Ｐゴシック" charset="-128"/>
              </a:rPr>
              <a:t>123 km</a:t>
            </a:r>
          </a:p>
        </p:txBody>
      </p:sp>
      <p:sp>
        <p:nvSpPr>
          <p:cNvPr id="41998" name="Line 14"/>
          <p:cNvSpPr>
            <a:spLocks noChangeShapeType="1"/>
          </p:cNvSpPr>
          <p:nvPr/>
        </p:nvSpPr>
        <p:spPr bwMode="auto">
          <a:xfrm>
            <a:off x="7275513" y="4597400"/>
            <a:ext cx="261937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1999" name="Line 15"/>
          <p:cNvSpPr>
            <a:spLocks noChangeShapeType="1"/>
          </p:cNvSpPr>
          <p:nvPr/>
        </p:nvSpPr>
        <p:spPr bwMode="auto">
          <a:xfrm flipH="1" flipV="1">
            <a:off x="6230938" y="4606925"/>
            <a:ext cx="252412" cy="3175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2000" name="Text Box 16"/>
          <p:cNvSpPr txBox="1">
            <a:spLocks noChangeArrowheads="1"/>
          </p:cNvSpPr>
          <p:nvPr/>
        </p:nvSpPr>
        <p:spPr bwMode="auto">
          <a:xfrm>
            <a:off x="5708650" y="3581400"/>
            <a:ext cx="11795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 b="1">
                <a:solidFill>
                  <a:srgbClr val="C0504D"/>
                </a:solidFill>
                <a:ea typeface="ＭＳ Ｐゴシック" charset="-128"/>
                <a:cs typeface="ＭＳ Ｐゴシック" charset="-128"/>
              </a:rPr>
              <a:t>100 km</a:t>
            </a:r>
          </a:p>
        </p:txBody>
      </p:sp>
      <p:sp>
        <p:nvSpPr>
          <p:cNvPr id="42001" name="Line 17"/>
          <p:cNvSpPr>
            <a:spLocks noChangeShapeType="1"/>
          </p:cNvSpPr>
          <p:nvPr/>
        </p:nvSpPr>
        <p:spPr bwMode="auto">
          <a:xfrm>
            <a:off x="6167438" y="3897313"/>
            <a:ext cx="0" cy="428625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2002" name="Line 18"/>
          <p:cNvSpPr>
            <a:spLocks noChangeShapeType="1"/>
          </p:cNvSpPr>
          <p:nvPr/>
        </p:nvSpPr>
        <p:spPr bwMode="auto">
          <a:xfrm flipH="1" flipV="1">
            <a:off x="6170613" y="3317875"/>
            <a:ext cx="3175" cy="263525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/>
            <a:endParaRPr lang="en-US" sz="180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9466" y="160867"/>
            <a:ext cx="12890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61059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5" descr="doc_front_page_05050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97000"/>
            <a:ext cx="7010400" cy="553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Text Box 6"/>
          <p:cNvSpPr txBox="1">
            <a:spLocks noChangeArrowheads="1"/>
          </p:cNvSpPr>
          <p:nvPr/>
        </p:nvSpPr>
        <p:spPr bwMode="auto">
          <a:xfrm>
            <a:off x="0" y="39688"/>
            <a:ext cx="950436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b="1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May 4, 2009: After a year of testing, NOAA  Announces on </a:t>
            </a:r>
          </a:p>
          <a:p>
            <a:pPr eaLnBrk="1" hangingPunct="1"/>
            <a:r>
              <a:rPr lang="en-US" b="1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U.S. Department of Commerce Website that</a:t>
            </a:r>
          </a:p>
          <a:p>
            <a:pPr eaLnBrk="1" hangingPunct="1"/>
            <a:r>
              <a:rPr lang="en-US" b="1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MARACOOS CODAR is Operational in SAROPS</a:t>
            </a:r>
          </a:p>
        </p:txBody>
      </p:sp>
      <p:sp>
        <p:nvSpPr>
          <p:cNvPr id="44036" name="TextBox 3"/>
          <p:cNvSpPr txBox="1">
            <a:spLocks noChangeArrowheads="1"/>
          </p:cNvSpPr>
          <p:nvPr/>
        </p:nvSpPr>
        <p:spPr bwMode="auto">
          <a:xfrm>
            <a:off x="7086600" y="1371600"/>
            <a:ext cx="2057400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8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2009-2010 Activity:</a:t>
            </a:r>
          </a:p>
          <a:p>
            <a:pPr eaLnBrk="1" hangingPunct="1"/>
            <a:endParaRPr lang="en-US" sz="1800" dirty="0" smtClean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/>
            <a:r>
              <a:rPr lang="en-US" sz="18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Bring all</a:t>
            </a:r>
          </a:p>
          <a:p>
            <a:pPr eaLnBrk="1" hangingPunct="1"/>
            <a:r>
              <a:rPr lang="en-US" sz="18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sustained regional-scale  HFR networks up to operational status in USCG SAROPS</a:t>
            </a:r>
          </a:p>
          <a:p>
            <a:pPr eaLnBrk="1" hangingPunct="1"/>
            <a:endParaRPr lang="en-US" sz="18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/>
            <a:r>
              <a:rPr lang="en-US" sz="18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3 West Coast Regions for </a:t>
            </a:r>
          </a:p>
          <a:p>
            <a:pPr eaLnBrk="1" hangingPunct="1"/>
            <a:r>
              <a:rPr lang="en-US" sz="1800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California &amp; </a:t>
            </a:r>
            <a:r>
              <a:rPr lang="en-US" sz="18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Oregon are ready.</a:t>
            </a:r>
            <a:endParaRPr lang="en-US" sz="18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Oval 1"/>
          <p:cNvSpPr/>
          <p:nvPr/>
        </p:nvSpPr>
        <p:spPr>
          <a:xfrm>
            <a:off x="990600" y="1981200"/>
            <a:ext cx="4953000" cy="21336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354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 descr="StatesOilSpill.jpg"/>
          <p:cNvPicPr>
            <a:picLocks noChangeAspect="1"/>
          </p:cNvPicPr>
          <p:nvPr/>
        </p:nvPicPr>
        <p:blipFill>
          <a:blip r:embed="rId2"/>
          <a:srcRect b="1521"/>
          <a:stretch>
            <a:fillRect/>
          </a:stretch>
        </p:blipFill>
        <p:spPr bwMode="auto">
          <a:xfrm>
            <a:off x="0" y="-685800"/>
            <a:ext cx="9144000" cy="6872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Box 3"/>
          <p:cNvSpPr txBox="1">
            <a:spLocks noChangeArrowheads="1"/>
          </p:cNvSpPr>
          <p:nvPr/>
        </p:nvSpPr>
        <p:spPr bwMode="auto">
          <a:xfrm>
            <a:off x="0" y="0"/>
            <a:ext cx="5638800" cy="2831544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CCFFCC"/>
                </a:solidFill>
                <a:latin typeface="Calibri"/>
                <a:ea typeface="+mn-ea"/>
                <a:cs typeface="+mn-cs"/>
              </a:rPr>
              <a:t>2010 Deepwater Horizon Oil Spill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u="sng" dirty="0" smtClean="0">
                <a:solidFill>
                  <a:srgbClr val="CCFFCC"/>
                </a:solidFill>
                <a:latin typeface="Calibri"/>
                <a:ea typeface="+mn-ea"/>
                <a:cs typeface="+mn-cs"/>
              </a:rPr>
              <a:t>Oil </a:t>
            </a:r>
            <a:r>
              <a:rPr lang="en-US" u="sng" dirty="0">
                <a:solidFill>
                  <a:srgbClr val="CCFFCC"/>
                </a:solidFill>
                <a:latin typeface="Calibri"/>
                <a:ea typeface="+mn-ea"/>
                <a:cs typeface="+mn-cs"/>
              </a:rPr>
              <a:t>Transport Questions:</a:t>
            </a:r>
            <a:r>
              <a:rPr lang="en-US" dirty="0">
                <a:solidFill>
                  <a:srgbClr val="CCFFCC"/>
                </a:solidFill>
                <a:latin typeface="Calibri"/>
                <a:ea typeface="+mn-ea"/>
                <a:cs typeface="+mn-cs"/>
              </a:rPr>
              <a:t> Will the oil….</a:t>
            </a:r>
            <a:endParaRPr lang="en-US" sz="1800" dirty="0">
              <a:solidFill>
                <a:srgbClr val="CCFFCC"/>
              </a:solidFill>
              <a:latin typeface="Calibri"/>
              <a:ea typeface="+mn-ea"/>
              <a:cs typeface="+mn-cs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800" dirty="0">
                <a:solidFill>
                  <a:srgbClr val="CCFFCC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1600" dirty="0">
                <a:solidFill>
                  <a:srgbClr val="CCFFCC"/>
                </a:solidFill>
                <a:latin typeface="Calibri"/>
                <a:ea typeface="+mn-ea"/>
                <a:cs typeface="+mn-cs"/>
              </a:rPr>
              <a:t>Come ashore in Louisiana?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00" dirty="0">
                <a:solidFill>
                  <a:srgbClr val="CCFFCC"/>
                </a:solidFill>
                <a:latin typeface="Calibri"/>
                <a:ea typeface="+mn-ea"/>
                <a:cs typeface="+mn-cs"/>
              </a:rPr>
              <a:t> Spread east to Texas or west to </a:t>
            </a:r>
            <a:r>
              <a:rPr lang="en-US" sz="1600" dirty="0" smtClean="0">
                <a:solidFill>
                  <a:srgbClr val="CCFFCC"/>
                </a:solidFill>
                <a:latin typeface="Calibri"/>
                <a:ea typeface="+mn-ea"/>
                <a:cs typeface="+mn-cs"/>
              </a:rPr>
              <a:t>Mississippi, Alabama and         Florida pan handle </a:t>
            </a:r>
            <a:r>
              <a:rPr lang="en-US" sz="1600" dirty="0">
                <a:solidFill>
                  <a:srgbClr val="CCFFCC"/>
                </a:solidFill>
                <a:latin typeface="Calibri"/>
                <a:ea typeface="+mn-ea"/>
                <a:cs typeface="+mn-cs"/>
              </a:rPr>
              <a:t>in the wind-driven coastal currents?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00" dirty="0">
                <a:solidFill>
                  <a:srgbClr val="CCFFCC"/>
                </a:solidFill>
                <a:latin typeface="Calibri"/>
                <a:ea typeface="+mn-ea"/>
                <a:cs typeface="+mn-cs"/>
              </a:rPr>
              <a:t> Enter the Loop Current and be transported downstream?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00" dirty="0">
                <a:solidFill>
                  <a:srgbClr val="CCFFCC"/>
                </a:solidFill>
                <a:latin typeface="Calibri"/>
                <a:ea typeface="+mn-ea"/>
                <a:cs typeface="+mn-cs"/>
              </a:rPr>
              <a:t> Hit the Florida Shelf and be driven shoreward by winds?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00" dirty="0">
                <a:solidFill>
                  <a:srgbClr val="CCFFCC"/>
                </a:solidFill>
                <a:latin typeface="Calibri"/>
                <a:ea typeface="+mn-ea"/>
                <a:cs typeface="+mn-cs"/>
              </a:rPr>
              <a:t> Ride the Loop Current south and hit the Florida Keys?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00" dirty="0">
                <a:solidFill>
                  <a:srgbClr val="CCFFCC"/>
                </a:solidFill>
                <a:latin typeface="Calibri"/>
                <a:ea typeface="+mn-ea"/>
                <a:cs typeface="+mn-cs"/>
              </a:rPr>
              <a:t> Be transported out of the Gulf of Mexico by the Gulf Stream and impact the East Coast</a:t>
            </a:r>
            <a:r>
              <a:rPr lang="en-US" sz="1600" dirty="0" smtClean="0">
                <a:solidFill>
                  <a:srgbClr val="CCFFCC"/>
                </a:solidFill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4" name="TextBox 11"/>
          <p:cNvSpPr txBox="1">
            <a:spLocks noChangeArrowheads="1"/>
          </p:cNvSpPr>
          <p:nvPr/>
        </p:nvSpPr>
        <p:spPr bwMode="auto">
          <a:xfrm>
            <a:off x="1842104" y="4485520"/>
            <a:ext cx="102446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CCFFCC"/>
                </a:solidFill>
                <a:latin typeface="Calibri"/>
                <a:ea typeface="+mn-ea"/>
                <a:cs typeface="+mn-cs"/>
              </a:rPr>
              <a:t>Gulf of Mexico</a:t>
            </a: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70809" y="3502261"/>
            <a:ext cx="2646191" cy="1501540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</p:pic>
      <p:pic>
        <p:nvPicPr>
          <p:cNvPr id="6" name="Picture 5" descr="Screen shot 2011-11-15 at 4.08.34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33973"/>
            <a:ext cx="9144000" cy="64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2613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100602_spill_ioo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1004" y="406008"/>
            <a:ext cx="5139795" cy="3217726"/>
          </a:xfrm>
          <a:prstGeom prst="rect">
            <a:avLst/>
          </a:prstGeom>
        </p:spPr>
      </p:pic>
      <p:pic>
        <p:nvPicPr>
          <p:cNvPr id="20" name="Picture 19" descr="Screen shot 2011-11-15 at 4.08.34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33973"/>
            <a:ext cx="9144000" cy="642277"/>
          </a:xfrm>
          <a:prstGeom prst="rect">
            <a:avLst/>
          </a:prstGeom>
        </p:spPr>
      </p:pic>
      <p:sp>
        <p:nvSpPr>
          <p:cNvPr id="31746" name="TextBox 1"/>
          <p:cNvSpPr txBox="1">
            <a:spLocks noChangeArrowheads="1"/>
          </p:cNvSpPr>
          <p:nvPr/>
        </p:nvSpPr>
        <p:spPr bwMode="auto">
          <a:xfrm>
            <a:off x="0" y="0"/>
            <a:ext cx="9144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Responding to Crisis: Deepwater Horizon</a:t>
            </a:r>
          </a:p>
        </p:txBody>
      </p:sp>
      <p:sp>
        <p:nvSpPr>
          <p:cNvPr id="31747" name="TextBox 4"/>
          <p:cNvSpPr txBox="1">
            <a:spLocks noChangeArrowheads="1"/>
          </p:cNvSpPr>
          <p:nvPr/>
        </p:nvSpPr>
        <p:spPr bwMode="auto">
          <a:xfrm>
            <a:off x="0" y="533400"/>
            <a:ext cx="3505200" cy="323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solidFill>
                  <a:srgbClr val="002060"/>
                </a:solidFill>
                <a:latin typeface="Calibri" charset="0"/>
                <a:ea typeface="+mn-ea"/>
                <a:cs typeface="+mn-cs"/>
              </a:rPr>
              <a:t>U.S. IOOS partnership demonstrated ability to: 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800" b="1">
              <a:solidFill>
                <a:srgbClr val="002060"/>
              </a:solidFill>
              <a:latin typeface="Calibri" charset="0"/>
              <a:ea typeface="+mn-ea"/>
              <a:cs typeface="+mn-cs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800">
                <a:solidFill>
                  <a:srgbClr val="002060"/>
                </a:solidFill>
                <a:latin typeface="Calibri" charset="0"/>
                <a:ea typeface="+mn-ea"/>
                <a:cs typeface="+mn-cs"/>
              </a:rPr>
              <a:t>Quickly deploy technologies: Gliders and HF radar, saving resources/improving safety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endParaRPr lang="en-US" sz="800">
              <a:solidFill>
                <a:srgbClr val="002060"/>
              </a:solidFill>
              <a:latin typeface="Calibri" charset="0"/>
              <a:ea typeface="+mn-ea"/>
              <a:cs typeface="+mn-cs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800">
                <a:solidFill>
                  <a:srgbClr val="002060"/>
                </a:solidFill>
                <a:latin typeface="Calibri" charset="0"/>
                <a:ea typeface="+mn-ea"/>
                <a:cs typeface="+mn-cs"/>
              </a:rPr>
              <a:t>Models/Imagery ingested into NOAA/Navy models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endParaRPr lang="en-US" sz="800">
              <a:solidFill>
                <a:srgbClr val="002060"/>
              </a:solidFill>
              <a:latin typeface="Calibri" charset="0"/>
              <a:ea typeface="+mn-ea"/>
              <a:cs typeface="+mn-cs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800">
                <a:solidFill>
                  <a:srgbClr val="002060"/>
                </a:solidFill>
                <a:latin typeface="Calibri" charset="0"/>
                <a:ea typeface="+mn-ea"/>
                <a:cs typeface="+mn-cs"/>
              </a:rPr>
              <a:t>Data assimilation improved spill response decision-making and public understanding</a:t>
            </a:r>
            <a:endParaRPr lang="en-US" sz="1800">
              <a:solidFill>
                <a:srgbClr val="00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1748" name="TextBox 6"/>
          <p:cNvSpPr txBox="1">
            <a:spLocks noChangeArrowheads="1"/>
          </p:cNvSpPr>
          <p:nvPr/>
        </p:nvSpPr>
        <p:spPr bwMode="auto">
          <a:xfrm>
            <a:off x="6265335" y="812800"/>
            <a:ext cx="10048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USM HFR</a:t>
            </a:r>
          </a:p>
        </p:txBody>
      </p:sp>
      <p:sp>
        <p:nvSpPr>
          <p:cNvPr id="31749" name="TextBox 7"/>
          <p:cNvSpPr txBox="1">
            <a:spLocks noChangeArrowheads="1"/>
          </p:cNvSpPr>
          <p:nvPr/>
        </p:nvSpPr>
        <p:spPr bwMode="auto">
          <a:xfrm>
            <a:off x="7747001" y="1634066"/>
            <a:ext cx="9667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USF HFR</a:t>
            </a:r>
          </a:p>
        </p:txBody>
      </p:sp>
      <p:pic>
        <p:nvPicPr>
          <p:cNvPr id="31751" name="Picture 4" descr="Screen shot 2010-10-29 at 7.35.15 A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886200"/>
            <a:ext cx="1908175" cy="19224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1752" name="TextBox 12"/>
          <p:cNvSpPr txBox="1">
            <a:spLocks noChangeArrowheads="1"/>
          </p:cNvSpPr>
          <p:nvPr/>
        </p:nvSpPr>
        <p:spPr bwMode="auto">
          <a:xfrm>
            <a:off x="0" y="5791200"/>
            <a:ext cx="17526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>
                <a:solidFill>
                  <a:srgbClr val="002060"/>
                </a:solidFill>
                <a:latin typeface="Calibri" charset="0"/>
                <a:ea typeface="+mn-ea"/>
                <a:cs typeface="+mn-cs"/>
              </a:rPr>
              <a:t>Web Portal</a:t>
            </a:r>
          </a:p>
        </p:txBody>
      </p:sp>
      <p:pic>
        <p:nvPicPr>
          <p:cNvPr id="31755" name="Picture 5" descr="Screen shot 2011-03-16 at 3.58.32 PM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51446" y="3496733"/>
            <a:ext cx="1706563" cy="2667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1756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96667" y="3810000"/>
            <a:ext cx="1828800" cy="2355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1757" name="Picture 4" descr="100722_slick_sabgom_cstars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10312" y="3479800"/>
            <a:ext cx="3049588" cy="2035175"/>
          </a:xfrm>
          <a:prstGeom prst="rect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</p:spPr>
      </p:pic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6265335" y="6183523"/>
            <a:ext cx="2784323" cy="692727"/>
            <a:chOff x="9372600" y="4876800"/>
            <a:chExt cx="1905000" cy="838200"/>
          </a:xfrm>
        </p:grpSpPr>
        <p:sp>
          <p:nvSpPr>
            <p:cNvPr id="31761" name="Rectangle 16"/>
            <p:cNvSpPr>
              <a:spLocks noChangeArrowheads="1"/>
            </p:cNvSpPr>
            <p:nvPr/>
          </p:nvSpPr>
          <p:spPr bwMode="auto">
            <a:xfrm>
              <a:off x="9372600" y="4876800"/>
              <a:ext cx="1905000" cy="8382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62" name="TextBox 12"/>
            <p:cNvSpPr txBox="1">
              <a:spLocks noChangeArrowheads="1"/>
            </p:cNvSpPr>
            <p:nvPr/>
          </p:nvSpPr>
          <p:spPr bwMode="auto">
            <a:xfrm>
              <a:off x="9372600" y="4876800"/>
              <a:ext cx="1828800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2060"/>
                  </a:solidFill>
                  <a:latin typeface="Calibri" charset="0"/>
                  <a:ea typeface="+mn-ea"/>
                  <a:cs typeface="+mn-cs"/>
                </a:rPr>
                <a:t>HFR data informed  NOAA 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2060"/>
                  </a:solidFill>
                  <a:latin typeface="Calibri" charset="0"/>
                  <a:ea typeface="+mn-ea"/>
                  <a:cs typeface="+mn-cs"/>
                </a:rPr>
                <a:t>trajectory forecasts</a:t>
              </a:r>
            </a:p>
          </p:txBody>
        </p:sp>
      </p:grpSp>
      <p:sp>
        <p:nvSpPr>
          <p:cNvPr id="31759" name="TextBox 11"/>
          <p:cNvSpPr txBox="1">
            <a:spLocks noChangeArrowheads="1"/>
          </p:cNvSpPr>
          <p:nvPr/>
        </p:nvSpPr>
        <p:spPr bwMode="auto">
          <a:xfrm>
            <a:off x="5901268" y="5621923"/>
            <a:ext cx="1295399" cy="58477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002060"/>
                </a:solidFill>
                <a:latin typeface="Calibri" charset="0"/>
                <a:ea typeface="+mn-ea"/>
                <a:cs typeface="+mn-cs"/>
              </a:rPr>
              <a:t>Briefing </a:t>
            </a:r>
            <a:r>
              <a:rPr lang="en-US" sz="1600" b="1" dirty="0" smtClean="0">
                <a:solidFill>
                  <a:srgbClr val="002060"/>
                </a:solidFill>
                <a:latin typeface="Calibri" charset="0"/>
                <a:ea typeface="+mn-ea"/>
                <a:cs typeface="+mn-cs"/>
              </a:rPr>
              <a:t>Blog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srgbClr val="002060"/>
                </a:solidFill>
                <a:latin typeface="Calibri" charset="0"/>
                <a:ea typeface="+mn-ea"/>
                <a:cs typeface="+mn-cs"/>
              </a:rPr>
              <a:t>127 Briefs</a:t>
            </a:r>
            <a:endParaRPr lang="en-US" sz="1600" b="1" dirty="0">
              <a:solidFill>
                <a:srgbClr val="002060"/>
              </a:solidFill>
              <a:latin typeface="Calibri" charset="0"/>
              <a:ea typeface="+mn-ea"/>
              <a:cs typeface="+mn-cs"/>
            </a:endParaRPr>
          </a:p>
        </p:txBody>
      </p:sp>
      <p:sp>
        <p:nvSpPr>
          <p:cNvPr id="19" name="TextBox 10"/>
          <p:cNvSpPr txBox="1">
            <a:spLocks noChangeArrowheads="1"/>
          </p:cNvSpPr>
          <p:nvPr/>
        </p:nvSpPr>
        <p:spPr bwMode="auto">
          <a:xfrm>
            <a:off x="2169579" y="5477934"/>
            <a:ext cx="29718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rgbClr val="2D2D8A">
                    <a:lumMod val="75000"/>
                  </a:srgbClr>
                </a:solidFill>
                <a:latin typeface="Arial" pitchFamily="34" charset="0"/>
                <a:ea typeface="ＭＳ Ｐゴシック"/>
                <a:cs typeface="ＭＳ Ｐゴシック"/>
              </a:rPr>
              <a:t>HFR validation of SABGOM Forecast</a:t>
            </a:r>
            <a:r>
              <a:rPr lang="en-US" sz="1400" b="1" dirty="0" smtClean="0">
                <a:solidFill>
                  <a:srgbClr val="2D2D8A">
                    <a:lumMod val="75000"/>
                  </a:srgbClr>
                </a:solidFill>
                <a:latin typeface="Arial" pitchFamily="34" charset="0"/>
                <a:ea typeface="ＭＳ Ｐゴシック"/>
                <a:cs typeface="ＭＳ Ｐゴシック"/>
              </a:rPr>
              <a:t> combined with </a:t>
            </a:r>
            <a:r>
              <a:rPr lang="en-US" sz="1400" b="1" dirty="0">
                <a:solidFill>
                  <a:srgbClr val="2D2D8A">
                    <a:lumMod val="75000"/>
                  </a:srgbClr>
                </a:solidFill>
                <a:latin typeface="Arial" pitchFamily="34" charset="0"/>
                <a:ea typeface="ＭＳ Ｐゴシック"/>
                <a:cs typeface="ＭＳ Ｐゴシック"/>
              </a:rPr>
              <a:t>satellite detected oil slicks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18466" y="2523066"/>
            <a:ext cx="877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June 2</a:t>
            </a:r>
            <a:endParaRPr lang="en-US" sz="18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0566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3352800" cy="18288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1"/>
                </a:solidFill>
                <a:ea typeface="Geneva" charset="0"/>
                <a:cs typeface="Geneva" charset="0"/>
              </a:rPr>
              <a:t>Feedback from the Deepwater Horizon </a:t>
            </a:r>
            <a:br>
              <a:rPr lang="en-US" sz="2800" dirty="0" smtClean="0">
                <a:solidFill>
                  <a:schemeClr val="tx1"/>
                </a:solidFill>
                <a:ea typeface="Geneva" charset="0"/>
                <a:cs typeface="Geneva" charset="0"/>
              </a:rPr>
            </a:br>
            <a:r>
              <a:rPr lang="en-US" sz="2800" dirty="0" smtClean="0">
                <a:ea typeface="Geneva" charset="0"/>
                <a:cs typeface="Geneva" charset="0"/>
              </a:rPr>
              <a:t>Incident</a:t>
            </a:r>
            <a:r>
              <a:rPr lang="en-US" sz="2800" dirty="0" smtClean="0">
                <a:solidFill>
                  <a:schemeClr val="tx1"/>
                </a:solidFill>
                <a:ea typeface="Geneva" charset="0"/>
                <a:cs typeface="Geneva" charset="0"/>
              </a:rPr>
              <a:t> Command Center</a:t>
            </a:r>
          </a:p>
        </p:txBody>
      </p:sp>
      <p:sp>
        <p:nvSpPr>
          <p:cNvPr id="33795" name="TextBox 3"/>
          <p:cNvSpPr txBox="1">
            <a:spLocks noChangeArrowheads="1"/>
          </p:cNvSpPr>
          <p:nvPr/>
        </p:nvSpPr>
        <p:spPr bwMode="auto">
          <a:xfrm>
            <a:off x="228600" y="5257800"/>
            <a:ext cx="84582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4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“…Thanks to everyone for all of your efforts to support the Response and the very professional and competent manner in which you have executed your efforts.  IOOS has played a </a:t>
            </a:r>
            <a:r>
              <a:rPr lang="en-US" sz="1400" u="sng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huge role in informing the modeling teams and the Unified Command</a:t>
            </a:r>
            <a:r>
              <a:rPr lang="en-US" sz="14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 through your extraordinary service. “</a:t>
            </a:r>
          </a:p>
          <a:p>
            <a:pPr eaLnBrk="1" hangingPunct="1"/>
            <a:r>
              <a:rPr lang="en-US" sz="14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	</a:t>
            </a:r>
            <a:r>
              <a:rPr lang="en-US" sz="1200" i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- Sam Walker (IOOS representative to </a:t>
            </a:r>
            <a:r>
              <a:rPr lang="en-US" sz="1200" i="1" dirty="0" err="1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Deepwater</a:t>
            </a:r>
            <a:r>
              <a:rPr lang="en-US" sz="1200" i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 Horizon Unified Command Center), August 6, 2010</a:t>
            </a:r>
          </a:p>
        </p:txBody>
      </p:sp>
      <p:sp>
        <p:nvSpPr>
          <p:cNvPr id="33796" name="TextBox 4"/>
          <p:cNvSpPr txBox="1">
            <a:spLocks noChangeArrowheads="1"/>
          </p:cNvSpPr>
          <p:nvPr/>
        </p:nvSpPr>
        <p:spPr bwMode="auto">
          <a:xfrm>
            <a:off x="152400" y="4495800"/>
            <a:ext cx="84582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4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“… AWESOME JOB - that call that we had last week was a very good thing.  </a:t>
            </a:r>
            <a:r>
              <a:rPr lang="en-US" sz="1400" u="sng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You are taking a huge burden off of the team</a:t>
            </a:r>
            <a:r>
              <a:rPr lang="en-US" sz="14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 here who is trying to simply capture the deluge of assets now being deployed. “</a:t>
            </a:r>
          </a:p>
          <a:p>
            <a:pPr eaLnBrk="1" hangingPunct="1"/>
            <a:r>
              <a:rPr lang="en-US" sz="14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	</a:t>
            </a:r>
            <a:r>
              <a:rPr lang="en-US" sz="1200" i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- Sam Walker (IOOS representative to </a:t>
            </a:r>
            <a:r>
              <a:rPr lang="en-US" sz="1200" i="1" dirty="0" err="1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Deepwater</a:t>
            </a:r>
            <a:r>
              <a:rPr lang="en-US" sz="1200" i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 Horizon Unified Command Center), July 2, 2010</a:t>
            </a:r>
          </a:p>
        </p:txBody>
      </p:sp>
      <p:sp>
        <p:nvSpPr>
          <p:cNvPr id="33797" name="TextBox 5"/>
          <p:cNvSpPr txBox="1">
            <a:spLocks noChangeArrowheads="1"/>
          </p:cNvSpPr>
          <p:nvPr/>
        </p:nvSpPr>
        <p:spPr bwMode="auto">
          <a:xfrm>
            <a:off x="152400" y="3276600"/>
            <a:ext cx="8610600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4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“All - Greetings from Unified Area Command in New Orleans.  I couldn't agree more - the IOOS community has acquitted itself very well during this  entire incident.  </a:t>
            </a:r>
            <a:r>
              <a:rPr lang="en-US" sz="1400" u="sng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Not only has everyone provided valuable information - you have done it without getting in the way of the ongoing operations.</a:t>
            </a:r>
            <a:r>
              <a:rPr lang="en-US" sz="14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 It's been a pleasure to represent IOOS here and see all the great contributions from the larger IOOS community. “</a:t>
            </a:r>
          </a:p>
          <a:p>
            <a:pPr eaLnBrk="1" hangingPunct="1"/>
            <a:r>
              <a:rPr lang="en-US" sz="12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	</a:t>
            </a:r>
            <a:r>
              <a:rPr lang="en-US" sz="1200" i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- Sam Walker (IOOS representative to </a:t>
            </a:r>
            <a:r>
              <a:rPr lang="en-US" sz="1200" i="1" dirty="0" err="1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Deepwater</a:t>
            </a:r>
            <a:r>
              <a:rPr lang="en-US" sz="1200" i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 Horizon Unified Command Center), June 18, 2010</a:t>
            </a:r>
          </a:p>
        </p:txBody>
      </p:sp>
      <p:pic>
        <p:nvPicPr>
          <p:cNvPr id="33798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2800" y="0"/>
            <a:ext cx="5791200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9" name="TextBox 6"/>
          <p:cNvSpPr txBox="1">
            <a:spLocks noChangeArrowheads="1"/>
          </p:cNvSpPr>
          <p:nvPr/>
        </p:nvSpPr>
        <p:spPr bwMode="auto">
          <a:xfrm>
            <a:off x="3429000" y="0"/>
            <a:ext cx="5394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800">
                <a:solidFill>
                  <a:prstClr val="white"/>
                </a:solidFill>
                <a:ea typeface="ＭＳ Ｐゴシック" charset="-128"/>
                <a:cs typeface="ＭＳ Ｐゴシック" charset="-128"/>
              </a:rPr>
              <a:t>Composite of Satellite Observed Oil Spill Locations </a:t>
            </a:r>
          </a:p>
        </p:txBody>
      </p:sp>
    </p:spTree>
    <p:extLst>
      <p:ext uri="{BB962C8B-B14F-4D97-AF65-F5344CB8AC3E}">
        <p14:creationId xmlns:p14="http://schemas.microsoft.com/office/powerpoint/2010/main" val="33978430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3352800" cy="18288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1"/>
                </a:solidFill>
                <a:ea typeface="Geneva" charset="0"/>
                <a:cs typeface="Geneva" charset="0"/>
              </a:rPr>
              <a:t>Feedback from the Deepwater Horizon </a:t>
            </a:r>
            <a:br>
              <a:rPr lang="en-US" sz="2800" dirty="0" smtClean="0">
                <a:solidFill>
                  <a:schemeClr val="tx1"/>
                </a:solidFill>
                <a:ea typeface="Geneva" charset="0"/>
                <a:cs typeface="Geneva" charset="0"/>
              </a:rPr>
            </a:br>
            <a:r>
              <a:rPr lang="en-US" sz="2800" dirty="0" smtClean="0">
                <a:ea typeface="Geneva" charset="0"/>
                <a:cs typeface="Geneva" charset="0"/>
              </a:rPr>
              <a:t>Incident</a:t>
            </a:r>
            <a:r>
              <a:rPr lang="en-US" sz="2800" dirty="0" smtClean="0">
                <a:solidFill>
                  <a:schemeClr val="tx1"/>
                </a:solidFill>
                <a:ea typeface="Geneva" charset="0"/>
                <a:cs typeface="Geneva" charset="0"/>
              </a:rPr>
              <a:t> Command Center</a:t>
            </a:r>
          </a:p>
        </p:txBody>
      </p:sp>
      <p:sp>
        <p:nvSpPr>
          <p:cNvPr id="33795" name="TextBox 3"/>
          <p:cNvSpPr txBox="1">
            <a:spLocks noChangeArrowheads="1"/>
          </p:cNvSpPr>
          <p:nvPr/>
        </p:nvSpPr>
        <p:spPr bwMode="auto">
          <a:xfrm>
            <a:off x="228600" y="5257800"/>
            <a:ext cx="84582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40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“…Thanks to everyone for all of your efforts to support the Response and the very professional and competent manner in which you have executed your efforts.  IOOS has played a huge role in informing the modeling teams and the Unified Command through your extraordinary service. “</a:t>
            </a:r>
          </a:p>
          <a:p>
            <a:pPr eaLnBrk="1" hangingPunct="1"/>
            <a:r>
              <a:rPr lang="en-US" sz="140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	</a:t>
            </a:r>
            <a:r>
              <a:rPr lang="en-US" sz="1200" i="1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- Sam Walker (IOOS representative to Deepwater Horizon Unified Command Center), August 6, 2010</a:t>
            </a:r>
          </a:p>
        </p:txBody>
      </p:sp>
      <p:sp>
        <p:nvSpPr>
          <p:cNvPr id="33796" name="TextBox 4"/>
          <p:cNvSpPr txBox="1">
            <a:spLocks noChangeArrowheads="1"/>
          </p:cNvSpPr>
          <p:nvPr/>
        </p:nvSpPr>
        <p:spPr bwMode="auto">
          <a:xfrm>
            <a:off x="152400" y="4495800"/>
            <a:ext cx="84582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40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“… AWESOME JOB - that call that we had last week was a very good thing.  You are taking a huge burden off of the team here who is trying to simply capture the deluge of assets now being deployed. “</a:t>
            </a:r>
          </a:p>
          <a:p>
            <a:pPr eaLnBrk="1" hangingPunct="1"/>
            <a:r>
              <a:rPr lang="en-US" sz="140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	</a:t>
            </a:r>
            <a:r>
              <a:rPr lang="en-US" sz="1200" i="1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- Sam Walker (IOOS representative to Deepwater Horizon Unified Command Center), July 2, 2010</a:t>
            </a:r>
          </a:p>
        </p:txBody>
      </p:sp>
      <p:sp>
        <p:nvSpPr>
          <p:cNvPr id="33797" name="TextBox 5"/>
          <p:cNvSpPr txBox="1">
            <a:spLocks noChangeArrowheads="1"/>
          </p:cNvSpPr>
          <p:nvPr/>
        </p:nvSpPr>
        <p:spPr bwMode="auto">
          <a:xfrm>
            <a:off x="152400" y="3276600"/>
            <a:ext cx="8610600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4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“All - Greetings from Unified Area Command in New Orleans.  I couldn't agree more - the IOOS community has acquitted itself very well during this  entire incident.  Not only has everyone provided valuable information - you have </a:t>
            </a:r>
            <a:r>
              <a:rPr lang="en-US" sz="14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done </a:t>
            </a:r>
            <a:r>
              <a:rPr lang="en-US" sz="14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it without getting in the way of the ongoing operations. It's been a pleasure to represent IOOS here and see all the great contributions from the larger IOOS community. “</a:t>
            </a:r>
          </a:p>
          <a:p>
            <a:pPr eaLnBrk="1" hangingPunct="1"/>
            <a:r>
              <a:rPr lang="en-US" sz="12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	</a:t>
            </a:r>
            <a:r>
              <a:rPr lang="en-US" sz="1200" i="1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- Sam Walker (IOOS representative to Deepwater Horizon Unified Command Center), June 18, 2010</a:t>
            </a:r>
          </a:p>
        </p:txBody>
      </p:sp>
      <p:pic>
        <p:nvPicPr>
          <p:cNvPr id="33798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2800" y="0"/>
            <a:ext cx="5791200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9" name="TextBox 6"/>
          <p:cNvSpPr txBox="1">
            <a:spLocks noChangeArrowheads="1"/>
          </p:cNvSpPr>
          <p:nvPr/>
        </p:nvSpPr>
        <p:spPr bwMode="auto">
          <a:xfrm>
            <a:off x="3429000" y="0"/>
            <a:ext cx="5394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800">
                <a:solidFill>
                  <a:prstClr val="white"/>
                </a:solidFill>
                <a:ea typeface="ＭＳ Ｐゴシック" charset="-128"/>
                <a:cs typeface="ＭＳ Ｐゴシック" charset="-128"/>
              </a:rPr>
              <a:t>Composite of Satellite Observed Oil Spill Locations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45830" y="3311072"/>
            <a:ext cx="3634980" cy="461665"/>
          </a:xfrm>
          <a:prstGeom prst="rect">
            <a:avLst/>
          </a:prstGeom>
          <a:solidFill>
            <a:srgbClr val="008000"/>
          </a:solidFill>
        </p:spPr>
        <p:txBody>
          <a:bodyPr wrap="none" rtlCol="0">
            <a:spAutoFit/>
          </a:bodyPr>
          <a:lstStyle/>
          <a:p>
            <a:pPr eaLnBrk="1" hangingPunct="1"/>
            <a:r>
              <a:rPr lang="en-US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We did not get in the way</a:t>
            </a:r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65455" y="4497613"/>
            <a:ext cx="3395731" cy="461665"/>
          </a:xfrm>
          <a:prstGeom prst="rect">
            <a:avLst/>
          </a:prstGeom>
          <a:solidFill>
            <a:srgbClr val="008000"/>
          </a:solidFill>
        </p:spPr>
        <p:txBody>
          <a:bodyPr wrap="none" rtlCol="0">
            <a:spAutoFit/>
          </a:bodyPr>
          <a:lstStyle/>
          <a:p>
            <a:pPr eaLnBrk="1" hangingPunct="1"/>
            <a:r>
              <a:rPr lang="en-US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We reduced the burden</a:t>
            </a:r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74161" y="5275943"/>
            <a:ext cx="5978319" cy="461665"/>
          </a:xfrm>
          <a:prstGeom prst="rect">
            <a:avLst/>
          </a:prstGeom>
          <a:solidFill>
            <a:srgbClr val="008000"/>
          </a:solidFill>
        </p:spPr>
        <p:txBody>
          <a:bodyPr wrap="none" rtlCol="0">
            <a:spAutoFit/>
          </a:bodyPr>
          <a:lstStyle/>
          <a:p>
            <a:pPr eaLnBrk="1" hangingPunct="1"/>
            <a:r>
              <a:rPr lang="en-US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We informed modeling teams &amp; leadership</a:t>
            </a:r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2" name="Picture 11" descr="ST_Impact_Award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1" y="457200"/>
            <a:ext cx="3201486" cy="2568508"/>
          </a:xfrm>
          <a:prstGeom prst="rect">
            <a:avLst/>
          </a:prstGeom>
          <a:ln w="38100" cmpd="sng">
            <a:solidFill>
              <a:srgbClr val="008000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0" y="0"/>
            <a:ext cx="3457497" cy="461665"/>
          </a:xfrm>
          <a:prstGeom prst="rect">
            <a:avLst/>
          </a:prstGeom>
          <a:solidFill>
            <a:srgbClr val="008000"/>
          </a:solidFill>
        </p:spPr>
        <p:txBody>
          <a:bodyPr wrap="none" rtlCol="0">
            <a:spAutoFit/>
          </a:bodyPr>
          <a:lstStyle/>
          <a:p>
            <a:pPr eaLnBrk="1" hangingPunct="1"/>
            <a:r>
              <a:rPr lang="en-US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DHS S&amp;T Impact Award</a:t>
            </a:r>
            <a:endParaRPr lang="en-US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640500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5" t="23155" r="11247" b="13432"/>
          <a:stretch>
            <a:fillRect/>
          </a:stretch>
        </p:blipFill>
        <p:spPr bwMode="auto">
          <a:xfrm>
            <a:off x="1062038" y="0"/>
            <a:ext cx="7018337" cy="3735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84324" name="Text Box 4"/>
          <p:cNvSpPr txBox="1">
            <a:spLocks noChangeArrowheads="1"/>
          </p:cNvSpPr>
          <p:nvPr/>
        </p:nvSpPr>
        <p:spPr bwMode="auto">
          <a:xfrm>
            <a:off x="1" y="5754687"/>
            <a:ext cx="9144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1800" i="1" dirty="0">
                <a:solidFill>
                  <a:prstClr val="black"/>
                </a:solidFill>
                <a:cs typeface="Geneva" charset="0"/>
              </a:rPr>
              <a:t>www.legislative.</a:t>
            </a:r>
            <a:r>
              <a:rPr lang="en-US" sz="1800" b="1" i="1" dirty="0">
                <a:solidFill>
                  <a:prstClr val="black"/>
                </a:solidFill>
                <a:cs typeface="Geneva" charset="0"/>
              </a:rPr>
              <a:t>noaa</a:t>
            </a:r>
            <a:r>
              <a:rPr lang="en-US" sz="1800" i="1" dirty="0">
                <a:solidFill>
                  <a:prstClr val="black"/>
                </a:solidFill>
                <a:cs typeface="Geneva" charset="0"/>
              </a:rPr>
              <a:t>.gov/Testimony/Lubchenco033111.pdf</a:t>
            </a:r>
            <a:r>
              <a:rPr lang="en-US" sz="1800" dirty="0">
                <a:solidFill>
                  <a:prstClr val="black"/>
                </a:solidFill>
                <a:cs typeface="Geneva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001" y="3649134"/>
            <a:ext cx="854286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800" i="1" u="sng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From Page 10:</a:t>
            </a:r>
          </a:p>
          <a:p>
            <a:pPr eaLnBrk="1" hangingPunct="1"/>
            <a:r>
              <a:rPr lang="en-US" sz="18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Also </a:t>
            </a:r>
            <a:r>
              <a:rPr lang="en-US" sz="18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in support of oil spill response, NOAA requests a </a:t>
            </a:r>
            <a:r>
              <a:rPr lang="en-US" sz="1800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$5.0 million</a:t>
            </a:r>
            <a:r>
              <a:rPr lang="en-US" sz="18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 increase to implement the U.S. Integrated Ocean Observing System (</a:t>
            </a:r>
            <a:r>
              <a:rPr lang="en-US" sz="1800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IOOS</a:t>
            </a:r>
            <a:r>
              <a:rPr lang="en-US" sz="18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®) </a:t>
            </a:r>
            <a:r>
              <a:rPr lang="en-US" sz="1800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Surface Current Mapping Plan</a:t>
            </a:r>
            <a:r>
              <a:rPr lang="en-US" sz="18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 using high frequency (HF) radar surface current measurements.</a:t>
            </a:r>
            <a:r>
              <a:rPr lang="en-US" sz="18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   HF </a:t>
            </a:r>
            <a:r>
              <a:rPr lang="en-US" sz="1800" dirty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radar provides information vital to oil spill response, national defense, homeland security, search and rescue operations, safe marine transportation, water quality and pollutant tracking, and harmful algal bloom forecasting.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374571" y="598714"/>
            <a:ext cx="2249715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3000828" y="3256643"/>
            <a:ext cx="3040743" cy="1632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347357" y="2249714"/>
            <a:ext cx="2358572" cy="181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69647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5867400"/>
            <a:ext cx="91440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59" name="TextBox 2"/>
          <p:cNvSpPr txBox="1">
            <a:spLocks noChangeArrowheads="1"/>
          </p:cNvSpPr>
          <p:nvPr/>
        </p:nvSpPr>
        <p:spPr bwMode="auto">
          <a:xfrm>
            <a:off x="5334000" y="2857496"/>
            <a:ext cx="9906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FFFFFF"/>
                </a:solidFill>
                <a:latin typeface="Calibri"/>
              </a:rPr>
              <a:t>Vessels - </a:t>
            </a:r>
          </a:p>
          <a:p>
            <a:endParaRPr lang="en-US" sz="1400">
              <a:solidFill>
                <a:srgbClr val="FFFFFF"/>
              </a:solidFill>
              <a:latin typeface="Calibri"/>
            </a:endParaRPr>
          </a:p>
          <a:p>
            <a:r>
              <a:rPr lang="en-US" sz="1400">
                <a:solidFill>
                  <a:srgbClr val="FFFFFF"/>
                </a:solidFill>
                <a:latin typeface="Calibri"/>
              </a:rPr>
              <a:t>Satellite</a:t>
            </a:r>
          </a:p>
        </p:txBody>
      </p:sp>
      <p:sp>
        <p:nvSpPr>
          <p:cNvPr id="19460" name="TextBox 7"/>
          <p:cNvSpPr txBox="1">
            <a:spLocks noChangeArrowheads="1"/>
          </p:cNvSpPr>
          <p:nvPr/>
        </p:nvSpPr>
        <p:spPr bwMode="auto">
          <a:xfrm>
            <a:off x="6027738" y="3640128"/>
            <a:ext cx="14922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FFFFFF"/>
                </a:solidFill>
                <a:latin typeface="Calibri"/>
              </a:rPr>
              <a:t>Satellite</a:t>
            </a:r>
          </a:p>
        </p:txBody>
      </p:sp>
      <p:sp>
        <p:nvSpPr>
          <p:cNvPr id="19461" name="TextBox 8"/>
          <p:cNvSpPr txBox="1">
            <a:spLocks noChangeArrowheads="1"/>
          </p:cNvSpPr>
          <p:nvPr/>
        </p:nvSpPr>
        <p:spPr bwMode="auto">
          <a:xfrm>
            <a:off x="6027738" y="3959215"/>
            <a:ext cx="117792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FFFFFF"/>
                </a:solidFill>
                <a:latin typeface="Calibri"/>
              </a:rPr>
              <a:t>Ships/ Vessels</a:t>
            </a:r>
          </a:p>
        </p:txBody>
      </p:sp>
      <p:sp>
        <p:nvSpPr>
          <p:cNvPr id="19462" name="TextBox 9"/>
          <p:cNvSpPr txBox="1">
            <a:spLocks noChangeArrowheads="1"/>
          </p:cNvSpPr>
          <p:nvPr/>
        </p:nvSpPr>
        <p:spPr bwMode="auto">
          <a:xfrm>
            <a:off x="6027738" y="4278303"/>
            <a:ext cx="110013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FFFFFF"/>
                </a:solidFill>
                <a:latin typeface="Calibri"/>
              </a:rPr>
              <a:t>REMUS</a:t>
            </a:r>
          </a:p>
        </p:txBody>
      </p:sp>
      <p:sp>
        <p:nvSpPr>
          <p:cNvPr id="19463" name="TextBox 10"/>
          <p:cNvSpPr txBox="1">
            <a:spLocks noChangeArrowheads="1"/>
          </p:cNvSpPr>
          <p:nvPr/>
        </p:nvSpPr>
        <p:spPr bwMode="auto">
          <a:xfrm>
            <a:off x="6027738" y="4597390"/>
            <a:ext cx="8636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FFFFFF"/>
                </a:solidFill>
                <a:latin typeface="Calibri"/>
              </a:rPr>
              <a:t>Modeling</a:t>
            </a:r>
          </a:p>
        </p:txBody>
      </p:sp>
      <p:sp>
        <p:nvSpPr>
          <p:cNvPr id="19464" name="TextBox 11"/>
          <p:cNvSpPr txBox="1">
            <a:spLocks noChangeArrowheads="1"/>
          </p:cNvSpPr>
          <p:nvPr/>
        </p:nvSpPr>
        <p:spPr bwMode="auto">
          <a:xfrm>
            <a:off x="6027738" y="4916478"/>
            <a:ext cx="1020762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FFFFFF"/>
                </a:solidFill>
                <a:latin typeface="Calibri"/>
              </a:rPr>
              <a:t>Leadership</a:t>
            </a:r>
          </a:p>
        </p:txBody>
      </p:sp>
      <p:sp>
        <p:nvSpPr>
          <p:cNvPr id="19465" name="TextBox 12"/>
          <p:cNvSpPr txBox="1">
            <a:spLocks noChangeArrowheads="1"/>
          </p:cNvSpPr>
          <p:nvPr/>
        </p:nvSpPr>
        <p:spPr bwMode="auto">
          <a:xfrm>
            <a:off x="7440613" y="3640128"/>
            <a:ext cx="708025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FFFFFF"/>
                </a:solidFill>
                <a:latin typeface="Calibri"/>
              </a:rPr>
              <a:t>CODAR</a:t>
            </a:r>
          </a:p>
        </p:txBody>
      </p:sp>
      <p:sp>
        <p:nvSpPr>
          <p:cNvPr id="19466" name="TextBox 13"/>
          <p:cNvSpPr txBox="1">
            <a:spLocks noChangeArrowheads="1"/>
          </p:cNvSpPr>
          <p:nvPr/>
        </p:nvSpPr>
        <p:spPr bwMode="auto">
          <a:xfrm>
            <a:off x="7440613" y="3959215"/>
            <a:ext cx="70802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FFFFFF"/>
                </a:solidFill>
                <a:latin typeface="Calibri"/>
              </a:rPr>
              <a:t>Glider</a:t>
            </a:r>
          </a:p>
        </p:txBody>
      </p:sp>
      <p:sp>
        <p:nvSpPr>
          <p:cNvPr id="19467" name="TextBox 14"/>
          <p:cNvSpPr txBox="1">
            <a:spLocks noChangeArrowheads="1"/>
          </p:cNvSpPr>
          <p:nvPr/>
        </p:nvSpPr>
        <p:spPr bwMode="auto">
          <a:xfrm>
            <a:off x="7440613" y="4278303"/>
            <a:ext cx="7874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  <a:latin typeface="Calibri"/>
              </a:rPr>
              <a:t>Data Vis.</a:t>
            </a:r>
          </a:p>
        </p:txBody>
      </p:sp>
      <p:sp>
        <p:nvSpPr>
          <p:cNvPr id="19468" name="TextBox 15"/>
          <p:cNvSpPr txBox="1">
            <a:spLocks noChangeArrowheads="1"/>
          </p:cNvSpPr>
          <p:nvPr/>
        </p:nvSpPr>
        <p:spPr bwMode="auto">
          <a:xfrm>
            <a:off x="7440613" y="4597390"/>
            <a:ext cx="70802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FFFFFF"/>
                </a:solidFill>
                <a:latin typeface="Calibri"/>
              </a:rPr>
              <a:t>Security</a:t>
            </a:r>
          </a:p>
        </p:txBody>
      </p:sp>
      <p:sp>
        <p:nvSpPr>
          <p:cNvPr id="19469" name="TextBox 16"/>
          <p:cNvSpPr txBox="1">
            <a:spLocks noChangeArrowheads="1"/>
          </p:cNvSpPr>
          <p:nvPr/>
        </p:nvSpPr>
        <p:spPr bwMode="auto">
          <a:xfrm>
            <a:off x="7440613" y="4916478"/>
            <a:ext cx="86518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FFFFFF"/>
                </a:solidFill>
                <a:latin typeface="Calibri"/>
              </a:rPr>
              <a:t>Education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791200" y="3481378"/>
            <a:ext cx="2436813" cy="183356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058" y="778935"/>
            <a:ext cx="2702628" cy="109220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50800" algn="ctr" rotWithShape="0">
              <a:srgbClr val="000000">
                <a:alpha val="20999"/>
              </a:srgbClr>
            </a:outerShdw>
          </a:effectLst>
        </p:spPr>
      </p:pic>
      <p:sp>
        <p:nvSpPr>
          <p:cNvPr id="19479" name="TextBox 30"/>
          <p:cNvSpPr txBox="1">
            <a:spLocks noChangeArrowheads="1"/>
          </p:cNvSpPr>
          <p:nvPr/>
        </p:nvSpPr>
        <p:spPr bwMode="auto">
          <a:xfrm>
            <a:off x="2924175" y="762000"/>
            <a:ext cx="21050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/>
              </a:rPr>
              <a:t>Global Component</a:t>
            </a:r>
          </a:p>
        </p:txBody>
      </p:sp>
      <p:sp>
        <p:nvSpPr>
          <p:cNvPr id="19480" name="TextBox 31"/>
          <p:cNvSpPr txBox="1">
            <a:spLocks noChangeArrowheads="1"/>
          </p:cNvSpPr>
          <p:nvPr/>
        </p:nvSpPr>
        <p:spPr bwMode="auto">
          <a:xfrm>
            <a:off x="2590800" y="1946853"/>
            <a:ext cx="2314575" cy="914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/>
              </a:rPr>
              <a:t>National Component</a:t>
            </a:r>
          </a:p>
        </p:txBody>
      </p:sp>
      <p:sp>
        <p:nvSpPr>
          <p:cNvPr id="19481" name="TextBox 32"/>
          <p:cNvSpPr txBox="1">
            <a:spLocks noChangeArrowheads="1"/>
          </p:cNvSpPr>
          <p:nvPr/>
        </p:nvSpPr>
        <p:spPr bwMode="auto">
          <a:xfrm>
            <a:off x="825500" y="2209800"/>
            <a:ext cx="20701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/>
              </a:rPr>
              <a:t>Regional Component</a:t>
            </a:r>
          </a:p>
        </p:txBody>
      </p:sp>
      <p:sp>
        <p:nvSpPr>
          <p:cNvPr id="19482" name="TextBox 33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Calibri"/>
              </a:rPr>
              <a:t>U.S. Integrated Ocean Observing System (IOOS)</a:t>
            </a:r>
          </a:p>
        </p:txBody>
      </p:sp>
      <p:sp>
        <p:nvSpPr>
          <p:cNvPr id="35" name="Right Arrow 34"/>
          <p:cNvSpPr/>
          <p:nvPr/>
        </p:nvSpPr>
        <p:spPr>
          <a:xfrm>
            <a:off x="3040063" y="1552571"/>
            <a:ext cx="979487" cy="28257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6" name="Right Arrow 35"/>
          <p:cNvSpPr/>
          <p:nvPr/>
        </p:nvSpPr>
        <p:spPr>
          <a:xfrm rot="1837255">
            <a:off x="3530600" y="2882896"/>
            <a:ext cx="977900" cy="23971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7" name="Right Arrow 36"/>
          <p:cNvSpPr/>
          <p:nvPr/>
        </p:nvSpPr>
        <p:spPr>
          <a:xfrm rot="5400000">
            <a:off x="196057" y="2518565"/>
            <a:ext cx="977900" cy="28098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9487" name="TextBox 38"/>
          <p:cNvSpPr txBox="1">
            <a:spLocks noChangeArrowheads="1"/>
          </p:cNvSpPr>
          <p:nvPr/>
        </p:nvSpPr>
        <p:spPr bwMode="auto">
          <a:xfrm>
            <a:off x="4953000" y="5715000"/>
            <a:ext cx="37565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 dirty="0">
                <a:solidFill>
                  <a:srgbClr val="000000"/>
                </a:solidFill>
                <a:latin typeface="Calibri"/>
              </a:rPr>
              <a:t>17 U.S. Federal Agencies</a:t>
            </a:r>
          </a:p>
        </p:txBody>
      </p:sp>
      <p:sp>
        <p:nvSpPr>
          <p:cNvPr id="19488" name="TextBox 39"/>
          <p:cNvSpPr txBox="1">
            <a:spLocks noChangeArrowheads="1"/>
          </p:cNvSpPr>
          <p:nvPr/>
        </p:nvSpPr>
        <p:spPr bwMode="auto">
          <a:xfrm>
            <a:off x="257175" y="5715000"/>
            <a:ext cx="36825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 dirty="0">
                <a:solidFill>
                  <a:srgbClr val="000000"/>
                </a:solidFill>
                <a:latin typeface="Calibri"/>
              </a:rPr>
              <a:t>11 Regional Associations</a:t>
            </a:r>
          </a:p>
        </p:txBody>
      </p:sp>
      <p:pic>
        <p:nvPicPr>
          <p:cNvPr id="2" name="Picture 1" descr="BOEMR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556" y="4533049"/>
            <a:ext cx="597477" cy="597477"/>
          </a:xfrm>
          <a:prstGeom prst="rect">
            <a:avLst/>
          </a:prstGeom>
        </p:spPr>
      </p:pic>
      <p:pic>
        <p:nvPicPr>
          <p:cNvPr id="3" name="Picture 2" descr="CSREES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670" y="5194997"/>
            <a:ext cx="543598" cy="543598"/>
          </a:xfrm>
          <a:prstGeom prst="rect">
            <a:avLst/>
          </a:prstGeom>
        </p:spPr>
      </p:pic>
      <p:pic>
        <p:nvPicPr>
          <p:cNvPr id="4" name="Picture 3" descr="DOE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836" y="3782552"/>
            <a:ext cx="615757" cy="615757"/>
          </a:xfrm>
          <a:prstGeom prst="rect">
            <a:avLst/>
          </a:prstGeom>
        </p:spPr>
      </p:pic>
      <p:pic>
        <p:nvPicPr>
          <p:cNvPr id="5" name="Picture 4" descr="DOS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877" y="4531269"/>
            <a:ext cx="583045" cy="583045"/>
          </a:xfrm>
          <a:prstGeom prst="rect">
            <a:avLst/>
          </a:prstGeom>
        </p:spPr>
      </p:pic>
      <p:pic>
        <p:nvPicPr>
          <p:cNvPr id="6" name="Picture 5" descr="DOT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138" y="4527378"/>
            <a:ext cx="589779" cy="589779"/>
          </a:xfrm>
          <a:prstGeom prst="rect">
            <a:avLst/>
          </a:prstGeom>
        </p:spPr>
      </p:pic>
      <p:pic>
        <p:nvPicPr>
          <p:cNvPr id="7" name="Picture 6" descr="EPA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517" y="4501208"/>
            <a:ext cx="595552" cy="595552"/>
          </a:xfrm>
          <a:prstGeom prst="rect">
            <a:avLst/>
          </a:prstGeom>
        </p:spPr>
      </p:pic>
      <p:pic>
        <p:nvPicPr>
          <p:cNvPr id="8" name="Picture 7" descr="FDA.g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613" y="4596990"/>
            <a:ext cx="977013" cy="394469"/>
          </a:xfrm>
          <a:prstGeom prst="rect">
            <a:avLst/>
          </a:prstGeom>
        </p:spPr>
      </p:pic>
      <p:pic>
        <p:nvPicPr>
          <p:cNvPr id="9" name="Picture 8" descr="JCS.gi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458" y="5180076"/>
            <a:ext cx="562845" cy="562845"/>
          </a:xfrm>
          <a:prstGeom prst="rect">
            <a:avLst/>
          </a:prstGeom>
        </p:spPr>
      </p:pic>
      <p:pic>
        <p:nvPicPr>
          <p:cNvPr id="10" name="Picture 9" descr="MMC.gi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290" y="5168005"/>
            <a:ext cx="596516" cy="596516"/>
          </a:xfrm>
          <a:prstGeom prst="rect">
            <a:avLst/>
          </a:prstGeom>
        </p:spPr>
      </p:pic>
      <p:pic>
        <p:nvPicPr>
          <p:cNvPr id="11" name="Picture 10" descr="NASA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404" y="3076306"/>
            <a:ext cx="693690" cy="693690"/>
          </a:xfrm>
          <a:prstGeom prst="rect">
            <a:avLst/>
          </a:prstGeom>
        </p:spPr>
      </p:pic>
      <p:pic>
        <p:nvPicPr>
          <p:cNvPr id="12" name="Picture 11" descr="NOAA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849" y="3109982"/>
            <a:ext cx="626342" cy="626342"/>
          </a:xfrm>
          <a:prstGeom prst="rect">
            <a:avLst/>
          </a:prstGeom>
        </p:spPr>
      </p:pic>
      <p:pic>
        <p:nvPicPr>
          <p:cNvPr id="13" name="Picture 12" descr="NSF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439" y="3130573"/>
            <a:ext cx="593629" cy="593629"/>
          </a:xfrm>
          <a:prstGeom prst="rect">
            <a:avLst/>
          </a:prstGeom>
        </p:spPr>
      </p:pic>
      <p:pic>
        <p:nvPicPr>
          <p:cNvPr id="14" name="Picture 13" descr="ONR.gi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404" y="3139869"/>
            <a:ext cx="1234403" cy="554537"/>
          </a:xfrm>
          <a:prstGeom prst="rect">
            <a:avLst/>
          </a:prstGeom>
        </p:spPr>
      </p:pic>
      <p:pic>
        <p:nvPicPr>
          <p:cNvPr id="15" name="Picture 14" descr="USACE.gif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594" y="3759888"/>
            <a:ext cx="691765" cy="691765"/>
          </a:xfrm>
          <a:prstGeom prst="rect">
            <a:avLst/>
          </a:prstGeom>
        </p:spPr>
      </p:pic>
      <p:pic>
        <p:nvPicPr>
          <p:cNvPr id="16" name="Picture 15" descr="USARC.gif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914" y="3817089"/>
            <a:ext cx="608063" cy="608063"/>
          </a:xfrm>
          <a:prstGeom prst="rect">
            <a:avLst/>
          </a:prstGeom>
        </p:spPr>
      </p:pic>
      <p:pic>
        <p:nvPicPr>
          <p:cNvPr id="17" name="Picture 16" descr="USCG.gif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913" y="3785054"/>
            <a:ext cx="623455" cy="623455"/>
          </a:xfrm>
          <a:prstGeom prst="rect">
            <a:avLst/>
          </a:prstGeom>
        </p:spPr>
      </p:pic>
      <p:pic>
        <p:nvPicPr>
          <p:cNvPr id="19" name="Picture 18" descr="USGS.gif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774" y="5265951"/>
            <a:ext cx="1250394" cy="459894"/>
          </a:xfrm>
          <a:prstGeom prst="rect">
            <a:avLst/>
          </a:prstGeom>
        </p:spPr>
      </p:pic>
      <p:pic>
        <p:nvPicPr>
          <p:cNvPr id="45" name="Picture 44" descr="Screen shot 2011-11-15 at 4.08.34 AM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0" y="6368123"/>
            <a:ext cx="9144000" cy="642277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7021287" y="6457890"/>
            <a:ext cx="19543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Calibri"/>
              </a:rPr>
              <a:t>http://</a:t>
            </a:r>
            <a:r>
              <a:rPr lang="en-US" sz="2000" b="1" dirty="0" err="1">
                <a:solidFill>
                  <a:srgbClr val="FFFFFF"/>
                </a:solidFill>
                <a:latin typeface="Calibri"/>
              </a:rPr>
              <a:t>ioos.gov</a:t>
            </a:r>
            <a:endParaRPr lang="en-US" sz="2000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9" name="TextBox 37"/>
          <p:cNvSpPr txBox="1">
            <a:spLocks noChangeArrowheads="1"/>
          </p:cNvSpPr>
          <p:nvPr/>
        </p:nvSpPr>
        <p:spPr bwMode="auto">
          <a:xfrm>
            <a:off x="4648200" y="2508246"/>
            <a:ext cx="44545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i="1" dirty="0">
                <a:solidFill>
                  <a:srgbClr val="000000"/>
                </a:solidFill>
                <a:latin typeface="Calibri"/>
              </a:rPr>
              <a:t>15 Regional Alliances in GOOS</a:t>
            </a:r>
          </a:p>
        </p:txBody>
      </p:sp>
      <p:pic>
        <p:nvPicPr>
          <p:cNvPr id="21" name="Picture 20" descr="map_all_regions_text_500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49" y="3276600"/>
            <a:ext cx="3209851" cy="2484425"/>
          </a:xfrm>
          <a:prstGeom prst="rect">
            <a:avLst/>
          </a:prstGeom>
        </p:spPr>
      </p:pic>
      <p:pic>
        <p:nvPicPr>
          <p:cNvPr id="23" name="Picture 22" descr="gramap2013.jp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682" y="609600"/>
            <a:ext cx="4092717" cy="18288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514600" y="6435880"/>
            <a:ext cx="3794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Serving Society &amp; Science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2743200" y="4584700"/>
            <a:ext cx="914400" cy="2286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149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 descr="Macintosh HD:Users:new_user:Desktop:irenen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94338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4" descr="Macintosh HD:Users:new_user:Desktop:sandy1029c_cloud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590800"/>
            <a:ext cx="5486400" cy="364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5443289" y="0"/>
            <a:ext cx="3537447" cy="2554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</a:rPr>
              <a:t>Hurricane Irene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</a:rPr>
              <a:t>August </a:t>
            </a:r>
            <a:r>
              <a:rPr lang="en-US" dirty="0" smtClean="0">
                <a:solidFill>
                  <a:srgbClr val="000000"/>
                </a:solidFill>
              </a:rPr>
              <a:t>28, </a:t>
            </a:r>
            <a:r>
              <a:rPr lang="en-US" dirty="0">
                <a:solidFill>
                  <a:srgbClr val="000000"/>
                </a:solidFill>
              </a:rPr>
              <a:t>2011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800" dirty="0">
              <a:solidFill>
                <a:srgbClr val="000000"/>
              </a:solidFill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</a:rPr>
              <a:t>NOAA/NHC Damage: 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#7 </a:t>
            </a:r>
            <a:r>
              <a:rPr lang="en-US" dirty="0">
                <a:solidFill>
                  <a:srgbClr val="000000"/>
                </a:solidFill>
              </a:rPr>
              <a:t>with &gt;$</a:t>
            </a:r>
            <a:r>
              <a:rPr lang="en-US" dirty="0" smtClean="0">
                <a:solidFill>
                  <a:srgbClr val="000000"/>
                </a:solidFill>
              </a:rPr>
              <a:t>16 </a:t>
            </a:r>
            <a:r>
              <a:rPr lang="en-US" dirty="0">
                <a:solidFill>
                  <a:srgbClr val="000000"/>
                </a:solidFill>
              </a:rPr>
              <a:t>Billion.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800" dirty="0">
              <a:solidFill>
                <a:srgbClr val="000000"/>
              </a:solidFill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</a:rPr>
              <a:t>Track Accurate;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</a:rPr>
              <a:t>Intensity Over-predicted.</a:t>
            </a:r>
          </a:p>
        </p:txBody>
      </p:sp>
      <p:sp>
        <p:nvSpPr>
          <p:cNvPr id="17412" name="TextBox 6"/>
          <p:cNvSpPr txBox="1">
            <a:spLocks noChangeArrowheads="1"/>
          </p:cNvSpPr>
          <p:nvPr/>
        </p:nvSpPr>
        <p:spPr bwMode="auto">
          <a:xfrm>
            <a:off x="0" y="3733800"/>
            <a:ext cx="3810000" cy="2554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</a:rPr>
              <a:t>Hurricane Sandy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</a:rPr>
              <a:t>October 29, 2012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800" dirty="0">
              <a:solidFill>
                <a:srgbClr val="000000"/>
              </a:solidFill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</a:rPr>
              <a:t>NOAA/NHC Damage: 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</a:rPr>
              <a:t>#2 with &gt;$</a:t>
            </a:r>
            <a:r>
              <a:rPr lang="en-US" dirty="0" smtClean="0">
                <a:solidFill>
                  <a:srgbClr val="000000"/>
                </a:solidFill>
              </a:rPr>
              <a:t>68 </a:t>
            </a:r>
            <a:r>
              <a:rPr lang="en-US" dirty="0">
                <a:solidFill>
                  <a:srgbClr val="000000"/>
                </a:solidFill>
              </a:rPr>
              <a:t>Billion.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800" dirty="0">
              <a:solidFill>
                <a:srgbClr val="000000"/>
              </a:solidFill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</a:rPr>
              <a:t>Track </a:t>
            </a:r>
            <a:r>
              <a:rPr lang="en-US" dirty="0" smtClean="0">
                <a:solidFill>
                  <a:srgbClr val="000000"/>
                </a:solidFill>
              </a:rPr>
              <a:t>Accurate;</a:t>
            </a:r>
            <a:endParaRPr lang="en-US" dirty="0">
              <a:solidFill>
                <a:srgbClr val="000000"/>
              </a:solidFill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Surge </a:t>
            </a:r>
            <a:r>
              <a:rPr lang="en-US" dirty="0">
                <a:solidFill>
                  <a:srgbClr val="000000"/>
                </a:solidFill>
              </a:rPr>
              <a:t>Under-predicted.</a:t>
            </a:r>
          </a:p>
        </p:txBody>
      </p:sp>
      <p:sp>
        <p:nvSpPr>
          <p:cNvPr id="17413" name="Left Arrow 4"/>
          <p:cNvSpPr>
            <a:spLocks noChangeArrowheads="1"/>
          </p:cNvSpPr>
          <p:nvPr/>
        </p:nvSpPr>
        <p:spPr bwMode="auto">
          <a:xfrm>
            <a:off x="5486400" y="1524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414" name="Left Arrow 9"/>
          <p:cNvSpPr>
            <a:spLocks noChangeArrowheads="1"/>
          </p:cNvSpPr>
          <p:nvPr/>
        </p:nvSpPr>
        <p:spPr bwMode="auto">
          <a:xfrm flipH="1">
            <a:off x="3200400" y="38862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50989" y="1676350"/>
            <a:ext cx="1922711" cy="923330"/>
          </a:xfrm>
          <a:prstGeom prst="rect">
            <a:avLst/>
          </a:prstGeom>
          <a:solidFill>
            <a:srgbClr val="C4BD97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Avila &amp; </a:t>
            </a:r>
            <a:r>
              <a:rPr lang="en-US" sz="1800" dirty="0" err="1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Cangialosi</a:t>
            </a: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, 2012, </a:t>
            </a:r>
            <a:r>
              <a:rPr lang="en-US" sz="1800" i="1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Tropical Cyclone Report</a:t>
            </a: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57600" y="5593844"/>
            <a:ext cx="3657600" cy="646331"/>
          </a:xfrm>
          <a:prstGeom prst="rect">
            <a:avLst/>
          </a:prstGeom>
          <a:solidFill>
            <a:srgbClr val="C4BD97">
              <a:alpha val="67000"/>
            </a:srgbClr>
          </a:solidFill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Georgas et al., 2014,  </a:t>
            </a:r>
            <a:r>
              <a:rPr lang="en-US" sz="1800" i="1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J. of </a:t>
            </a:r>
            <a:r>
              <a:rPr lang="en-US" sz="1800" i="1" dirty="0" err="1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Extr</a:t>
            </a:r>
            <a:r>
              <a:rPr lang="en-US" sz="1800" i="1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. Even.</a:t>
            </a: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</a:t>
            </a:r>
            <a:endParaRPr lang="en-US" sz="8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err="1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Colle</a:t>
            </a: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et al., 2015, </a:t>
            </a:r>
            <a:r>
              <a:rPr lang="en-US" sz="1800" i="1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J. Mar. Sci. &amp; Engr.</a:t>
            </a:r>
          </a:p>
        </p:txBody>
      </p:sp>
    </p:spTree>
    <p:extLst>
      <p:ext uri="{BB962C8B-B14F-4D97-AF65-F5344CB8AC3E}">
        <p14:creationId xmlns:p14="http://schemas.microsoft.com/office/powerpoint/2010/main" val="1192052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shot 2015-10-19 09.36.5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7" t="7345" b="1523"/>
          <a:stretch/>
        </p:blipFill>
        <p:spPr>
          <a:xfrm>
            <a:off x="-1437991" y="1485826"/>
            <a:ext cx="6433088" cy="474564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 descr="Screenshot 2015-10-17 11.43.1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3" t="7183" b="1585"/>
          <a:stretch/>
        </p:blipFill>
        <p:spPr>
          <a:xfrm>
            <a:off x="3797299" y="1483163"/>
            <a:ext cx="6746607" cy="473560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676492" y="3653366"/>
            <a:ext cx="21056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Hurricane Irene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26-29 August 2011</a:t>
            </a:r>
            <a:endParaRPr lang="en-US" sz="18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63339" y="3653366"/>
            <a:ext cx="2580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Super-Typhoon </a:t>
            </a:r>
            <a:r>
              <a:rPr lang="en-US" sz="1800" dirty="0" err="1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Muifa</a:t>
            </a:r>
            <a:endParaRPr lang="en-US" sz="1800" dirty="0" smtClean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26 July - 9 August 2011</a:t>
            </a:r>
            <a:endParaRPr lang="en-US" sz="18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279400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Hurricane Irene &amp; Super-Typhoon </a:t>
            </a:r>
            <a:r>
              <a:rPr lang="en-US" sz="2800" b="1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Muifa</a:t>
            </a:r>
            <a:r>
              <a:rPr lang="en-US" sz="28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:</a:t>
            </a:r>
            <a:endParaRPr lang="en-US" sz="2800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What do these summer of 2011 storms have in common?  </a:t>
            </a:r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2577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1" descr="mab110826d_iren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1"/>
          <a:stretch>
            <a:fillRect/>
          </a:stretch>
        </p:blipFill>
        <p:spPr bwMode="auto">
          <a:xfrm>
            <a:off x="0" y="-6350"/>
            <a:ext cx="9144000" cy="621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-106362"/>
            <a:ext cx="3978275" cy="95408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chemeClr val="tx1">
                <a:alpha val="42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FFFF00"/>
                </a:solidFill>
                <a:latin typeface="Arial"/>
                <a:cs typeface="Arial"/>
              </a:rPr>
              <a:t>Hurricane Irene Track August 26-29 2011</a:t>
            </a:r>
          </a:p>
        </p:txBody>
      </p:sp>
      <p:pic>
        <p:nvPicPr>
          <p:cNvPr id="26628" name="Picture 1" descr="1.tif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608388"/>
            <a:ext cx="3657600" cy="260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33" b="3500"/>
          <a:stretch>
            <a:fillRect/>
          </a:stretch>
        </p:blipFill>
        <p:spPr bwMode="auto">
          <a:xfrm>
            <a:off x="5524500" y="2120900"/>
            <a:ext cx="3619500" cy="14525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0" name="TextBox 1"/>
          <p:cNvSpPr txBox="1">
            <a:spLocks noChangeArrowheads="1"/>
          </p:cNvSpPr>
          <p:nvPr/>
        </p:nvSpPr>
        <p:spPr bwMode="auto">
          <a:xfrm>
            <a:off x="7213600" y="5329238"/>
            <a:ext cx="1905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mtClean="0">
                <a:solidFill>
                  <a:srgbClr val="FFFFFF"/>
                </a:solidFill>
                <a:cs typeface="+mn-cs"/>
              </a:rPr>
              <a:t>Two Gliders Deployed</a:t>
            </a:r>
          </a:p>
        </p:txBody>
      </p:sp>
      <p:pic>
        <p:nvPicPr>
          <p:cNvPr id="7" name="Picture 6" descr="ioos_new_white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735"/>
          <a:stretch/>
        </p:blipFill>
        <p:spPr>
          <a:xfrm>
            <a:off x="7653258" y="6215168"/>
            <a:ext cx="1294327" cy="68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967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es_irene_temp-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" t="3519" r="7715" b="33888"/>
          <a:stretch>
            <a:fillRect/>
          </a:stretch>
        </p:blipFill>
        <p:spPr bwMode="auto">
          <a:xfrm>
            <a:off x="342900" y="3551238"/>
            <a:ext cx="4592638" cy="265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Picture 6" descr="composite20110827T07000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0" r="27216"/>
          <a:stretch>
            <a:fillRect/>
          </a:stretch>
        </p:blipFill>
        <p:spPr bwMode="auto">
          <a:xfrm>
            <a:off x="1360488" y="209550"/>
            <a:ext cx="222885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7" descr="composite20110831T070000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9" r="15691"/>
          <a:stretch>
            <a:fillRect/>
          </a:stretch>
        </p:blipFill>
        <p:spPr bwMode="auto">
          <a:xfrm>
            <a:off x="3956050" y="209550"/>
            <a:ext cx="259715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8" descr="compositestormdif20110827-2011083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1" r="18085"/>
          <a:stretch>
            <a:fillRect/>
          </a:stretch>
        </p:blipFill>
        <p:spPr bwMode="auto">
          <a:xfrm>
            <a:off x="6642100" y="209550"/>
            <a:ext cx="250190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Box 12"/>
          <p:cNvSpPr txBox="1">
            <a:spLocks noChangeArrowheads="1"/>
          </p:cNvSpPr>
          <p:nvPr/>
        </p:nvSpPr>
        <p:spPr bwMode="auto">
          <a:xfrm>
            <a:off x="-96838" y="692150"/>
            <a:ext cx="169703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2000" b="1" u="sng" dirty="0" smtClean="0">
                <a:solidFill>
                  <a:srgbClr val="000000"/>
                </a:solidFill>
                <a:cs typeface="+mn-cs"/>
              </a:rPr>
              <a:t>WHAT?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 sz="2000" dirty="0" smtClean="0">
              <a:solidFill>
                <a:srgbClr val="000000"/>
              </a:solidFill>
              <a:cs typeface="+mn-cs"/>
            </a:endParaRP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2000" dirty="0" smtClean="0">
                <a:solidFill>
                  <a:srgbClr val="000000"/>
                </a:solidFill>
                <a:cs typeface="+mn-cs"/>
              </a:rPr>
              <a:t>Satellite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2000" dirty="0" smtClean="0">
                <a:solidFill>
                  <a:srgbClr val="000000"/>
                </a:solidFill>
                <a:cs typeface="+mn-cs"/>
              </a:rPr>
              <a:t>SST</a:t>
            </a:r>
          </a:p>
        </p:txBody>
      </p:sp>
      <p:sp>
        <p:nvSpPr>
          <p:cNvPr id="28679" name="TextBox 4"/>
          <p:cNvSpPr txBox="1">
            <a:spLocks noChangeArrowheads="1"/>
          </p:cNvSpPr>
          <p:nvPr/>
        </p:nvSpPr>
        <p:spPr bwMode="auto">
          <a:xfrm>
            <a:off x="3962400" y="38100"/>
            <a:ext cx="20574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2000" smtClean="0">
                <a:solidFill>
                  <a:srgbClr val="000000"/>
                </a:solidFill>
                <a:cs typeface="+mn-cs"/>
              </a:rPr>
              <a:t>Post-Irene</a:t>
            </a:r>
          </a:p>
        </p:txBody>
      </p:sp>
      <p:sp>
        <p:nvSpPr>
          <p:cNvPr id="28680" name="TextBox 3"/>
          <p:cNvSpPr txBox="1">
            <a:spLocks noChangeArrowheads="1"/>
          </p:cNvSpPr>
          <p:nvPr/>
        </p:nvSpPr>
        <p:spPr bwMode="auto">
          <a:xfrm>
            <a:off x="1524000" y="38100"/>
            <a:ext cx="20574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2000" smtClean="0">
                <a:solidFill>
                  <a:srgbClr val="000000"/>
                </a:solidFill>
                <a:cs typeface="+mn-cs"/>
              </a:rPr>
              <a:t>Pre-Irene </a:t>
            </a:r>
          </a:p>
        </p:txBody>
      </p:sp>
      <p:sp>
        <p:nvSpPr>
          <p:cNvPr id="28681" name="TextBox 5"/>
          <p:cNvSpPr txBox="1">
            <a:spLocks noChangeArrowheads="1"/>
          </p:cNvSpPr>
          <p:nvPr/>
        </p:nvSpPr>
        <p:spPr bwMode="auto">
          <a:xfrm>
            <a:off x="6689725" y="19050"/>
            <a:ext cx="207327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2000" smtClean="0">
                <a:solidFill>
                  <a:srgbClr val="000000"/>
                </a:solidFill>
                <a:cs typeface="+mn-cs"/>
              </a:rPr>
              <a:t>Difference</a:t>
            </a:r>
          </a:p>
        </p:txBody>
      </p:sp>
      <p:pic>
        <p:nvPicPr>
          <p:cNvPr id="28682" name="Picture 1" descr="mts_coda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2" t="5724" r="51262" b="51729"/>
          <a:stretch>
            <a:fillRect/>
          </a:stretch>
        </p:blipFill>
        <p:spPr bwMode="auto">
          <a:xfrm>
            <a:off x="5715000" y="3314700"/>
            <a:ext cx="3048000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3" name="TextBox 2"/>
          <p:cNvSpPr txBox="1">
            <a:spLocks noChangeArrowheads="1"/>
          </p:cNvSpPr>
          <p:nvPr/>
        </p:nvSpPr>
        <p:spPr bwMode="auto">
          <a:xfrm>
            <a:off x="5773738" y="3514725"/>
            <a:ext cx="1219200" cy="1323439"/>
          </a:xfrm>
          <a:prstGeom prst="rect">
            <a:avLst/>
          </a:prstGeom>
          <a:solidFill>
            <a:srgbClr val="D5A818">
              <a:alpha val="50000"/>
            </a:srgb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u="sng" dirty="0">
                <a:solidFill>
                  <a:srgbClr val="000000"/>
                </a:solidFill>
                <a:cs typeface="Times New Roman" charset="0"/>
              </a:rPr>
              <a:t>WHY</a:t>
            </a:r>
            <a:r>
              <a:rPr lang="en-US" sz="2000" b="1" u="sng" dirty="0" smtClean="0">
                <a:solidFill>
                  <a:srgbClr val="000000"/>
                </a:solidFill>
                <a:cs typeface="Times New Roman" charset="0"/>
              </a:rPr>
              <a:t>?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Times New Roman" charset="0"/>
              </a:rPr>
              <a:t>HF Radar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Times New Roman" charset="0"/>
              </a:rPr>
              <a:t>Currents</a:t>
            </a:r>
          </a:p>
        </p:txBody>
      </p:sp>
      <p:cxnSp>
        <p:nvCxnSpPr>
          <p:cNvPr id="28684" name="Straight Arrow Connector 8"/>
          <p:cNvCxnSpPr>
            <a:cxnSpLocks noChangeShapeType="1"/>
          </p:cNvCxnSpPr>
          <p:nvPr/>
        </p:nvCxnSpPr>
        <p:spPr bwMode="auto">
          <a:xfrm flipH="1" flipV="1">
            <a:off x="7772400" y="4457700"/>
            <a:ext cx="762000" cy="914400"/>
          </a:xfrm>
          <a:prstGeom prst="straightConnector1">
            <a:avLst/>
          </a:prstGeom>
          <a:noFill/>
          <a:ln w="762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689" name="TextBox 1"/>
          <p:cNvSpPr txBox="1">
            <a:spLocks noChangeArrowheads="1"/>
          </p:cNvSpPr>
          <p:nvPr/>
        </p:nvSpPr>
        <p:spPr bwMode="auto">
          <a:xfrm>
            <a:off x="152400" y="3238500"/>
            <a:ext cx="4724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2000" b="1" u="sng" dirty="0" smtClean="0">
                <a:solidFill>
                  <a:srgbClr val="000000"/>
                </a:solidFill>
                <a:cs typeface="+mn-cs"/>
              </a:rPr>
              <a:t>WHEN?</a:t>
            </a:r>
            <a:r>
              <a:rPr lang="en-US" altLang="en-US" sz="2000" b="1" dirty="0" smtClean="0">
                <a:solidFill>
                  <a:srgbClr val="000000"/>
                </a:solidFill>
                <a:cs typeface="+mn-cs"/>
              </a:rPr>
              <a:t> </a:t>
            </a:r>
            <a:r>
              <a:rPr lang="en-US" altLang="en-US" sz="2000" dirty="0" smtClean="0">
                <a:solidFill>
                  <a:srgbClr val="000000"/>
                </a:solidFill>
                <a:cs typeface="+mn-cs"/>
              </a:rPr>
              <a:t> Glider Temperature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2000" dirty="0" smtClean="0">
                <a:solidFill>
                  <a:srgbClr val="000000"/>
                </a:solidFill>
                <a:cs typeface="+mn-cs"/>
              </a:rPr>
              <a:t>                           </a:t>
            </a:r>
            <a:endParaRPr lang="en-US" altLang="en-US" b="1" u="sng" dirty="0" smtClean="0">
              <a:solidFill>
                <a:srgbClr val="000000"/>
              </a:solidFill>
              <a:cs typeface="+mn-cs"/>
            </a:endParaRPr>
          </a:p>
        </p:txBody>
      </p:sp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 flipH="1" flipV="1">
            <a:off x="1676400" y="3956050"/>
            <a:ext cx="666750" cy="0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Arrow Connector 15"/>
          <p:cNvCxnSpPr>
            <a:cxnSpLocks noChangeShapeType="1"/>
          </p:cNvCxnSpPr>
          <p:nvPr/>
        </p:nvCxnSpPr>
        <p:spPr bwMode="auto">
          <a:xfrm flipV="1">
            <a:off x="1797050" y="4838700"/>
            <a:ext cx="666750" cy="0"/>
          </a:xfrm>
          <a:prstGeom prst="straightConnector1">
            <a:avLst/>
          </a:prstGeom>
          <a:noFill/>
          <a:ln w="28575">
            <a:solidFill>
              <a:srgbClr val="FFFF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819400" y="4221163"/>
            <a:ext cx="13938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1600" smtClean="0">
                <a:solidFill>
                  <a:srgbClr val="FF0000"/>
                </a:solidFill>
                <a:cs typeface="+mn-cs"/>
              </a:rPr>
              <a:t>Eye Passage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572250" y="450850"/>
            <a:ext cx="1200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1600" smtClean="0">
                <a:solidFill>
                  <a:srgbClr val="000000"/>
                </a:solidFill>
                <a:cs typeface="+mn-cs"/>
              </a:rPr>
              <a:t>11C max Cooling</a:t>
            </a:r>
          </a:p>
        </p:txBody>
      </p:sp>
      <p:pic>
        <p:nvPicPr>
          <p:cNvPr id="18" name="Picture 17" descr="ioos_new_white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735"/>
          <a:stretch/>
        </p:blipFill>
        <p:spPr>
          <a:xfrm>
            <a:off x="7653258" y="6215168"/>
            <a:ext cx="1294327" cy="68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495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3" grpId="0" animBg="1"/>
      <p:bldP spid="28689" grpId="0"/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ature_fig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9500"/>
            <a:ext cx="9144000" cy="457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7780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Ahead-of-Eye-Center Cooling in Irene:</a:t>
            </a:r>
          </a:p>
          <a:p>
            <a:pPr algn="ctr"/>
            <a:r>
              <a:rPr lang="en-US" sz="2800" b="1" dirty="0" err="1" smtClean="0"/>
              <a:t>Nearshore</a:t>
            </a:r>
            <a:r>
              <a:rPr lang="en-US" sz="2800" b="1" dirty="0" smtClean="0"/>
              <a:t> Buoy Observations</a:t>
            </a:r>
            <a:endParaRPr lang="en-US" sz="2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483379" y="1222627"/>
            <a:ext cx="15762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After - Before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8331468" y="1657404"/>
            <a:ext cx="716663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85%</a:t>
            </a:r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80%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 smtClean="0"/>
              <a:t>94%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83643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23"/>
          <p:cNvSpPr txBox="1"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b="1" smtClean="0">
                <a:solidFill>
                  <a:srgbClr val="000000"/>
                </a:solidFill>
                <a:cs typeface="+mn-cs"/>
              </a:rPr>
              <a:t>Rutgers Atmospheric Forecast Sensitivity Study</a:t>
            </a:r>
          </a:p>
        </p:txBody>
      </p:sp>
      <p:sp>
        <p:nvSpPr>
          <p:cNvPr id="29699" name="TextBox 24"/>
          <p:cNvSpPr txBox="1">
            <a:spLocks noChangeArrowheads="1"/>
          </p:cNvSpPr>
          <p:nvPr/>
        </p:nvSpPr>
        <p:spPr bwMode="auto">
          <a:xfrm>
            <a:off x="2362200" y="787400"/>
            <a:ext cx="20764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mtClean="0">
                <a:solidFill>
                  <a:srgbClr val="FF0000"/>
                </a:solidFill>
                <a:cs typeface="+mn-cs"/>
              </a:rPr>
              <a:t>Warm Ocean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mtClean="0">
                <a:solidFill>
                  <a:srgbClr val="FF0000"/>
                </a:solidFill>
                <a:cs typeface="+mn-cs"/>
              </a:rPr>
              <a:t>Boundary Condition</a:t>
            </a:r>
          </a:p>
        </p:txBody>
      </p:sp>
      <p:sp>
        <p:nvSpPr>
          <p:cNvPr id="30724" name="TextBox 25"/>
          <p:cNvSpPr txBox="1">
            <a:spLocks noChangeArrowheads="1"/>
          </p:cNvSpPr>
          <p:nvPr/>
        </p:nvSpPr>
        <p:spPr bwMode="auto">
          <a:xfrm>
            <a:off x="2514600" y="3530600"/>
            <a:ext cx="18208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mtClean="0">
                <a:solidFill>
                  <a:srgbClr val="0000FF"/>
                </a:solidFill>
                <a:cs typeface="+mn-cs"/>
              </a:rPr>
              <a:t>Cold Ocean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mtClean="0">
                <a:solidFill>
                  <a:srgbClr val="0000FF"/>
                </a:solidFill>
                <a:cs typeface="+mn-cs"/>
              </a:rPr>
              <a:t>Boundary Condition</a:t>
            </a:r>
          </a:p>
        </p:txBody>
      </p:sp>
      <p:pic>
        <p:nvPicPr>
          <p:cNvPr id="29701" name="Picture 26" descr="composite_20110827T070000_flat_zoomout2_wtrac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9" t="3700" r="28563" b="7770"/>
          <a:stretch>
            <a:fillRect/>
          </a:stretch>
        </p:blipFill>
        <p:spPr bwMode="auto">
          <a:xfrm>
            <a:off x="238125" y="577850"/>
            <a:ext cx="2079625" cy="27495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27" descr="composite_20110831T070000_flat_zoomout2_wtrack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5" t="3394" r="20743" b="7924"/>
          <a:stretch>
            <a:fillRect/>
          </a:stretch>
        </p:blipFill>
        <p:spPr bwMode="auto">
          <a:xfrm>
            <a:off x="269875" y="3603625"/>
            <a:ext cx="2230438" cy="2554288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ight Arrow 8"/>
          <p:cNvSpPr>
            <a:spLocks noChangeArrowheads="1"/>
          </p:cNvSpPr>
          <p:nvPr/>
        </p:nvSpPr>
        <p:spPr bwMode="auto">
          <a:xfrm>
            <a:off x="3886200" y="2006600"/>
            <a:ext cx="914400" cy="6985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AFE0E4"/>
              </a:gs>
              <a:gs pos="20000">
                <a:srgbClr val="AFDEE2"/>
              </a:gs>
              <a:gs pos="100000">
                <a:srgbClr val="85AAAD"/>
              </a:gs>
            </a:gsLst>
            <a:lin ang="5400000"/>
          </a:gra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10" name="Right Arrow 9"/>
          <p:cNvSpPr>
            <a:spLocks noChangeArrowheads="1"/>
          </p:cNvSpPr>
          <p:nvPr/>
        </p:nvSpPr>
        <p:spPr bwMode="auto">
          <a:xfrm>
            <a:off x="4267200" y="4064000"/>
            <a:ext cx="1063625" cy="698500"/>
          </a:xfrm>
          <a:prstGeom prst="rightArrow">
            <a:avLst>
              <a:gd name="adj1" fmla="val 50000"/>
              <a:gd name="adj2" fmla="val 50003"/>
            </a:avLst>
          </a:prstGeom>
          <a:gradFill rotWithShape="1">
            <a:gsLst>
              <a:gs pos="0">
                <a:srgbClr val="AFE0E4"/>
              </a:gs>
              <a:gs pos="20000">
                <a:srgbClr val="AFDEE2"/>
              </a:gs>
              <a:gs pos="100000">
                <a:srgbClr val="85AAAD"/>
              </a:gs>
            </a:gsLst>
            <a:lin ang="5400000"/>
          </a:gra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latin typeface="Arial"/>
              <a:ea typeface="ＭＳ Ｐゴシック"/>
              <a:cs typeface="+mn-cs"/>
            </a:endParaRPr>
          </a:p>
        </p:txBody>
      </p:sp>
      <p:pic>
        <p:nvPicPr>
          <p:cNvPr id="29705" name="Pictur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082800"/>
            <a:ext cx="93345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673600"/>
            <a:ext cx="846138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6" name="TextBox 4"/>
          <p:cNvSpPr txBox="1">
            <a:spLocks noChangeArrowheads="1"/>
          </p:cNvSpPr>
          <p:nvPr/>
        </p:nvSpPr>
        <p:spPr bwMode="auto">
          <a:xfrm>
            <a:off x="2743200" y="4826000"/>
            <a:ext cx="17541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2800" b="1" u="sng" smtClean="0">
                <a:solidFill>
                  <a:srgbClr val="000000"/>
                </a:solidFill>
                <a:cs typeface="+mn-cs"/>
              </a:rPr>
              <a:t>IMPACT?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743200" y="5283200"/>
            <a:ext cx="2895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mtClean="0">
                <a:solidFill>
                  <a:srgbClr val="000000"/>
                </a:solidFill>
                <a:cs typeface="+mn-cs"/>
              </a:rPr>
              <a:t>&gt;10 knots reduction in peak wind speed</a:t>
            </a:r>
          </a:p>
        </p:txBody>
      </p:sp>
      <p:pic>
        <p:nvPicPr>
          <p:cNvPr id="29710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082800"/>
            <a:ext cx="84455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figure8_v0_20110828_0900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3" t="90202" r="28439"/>
          <a:stretch>
            <a:fillRect/>
          </a:stretch>
        </p:blipFill>
        <p:spPr bwMode="auto">
          <a:xfrm>
            <a:off x="5588000" y="5915025"/>
            <a:ext cx="355600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figure8_v0_20110828_0900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0" t="13414" r="3770" b="10260"/>
          <a:stretch>
            <a:fillRect/>
          </a:stretch>
        </p:blipFill>
        <p:spPr bwMode="auto">
          <a:xfrm>
            <a:off x="6096000" y="3149600"/>
            <a:ext cx="254000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3" name="Picture 5" descr="figure8_v0_20110828_0900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08" t="13918" r="35258" b="9756"/>
          <a:stretch>
            <a:fillRect/>
          </a:stretch>
        </p:blipFill>
        <p:spPr bwMode="auto">
          <a:xfrm>
            <a:off x="6172200" y="406400"/>
            <a:ext cx="248920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648200" y="1092200"/>
            <a:ext cx="152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mtClean="0">
                <a:solidFill>
                  <a:srgbClr val="000000"/>
                </a:solidFill>
                <a:cs typeface="+mn-cs"/>
              </a:rPr>
              <a:t>Cat 1 Hurricane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4800600" y="3378200"/>
            <a:ext cx="152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mtClean="0">
                <a:solidFill>
                  <a:srgbClr val="000000"/>
                </a:solidFill>
                <a:cs typeface="+mn-cs"/>
              </a:rPr>
              <a:t>Tropical Storm</a:t>
            </a:r>
          </a:p>
        </p:txBody>
      </p:sp>
    </p:spTree>
    <p:extLst>
      <p:ext uri="{BB962C8B-B14F-4D97-AF65-F5344CB8AC3E}">
        <p14:creationId xmlns:p14="http://schemas.microsoft.com/office/powerpoint/2010/main" val="2535434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7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7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/>
      <p:bldP spid="10" grpId="0" animBg="1"/>
      <p:bldP spid="30736" grpId="0"/>
      <p:bldP spid="2" grpId="0"/>
      <p:bldP spid="3" grpId="0"/>
      <p:bldP spid="2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10-20 at 8.39.4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9405"/>
            <a:ext cx="9144000" cy="158681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58746" y="1606216"/>
            <a:ext cx="8747113" cy="4563195"/>
            <a:chOff x="0" y="749300"/>
            <a:chExt cx="9144000" cy="5420111"/>
          </a:xfrm>
        </p:grpSpPr>
        <p:pic>
          <p:nvPicPr>
            <p:cNvPr id="12" name="Picture 11" descr="Screenshot 2015-10-17 11.40.22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49300"/>
              <a:ext cx="9144000" cy="5420111"/>
            </a:xfrm>
            <a:prstGeom prst="rect">
              <a:avLst/>
            </a:prstGeom>
          </p:spPr>
        </p:pic>
        <p:sp>
          <p:nvSpPr>
            <p:cNvPr id="13" name="Oval 12"/>
            <p:cNvSpPr/>
            <p:nvPr/>
          </p:nvSpPr>
          <p:spPr>
            <a:xfrm rot="2371607">
              <a:off x="4817479" y="2143248"/>
              <a:ext cx="1256260" cy="2557435"/>
            </a:xfrm>
            <a:prstGeom prst="ellipse">
              <a:avLst/>
            </a:prstGeom>
            <a:noFill/>
            <a:ln w="571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188551" y="5275263"/>
            <a:ext cx="6440914" cy="707886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Historical Hurricanes Crossing the 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Middle Atlantic Bight Continental Shelf in </a:t>
            </a:r>
            <a:r>
              <a:rPr lang="en-US" sz="20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tratified </a:t>
            </a:r>
            <a:r>
              <a:rPr lang="en-US" sz="20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eason</a:t>
            </a:r>
            <a:endParaRPr lang="en-US" sz="2000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>
            <a:off x="7151463" y="451205"/>
            <a:ext cx="977900" cy="12192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Oval 7"/>
          <p:cNvSpPr/>
          <p:nvPr/>
        </p:nvSpPr>
        <p:spPr>
          <a:xfrm>
            <a:off x="-1" y="282223"/>
            <a:ext cx="1397001" cy="1636888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121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10-20 at 8.34.2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7000"/>
            <a:ext cx="9144000" cy="40562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Historical Hurricanes Crossing the MAB in </a:t>
            </a:r>
            <a:r>
              <a:rPr lang="en-US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</a:t>
            </a:r>
            <a:r>
              <a:rPr lang="en-US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tratified Season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Observed Ahead-of-Eye-Center Cooling</a:t>
            </a:r>
            <a:endParaRPr lang="en-US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7137400" y="1739900"/>
            <a:ext cx="1104900" cy="40767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55880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Storm-induced cooling in deep water is often equally distributed between the front and back half of the storm (Price et al., 1981)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024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10-20 at 8.57.3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4300"/>
            <a:ext cx="9144001" cy="1043609"/>
          </a:xfrm>
          <a:prstGeom prst="rect">
            <a:avLst/>
          </a:prstGeom>
        </p:spPr>
      </p:pic>
      <p:pic>
        <p:nvPicPr>
          <p:cNvPr id="6" name="Picture 5" descr="Muifa_buoy_7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4" t="24822" r="18750" b="22971"/>
          <a:stretch/>
        </p:blipFill>
        <p:spPr>
          <a:xfrm>
            <a:off x="0" y="2146300"/>
            <a:ext cx="9059332" cy="2387600"/>
          </a:xfrm>
          <a:prstGeom prst="rect">
            <a:avLst/>
          </a:prstGeom>
        </p:spPr>
      </p:pic>
      <p:pic>
        <p:nvPicPr>
          <p:cNvPr id="7" name="Picture 6" descr="Screenshot 2015-10-17 11.43.13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3" t="7183" b="1585"/>
          <a:stretch/>
        </p:blipFill>
        <p:spPr>
          <a:xfrm>
            <a:off x="5613400" y="0"/>
            <a:ext cx="3347229" cy="23495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49533" y="241300"/>
            <a:ext cx="489504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</a:t>
            </a:r>
            <a:r>
              <a:rPr lang="en-US" sz="2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yphoon </a:t>
            </a:r>
            <a:r>
              <a:rPr lang="en-US" sz="280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Muifa</a:t>
            </a:r>
            <a:r>
              <a:rPr lang="en-US" sz="2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: 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Ahead-of-Eye-Center Cooling 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observed by Coastal Buoy</a:t>
            </a: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7302500" y="5626100"/>
            <a:ext cx="749300" cy="4826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4445000"/>
            <a:ext cx="915977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From: </a:t>
            </a:r>
            <a:r>
              <a:rPr lang="en-US" sz="160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Fei</a:t>
            </a:r>
            <a:r>
              <a:rPr lang="en-US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Yu, Institute of Oceanology, Chinese Academy of Sciences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         Yi </a:t>
            </a:r>
            <a:r>
              <a:rPr lang="en-US" sz="1600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Xu</a:t>
            </a:r>
            <a:r>
              <a:rPr lang="en-US" sz="16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State Key Laboratory of Estuarine &amp; Coastal Research, East China Normal University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50200" y="1625600"/>
            <a:ext cx="69762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err="1" smtClean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Muifa</a:t>
            </a:r>
            <a:endParaRPr lang="en-US" sz="1600" dirty="0" smtClean="0">
              <a:solidFill>
                <a:srgbClr val="FFFFFF"/>
              </a:solidFill>
              <a:latin typeface="Calibri"/>
              <a:ea typeface="+mn-ea"/>
              <a:cs typeface="+mn-cs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Track</a:t>
            </a:r>
            <a:endParaRPr lang="en-US" sz="1600" dirty="0">
              <a:solidFill>
                <a:srgbClr val="FFFFFF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6201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3" descr="Macintosh HD:Users:new_user:Desktop:irenen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94338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4" name="Picture 4" descr="Macintosh HD:Users:new_user:Desktop:sandy1029c_cloud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590800"/>
            <a:ext cx="5486400" cy="364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5486400" y="0"/>
            <a:ext cx="3657600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000000"/>
                </a:solidFill>
              </a:rPr>
              <a:t>Hurricane Irene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000000"/>
                </a:solidFill>
              </a:rPr>
              <a:t>August 26, 2011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 smtClean="0">
              <a:solidFill>
                <a:srgbClr val="000000"/>
              </a:solidFill>
            </a:endParaRP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Summer stratification</a:t>
            </a: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Coastal response</a:t>
            </a:r>
            <a:endParaRPr lang="en-US" sz="800" dirty="0" smtClean="0">
              <a:solidFill>
                <a:srgbClr val="FF0000"/>
              </a:solidFill>
            </a:endParaRP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Mixing cooled surface</a:t>
            </a: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Limited intensity</a:t>
            </a:r>
          </a:p>
        </p:txBody>
      </p:sp>
      <p:sp>
        <p:nvSpPr>
          <p:cNvPr id="17412" name="TextBox 6"/>
          <p:cNvSpPr txBox="1">
            <a:spLocks noChangeArrowheads="1"/>
          </p:cNvSpPr>
          <p:nvPr/>
        </p:nvSpPr>
        <p:spPr bwMode="auto">
          <a:xfrm>
            <a:off x="0" y="3733800"/>
            <a:ext cx="3810000" cy="2923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000000"/>
                </a:solidFill>
              </a:rPr>
              <a:t>Hurricane Sandy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000000"/>
                </a:solidFill>
              </a:rPr>
              <a:t>October 29, 2012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 smtClean="0">
              <a:solidFill>
                <a:srgbClr val="000000"/>
              </a:solidFill>
            </a:endParaRP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After Fall transition</a:t>
            </a: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Single layer ocean</a:t>
            </a: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No mixing/cooling</a:t>
            </a: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No intensity reduction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 smtClean="0">
              <a:solidFill>
                <a:srgbClr val="000000"/>
              </a:solidFill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4277" name="Left Arrow 4"/>
          <p:cNvSpPr>
            <a:spLocks noChangeArrowheads="1"/>
          </p:cNvSpPr>
          <p:nvPr/>
        </p:nvSpPr>
        <p:spPr bwMode="auto">
          <a:xfrm>
            <a:off x="5486400" y="1524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278" name="Left Arrow 9"/>
          <p:cNvSpPr>
            <a:spLocks noChangeArrowheads="1"/>
          </p:cNvSpPr>
          <p:nvPr/>
        </p:nvSpPr>
        <p:spPr bwMode="auto">
          <a:xfrm flipH="1">
            <a:off x="3200400" y="38862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30200"/>
            <a:ext cx="1808733" cy="52322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Conclusion </a:t>
            </a:r>
          </a:p>
        </p:txBody>
      </p:sp>
    </p:spTree>
    <p:extLst>
      <p:ext uri="{BB962C8B-B14F-4D97-AF65-F5344CB8AC3E}">
        <p14:creationId xmlns:p14="http://schemas.microsoft.com/office/powerpoint/2010/main" val="3605310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-47625"/>
            <a:ext cx="9144000" cy="6248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Arial"/>
                <a:ea typeface="ＭＳ Ｐゴシック"/>
              </a:rPr>
              <a:t>U..</a:t>
            </a:r>
          </a:p>
        </p:txBody>
      </p:sp>
      <p:pic>
        <p:nvPicPr>
          <p:cNvPr id="14338" name="Picture 2" descr="mab_vue7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3" t="6015" b="3760"/>
          <a:stretch>
            <a:fillRect/>
          </a:stretch>
        </p:blipFill>
        <p:spPr bwMode="auto">
          <a:xfrm>
            <a:off x="812800" y="-22225"/>
            <a:ext cx="8331200" cy="6223000"/>
          </a:xfrm>
          <a:prstGeom prst="rect">
            <a:avLst/>
          </a:prstGeom>
          <a:solidFill>
            <a:srgbClr val="D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7191673" y="0"/>
            <a:ext cx="9680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Cape</a:t>
            </a:r>
          </a:p>
          <a:p>
            <a:pPr algn="ctr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Cod</a:t>
            </a:r>
          </a:p>
        </p:txBody>
      </p:sp>
      <p:sp>
        <p:nvSpPr>
          <p:cNvPr id="14340" name="Text Box 8"/>
          <p:cNvSpPr txBox="1">
            <a:spLocks noChangeArrowheads="1"/>
          </p:cNvSpPr>
          <p:nvPr/>
        </p:nvSpPr>
        <p:spPr bwMode="auto">
          <a:xfrm>
            <a:off x="1301852" y="5299075"/>
            <a:ext cx="109517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Cape</a:t>
            </a:r>
          </a:p>
          <a:p>
            <a:pPr algn="ctr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Hatteras</a:t>
            </a:r>
          </a:p>
        </p:txBody>
      </p:sp>
      <p:sp>
        <p:nvSpPr>
          <p:cNvPr id="14341" name="Text Box 9"/>
          <p:cNvSpPr txBox="1">
            <a:spLocks noChangeArrowheads="1"/>
          </p:cNvSpPr>
          <p:nvPr/>
        </p:nvSpPr>
        <p:spPr bwMode="auto">
          <a:xfrm>
            <a:off x="3579813" y="1219200"/>
            <a:ext cx="4111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FFFFFF"/>
                </a:solidFill>
                <a:latin typeface="Calibri" charset="0"/>
              </a:rPr>
              <a:t>NJ</a:t>
            </a:r>
          </a:p>
        </p:txBody>
      </p:sp>
      <p:sp>
        <p:nvSpPr>
          <p:cNvPr id="14342" name="Text Box 9"/>
          <p:cNvSpPr txBox="1">
            <a:spLocks noChangeArrowheads="1"/>
          </p:cNvSpPr>
          <p:nvPr/>
        </p:nvSpPr>
        <p:spPr bwMode="auto">
          <a:xfrm>
            <a:off x="6553200" y="152400"/>
            <a:ext cx="5222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 dirty="0">
                <a:solidFill>
                  <a:srgbClr val="FFFFFF"/>
                </a:solidFill>
                <a:latin typeface="Calibri" charset="0"/>
              </a:rPr>
              <a:t>MA</a:t>
            </a:r>
          </a:p>
        </p:txBody>
      </p:sp>
      <p:sp>
        <p:nvSpPr>
          <p:cNvPr id="14343" name="Text Box 9"/>
          <p:cNvSpPr txBox="1">
            <a:spLocks noChangeArrowheads="1"/>
          </p:cNvSpPr>
          <p:nvPr/>
        </p:nvSpPr>
        <p:spPr bwMode="auto">
          <a:xfrm>
            <a:off x="5005388" y="0"/>
            <a:ext cx="4175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 dirty="0">
                <a:solidFill>
                  <a:srgbClr val="FFFFFF"/>
                </a:solidFill>
                <a:latin typeface="Calibri" charset="0"/>
              </a:rPr>
              <a:t>CT</a:t>
            </a:r>
          </a:p>
        </p:txBody>
      </p:sp>
      <p:sp>
        <p:nvSpPr>
          <p:cNvPr id="14344" name="Text Box 9"/>
          <p:cNvSpPr txBox="1">
            <a:spLocks noChangeArrowheads="1"/>
          </p:cNvSpPr>
          <p:nvPr/>
        </p:nvSpPr>
        <p:spPr bwMode="auto">
          <a:xfrm>
            <a:off x="1428750" y="4171950"/>
            <a:ext cx="76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 dirty="0">
                <a:solidFill>
                  <a:srgbClr val="FFFFFF"/>
                </a:solidFill>
                <a:latin typeface="Calibri" charset="0"/>
              </a:rPr>
              <a:t>VA</a:t>
            </a:r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2754313" y="1974850"/>
            <a:ext cx="4397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 dirty="0">
                <a:solidFill>
                  <a:srgbClr val="FFFFFF"/>
                </a:solidFill>
                <a:latin typeface="Calibri" charset="0"/>
              </a:rPr>
              <a:t>DE</a:t>
            </a:r>
          </a:p>
        </p:txBody>
      </p:sp>
      <p:sp>
        <p:nvSpPr>
          <p:cNvPr id="14346" name="Text Box 9"/>
          <p:cNvSpPr txBox="1">
            <a:spLocks noChangeArrowheads="1"/>
          </p:cNvSpPr>
          <p:nvPr/>
        </p:nvSpPr>
        <p:spPr bwMode="auto">
          <a:xfrm>
            <a:off x="4370388" y="574675"/>
            <a:ext cx="4540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 dirty="0">
                <a:solidFill>
                  <a:srgbClr val="FFFFFF"/>
                </a:solidFill>
                <a:latin typeface="Calibri" charset="0"/>
              </a:rPr>
              <a:t>NY</a:t>
            </a:r>
          </a:p>
        </p:txBody>
      </p:sp>
      <p:sp>
        <p:nvSpPr>
          <p:cNvPr id="14347" name="Text Box 9"/>
          <p:cNvSpPr txBox="1">
            <a:spLocks noChangeArrowheads="1"/>
          </p:cNvSpPr>
          <p:nvPr/>
        </p:nvSpPr>
        <p:spPr bwMode="auto">
          <a:xfrm>
            <a:off x="992188" y="5029200"/>
            <a:ext cx="4556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FFFFFF"/>
                </a:solidFill>
                <a:latin typeface="Calibri" charset="0"/>
              </a:rPr>
              <a:t>NC</a:t>
            </a:r>
          </a:p>
        </p:txBody>
      </p:sp>
      <p:sp>
        <p:nvSpPr>
          <p:cNvPr id="14348" name="Text Box 9"/>
          <p:cNvSpPr txBox="1">
            <a:spLocks noChangeArrowheads="1"/>
          </p:cNvSpPr>
          <p:nvPr/>
        </p:nvSpPr>
        <p:spPr bwMode="auto">
          <a:xfrm>
            <a:off x="5835650" y="-112713"/>
            <a:ext cx="603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 dirty="0">
                <a:solidFill>
                  <a:srgbClr val="FFFFFF"/>
                </a:solidFill>
                <a:latin typeface="Calibri" charset="0"/>
              </a:rPr>
              <a:t>RI</a:t>
            </a:r>
          </a:p>
        </p:txBody>
      </p:sp>
      <p:sp>
        <p:nvSpPr>
          <p:cNvPr id="14349" name="Text Box 9"/>
          <p:cNvSpPr txBox="1">
            <a:spLocks noChangeArrowheads="1"/>
          </p:cNvSpPr>
          <p:nvPr/>
        </p:nvSpPr>
        <p:spPr bwMode="auto">
          <a:xfrm>
            <a:off x="2227263" y="2305050"/>
            <a:ext cx="5286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 dirty="0">
                <a:solidFill>
                  <a:srgbClr val="FFFFFF"/>
                </a:solidFill>
                <a:latin typeface="Calibri" charset="0"/>
              </a:rPr>
              <a:t>MD</a:t>
            </a:r>
          </a:p>
        </p:txBody>
      </p:sp>
      <p:sp>
        <p:nvSpPr>
          <p:cNvPr id="14350" name="Text Box 9"/>
          <p:cNvSpPr txBox="1">
            <a:spLocks noChangeArrowheads="1"/>
          </p:cNvSpPr>
          <p:nvPr/>
        </p:nvSpPr>
        <p:spPr bwMode="auto">
          <a:xfrm>
            <a:off x="2660650" y="990600"/>
            <a:ext cx="444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FFFFFF"/>
                </a:solidFill>
                <a:latin typeface="Calibri" charset="0"/>
              </a:rPr>
              <a:t>PA</a:t>
            </a:r>
          </a:p>
        </p:txBody>
      </p:sp>
      <p:sp>
        <p:nvSpPr>
          <p:cNvPr id="14351" name="Text Box 9"/>
          <p:cNvSpPr txBox="1">
            <a:spLocks noChangeArrowheads="1"/>
          </p:cNvSpPr>
          <p:nvPr/>
        </p:nvSpPr>
        <p:spPr bwMode="auto">
          <a:xfrm>
            <a:off x="1120775" y="0"/>
            <a:ext cx="3810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 dirty="0" smtClean="0">
                <a:solidFill>
                  <a:srgbClr val="FFFFFF"/>
                </a:solidFill>
                <a:latin typeface="Calibri" charset="0"/>
              </a:rPr>
              <a:t>78 </a:t>
            </a:r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Million </a:t>
            </a:r>
            <a:r>
              <a:rPr lang="en-US" sz="2000" b="1" dirty="0" smtClean="0">
                <a:solidFill>
                  <a:srgbClr val="FFFFFF"/>
                </a:solidFill>
                <a:latin typeface="Calibri" charset="0"/>
              </a:rPr>
              <a:t>People (1/4 of U.S.)</a:t>
            </a:r>
          </a:p>
          <a:p>
            <a:pPr algn="ctr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1000 km Cape to Cape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0"/>
            <a:ext cx="2405063" cy="3046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u="sng" cap="small" dirty="0">
                <a:solidFill>
                  <a:srgbClr val="FFFF00"/>
                </a:solidFill>
                <a:latin typeface="Arial"/>
                <a:ea typeface="ＭＳ Ｐゴシック"/>
              </a:rPr>
              <a:t>M</a:t>
            </a:r>
            <a:r>
              <a:rPr lang="en-US" cap="small" dirty="0">
                <a:solidFill>
                  <a:srgbClr val="FF0000"/>
                </a:solidFill>
                <a:latin typeface="Arial"/>
                <a:ea typeface="ＭＳ Ｐゴシック"/>
              </a:rPr>
              <a:t>iddle </a:t>
            </a:r>
            <a:r>
              <a:rPr lang="en-US" b="1" u="sng" cap="small" dirty="0">
                <a:solidFill>
                  <a:srgbClr val="FFFF00"/>
                </a:solidFill>
                <a:latin typeface="Arial"/>
                <a:ea typeface="ＭＳ Ｐゴシック"/>
              </a:rPr>
              <a:t>A</a:t>
            </a:r>
            <a:r>
              <a:rPr lang="en-US" cap="small" dirty="0">
                <a:solidFill>
                  <a:srgbClr val="FF0000"/>
                </a:solidFill>
                <a:latin typeface="Arial"/>
                <a:ea typeface="ＭＳ Ｐゴシック"/>
              </a:rPr>
              <a:t>tlantic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u="sng" cap="small" dirty="0">
                <a:solidFill>
                  <a:srgbClr val="FFFF00"/>
                </a:solidFill>
                <a:latin typeface="Arial"/>
                <a:ea typeface="ＭＳ Ｐゴシック"/>
              </a:rPr>
              <a:t>R</a:t>
            </a:r>
            <a:r>
              <a:rPr lang="en-US" cap="small" dirty="0">
                <a:solidFill>
                  <a:srgbClr val="FF0000"/>
                </a:solidFill>
                <a:latin typeface="Arial"/>
                <a:ea typeface="ＭＳ Ｐゴシック"/>
              </a:rPr>
              <a:t>egional </a:t>
            </a:r>
            <a:r>
              <a:rPr lang="en-US" b="1" u="sng" cap="small" dirty="0">
                <a:solidFill>
                  <a:srgbClr val="FFFF00"/>
                </a:solidFill>
                <a:latin typeface="Arial"/>
                <a:ea typeface="ＭＳ Ｐゴシック"/>
              </a:rPr>
              <a:t>A</a:t>
            </a:r>
            <a:r>
              <a:rPr lang="en-US" cap="small" dirty="0">
                <a:solidFill>
                  <a:srgbClr val="FF0000"/>
                </a:solidFill>
                <a:latin typeface="Arial"/>
                <a:ea typeface="ＭＳ Ｐゴシック"/>
              </a:rPr>
              <a:t>ssociation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u="sng" cap="small" dirty="0">
                <a:solidFill>
                  <a:srgbClr val="FFFF00"/>
                </a:solidFill>
                <a:latin typeface="Arial"/>
                <a:ea typeface="ＭＳ Ｐゴシック"/>
              </a:rPr>
              <a:t>C</a:t>
            </a:r>
            <a:r>
              <a:rPr lang="en-US" cap="small" dirty="0">
                <a:solidFill>
                  <a:srgbClr val="FF0000"/>
                </a:solidFill>
                <a:latin typeface="Arial"/>
                <a:ea typeface="ＭＳ Ｐゴシック"/>
              </a:rPr>
              <a:t>oastal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u="sng" cap="small" dirty="0">
                <a:solidFill>
                  <a:srgbClr val="FFFF00"/>
                </a:solidFill>
                <a:latin typeface="Arial"/>
                <a:ea typeface="ＭＳ Ｐゴシック"/>
              </a:rPr>
              <a:t>O</a:t>
            </a:r>
            <a:r>
              <a:rPr lang="en-US" cap="small" dirty="0">
                <a:solidFill>
                  <a:srgbClr val="FF0000"/>
                </a:solidFill>
                <a:latin typeface="Arial"/>
                <a:ea typeface="ＭＳ Ｐゴシック"/>
              </a:rPr>
              <a:t>cean </a:t>
            </a:r>
            <a:r>
              <a:rPr lang="en-US" b="1" u="sng" cap="small" dirty="0">
                <a:solidFill>
                  <a:srgbClr val="FFFF00"/>
                </a:solidFill>
                <a:latin typeface="Arial"/>
                <a:ea typeface="ＭＳ Ｐゴシック"/>
              </a:rPr>
              <a:t>O</a:t>
            </a:r>
            <a:r>
              <a:rPr lang="en-US" cap="small" dirty="0">
                <a:solidFill>
                  <a:srgbClr val="FF0000"/>
                </a:solidFill>
                <a:latin typeface="Arial"/>
                <a:ea typeface="ＭＳ Ｐゴシック"/>
              </a:rPr>
              <a:t>bserving </a:t>
            </a:r>
            <a:r>
              <a:rPr lang="en-US" b="1" u="sng" cap="small" dirty="0">
                <a:solidFill>
                  <a:srgbClr val="FFFF00"/>
                </a:solidFill>
                <a:latin typeface="Arial"/>
                <a:ea typeface="ＭＳ Ｐゴシック"/>
              </a:rPr>
              <a:t>S</a:t>
            </a:r>
            <a:r>
              <a:rPr lang="en-US" cap="small" dirty="0">
                <a:solidFill>
                  <a:srgbClr val="FF0000"/>
                </a:solidFill>
                <a:latin typeface="Arial"/>
                <a:ea typeface="ＭＳ Ｐゴシック"/>
              </a:rPr>
              <a:t>ystem</a:t>
            </a:r>
          </a:p>
        </p:txBody>
      </p:sp>
      <p:sp>
        <p:nvSpPr>
          <p:cNvPr id="14353" name="Text Box 3"/>
          <p:cNvSpPr txBox="1">
            <a:spLocks noChangeArrowheads="1"/>
          </p:cNvSpPr>
          <p:nvPr/>
        </p:nvSpPr>
        <p:spPr bwMode="auto">
          <a:xfrm>
            <a:off x="700088" y="3508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b="1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4354" name="TextBox 26"/>
          <p:cNvSpPr txBox="1">
            <a:spLocks noChangeArrowheads="1"/>
          </p:cNvSpPr>
          <p:nvPr/>
        </p:nvSpPr>
        <p:spPr bwMode="auto">
          <a:xfrm>
            <a:off x="5326063" y="6545263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4355" name="TextBox 41"/>
          <p:cNvSpPr txBox="1">
            <a:spLocks noChangeArrowheads="1"/>
          </p:cNvSpPr>
          <p:nvPr/>
        </p:nvSpPr>
        <p:spPr bwMode="auto">
          <a:xfrm>
            <a:off x="4910918" y="1819268"/>
            <a:ext cx="4338663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800" b="1" dirty="0" smtClean="0">
                <a:solidFill>
                  <a:srgbClr val="FFFFFF"/>
                </a:solidFill>
              </a:rPr>
              <a:t>MARACOOS:</a:t>
            </a:r>
          </a:p>
          <a:p>
            <a:pPr algn="ctr"/>
            <a:r>
              <a:rPr lang="en-US" sz="2800" b="1" dirty="0" smtClean="0">
                <a:solidFill>
                  <a:srgbClr val="FFFFFF"/>
                </a:solidFill>
              </a:rPr>
              <a:t>A Sustained Real-time Observation &amp; Forecast System</a:t>
            </a:r>
            <a:endParaRPr lang="en-US" sz="2800" b="1" dirty="0">
              <a:solidFill>
                <a:srgbClr val="FFFFFF"/>
              </a:solidFill>
            </a:endParaRPr>
          </a:p>
        </p:txBody>
      </p:sp>
      <p:pic>
        <p:nvPicPr>
          <p:cNvPr id="43" name="Picture 41" descr="13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251575" y="5610225"/>
            <a:ext cx="506413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4" name="Picture 42" descr="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12075" y="4259263"/>
            <a:ext cx="1119188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5" name="Picture 43" descr="2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4229100" y="5595938"/>
            <a:ext cx="882650" cy="53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6" name="Picture 44" descr="3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7069138" y="4286250"/>
            <a:ext cx="542925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7" name="Picture 45" descr="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697788" y="4879975"/>
            <a:ext cx="1119187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8" name="Picture 46" descr="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759700" y="5610225"/>
            <a:ext cx="1117600" cy="54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49" name="Picture 47" descr="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176963" y="4186238"/>
            <a:ext cx="631825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50" name="Picture 48" descr="7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188075" y="4857750"/>
            <a:ext cx="614363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51" name="Picture 49" descr="8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334000" y="4221163"/>
            <a:ext cx="5937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52" name="Picture 52" descr="1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100888" y="5607050"/>
            <a:ext cx="53340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53" name="Picture 53" descr="1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367338" y="4857750"/>
            <a:ext cx="5937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4367" name="Picture 30" descr="2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338" y="5610225"/>
            <a:ext cx="539750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8" name="Picture 31" descr="IOOS_logo_white.gif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138" y="4306888"/>
            <a:ext cx="101282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9" name="Picture 55" descr="Screen shot 2012-02-19 at 1.29.16 PM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175" y="4933950"/>
            <a:ext cx="741363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141021" y="4942798"/>
            <a:ext cx="455385" cy="455385"/>
          </a:xfrm>
          <a:prstGeom prst="ellipse">
            <a:avLst/>
          </a:prstGeom>
        </p:spPr>
      </p:pic>
      <p:sp>
        <p:nvSpPr>
          <p:cNvPr id="14371" name="TextBox 1"/>
          <p:cNvSpPr txBox="1">
            <a:spLocks noChangeArrowheads="1"/>
          </p:cNvSpPr>
          <p:nvPr/>
        </p:nvSpPr>
        <p:spPr bwMode="auto">
          <a:xfrm>
            <a:off x="0" y="3048000"/>
            <a:ext cx="18081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>
                <a:solidFill>
                  <a:srgbClr val="FFFFFF"/>
                </a:solidFill>
              </a:rPr>
              <a:t>&gt;40 PIs</a:t>
            </a:r>
          </a:p>
          <a:p>
            <a:r>
              <a:rPr lang="en-US" sz="1800">
                <a:solidFill>
                  <a:srgbClr val="FFFFFF"/>
                </a:solidFill>
              </a:rPr>
              <a:t>&gt;20 Institutions</a:t>
            </a:r>
          </a:p>
          <a:p>
            <a:r>
              <a:rPr lang="en-US" sz="1800">
                <a:solidFill>
                  <a:srgbClr val="FFFFFF"/>
                </a:solidFill>
              </a:rPr>
              <a:t>&gt;50 Members</a:t>
            </a:r>
          </a:p>
          <a:p>
            <a:r>
              <a:rPr lang="en-US" sz="1800">
                <a:solidFill>
                  <a:srgbClr val="FFFFFF"/>
                </a:solidFill>
              </a:rPr>
              <a:t>&gt;2000 Contacts</a:t>
            </a:r>
          </a:p>
        </p:txBody>
      </p:sp>
      <p:sp>
        <p:nvSpPr>
          <p:cNvPr id="14372" name="Freeform 10"/>
          <p:cNvSpPr>
            <a:spLocks/>
          </p:cNvSpPr>
          <p:nvPr/>
        </p:nvSpPr>
        <p:spPr bwMode="auto">
          <a:xfrm>
            <a:off x="4343400" y="1752600"/>
            <a:ext cx="1236663" cy="1608138"/>
          </a:xfrm>
          <a:custGeom>
            <a:avLst/>
            <a:gdLst>
              <a:gd name="T0" fmla="*/ 0 w 1236134"/>
              <a:gd name="T1" fmla="*/ 1607610 h 1608666"/>
              <a:gd name="T2" fmla="*/ 898235 w 1236134"/>
              <a:gd name="T3" fmla="*/ 524589 h 1608666"/>
              <a:gd name="T4" fmla="*/ 1237192 w 1236134"/>
              <a:gd name="T5" fmla="*/ 0 h 160866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36134" h="1608666">
                <a:moveTo>
                  <a:pt x="0" y="1608666"/>
                </a:moveTo>
                <a:cubicBezTo>
                  <a:pt x="345722" y="1200855"/>
                  <a:pt x="691445" y="793044"/>
                  <a:pt x="897467" y="524933"/>
                </a:cubicBezTo>
                <a:cubicBezTo>
                  <a:pt x="1103489" y="256822"/>
                  <a:pt x="1236134" y="0"/>
                  <a:pt x="1236134" y="0"/>
                </a:cubicBez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54" name="Straight Connector 53"/>
          <p:cNvCxnSpPr>
            <a:cxnSpLocks noChangeShapeType="1"/>
          </p:cNvCxnSpPr>
          <p:nvPr/>
        </p:nvCxnSpPr>
        <p:spPr bwMode="auto">
          <a:xfrm flipH="1">
            <a:off x="609600" y="990600"/>
            <a:ext cx="1905000" cy="4648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" name="Straight Connector 54"/>
          <p:cNvCxnSpPr>
            <a:cxnSpLocks noChangeShapeType="1"/>
          </p:cNvCxnSpPr>
          <p:nvPr/>
        </p:nvCxnSpPr>
        <p:spPr bwMode="auto">
          <a:xfrm flipV="1">
            <a:off x="2514600" y="152400"/>
            <a:ext cx="4419600" cy="838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TextBox 3"/>
          <p:cNvSpPr txBox="1"/>
          <p:nvPr/>
        </p:nvSpPr>
        <p:spPr>
          <a:xfrm>
            <a:off x="4143375" y="3619500"/>
            <a:ext cx="4730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Scott Glenn                     + Many</a:t>
            </a:r>
          </a:p>
        </p:txBody>
      </p:sp>
      <p:pic>
        <p:nvPicPr>
          <p:cNvPr id="57" name="Picture 9" descr="Screen shot 2012-02-19 at 1.33.13 PM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150" y="3629025"/>
            <a:ext cx="14478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73866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3" descr="Macintosh HD:Users:new_user:Desktop:irenen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94338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4" name="Picture 4" descr="Macintosh HD:Users:new_user:Desktop:sandy1029c_cloud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590800"/>
            <a:ext cx="5486400" cy="364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5486400" y="0"/>
            <a:ext cx="365760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000000"/>
                </a:solidFill>
              </a:rPr>
              <a:t>Hurricane Irene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000000"/>
                </a:solidFill>
              </a:rPr>
              <a:t>August 26, 2011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 smtClean="0">
              <a:solidFill>
                <a:srgbClr val="000000"/>
              </a:solidFill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rgbClr val="FF0000"/>
                </a:solidFill>
              </a:rPr>
              <a:t>Glenn et al., </a:t>
            </a:r>
            <a:r>
              <a:rPr lang="en-US" sz="2000" i="1" dirty="0" smtClean="0">
                <a:solidFill>
                  <a:srgbClr val="FF0000"/>
                </a:solidFill>
              </a:rPr>
              <a:t>Nat. Com.</a:t>
            </a:r>
            <a:r>
              <a:rPr lang="en-US" sz="2000" dirty="0" smtClean="0">
                <a:solidFill>
                  <a:srgbClr val="FF0000"/>
                </a:solidFill>
              </a:rPr>
              <a:t>, 2016</a:t>
            </a:r>
          </a:p>
        </p:txBody>
      </p:sp>
      <p:sp>
        <p:nvSpPr>
          <p:cNvPr id="17412" name="TextBox 6"/>
          <p:cNvSpPr txBox="1">
            <a:spLocks noChangeArrowheads="1"/>
          </p:cNvSpPr>
          <p:nvPr/>
        </p:nvSpPr>
        <p:spPr bwMode="auto">
          <a:xfrm>
            <a:off x="0" y="3733800"/>
            <a:ext cx="381000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000000"/>
                </a:solidFill>
              </a:rPr>
              <a:t>Hurricane Sandy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000000"/>
                </a:solidFill>
              </a:rPr>
              <a:t>October 29, 2012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 smtClean="0">
              <a:solidFill>
                <a:srgbClr val="000000"/>
              </a:solidFill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FF0000"/>
                </a:solidFill>
              </a:rPr>
              <a:t>M</a:t>
            </a:r>
            <a:r>
              <a:rPr lang="en-US" sz="2000" dirty="0" smtClean="0">
                <a:solidFill>
                  <a:srgbClr val="FF0000"/>
                </a:solidFill>
              </a:rPr>
              <a:t>iles et al., </a:t>
            </a:r>
            <a:r>
              <a:rPr lang="en-US" sz="2000" i="1" dirty="0" smtClean="0">
                <a:solidFill>
                  <a:srgbClr val="FF0000"/>
                </a:solidFill>
              </a:rPr>
              <a:t>JGR</a:t>
            </a:r>
            <a:r>
              <a:rPr lang="en-US" sz="2000" dirty="0" smtClean="0">
                <a:solidFill>
                  <a:srgbClr val="FF0000"/>
                </a:solidFill>
              </a:rPr>
              <a:t>, 2015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54277" name="Left Arrow 4"/>
          <p:cNvSpPr>
            <a:spLocks noChangeArrowheads="1"/>
          </p:cNvSpPr>
          <p:nvPr/>
        </p:nvSpPr>
        <p:spPr bwMode="auto">
          <a:xfrm>
            <a:off x="5486400" y="1524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278" name="Left Arrow 9"/>
          <p:cNvSpPr>
            <a:spLocks noChangeArrowheads="1"/>
          </p:cNvSpPr>
          <p:nvPr/>
        </p:nvSpPr>
        <p:spPr bwMode="auto">
          <a:xfrm flipH="1">
            <a:off x="3200400" y="38862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" name="Picture 9" descr="Screen Shot 2016-01-31 at 4.44.2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66244"/>
            <a:ext cx="3674718" cy="1151720"/>
          </a:xfrm>
          <a:prstGeom prst="rect">
            <a:avLst/>
          </a:prstGeom>
        </p:spPr>
      </p:pic>
      <p:pic>
        <p:nvPicPr>
          <p:cNvPr id="2" name="Picture 1" descr="Screen Shot 2016-04-09 at 3.53.13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400" y="1264860"/>
            <a:ext cx="3352800" cy="1312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882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US_CoastGuard_USMap_Mar2012-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0319" y="3223946"/>
            <a:ext cx="6713682" cy="2999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Screen shot 2011-10-04 at 6.40.40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9360" y="473535"/>
            <a:ext cx="3195573" cy="2735332"/>
          </a:xfrm>
          <a:prstGeom prst="rect">
            <a:avLst/>
          </a:prstGeom>
        </p:spPr>
      </p:pic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3268133" y="0"/>
            <a:ext cx="5301451" cy="52322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800" b="1" dirty="0" smtClean="0">
                <a:solidFill>
                  <a:srgbClr val="C0504D"/>
                </a:solidFill>
                <a:latin typeface="Times New Roman" charset="0"/>
                <a:cs typeface="Times New Roman" charset="0"/>
              </a:rPr>
              <a:t>U.S. National HF Radar Network</a:t>
            </a:r>
          </a:p>
        </p:txBody>
      </p:sp>
      <p:pic>
        <p:nvPicPr>
          <p:cNvPr id="7" name="Picture 6" descr="Screen shot 2012-05-15 at 10.26.10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4550" y="580590"/>
            <a:ext cx="3185518" cy="1815474"/>
          </a:xfrm>
          <a:prstGeom prst="rect">
            <a:avLst/>
          </a:prstGeom>
        </p:spPr>
      </p:pic>
      <p:pic>
        <p:nvPicPr>
          <p:cNvPr id="8" name="Picture 7" descr="Screen shot 2012-05-15 at 10.25.10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413000" cy="31198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96950" y="583597"/>
            <a:ext cx="1301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/>
            <a:r>
              <a:rPr lang="en-US" sz="1800" b="1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June 2004</a:t>
            </a:r>
            <a:r>
              <a:rPr lang="en-US" sz="18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3589867"/>
            <a:ext cx="24045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sz="18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U.S. IOOS</a:t>
            </a:r>
          </a:p>
          <a:p>
            <a:pPr algn="ctr" eaLnBrk="1" hangingPunct="1"/>
            <a:r>
              <a:rPr lang="en-US" sz="18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HF Radar Data Flow</a:t>
            </a:r>
          </a:p>
          <a:p>
            <a:pPr algn="ctr" eaLnBrk="1" hangingPunct="1"/>
            <a:r>
              <a:rPr lang="en-US" sz="18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For US Coast Guard </a:t>
            </a:r>
          </a:p>
          <a:p>
            <a:pPr algn="ctr" eaLnBrk="1" hangingPunct="1"/>
            <a:r>
              <a:rPr lang="en-US" sz="18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Search And Rescue </a:t>
            </a:r>
          </a:p>
          <a:p>
            <a:pPr algn="ctr" eaLnBrk="1" hangingPunct="1"/>
            <a:r>
              <a:rPr lang="en-US" sz="1800" b="1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Since 2007</a:t>
            </a:r>
            <a:endParaRPr lang="en-US" sz="1800" b="1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0" name="Picture 9" descr="Screen shot 2012-05-15 at 10.46.04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6696" y="2099733"/>
            <a:ext cx="3447304" cy="1126068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153400" y="2133600"/>
            <a:ext cx="990600" cy="9906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408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6-04-17 at 6.03.5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828800"/>
            <a:ext cx="8585200" cy="43926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0" y="25400"/>
            <a:ext cx="92202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Established the </a:t>
            </a:r>
            <a:r>
              <a:rPr lang="en-US" b="1" dirty="0" err="1"/>
              <a:t>Radiowave</a:t>
            </a:r>
            <a:r>
              <a:rPr lang="en-US" b="1" dirty="0"/>
              <a:t> Operators Working </a:t>
            </a:r>
            <a:r>
              <a:rPr lang="en-US" b="1" dirty="0" smtClean="0"/>
              <a:t>Group (ROWG)</a:t>
            </a:r>
            <a:endParaRPr lang="en-US" dirty="0" smtClean="0"/>
          </a:p>
          <a:p>
            <a:r>
              <a:rPr lang="en-US" dirty="0" smtClean="0"/>
              <a:t>  At the 2004 </a:t>
            </a:r>
            <a:r>
              <a:rPr lang="en-US" dirty="0" err="1" smtClean="0"/>
              <a:t>Radiowave</a:t>
            </a:r>
            <a:r>
              <a:rPr lang="en-US" dirty="0" smtClean="0"/>
              <a:t> Oceanography Workshop (ROW)</a:t>
            </a:r>
          </a:p>
          <a:p>
            <a:r>
              <a:rPr lang="en-US" dirty="0" smtClean="0"/>
              <a:t>  in Townsville, Australia</a:t>
            </a:r>
          </a:p>
        </p:txBody>
      </p:sp>
      <p:pic>
        <p:nvPicPr>
          <p:cNvPr id="8" name="Picture 7" descr="Screen Shot 2016-04-17 at 6.48.48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75" b="75781"/>
          <a:stretch/>
        </p:blipFill>
        <p:spPr>
          <a:xfrm>
            <a:off x="3556000" y="914400"/>
            <a:ext cx="4927600" cy="393700"/>
          </a:xfrm>
          <a:prstGeom prst="rect">
            <a:avLst/>
          </a:prstGeom>
        </p:spPr>
      </p:pic>
      <p:pic>
        <p:nvPicPr>
          <p:cNvPr id="9" name="Picture 8" descr="Screen Shot 2016-04-17 at 6.48.48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62"/>
          <a:stretch/>
        </p:blipFill>
        <p:spPr>
          <a:xfrm>
            <a:off x="3657600" y="1371600"/>
            <a:ext cx="4927600" cy="381000"/>
          </a:xfrm>
          <a:prstGeom prst="rect">
            <a:avLst/>
          </a:prstGeom>
        </p:spPr>
      </p:pic>
      <p:pic>
        <p:nvPicPr>
          <p:cNvPr id="10" name="Picture 9" descr="Screen Shot 2016-04-17 at 6.22.57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990600"/>
            <a:ext cx="990600" cy="41811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657600" y="914400"/>
            <a:ext cx="5257800" cy="83820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970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4-17 at 8.01.1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33400"/>
            <a:ext cx="8382000" cy="56827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5400"/>
            <a:ext cx="922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Established the </a:t>
            </a:r>
            <a:r>
              <a:rPr lang="en-US" b="1" dirty="0" err="1"/>
              <a:t>Radiowave</a:t>
            </a:r>
            <a:r>
              <a:rPr lang="en-US" b="1" dirty="0"/>
              <a:t> Operators Working </a:t>
            </a:r>
            <a:r>
              <a:rPr lang="en-US" b="1" dirty="0" smtClean="0"/>
              <a:t>Group (ROWG)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02308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early_coverag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9309" r="11396"/>
          <a:stretch/>
        </p:blipFill>
        <p:spPr>
          <a:xfrm>
            <a:off x="28226" y="1740353"/>
            <a:ext cx="4600222" cy="4351000"/>
          </a:xfrm>
          <a:prstGeom prst="rect">
            <a:avLst/>
          </a:prstGeom>
        </p:spPr>
      </p:pic>
      <p:pic>
        <p:nvPicPr>
          <p:cNvPr id="5" name="yearly_means_movie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15129" r="13734"/>
          <a:stretch/>
        </p:blipFill>
        <p:spPr>
          <a:xfrm>
            <a:off x="4530581" y="1448730"/>
            <a:ext cx="4481715" cy="4725066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33867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Sustained HFR Network Operations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Annual Coverage and Mean: 2006 to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555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ACOOS_6km_grid_15bathy_150dis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673100"/>
            <a:ext cx="7324527" cy="54933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1792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Grid Points for USCG 80-80 Metric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638800" y="838200"/>
            <a:ext cx="3276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U.S. Coast Guard</a:t>
            </a:r>
          </a:p>
          <a:p>
            <a:r>
              <a:rPr lang="en-US" b="1" dirty="0" smtClean="0"/>
              <a:t>HF Radar Metric</a:t>
            </a:r>
          </a:p>
          <a:p>
            <a:endParaRPr lang="en-US" dirty="0" smtClean="0"/>
          </a:p>
          <a:p>
            <a:r>
              <a:rPr lang="en-US" dirty="0" smtClean="0"/>
              <a:t>Total Current Vectors:</a:t>
            </a:r>
            <a:endParaRPr lang="en-US" dirty="0"/>
          </a:p>
          <a:p>
            <a:r>
              <a:rPr lang="en-US" dirty="0" smtClean="0"/>
              <a:t>80% Spatial Coverage</a:t>
            </a:r>
          </a:p>
          <a:p>
            <a:r>
              <a:rPr lang="en-US" dirty="0" smtClean="0"/>
              <a:t>80% of the Time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181318" y="4876800"/>
            <a:ext cx="20703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800" dirty="0">
                <a:solidFill>
                  <a:srgbClr val="000000"/>
                </a:solidFill>
              </a:rPr>
              <a:t>USCG SAR </a:t>
            </a:r>
            <a:r>
              <a:rPr lang="en-US" sz="1800" dirty="0" smtClean="0">
                <a:solidFill>
                  <a:srgbClr val="000000"/>
                </a:solidFill>
              </a:rPr>
              <a:t>Grid</a:t>
            </a:r>
          </a:p>
          <a:p>
            <a:pPr algn="r"/>
            <a:r>
              <a:rPr lang="en-US" sz="1800" dirty="0" smtClean="0">
                <a:solidFill>
                  <a:srgbClr val="FF0000"/>
                </a:solidFill>
              </a:rPr>
              <a:t>National HFR Grid</a:t>
            </a:r>
          </a:p>
        </p:txBody>
      </p:sp>
    </p:spTree>
    <p:extLst>
      <p:ext uri="{BB962C8B-B14F-4D97-AF65-F5344CB8AC3E}">
        <p14:creationId xmlns:p14="http://schemas.microsoft.com/office/powerpoint/2010/main" val="563122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RUCool\Desktop\progress_grid_oilsq080910CEDR.png"/>
          <p:cNvPicPr>
            <a:picLocks noChangeAspect="1"/>
          </p:cNvPicPr>
          <p:nvPr/>
        </p:nvPicPr>
        <p:blipFill>
          <a:blip r:embed="rId2" cstate="print"/>
          <a:srcRect l="14056" r="15637" b="3139"/>
          <a:stretch>
            <a:fillRect/>
          </a:stretch>
        </p:blipFill>
        <p:spPr bwMode="auto">
          <a:xfrm>
            <a:off x="1429366" y="-1368"/>
            <a:ext cx="6285268" cy="6362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 rot="2880000">
            <a:off x="3568700" y="3022600"/>
            <a:ext cx="1432604" cy="83099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0000FF"/>
                </a:solidFill>
              </a:rPr>
              <a:t>2008</a:t>
            </a:r>
            <a:endParaRPr lang="en-US" sz="4800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2880000">
            <a:off x="4953001" y="1541618"/>
            <a:ext cx="1432604" cy="83099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2009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2880000">
            <a:off x="4356776" y="2351958"/>
            <a:ext cx="1432604" cy="83099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008000"/>
                </a:solidFill>
              </a:rPr>
              <a:t>2010</a:t>
            </a:r>
            <a:endParaRPr lang="en-US" sz="48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739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0" y="0"/>
            <a:ext cx="5301451" cy="52322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800" b="1" dirty="0" smtClean="0">
                <a:solidFill>
                  <a:srgbClr val="C0504D"/>
                </a:solidFill>
                <a:latin typeface="Times New Roman" charset="0"/>
                <a:cs typeface="Times New Roman" charset="0"/>
              </a:rPr>
              <a:t>U.S. National HF Radar Network</a:t>
            </a:r>
          </a:p>
        </p:txBody>
      </p:sp>
      <p:pic>
        <p:nvPicPr>
          <p:cNvPr id="3" name="Picture 5" descr="Screen shot 2010-05-02 at 10.00.18 P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28694"/>
            <a:ext cx="4402667" cy="5671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" descr="Screen shot 2010-05-02 at 10.12.15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30725" y="609600"/>
            <a:ext cx="461327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4648200" y="4114800"/>
            <a:ext cx="44958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buFont typeface="Arial"/>
              <a:buChar char="•"/>
            </a:pPr>
            <a:r>
              <a:rPr lang="en-US" sz="1800" i="1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  Technician fully encumbered salary is</a:t>
            </a:r>
          </a:p>
          <a:p>
            <a:pPr eaLnBrk="1" hangingPunct="1"/>
            <a:r>
              <a:rPr lang="en-US" sz="1800" i="1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   estimated at $130,000; </a:t>
            </a:r>
          </a:p>
          <a:p>
            <a:pPr eaLnBrk="1" hangingPunct="1">
              <a:buFontTx/>
              <a:buChar char="•"/>
            </a:pPr>
            <a:r>
              <a:rPr lang="en-US" sz="1800" i="1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 Purchase and deployment for DF </a:t>
            </a:r>
            <a:r>
              <a:rPr lang="en-US" sz="1800" i="1" dirty="0" err="1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HFRs</a:t>
            </a:r>
            <a:r>
              <a:rPr lang="en-US" sz="1800" i="1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,</a:t>
            </a:r>
          </a:p>
          <a:p>
            <a:pPr eaLnBrk="1" hangingPunct="1"/>
            <a:r>
              <a:rPr lang="en-US" sz="1800" i="1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  LPA </a:t>
            </a:r>
            <a:r>
              <a:rPr lang="en-US" sz="1800" i="1" dirty="0" err="1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HFRs</a:t>
            </a:r>
            <a:r>
              <a:rPr lang="en-US" sz="1800" i="1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 are $160,000 and $300,000,</a:t>
            </a:r>
          </a:p>
          <a:p>
            <a:pPr eaLnBrk="1" hangingPunct="1"/>
            <a:r>
              <a:rPr lang="en-US" sz="1800" i="1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  respectively. </a:t>
            </a:r>
          </a:p>
          <a:p>
            <a:pPr eaLnBrk="1" hangingPunct="1">
              <a:buFontTx/>
              <a:buChar char="•"/>
            </a:pPr>
            <a:r>
              <a:rPr lang="en-US" sz="1800" i="1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 Two technicians for each 7 DF </a:t>
            </a:r>
            <a:r>
              <a:rPr lang="en-US" sz="1800" i="1" dirty="0" err="1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HFRs</a:t>
            </a:r>
            <a:r>
              <a:rPr lang="en-US" sz="1800" i="1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, </a:t>
            </a:r>
          </a:p>
          <a:p>
            <a:pPr eaLnBrk="1" hangingPunct="1"/>
            <a:r>
              <a:rPr lang="en-US" sz="1800" i="1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  4 LPA </a:t>
            </a:r>
            <a:r>
              <a:rPr lang="en-US" sz="1800" i="1" dirty="0" err="1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HFRs</a:t>
            </a:r>
            <a:r>
              <a:rPr lang="en-US" sz="1800" i="1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, respectively.</a:t>
            </a:r>
            <a:endParaRPr lang="en-US" sz="1800" dirty="0" smtClean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TextBox 10"/>
          <p:cNvSpPr txBox="1">
            <a:spLocks noChangeArrowheads="1"/>
          </p:cNvSpPr>
          <p:nvPr/>
        </p:nvSpPr>
        <p:spPr bwMode="auto">
          <a:xfrm>
            <a:off x="5342468" y="0"/>
            <a:ext cx="380153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600" i="1" dirty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Table 4: Full 5-Year </a:t>
            </a:r>
            <a:r>
              <a:rPr lang="en-US" sz="1600" i="1" dirty="0" err="1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Buildout</a:t>
            </a:r>
            <a:r>
              <a:rPr lang="en-US" sz="1600" i="1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. Estimated acquisition &amp; maintenance costs. </a:t>
            </a:r>
          </a:p>
          <a:p>
            <a:pPr eaLnBrk="1" hangingPunct="1"/>
            <a:endParaRPr lang="en-US" sz="16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76799" y="6175385"/>
            <a:ext cx="32923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/>
            <a:r>
              <a:rPr lang="en-US" sz="1800" b="1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September 2009</a:t>
            </a:r>
          </a:p>
          <a:p>
            <a:pPr algn="ctr" eaLnBrk="1" hangingPunct="1"/>
            <a:r>
              <a:rPr lang="en-US" sz="1800" b="1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http://</a:t>
            </a:r>
            <a:r>
              <a:rPr lang="en-US" sz="1800" b="1" dirty="0" err="1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www.ioos.gov/hfradar</a:t>
            </a:r>
            <a:r>
              <a:rPr lang="en-US" sz="1800" b="1" dirty="0" smtClean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/</a:t>
            </a:r>
          </a:p>
        </p:txBody>
      </p:sp>
      <p:sp>
        <p:nvSpPr>
          <p:cNvPr id="9" name="Oval 8"/>
          <p:cNvSpPr/>
          <p:nvPr/>
        </p:nvSpPr>
        <p:spPr>
          <a:xfrm>
            <a:off x="7467600" y="3733800"/>
            <a:ext cx="1676400" cy="3810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192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0" y="88372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Resilient CODAR Shore Site: </a:t>
            </a:r>
            <a:b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3200" dirty="0" smtClean="0">
                <a:latin typeface="Calibri" charset="0"/>
                <a:ea typeface="ＭＳ Ｐゴシック" charset="0"/>
                <a:cs typeface="ＭＳ Ｐゴシック" charset="0"/>
              </a:rPr>
              <a:t>Shed, Enclosure, </a:t>
            </a:r>
            <a:r>
              <a:rPr lang="en-US" sz="3200" dirty="0" err="1" smtClean="0">
                <a:latin typeface="Calibri" charset="0"/>
                <a:ea typeface="ＭＳ Ｐゴシック" charset="0"/>
                <a:cs typeface="ＭＳ Ｐゴシック" charset="0"/>
              </a:rPr>
              <a:t>Tx</a:t>
            </a:r>
            <a:r>
              <a:rPr lang="en-US" sz="3200" dirty="0" smtClean="0">
                <a:latin typeface="Calibri" charset="0"/>
                <a:ea typeface="ＭＳ Ｐゴシック" charset="0"/>
                <a:cs typeface="ＭＳ Ｐゴシック" charset="0"/>
              </a:rPr>
              <a:t>/Rx, </a:t>
            </a:r>
            <a:r>
              <a:rPr lang="en-US" sz="3200" dirty="0" err="1" smtClean="0">
                <a:latin typeface="Calibri" charset="0"/>
                <a:ea typeface="ＭＳ Ｐゴシック" charset="0"/>
                <a:cs typeface="ＭＳ Ｐゴシック" charset="0"/>
              </a:rPr>
              <a:t>Comms</a:t>
            </a:r>
            <a:r>
              <a:rPr lang="en-US" sz="3200" dirty="0" smtClean="0">
                <a:latin typeface="Calibri" charset="0"/>
                <a:ea typeface="ＭＳ Ｐゴシック" charset="0"/>
                <a:cs typeface="ＭＳ Ｐゴシック" charset="0"/>
              </a:rPr>
              <a:t>, Power, GPS, AIS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7513" y="1377950"/>
            <a:ext cx="2182812" cy="4040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3" name="TextBox 3"/>
          <p:cNvSpPr txBox="1">
            <a:spLocks noChangeArrowheads="1"/>
          </p:cNvSpPr>
          <p:nvPr/>
        </p:nvSpPr>
        <p:spPr bwMode="auto">
          <a:xfrm>
            <a:off x="6043613" y="5353050"/>
            <a:ext cx="2089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prstClr val="black"/>
                </a:solidFill>
              </a:rPr>
              <a:t>Enclosure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950" y="1389063"/>
            <a:ext cx="3195638" cy="4006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5" name="TextBox 7"/>
          <p:cNvSpPr txBox="1">
            <a:spLocks noChangeArrowheads="1"/>
          </p:cNvSpPr>
          <p:nvPr/>
        </p:nvSpPr>
        <p:spPr bwMode="auto">
          <a:xfrm>
            <a:off x="1633538" y="5335588"/>
            <a:ext cx="841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prstClr val="black"/>
                </a:solidFill>
              </a:rPr>
              <a:t>Shed</a:t>
            </a:r>
          </a:p>
        </p:txBody>
      </p:sp>
      <p:cxnSp>
        <p:nvCxnSpPr>
          <p:cNvPr id="12" name="Straight Arrow Connector 11"/>
          <p:cNvCxnSpPr>
            <a:cxnSpLocks noChangeShapeType="1"/>
          </p:cNvCxnSpPr>
          <p:nvPr/>
        </p:nvCxnSpPr>
        <p:spPr bwMode="auto">
          <a:xfrm>
            <a:off x="5022850" y="2020888"/>
            <a:ext cx="1141413" cy="53657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Arrow Connector 13"/>
          <p:cNvCxnSpPr>
            <a:cxnSpLocks noChangeShapeType="1"/>
          </p:cNvCxnSpPr>
          <p:nvPr/>
        </p:nvCxnSpPr>
        <p:spPr bwMode="auto">
          <a:xfrm flipH="1">
            <a:off x="6680200" y="3132138"/>
            <a:ext cx="1295400" cy="508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Arrow Connector 15"/>
          <p:cNvCxnSpPr>
            <a:cxnSpLocks noChangeShapeType="1"/>
          </p:cNvCxnSpPr>
          <p:nvPr/>
        </p:nvCxnSpPr>
        <p:spPr bwMode="auto">
          <a:xfrm>
            <a:off x="4800600" y="2801938"/>
            <a:ext cx="990600" cy="398462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Arrow Connector 17"/>
          <p:cNvCxnSpPr>
            <a:cxnSpLocks noChangeShapeType="1"/>
          </p:cNvCxnSpPr>
          <p:nvPr/>
        </p:nvCxnSpPr>
        <p:spPr bwMode="auto">
          <a:xfrm>
            <a:off x="4859338" y="3598863"/>
            <a:ext cx="1447800" cy="1524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Straight Arrow Connector 22"/>
          <p:cNvCxnSpPr>
            <a:cxnSpLocks noChangeShapeType="1"/>
          </p:cNvCxnSpPr>
          <p:nvPr/>
        </p:nvCxnSpPr>
        <p:spPr bwMode="auto">
          <a:xfrm flipH="1" flipV="1">
            <a:off x="6713538" y="4005263"/>
            <a:ext cx="1270000" cy="6667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" name="Straight Arrow Connector 36"/>
          <p:cNvCxnSpPr>
            <a:cxnSpLocks noChangeShapeType="1"/>
          </p:cNvCxnSpPr>
          <p:nvPr/>
        </p:nvCxnSpPr>
        <p:spPr bwMode="auto">
          <a:xfrm flipH="1">
            <a:off x="6781800" y="2387600"/>
            <a:ext cx="1084263" cy="4826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72" name="TextBox 39"/>
          <p:cNvSpPr txBox="1">
            <a:spLocks noChangeArrowheads="1"/>
          </p:cNvSpPr>
          <p:nvPr/>
        </p:nvSpPr>
        <p:spPr bwMode="auto">
          <a:xfrm>
            <a:off x="4148138" y="1727200"/>
            <a:ext cx="11096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prstClr val="black"/>
                </a:solidFill>
              </a:rPr>
              <a:t>monitor</a:t>
            </a:r>
          </a:p>
        </p:txBody>
      </p:sp>
      <p:sp>
        <p:nvSpPr>
          <p:cNvPr id="15373" name="TextBox 40"/>
          <p:cNvSpPr txBox="1">
            <a:spLocks noChangeArrowheads="1"/>
          </p:cNvSpPr>
          <p:nvPr/>
        </p:nvSpPr>
        <p:spPr bwMode="auto">
          <a:xfrm>
            <a:off x="3860800" y="2506663"/>
            <a:ext cx="11096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prstClr val="black"/>
                </a:solidFill>
              </a:rPr>
              <a:t>A.C. unit</a:t>
            </a:r>
          </a:p>
        </p:txBody>
      </p:sp>
      <p:sp>
        <p:nvSpPr>
          <p:cNvPr id="15374" name="TextBox 41"/>
          <p:cNvSpPr txBox="1">
            <a:spLocks noChangeArrowheads="1"/>
          </p:cNvSpPr>
          <p:nvPr/>
        </p:nvSpPr>
        <p:spPr bwMode="auto">
          <a:xfrm>
            <a:off x="3802063" y="3284538"/>
            <a:ext cx="1438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prstClr val="black"/>
                </a:solidFill>
              </a:rPr>
              <a:t>transmitter</a:t>
            </a:r>
          </a:p>
        </p:txBody>
      </p:sp>
      <p:sp>
        <p:nvSpPr>
          <p:cNvPr id="15375" name="TextBox 42"/>
          <p:cNvSpPr txBox="1">
            <a:spLocks noChangeArrowheads="1"/>
          </p:cNvSpPr>
          <p:nvPr/>
        </p:nvSpPr>
        <p:spPr bwMode="auto">
          <a:xfrm>
            <a:off x="7874000" y="1752600"/>
            <a:ext cx="1295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prstClr val="black"/>
                </a:solidFill>
              </a:rPr>
              <a:t>computer &amp; external hard drive</a:t>
            </a:r>
          </a:p>
        </p:txBody>
      </p:sp>
      <p:sp>
        <p:nvSpPr>
          <p:cNvPr id="15376" name="TextBox 45"/>
          <p:cNvSpPr txBox="1">
            <a:spLocks noChangeArrowheads="1"/>
          </p:cNvSpPr>
          <p:nvPr/>
        </p:nvSpPr>
        <p:spPr bwMode="auto">
          <a:xfrm>
            <a:off x="7958138" y="2921000"/>
            <a:ext cx="11096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prstClr val="black"/>
                </a:solidFill>
              </a:rPr>
              <a:t>UPS system</a:t>
            </a:r>
          </a:p>
        </p:txBody>
      </p:sp>
      <p:sp>
        <p:nvSpPr>
          <p:cNvPr id="15377" name="TextBox 47"/>
          <p:cNvSpPr txBox="1">
            <a:spLocks noChangeArrowheads="1"/>
          </p:cNvSpPr>
          <p:nvPr/>
        </p:nvSpPr>
        <p:spPr bwMode="auto">
          <a:xfrm>
            <a:off x="7916863" y="3894138"/>
            <a:ext cx="1108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prstClr val="black"/>
                </a:solidFill>
              </a:rPr>
              <a:t>receiver</a:t>
            </a:r>
          </a:p>
        </p:txBody>
      </p:sp>
      <p:cxnSp>
        <p:nvCxnSpPr>
          <p:cNvPr id="50" name="Straight Arrow Connector 49"/>
          <p:cNvCxnSpPr>
            <a:cxnSpLocks noChangeShapeType="1"/>
          </p:cNvCxnSpPr>
          <p:nvPr/>
        </p:nvCxnSpPr>
        <p:spPr bwMode="auto">
          <a:xfrm flipH="1">
            <a:off x="6654800" y="4826000"/>
            <a:ext cx="1236663" cy="169863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79" name="TextBox 51"/>
          <p:cNvSpPr txBox="1">
            <a:spLocks noChangeArrowheads="1"/>
          </p:cNvSpPr>
          <p:nvPr/>
        </p:nvSpPr>
        <p:spPr bwMode="auto">
          <a:xfrm>
            <a:off x="7715303" y="4572000"/>
            <a:ext cx="1428697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</a:rPr>
              <a:t>Two lines of </a:t>
            </a:r>
            <a:r>
              <a:rPr lang="en-US" sz="1400" dirty="0" smtClean="0">
                <a:solidFill>
                  <a:prstClr val="black"/>
                </a:solidFill>
              </a:rPr>
              <a:t>Communication</a:t>
            </a:r>
            <a:endParaRPr lang="en-US" sz="1400" dirty="0">
              <a:solidFill>
                <a:prstClr val="black"/>
              </a:solidFill>
            </a:endParaRPr>
          </a:p>
        </p:txBody>
      </p:sp>
      <p:pic>
        <p:nvPicPr>
          <p:cNvPr id="15380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8738" y="4086225"/>
            <a:ext cx="1879600" cy="1409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81" name="TextBox 41"/>
          <p:cNvSpPr txBox="1">
            <a:spLocks noChangeArrowheads="1"/>
          </p:cNvSpPr>
          <p:nvPr/>
        </p:nvSpPr>
        <p:spPr bwMode="auto">
          <a:xfrm>
            <a:off x="3646488" y="5540375"/>
            <a:ext cx="22383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prstClr val="black"/>
                </a:solidFill>
              </a:rPr>
              <a:t>Lightning Protection</a:t>
            </a:r>
          </a:p>
        </p:txBody>
      </p:sp>
    </p:spTree>
    <p:extLst>
      <p:ext uri="{BB962C8B-B14F-4D97-AF65-F5344CB8AC3E}">
        <p14:creationId xmlns:p14="http://schemas.microsoft.com/office/powerpoint/2010/main" val="32959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5535613" cy="6858000"/>
            <a:chOff x="152400" y="0"/>
            <a:chExt cx="5535613" cy="6858000"/>
          </a:xfrm>
        </p:grpSpPr>
        <p:pic>
          <p:nvPicPr>
            <p:cNvPr id="4" name="Picture 5" descr="MARCOOS_New_Long_Range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52400" y="0"/>
              <a:ext cx="5535613" cy="6858000"/>
            </a:xfrm>
            <a:prstGeom prst="rect">
              <a:avLst/>
            </a:prstGeom>
            <a:noFill/>
          </p:spPr>
        </p:pic>
        <p:sp>
          <p:nvSpPr>
            <p:cNvPr id="5" name="Line 6"/>
            <p:cNvSpPr>
              <a:spLocks noChangeShapeType="1"/>
            </p:cNvSpPr>
            <p:nvPr/>
          </p:nvSpPr>
          <p:spPr bwMode="auto">
            <a:xfrm flipH="1" flipV="1">
              <a:off x="1390650" y="5068888"/>
              <a:ext cx="114300" cy="560387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Line 7"/>
            <p:cNvSpPr>
              <a:spLocks noChangeShapeType="1"/>
            </p:cNvSpPr>
            <p:nvPr/>
          </p:nvSpPr>
          <p:spPr bwMode="auto">
            <a:xfrm flipH="1">
              <a:off x="3810000" y="1306513"/>
              <a:ext cx="700088" cy="65087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Line 8"/>
            <p:cNvSpPr>
              <a:spLocks noChangeShapeType="1"/>
            </p:cNvSpPr>
            <p:nvPr/>
          </p:nvSpPr>
          <p:spPr bwMode="auto">
            <a:xfrm flipH="1" flipV="1">
              <a:off x="1295400" y="4724400"/>
              <a:ext cx="53975" cy="215900"/>
            </a:xfrm>
            <a:prstGeom prst="line">
              <a:avLst/>
            </a:prstGeom>
            <a:noFill/>
            <a:ln w="38100">
              <a:solidFill>
                <a:srgbClr val="66FF66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Line 9"/>
            <p:cNvSpPr>
              <a:spLocks noChangeShapeType="1"/>
            </p:cNvSpPr>
            <p:nvPr/>
          </p:nvSpPr>
          <p:spPr bwMode="auto">
            <a:xfrm flipV="1">
              <a:off x="1303338" y="3994150"/>
              <a:ext cx="153987" cy="595313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Line 10"/>
            <p:cNvSpPr>
              <a:spLocks noChangeShapeType="1"/>
            </p:cNvSpPr>
            <p:nvPr/>
          </p:nvSpPr>
          <p:spPr bwMode="auto">
            <a:xfrm flipV="1">
              <a:off x="1530350" y="3598863"/>
              <a:ext cx="180975" cy="249237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Line 11"/>
            <p:cNvSpPr>
              <a:spLocks noChangeShapeType="1"/>
            </p:cNvSpPr>
            <p:nvPr/>
          </p:nvSpPr>
          <p:spPr bwMode="auto">
            <a:xfrm flipV="1">
              <a:off x="1789113" y="3048000"/>
              <a:ext cx="115887" cy="406400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Line 12"/>
            <p:cNvSpPr>
              <a:spLocks noChangeShapeType="1"/>
            </p:cNvSpPr>
            <p:nvPr/>
          </p:nvSpPr>
          <p:spPr bwMode="auto">
            <a:xfrm flipV="1">
              <a:off x="1976438" y="2706688"/>
              <a:ext cx="182562" cy="222250"/>
            </a:xfrm>
            <a:prstGeom prst="line">
              <a:avLst/>
            </a:prstGeom>
            <a:noFill/>
            <a:ln w="38100">
              <a:solidFill>
                <a:srgbClr val="66FF66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Line 13"/>
            <p:cNvSpPr>
              <a:spLocks noChangeShapeType="1"/>
            </p:cNvSpPr>
            <p:nvPr/>
          </p:nvSpPr>
          <p:spPr bwMode="auto">
            <a:xfrm flipV="1">
              <a:off x="2239963" y="2481263"/>
              <a:ext cx="76200" cy="122237"/>
            </a:xfrm>
            <a:prstGeom prst="line">
              <a:avLst/>
            </a:prstGeom>
            <a:noFill/>
            <a:ln w="38100">
              <a:solidFill>
                <a:srgbClr val="66FF66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Line 14"/>
            <p:cNvSpPr>
              <a:spLocks noChangeShapeType="1"/>
            </p:cNvSpPr>
            <p:nvPr/>
          </p:nvSpPr>
          <p:spPr bwMode="auto">
            <a:xfrm flipV="1">
              <a:off x="2370138" y="1981200"/>
              <a:ext cx="34925" cy="355600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Line 15"/>
            <p:cNvSpPr>
              <a:spLocks noChangeShapeType="1"/>
            </p:cNvSpPr>
            <p:nvPr/>
          </p:nvSpPr>
          <p:spPr bwMode="auto">
            <a:xfrm flipV="1">
              <a:off x="2492375" y="1690688"/>
              <a:ext cx="536575" cy="193675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Line 16"/>
            <p:cNvSpPr>
              <a:spLocks noChangeShapeType="1"/>
            </p:cNvSpPr>
            <p:nvPr/>
          </p:nvSpPr>
          <p:spPr bwMode="auto">
            <a:xfrm flipV="1">
              <a:off x="3163888" y="1416050"/>
              <a:ext cx="506412" cy="20320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Line 17"/>
            <p:cNvSpPr>
              <a:spLocks noChangeShapeType="1"/>
            </p:cNvSpPr>
            <p:nvPr/>
          </p:nvSpPr>
          <p:spPr bwMode="auto">
            <a:xfrm flipH="1" flipV="1">
              <a:off x="4581525" y="955675"/>
              <a:ext cx="4763" cy="249238"/>
            </a:xfrm>
            <a:prstGeom prst="line">
              <a:avLst/>
            </a:prstGeom>
            <a:noFill/>
            <a:ln w="38100">
              <a:solidFill>
                <a:srgbClr val="66FF66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209800" y="3124200"/>
            <a:ext cx="337878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HFR Network Design Example: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 smtClean="0">
              <a:solidFill>
                <a:srgbClr val="FFFF00"/>
              </a:solidFill>
              <a:latin typeface="Calibri"/>
              <a:ea typeface="+mn-ea"/>
              <a:cs typeface="+mn-cs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1000 km / ( 75 km/segment )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 smtClean="0">
              <a:solidFill>
                <a:srgbClr val="FFFF00"/>
              </a:solidFill>
              <a:latin typeface="Calibri"/>
              <a:ea typeface="+mn-ea"/>
              <a:cs typeface="+mn-cs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= 13 Segments of Coast</a:t>
            </a:r>
            <a:endParaRPr lang="en-US" sz="1800" dirty="0">
              <a:solidFill>
                <a:srgbClr val="FFFF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200" y="67734"/>
            <a:ext cx="378583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Acquisition &amp; Installation and 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Annual Technician Support cost 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e</a:t>
            </a:r>
            <a:r>
              <a:rPr lang="en-US" sz="2000" dirty="0" smtClean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stimates based on the U.S. 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National HF Radar Network 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d</a:t>
            </a:r>
            <a:r>
              <a:rPr lang="en-US" sz="2000" dirty="0" smtClean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esign parameters.</a:t>
            </a:r>
            <a:endParaRPr lang="en-US" sz="2000" dirty="0">
              <a:solidFill>
                <a:srgbClr val="FFFF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438400" y="5486400"/>
            <a:ext cx="27379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u="sng" dirty="0" smtClean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Segment Color Key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Red  &gt; 90 km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6600"/>
                </a:solidFill>
                <a:latin typeface="Calibri"/>
                <a:ea typeface="+mn-ea"/>
                <a:cs typeface="+mn-cs"/>
              </a:rPr>
              <a:t>90 km &gt; Orange &gt; 70 km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8000"/>
                </a:solidFill>
                <a:latin typeface="Calibri"/>
                <a:ea typeface="+mn-ea"/>
                <a:cs typeface="+mn-cs"/>
              </a:rPr>
              <a:t>70 km &gt; Green</a:t>
            </a:r>
            <a:endParaRPr lang="en-US" sz="1800" dirty="0">
              <a:solidFill>
                <a:srgbClr val="008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88587" y="361504"/>
            <a:ext cx="3555413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Active Spares Approach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marL="457200" indent="-457200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Spares used to fill the largest gaps.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marL="457200" indent="-457200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Improve data  quality when all </a:t>
            </a:r>
            <a:r>
              <a:rPr lang="en-US" sz="2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are running.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marL="457200" indent="-457200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Improve network resiliency when one site goes down.</a:t>
            </a:r>
          </a:p>
        </p:txBody>
      </p:sp>
    </p:spTree>
    <p:extLst>
      <p:ext uri="{BB962C8B-B14F-4D97-AF65-F5344CB8AC3E}">
        <p14:creationId xmlns:p14="http://schemas.microsoft.com/office/powerpoint/2010/main" val="41465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inaHFR1000kmSegments_Bathymetr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44000" cy="59607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400" y="2590800"/>
            <a:ext cx="3040766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Coastal China: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Four ~1000 km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Regional Segments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244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6-21 at 10.53.3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0"/>
            <a:ext cx="6220239" cy="6858000"/>
          </a:xfrm>
          <a:prstGeom prst="rect">
            <a:avLst/>
          </a:prstGeom>
        </p:spPr>
      </p:pic>
      <p:sp>
        <p:nvSpPr>
          <p:cNvPr id="5" name="Line 6"/>
          <p:cNvSpPr>
            <a:spLocks noChangeShapeType="1"/>
          </p:cNvSpPr>
          <p:nvPr/>
        </p:nvSpPr>
        <p:spPr bwMode="auto">
          <a:xfrm flipH="1" flipV="1">
            <a:off x="1250313" y="5881687"/>
            <a:ext cx="129681" cy="6524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 flipH="1">
            <a:off x="4272914" y="1301751"/>
            <a:ext cx="567831" cy="127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 flipH="1" flipV="1">
            <a:off x="1136013" y="5422900"/>
            <a:ext cx="66181" cy="292100"/>
          </a:xfrm>
          <a:prstGeom prst="line">
            <a:avLst/>
          </a:prstGeom>
          <a:noFill/>
          <a:ln w="38100">
            <a:solidFill>
              <a:srgbClr val="66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V="1">
            <a:off x="1145046" y="4565649"/>
            <a:ext cx="216394" cy="7048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 flipV="1">
            <a:off x="1443496" y="4100512"/>
            <a:ext cx="229094" cy="331787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 flipV="1">
            <a:off x="1760995" y="3441700"/>
            <a:ext cx="149719" cy="52705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12"/>
          <p:cNvSpPr>
            <a:spLocks noChangeShapeType="1"/>
          </p:cNvSpPr>
          <p:nvPr/>
        </p:nvSpPr>
        <p:spPr bwMode="auto">
          <a:xfrm flipV="1">
            <a:off x="1995945" y="3036888"/>
            <a:ext cx="238619" cy="277812"/>
          </a:xfrm>
          <a:prstGeom prst="line">
            <a:avLst/>
          </a:prstGeom>
          <a:noFill/>
          <a:ln w="38100">
            <a:solidFill>
              <a:srgbClr val="66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13"/>
          <p:cNvSpPr>
            <a:spLocks noChangeShapeType="1"/>
          </p:cNvSpPr>
          <p:nvPr/>
        </p:nvSpPr>
        <p:spPr bwMode="auto">
          <a:xfrm flipV="1">
            <a:off x="2332495" y="2730500"/>
            <a:ext cx="103682" cy="184149"/>
          </a:xfrm>
          <a:prstGeom prst="line">
            <a:avLst/>
          </a:prstGeom>
          <a:noFill/>
          <a:ln w="38100">
            <a:solidFill>
              <a:srgbClr val="66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14"/>
          <p:cNvSpPr>
            <a:spLocks noChangeShapeType="1"/>
          </p:cNvSpPr>
          <p:nvPr/>
        </p:nvSpPr>
        <p:spPr bwMode="auto">
          <a:xfrm flipV="1">
            <a:off x="2497596" y="2152650"/>
            <a:ext cx="78282" cy="46355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16"/>
          <p:cNvSpPr>
            <a:spLocks noChangeShapeType="1"/>
          </p:cNvSpPr>
          <p:nvPr/>
        </p:nvSpPr>
        <p:spPr bwMode="auto">
          <a:xfrm flipV="1">
            <a:off x="3499801" y="1504950"/>
            <a:ext cx="636093" cy="254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17"/>
          <p:cNvSpPr>
            <a:spLocks noChangeShapeType="1"/>
          </p:cNvSpPr>
          <p:nvPr/>
        </p:nvSpPr>
        <p:spPr bwMode="auto">
          <a:xfrm flipH="1" flipV="1">
            <a:off x="5321835" y="856456"/>
            <a:ext cx="0" cy="483394"/>
          </a:xfrm>
          <a:prstGeom prst="line">
            <a:avLst/>
          </a:prstGeom>
          <a:noFill/>
          <a:ln w="38100">
            <a:solidFill>
              <a:srgbClr val="66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flipV="1">
            <a:off x="2649995" y="1974849"/>
            <a:ext cx="133350" cy="50799"/>
          </a:xfrm>
          <a:prstGeom prst="line">
            <a:avLst/>
          </a:prstGeom>
          <a:noFill/>
          <a:ln w="38100">
            <a:solidFill>
              <a:srgbClr val="66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Line 13"/>
          <p:cNvSpPr>
            <a:spLocks noChangeShapeType="1"/>
          </p:cNvSpPr>
          <p:nvPr/>
        </p:nvSpPr>
        <p:spPr bwMode="auto">
          <a:xfrm flipV="1">
            <a:off x="2935745" y="1803399"/>
            <a:ext cx="400050" cy="114299"/>
          </a:xfrm>
          <a:prstGeom prst="line">
            <a:avLst/>
          </a:prstGeom>
          <a:noFill/>
          <a:ln w="38100">
            <a:solidFill>
              <a:srgbClr val="66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Line 17"/>
          <p:cNvSpPr>
            <a:spLocks noChangeShapeType="1"/>
          </p:cNvSpPr>
          <p:nvPr/>
        </p:nvSpPr>
        <p:spPr bwMode="auto">
          <a:xfrm flipH="1" flipV="1">
            <a:off x="4997985" y="1307306"/>
            <a:ext cx="211060" cy="38894"/>
          </a:xfrm>
          <a:prstGeom prst="line">
            <a:avLst/>
          </a:prstGeom>
          <a:noFill/>
          <a:ln w="38100">
            <a:solidFill>
              <a:srgbClr val="66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TextBox 19"/>
          <p:cNvSpPr txBox="1">
            <a:spLocks noChangeArrowheads="1"/>
          </p:cNvSpPr>
          <p:nvPr/>
        </p:nvSpPr>
        <p:spPr bwMode="auto">
          <a:xfrm>
            <a:off x="2827795" y="5619750"/>
            <a:ext cx="2738438" cy="12001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 u="sng" dirty="0"/>
              <a:t>Segment Color Key</a:t>
            </a:r>
          </a:p>
          <a:p>
            <a:pPr algn="ctr" eaLnBrk="1" hangingPunct="1"/>
            <a:r>
              <a:rPr lang="en-US" sz="1800" dirty="0">
                <a:solidFill>
                  <a:srgbClr val="FF0000"/>
                </a:solidFill>
              </a:rPr>
              <a:t>Red  &gt; 90 km</a:t>
            </a:r>
          </a:p>
          <a:p>
            <a:pPr algn="ctr" eaLnBrk="1" hangingPunct="1"/>
            <a:r>
              <a:rPr lang="en-US" sz="1800" dirty="0">
                <a:solidFill>
                  <a:srgbClr val="FF6600"/>
                </a:solidFill>
              </a:rPr>
              <a:t>90 km &gt; Orange &gt; 70 km</a:t>
            </a:r>
          </a:p>
          <a:p>
            <a:pPr algn="ctr" eaLnBrk="1" hangingPunct="1"/>
            <a:r>
              <a:rPr lang="en-US" sz="1800" dirty="0">
                <a:solidFill>
                  <a:srgbClr val="008000"/>
                </a:solidFill>
              </a:rPr>
              <a:t>70 km &gt; Green</a:t>
            </a:r>
          </a:p>
        </p:txBody>
      </p:sp>
      <p:sp>
        <p:nvSpPr>
          <p:cNvPr id="21" name="Line 17"/>
          <p:cNvSpPr>
            <a:spLocks noChangeShapeType="1"/>
          </p:cNvSpPr>
          <p:nvPr/>
        </p:nvSpPr>
        <p:spPr bwMode="auto">
          <a:xfrm flipV="1">
            <a:off x="3519945" y="1650206"/>
            <a:ext cx="239790" cy="102394"/>
          </a:xfrm>
          <a:prstGeom prst="line">
            <a:avLst/>
          </a:prstGeom>
          <a:noFill/>
          <a:ln w="38100">
            <a:solidFill>
              <a:srgbClr val="66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17"/>
          <p:cNvSpPr>
            <a:spLocks noChangeShapeType="1"/>
          </p:cNvSpPr>
          <p:nvPr/>
        </p:nvSpPr>
        <p:spPr bwMode="auto">
          <a:xfrm flipV="1">
            <a:off x="3748545" y="1497806"/>
            <a:ext cx="392190" cy="159544"/>
          </a:xfrm>
          <a:prstGeom prst="line">
            <a:avLst/>
          </a:prstGeom>
          <a:noFill/>
          <a:ln w="38100">
            <a:solidFill>
              <a:srgbClr val="66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837445" y="1644650"/>
            <a:ext cx="6037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AMAG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3792995" y="1543050"/>
            <a:ext cx="139700" cy="139700"/>
          </a:xfrm>
          <a:prstGeom prst="ellipse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84645" y="6521450"/>
            <a:ext cx="5318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CORE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884695" y="6718300"/>
            <a:ext cx="139700" cy="139700"/>
          </a:xfrm>
          <a:prstGeom prst="ellipse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Line 10"/>
          <p:cNvSpPr>
            <a:spLocks noChangeShapeType="1"/>
          </p:cNvSpPr>
          <p:nvPr/>
        </p:nvSpPr>
        <p:spPr bwMode="auto">
          <a:xfrm flipV="1">
            <a:off x="1030745" y="6648449"/>
            <a:ext cx="279399" cy="126999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5588587" y="361504"/>
            <a:ext cx="3555413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Active Spares Approach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marL="457200" indent="-457200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Spares used to fill the largest gaps.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marL="457200" indent="-457200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Improve data  quality when all </a:t>
            </a:r>
            <a:r>
              <a:rPr lang="en-US" sz="2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are running.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marL="457200" indent="-457200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Improve network resiliency when one site goes down.</a:t>
            </a:r>
          </a:p>
        </p:txBody>
      </p:sp>
    </p:spTree>
    <p:extLst>
      <p:ext uri="{BB962C8B-B14F-4D97-AF65-F5344CB8AC3E}">
        <p14:creationId xmlns:p14="http://schemas.microsoft.com/office/powerpoint/2010/main" val="1817186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638800" y="388977"/>
            <a:ext cx="350520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MARACOOS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Consistently Exceeds USCG 80-80 Metric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marL="457200" indent="-457200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Through Improved Site Resiliency &amp; Active Spares.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marL="457200" indent="-457200" defTabSz="4572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Accomplished    with 1/2 of the </a:t>
            </a:r>
            <a:r>
              <a:rPr lang="en-US" sz="2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        U.S. IOOS (2009) Recommended Technician Support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MARACOOS_Coverage_2010_2015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04"/>
          <a:stretch/>
        </p:blipFill>
        <p:spPr>
          <a:xfrm>
            <a:off x="-762000" y="381000"/>
            <a:ext cx="62103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046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ationalHFRnetwor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6280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U.S. National HF Radar Network Snapshot: April 11, 2016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495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0" y="0"/>
            <a:ext cx="9144000" cy="495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91" tIns="32146" rIns="64291" bIns="32146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Rutgers Operations Center is also a Training Center</a:t>
            </a:r>
            <a:r>
              <a:rPr lang="en-US" sz="2000" b="1" dirty="0" smtClean="0">
                <a:solidFill>
                  <a:srgbClr val="0000FF"/>
                </a:solidFill>
                <a:latin typeface="Times New Roman"/>
                <a:ea typeface="+mn-ea"/>
                <a:cs typeface="Times New Roman"/>
              </a:rPr>
              <a:t> </a:t>
            </a:r>
            <a:endParaRPr lang="en-US" sz="2000" b="1" dirty="0">
              <a:solidFill>
                <a:srgbClr val="0000FF"/>
              </a:solidFill>
              <a:latin typeface="Times New Roman"/>
              <a:ea typeface="+mn-ea"/>
              <a:cs typeface="Times New Roman"/>
            </a:endParaRPr>
          </a:p>
        </p:txBody>
      </p:sp>
      <p:pic>
        <p:nvPicPr>
          <p:cNvPr id="14" name="Picture 13" descr="p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3505200"/>
            <a:ext cx="3604134" cy="24027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 descr="6081119350_ee3c6b059b_o-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0300" y="3543300"/>
            <a:ext cx="3429000" cy="2286000"/>
          </a:xfrm>
          <a:prstGeom prst="rect">
            <a:avLst/>
          </a:prstGeom>
        </p:spPr>
      </p:pic>
      <p:pic>
        <p:nvPicPr>
          <p:cNvPr id="2" name="Picture 1" descr="11311464024_7f3304db29_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685800"/>
            <a:ext cx="9144000" cy="23663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3048000"/>
            <a:ext cx="74704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Students navigate an underwater glider across the South Atlantic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161767" y="5848290"/>
            <a:ext cx="38768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Skype with a classroom in Spain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4419600" y="5829300"/>
            <a:ext cx="48526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Viewing Live Video from the Ocean Floor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4977409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6423" y="1371600"/>
            <a:ext cx="4077577" cy="4648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400"/>
            <a:ext cx="83820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2013 High Frequency Radar Class @</a:t>
            </a:r>
            <a:br>
              <a:rPr lang="en-US" sz="3200" dirty="0" smtClean="0"/>
            </a:br>
            <a:r>
              <a:rPr lang="en-US" sz="3200" dirty="0" smtClean="0"/>
              <a:t>University of Puerto Rico Mayaguez</a:t>
            </a:r>
            <a:endParaRPr lang="en-US" sz="3200" dirty="0"/>
          </a:p>
        </p:txBody>
      </p:sp>
      <p:pic>
        <p:nvPicPr>
          <p:cNvPr id="4" name="Picture 3" descr="IMG_0514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150" y="4368800"/>
            <a:ext cx="1066800" cy="14224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" name="Picture 4" descr="IMG_0510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457"/>
          <a:stretch/>
        </p:blipFill>
        <p:spPr>
          <a:xfrm>
            <a:off x="457200" y="1219200"/>
            <a:ext cx="4198231" cy="2819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" name="Picture 5" descr="UPR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143000" cy="1151466"/>
          </a:xfrm>
          <a:prstGeom prst="rect">
            <a:avLst/>
          </a:prstGeom>
        </p:spPr>
      </p:pic>
      <p:pic>
        <p:nvPicPr>
          <p:cNvPr id="7" name="Picture 6" descr="COOL_redgray_on_light_lg.gif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1400" y="228600"/>
            <a:ext cx="1563374" cy="685800"/>
          </a:xfrm>
          <a:prstGeom prst="rect">
            <a:avLst/>
          </a:prstGeom>
        </p:spPr>
      </p:pic>
      <p:pic>
        <p:nvPicPr>
          <p:cNvPr id="8" name="Picture 7" descr="DSCN011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600450"/>
            <a:ext cx="3429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64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2-21 at 8.53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29000"/>
            <a:ext cx="3216486" cy="2413989"/>
          </a:xfrm>
          <a:prstGeom prst="rect">
            <a:avLst/>
          </a:prstGeom>
        </p:spPr>
      </p:pic>
      <p:pic>
        <p:nvPicPr>
          <p:cNvPr id="6" name="Picture 5" descr="Screen Shot 2016-02-21 at 9.05.4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33400"/>
            <a:ext cx="4051300" cy="25443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6100" y="533400"/>
            <a:ext cx="4762500" cy="23812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9973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National HF Radar Network in South Africa</a:t>
            </a:r>
            <a:endParaRPr lang="en-US" sz="2800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46718" y="2971800"/>
            <a:ext cx="4697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HF Radar Course at University Cape Town 2015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8439" y="5867400"/>
            <a:ext cx="3511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HF Radar Deployment with SA Navy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3048000"/>
            <a:ext cx="3379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National Planning Workshop 2014 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38600" y="5181600"/>
            <a:ext cx="243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Intensive Classroom &amp; Field Program followed by Skype Sessions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 descr="Oceanographic Application of High Frequency Radar_ver2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74" b="38518"/>
          <a:stretch/>
        </p:blipFill>
        <p:spPr>
          <a:xfrm>
            <a:off x="4114800" y="3352800"/>
            <a:ext cx="4871991" cy="17847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12" name="Picture 11" descr="Screen shot 2015-02-19 at 10.17.56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311" y="5141119"/>
            <a:ext cx="2726689" cy="170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514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8209356886_4c69c3222f_b.jpg"/>
          <p:cNvPicPr>
            <a:picLocks noChangeAspect="1"/>
          </p:cNvPicPr>
          <p:nvPr/>
        </p:nvPicPr>
        <p:blipFill rotWithShape="1">
          <a:blip r:embed="rId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6084" b="2650"/>
          <a:stretch/>
        </p:blipFill>
        <p:spPr>
          <a:xfrm>
            <a:off x="0" y="-60960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62200" y="-50800"/>
            <a:ext cx="6781800" cy="4909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u="sng" dirty="0" smtClean="0"/>
              <a:t>HF Radar Network Lessons Learned</a:t>
            </a:r>
            <a:r>
              <a:rPr lang="en-US" sz="2800" b="1" dirty="0" smtClean="0"/>
              <a:t>:</a:t>
            </a:r>
          </a:p>
          <a:p>
            <a:pPr marL="457200" indent="-457200">
              <a:spcAft>
                <a:spcPts val="600"/>
              </a:spcAft>
              <a:buFont typeface="Arial"/>
              <a:buChar char="•"/>
            </a:pPr>
            <a:r>
              <a:rPr lang="en-US" sz="2000" dirty="0" smtClean="0"/>
              <a:t>Essential Collaboration began in 2003</a:t>
            </a:r>
          </a:p>
          <a:p>
            <a:pPr marL="457200" indent="-457200">
              <a:spcAft>
                <a:spcPts val="600"/>
              </a:spcAft>
              <a:buFont typeface="Arial"/>
              <a:buChar char="•"/>
            </a:pPr>
            <a:r>
              <a:rPr lang="en-US" sz="2000" dirty="0" smtClean="0"/>
              <a:t>Established ROWG to foster Technical Collaboration</a:t>
            </a:r>
          </a:p>
          <a:p>
            <a:pPr marL="457200" indent="-457200">
              <a:spcAft>
                <a:spcPts val="600"/>
              </a:spcAft>
              <a:buFont typeface="Arial"/>
              <a:buChar char="•"/>
            </a:pPr>
            <a:r>
              <a:rPr lang="en-US" sz="2000" dirty="0" smtClean="0"/>
              <a:t>Network Still Growing within an Integrated System</a:t>
            </a:r>
          </a:p>
          <a:p>
            <a:pPr marL="457200" indent="-457200">
              <a:spcAft>
                <a:spcPts val="600"/>
              </a:spcAft>
              <a:buFont typeface="Arial"/>
              <a:buChar char="•"/>
            </a:pPr>
            <a:r>
              <a:rPr lang="en-US" sz="2000" dirty="0" smtClean="0"/>
              <a:t>Free, Open &amp; Sustained Access to Quality Data</a:t>
            </a:r>
          </a:p>
          <a:p>
            <a:pPr marL="457200" indent="-457200">
              <a:spcAft>
                <a:spcPts val="600"/>
              </a:spcAft>
              <a:buFont typeface="Arial"/>
              <a:buChar char="•"/>
            </a:pPr>
            <a:r>
              <a:rPr lang="en-US" sz="2000" dirty="0" smtClean="0"/>
              <a:t>Products Serve Multiple Societal &amp; Science Needs</a:t>
            </a:r>
          </a:p>
          <a:p>
            <a:pPr marL="457200" indent="-457200">
              <a:spcAft>
                <a:spcPts val="600"/>
              </a:spcAft>
              <a:buFont typeface="Arial"/>
              <a:buChar char="•"/>
            </a:pPr>
            <a:r>
              <a:rPr lang="en-US" sz="2000" dirty="0" smtClean="0"/>
              <a:t>Operational Costs exceed Procurement Costs</a:t>
            </a:r>
          </a:p>
          <a:p>
            <a:pPr marL="457200" indent="-457200">
              <a:spcAft>
                <a:spcPts val="0"/>
              </a:spcAft>
              <a:buFont typeface="Arial"/>
              <a:buChar char="•"/>
            </a:pPr>
            <a:r>
              <a:rPr lang="en-US" sz="2000" dirty="0"/>
              <a:t>Operational Cost Savings achieved by</a:t>
            </a:r>
            <a:r>
              <a:rPr lang="en-US" sz="2000" dirty="0" smtClean="0"/>
              <a:t>:</a:t>
            </a:r>
          </a:p>
          <a:p>
            <a:pPr marL="914400" lvl="1" indent="-457200">
              <a:spcAft>
                <a:spcPts val="0"/>
              </a:spcAft>
              <a:buFont typeface="Arial"/>
              <a:buChar char="•"/>
            </a:pPr>
            <a:r>
              <a:rPr lang="en-US" sz="2000" dirty="0"/>
              <a:t>National Data Server</a:t>
            </a:r>
          </a:p>
          <a:p>
            <a:pPr marL="914400" lvl="1" indent="-457200">
              <a:spcAft>
                <a:spcPts val="0"/>
              </a:spcAft>
              <a:buFont typeface="Arial"/>
              <a:buChar char="•"/>
            </a:pPr>
            <a:r>
              <a:rPr lang="en-US" sz="2000" dirty="0"/>
              <a:t>Regional Field </a:t>
            </a:r>
            <a:r>
              <a:rPr lang="en-US" sz="2000" dirty="0" smtClean="0"/>
              <a:t>Technology Centers</a:t>
            </a:r>
            <a:endParaRPr lang="en-US" sz="2000" dirty="0"/>
          </a:p>
          <a:p>
            <a:pPr marL="914400" lvl="1" indent="-457200">
              <a:spcAft>
                <a:spcPts val="600"/>
              </a:spcAft>
              <a:buFont typeface="Arial"/>
              <a:buChar char="•"/>
            </a:pPr>
            <a:r>
              <a:rPr lang="en-US" sz="2000" dirty="0"/>
              <a:t>Resilient &amp; </a:t>
            </a:r>
            <a:r>
              <a:rPr lang="en-US" sz="2000" dirty="0" smtClean="0"/>
              <a:t>Active Spare Radar Sites</a:t>
            </a:r>
          </a:p>
          <a:p>
            <a:pPr marL="457200" indent="-457200">
              <a:spcAft>
                <a:spcPts val="600"/>
              </a:spcAft>
              <a:buFont typeface="Arial"/>
              <a:buChar char="•"/>
            </a:pPr>
            <a:r>
              <a:rPr lang="en-US" sz="2000" dirty="0" smtClean="0"/>
              <a:t>Workforce Training is Essential </a:t>
            </a:r>
          </a:p>
          <a:p>
            <a:pPr marL="457200" indent="-457200">
              <a:spcAft>
                <a:spcPts val="600"/>
              </a:spcAft>
              <a:buFont typeface="Arial"/>
              <a:buChar char="•"/>
            </a:pPr>
            <a:r>
              <a:rPr lang="en-US" sz="2000" dirty="0" smtClean="0"/>
              <a:t>Establish </a:t>
            </a:r>
            <a:r>
              <a:rPr lang="en-US" sz="2000" dirty="0"/>
              <a:t>N</a:t>
            </a:r>
            <a:r>
              <a:rPr lang="en-US" sz="2000" dirty="0" smtClean="0"/>
              <a:t>oble Goals</a:t>
            </a:r>
          </a:p>
        </p:txBody>
      </p:sp>
      <p:pic>
        <p:nvPicPr>
          <p:cNvPr id="8" name="Picture 7" descr="Screen Shot 2016-04-17 at 6.19.1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806" y="5410200"/>
            <a:ext cx="3615194" cy="838200"/>
          </a:xfrm>
          <a:prstGeom prst="rect">
            <a:avLst/>
          </a:prstGeom>
        </p:spPr>
      </p:pic>
      <p:pic>
        <p:nvPicPr>
          <p:cNvPr id="9" name="Picture 8" descr="Screen Shot 2016-04-17 at 6.22.57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5410200"/>
            <a:ext cx="990600" cy="418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195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inaHFR1000kmSegments_Curren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44000" cy="59607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95400" y="2590800"/>
            <a:ext cx="3040766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Coastal China: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Four ~1000 km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Regional Segments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234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GlobalShippingImpactsHalpernetal_"/>
          <p:cNvPicPr>
            <a:picLocks noChangeAspect="1" noChangeArrowheads="1"/>
          </p:cNvPicPr>
          <p:nvPr/>
        </p:nvPicPr>
        <p:blipFill>
          <a:blip r:embed="rId2"/>
          <a:srcRect t="18129" b="18129"/>
          <a:stretch>
            <a:fillRect/>
          </a:stretch>
        </p:blipFill>
        <p:spPr bwMode="auto">
          <a:xfrm>
            <a:off x="4813007" y="886283"/>
            <a:ext cx="4196738" cy="2060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26605" y="3555795"/>
            <a:ext cx="3815108" cy="22608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9" name="Picture 8" descr="Population_density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600" y="702431"/>
            <a:ext cx="4454072" cy="2227036"/>
          </a:xfrm>
          <a:prstGeom prst="rect">
            <a:avLst/>
          </a:prstGeom>
        </p:spPr>
      </p:pic>
      <p:pic>
        <p:nvPicPr>
          <p:cNvPr id="10" name="Picture 9" descr="Screen shot 2012-05-15 at 6.21.35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199" y="3566582"/>
            <a:ext cx="4331751" cy="217534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90334" y="101600"/>
            <a:ext cx="33405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3600" b="1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Global Drivers</a:t>
            </a:r>
            <a:endParaRPr lang="en-US" sz="3600" b="1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51467" y="2988733"/>
            <a:ext cx="2994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18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Coastal Population Centers</a:t>
            </a:r>
            <a:endParaRPr lang="en-US" sz="1800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74262" y="3039533"/>
            <a:ext cx="2647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18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International Commerce</a:t>
            </a:r>
            <a:endParaRPr lang="en-US" sz="1800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53066" y="5731934"/>
            <a:ext cx="2122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18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Ocean Seasonality</a:t>
            </a:r>
            <a:endParaRPr lang="en-US" sz="1800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06534" y="5850467"/>
            <a:ext cx="2010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1800" dirty="0" smtClean="0">
                <a:solidFill>
                  <a:prstClr val="black"/>
                </a:solidFill>
                <a:ea typeface="ＭＳ Ｐゴシック" charset="-128"/>
                <a:cs typeface="ＭＳ Ｐゴシック" charset="-128"/>
              </a:rPr>
              <a:t>Tropical Cyclones</a:t>
            </a:r>
            <a:endParaRPr lang="en-US" sz="1800" dirty="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31814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Box 5"/>
          <p:cNvSpPr txBox="1">
            <a:spLocks noChangeArrowheads="1"/>
          </p:cNvSpPr>
          <p:nvPr/>
        </p:nvSpPr>
        <p:spPr bwMode="auto">
          <a:xfrm>
            <a:off x="0" y="0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 b="1" dirty="0">
                <a:solidFill>
                  <a:srgbClr val="333399"/>
                </a:solidFill>
                <a:latin typeface="Calibri"/>
                <a:ea typeface="MS PGothic" pitchFamily="34" charset="-128"/>
                <a:cs typeface="MS PGothic" pitchFamily="34" charset="-128"/>
              </a:rPr>
              <a:t> </a:t>
            </a:r>
            <a:r>
              <a:rPr lang="en-US" sz="3200" b="1" dirty="0">
                <a:solidFill>
                  <a:prstClr val="black"/>
                </a:solidFill>
                <a:latin typeface="Calibri"/>
                <a:ea typeface="MS PGothic" pitchFamily="34" charset="-128"/>
                <a:cs typeface="MS PGothic" pitchFamily="34" charset="-128"/>
              </a:rPr>
              <a:t>MID-ATLANTIC  REGIONAL  </a:t>
            </a:r>
            <a:r>
              <a:rPr lang="en-US" sz="3200" b="1" dirty="0" smtClean="0">
                <a:solidFill>
                  <a:prstClr val="black"/>
                </a:solidFill>
                <a:latin typeface="Calibri"/>
                <a:ea typeface="MS PGothic" pitchFamily="34" charset="-128"/>
                <a:cs typeface="MS PGothic" pitchFamily="34" charset="-128"/>
              </a:rPr>
              <a:t>DRIVERS</a:t>
            </a:r>
            <a:endParaRPr lang="en-US" sz="3200" b="1" dirty="0">
              <a:solidFill>
                <a:prstClr val="black"/>
              </a:solidFill>
              <a:latin typeface="Calibri"/>
              <a:ea typeface="MS PGothic" pitchFamily="34" charset="-128"/>
              <a:cs typeface="MS PGothic" pitchFamily="34" charset="-128"/>
            </a:endParaRPr>
          </a:p>
        </p:txBody>
      </p:sp>
      <p:pic>
        <p:nvPicPr>
          <p:cNvPr id="43010" name="Picture 26" descr="Screen shot 2011-05-10 at 4.48.08 P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0" y="657225"/>
            <a:ext cx="3648075" cy="309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2433638" y="2970213"/>
            <a:ext cx="132080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rgbClr val="FFFFFF"/>
                </a:solidFill>
                <a:latin typeface="Calibri"/>
                <a:ea typeface="ＭＳ Ｐゴシック" charset="-128"/>
                <a:cs typeface="ＭＳ Ｐゴシック" charset="-128"/>
              </a:rPr>
              <a:t>Ocean Circulation</a:t>
            </a:r>
          </a:p>
        </p:txBody>
      </p:sp>
      <p:pic>
        <p:nvPicPr>
          <p:cNvPr id="43012" name="Picture 2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5100" y="559857"/>
            <a:ext cx="2438400" cy="18399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0" name="TextBox 29"/>
          <p:cNvSpPr txBox="1"/>
          <p:nvPr/>
        </p:nvSpPr>
        <p:spPr>
          <a:xfrm>
            <a:off x="4787900" y="1963738"/>
            <a:ext cx="162560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rPr>
              <a:t>Tropical Storms</a:t>
            </a:r>
          </a:p>
        </p:txBody>
      </p:sp>
      <p:pic>
        <p:nvPicPr>
          <p:cNvPr id="43014" name="Picture 3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5100" y="2478088"/>
            <a:ext cx="2438400" cy="1547812"/>
          </a:xfrm>
          <a:prstGeom prst="rect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pic>
      <p:pic>
        <p:nvPicPr>
          <p:cNvPr id="43015" name="Picture 31" descr="Screen shot 2011-07-26 at 2.54.31 PM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3275" y="4025900"/>
            <a:ext cx="3276600" cy="20748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3016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0" y="4025900"/>
            <a:ext cx="3200400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7" name="Picture 33" descr="Screen shot 2011-05-10 at 4.50.59 PM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2100" y="641350"/>
            <a:ext cx="2344738" cy="169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6799263" y="2733675"/>
            <a:ext cx="2209800" cy="2921000"/>
            <a:chOff x="2971800" y="347663"/>
            <a:chExt cx="3657600" cy="4757737"/>
          </a:xfrm>
        </p:grpSpPr>
        <p:pic>
          <p:nvPicPr>
            <p:cNvPr id="43024" name="Picture 5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0" y="347663"/>
              <a:ext cx="3657600" cy="175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025" name="Picture 6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9900" y="2028825"/>
              <a:ext cx="3543300" cy="1947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026" name="Picture 7"/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0" y="3352800"/>
              <a:ext cx="3581400" cy="175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9" name="TextBox 38"/>
          <p:cNvSpPr txBox="1"/>
          <p:nvPr/>
        </p:nvSpPr>
        <p:spPr>
          <a:xfrm>
            <a:off x="2051050" y="3983038"/>
            <a:ext cx="127635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rgbClr val="FFFFFF"/>
                </a:solidFill>
                <a:latin typeface="Calibri"/>
                <a:ea typeface="ＭＳ Ｐゴシック" charset="-128"/>
                <a:cs typeface="ＭＳ Ｐゴシック" charset="-128"/>
              </a:rPr>
              <a:t>Population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524500" y="4041775"/>
            <a:ext cx="671513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rPr>
              <a:t>Ports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981575" y="3557588"/>
            <a:ext cx="1404938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white"/>
                </a:solidFill>
                <a:latin typeface="Calibri"/>
                <a:ea typeface="ＭＳ Ｐゴシック" charset="-128"/>
                <a:cs typeface="ＭＳ Ｐゴシック" charset="-128"/>
              </a:rPr>
              <a:t>Northeasters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935788" y="2293938"/>
            <a:ext cx="1839912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rPr>
              <a:t>Climate Change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823075" y="2970213"/>
            <a:ext cx="973138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rPr>
              <a:t>Critical Habitat</a:t>
            </a:r>
          </a:p>
        </p:txBody>
      </p:sp>
    </p:spTree>
    <p:extLst>
      <p:ext uri="{BB962C8B-B14F-4D97-AF65-F5344CB8AC3E}">
        <p14:creationId xmlns:p14="http://schemas.microsoft.com/office/powerpoint/2010/main" val="25570357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Box 5"/>
          <p:cNvSpPr txBox="1">
            <a:spLocks noChangeArrowheads="1"/>
          </p:cNvSpPr>
          <p:nvPr/>
        </p:nvSpPr>
        <p:spPr bwMode="auto">
          <a:xfrm>
            <a:off x="0" y="38100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00"/>
                </a:solidFill>
                <a:latin typeface="Calibri"/>
                <a:ea typeface="MS PGothic" pitchFamily="34" charset="-128"/>
                <a:cs typeface="MS PGothic" pitchFamily="34" charset="-128"/>
              </a:rPr>
              <a:t>MARACOOS REGIONAL </a:t>
            </a:r>
            <a:r>
              <a:rPr lang="en-US" sz="3200" b="1" dirty="0" smtClean="0">
                <a:solidFill>
                  <a:srgbClr val="000000"/>
                </a:solidFill>
                <a:latin typeface="Calibri"/>
                <a:ea typeface="MS PGothic" pitchFamily="34" charset="-128"/>
                <a:cs typeface="MS PGothic" pitchFamily="34" charset="-128"/>
              </a:rPr>
              <a:t>RESPONSE THEMES</a:t>
            </a:r>
            <a:endParaRPr lang="en-US" sz="3200" b="1" dirty="0">
              <a:solidFill>
                <a:srgbClr val="000000"/>
              </a:solidFill>
              <a:latin typeface="Calibri"/>
              <a:ea typeface="MS PGothic" pitchFamily="34" charset="-128"/>
              <a:cs typeface="MS PGothic" pitchFamily="34" charset="-128"/>
            </a:endParaRPr>
          </a:p>
        </p:txBody>
      </p:sp>
      <p:pic>
        <p:nvPicPr>
          <p:cNvPr id="52226" name="Picture 8" descr="Screen shot 2010-11-12 at 4.44.53 P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704" y="823913"/>
            <a:ext cx="3713162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3524778"/>
            <a:ext cx="38629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sz="1400" b="1" dirty="0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rPr>
              <a:t>2) Ecosystem Decision Support - Fisheries</a:t>
            </a:r>
          </a:p>
        </p:txBody>
      </p:sp>
      <p:pic>
        <p:nvPicPr>
          <p:cNvPr id="52228" name="Picture 7" descr="Screen shot 2011-02-14 at 9.58.30 PM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788" y="3878791"/>
            <a:ext cx="3268662" cy="232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9" descr="050409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4363" y="906461"/>
            <a:ext cx="1745720" cy="2501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0" name="Picture 2" descr="05040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0667" y="931333"/>
            <a:ext cx="2455333" cy="2483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3653367" y="3835931"/>
            <a:ext cx="30458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sz="1400" b="1" dirty="0"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rPr>
              <a:t>4) Coastal Inundation - Flooding</a:t>
            </a:r>
          </a:p>
        </p:txBody>
      </p:sp>
      <p:pic>
        <p:nvPicPr>
          <p:cNvPr id="52232" name="Picture 12" descr="Screen shot 2011-02-14 at 10.29.08 PM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89855" y="4128430"/>
            <a:ext cx="3219978" cy="1967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3" name="TextBox 13"/>
          <p:cNvSpPr txBox="1">
            <a:spLocks noChangeArrowheads="1"/>
          </p:cNvSpPr>
          <p:nvPr/>
        </p:nvSpPr>
        <p:spPr bwMode="auto">
          <a:xfrm>
            <a:off x="6564843" y="3456517"/>
            <a:ext cx="246274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Calibri"/>
                <a:ea typeface="MS PGothic" pitchFamily="34" charset="-128"/>
                <a:cs typeface="MS PGothic" pitchFamily="34" charset="-128"/>
              </a:rPr>
              <a:t>5) Energy – Offshore Wind</a:t>
            </a:r>
          </a:p>
        </p:txBody>
      </p:sp>
      <p:pic>
        <p:nvPicPr>
          <p:cNvPr id="52234" name="Picture 14" descr="Areas-Under-Consideration-for-Wind-Energy-Areas.pdf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9792" y="3736446"/>
            <a:ext cx="2037292" cy="246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275166" y="477305"/>
            <a:ext cx="345479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1) Maritime Operations – Safety at Sea</a:t>
            </a:r>
          </a:p>
        </p:txBody>
      </p:sp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4093633" y="561970"/>
            <a:ext cx="495666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3) Water Quality – a) Floatables, </a:t>
            </a:r>
            <a:r>
              <a:rPr lang="en-US" sz="1400" b="1" dirty="0" err="1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b</a:t>
            </a:r>
            <a:r>
              <a:rPr lang="en-US" sz="1400" b="1" dirty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) Hypoxia, </a:t>
            </a:r>
            <a:r>
              <a:rPr lang="en-US" sz="1400" b="1" dirty="0" err="1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c</a:t>
            </a:r>
            <a:r>
              <a:rPr lang="en-US" sz="1400" b="1" dirty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) Nutrients</a:t>
            </a:r>
          </a:p>
        </p:txBody>
      </p:sp>
    </p:spTree>
    <p:extLst>
      <p:ext uri="{BB962C8B-B14F-4D97-AF65-F5344CB8AC3E}">
        <p14:creationId xmlns:p14="http://schemas.microsoft.com/office/powerpoint/2010/main" val="39567323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7921</TotalTime>
  <Words>2659</Words>
  <Application>Microsoft Macintosh PowerPoint</Application>
  <PresentationFormat>On-screen Show (4:3)</PresentationFormat>
  <Paragraphs>615</Paragraphs>
  <Slides>56</Slides>
  <Notes>14</Notes>
  <HiddenSlides>0</HiddenSlides>
  <MMClips>3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0" baseType="lpstr">
      <vt:lpstr>5_Office Theme</vt:lpstr>
      <vt:lpstr>Office Theme</vt:lpstr>
      <vt:lpstr>1_Office Theme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Self-Locating Data Marker Buoy  (SLDMB) Deployments 1 Jan 2006 – 31 Dec 2007</vt:lpstr>
      <vt:lpstr>PowerPoint Presentation</vt:lpstr>
      <vt:lpstr>PowerPoint Presentation</vt:lpstr>
      <vt:lpstr>PowerPoint Presentation</vt:lpstr>
      <vt:lpstr>5000 Virtual Drifters –  Search Area After 96 Hours</vt:lpstr>
      <vt:lpstr>PowerPoint Presentation</vt:lpstr>
      <vt:lpstr>PowerPoint Presentation</vt:lpstr>
      <vt:lpstr>PowerPoint Presentation</vt:lpstr>
      <vt:lpstr>Feedback from the Deepwater Horizon  Incident Command Center</vt:lpstr>
      <vt:lpstr>Feedback from the Deepwater Horizon  Incident Command Center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Sustained HFR Network Operations Annual Coverage and Mean: 2006 to 2012</vt:lpstr>
      <vt:lpstr>PowerPoint Presentation</vt:lpstr>
      <vt:lpstr>PowerPoint Presentation</vt:lpstr>
      <vt:lpstr>PowerPoint Presentation</vt:lpstr>
      <vt:lpstr>Resilient CODAR Shore Site:  Shed, Enclosure, Tx/Rx, Comms, Power, GPS, AIS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2013 High Frequency Radar Class @ University of Puerto Rico Mayaguez</vt:lpstr>
      <vt:lpstr>PowerPoint Presentation</vt:lpstr>
      <vt:lpstr>PowerPoint Presentation</vt:lpstr>
    </vt:vector>
  </TitlesOfParts>
  <Manager/>
  <Company>NOS NOAA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NOS NOAA</dc:creator>
  <cp:keywords/>
  <dc:description/>
  <cp:lastModifiedBy>Scott Glenn</cp:lastModifiedBy>
  <cp:revision>341</cp:revision>
  <dcterms:created xsi:type="dcterms:W3CDTF">2010-02-22T17:26:58Z</dcterms:created>
  <dcterms:modified xsi:type="dcterms:W3CDTF">2016-04-18T02:16:12Z</dcterms:modified>
  <cp:category/>
</cp:coreProperties>
</file>