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4" r:id="rId2"/>
    <p:sldId id="448" r:id="rId3"/>
    <p:sldId id="446" r:id="rId4"/>
    <p:sldId id="433" r:id="rId5"/>
    <p:sldId id="440" r:id="rId6"/>
    <p:sldId id="432" r:id="rId7"/>
    <p:sldId id="429" r:id="rId8"/>
    <p:sldId id="441" r:id="rId9"/>
    <p:sldId id="389" r:id="rId10"/>
    <p:sldId id="319" r:id="rId11"/>
    <p:sldId id="428" r:id="rId12"/>
    <p:sldId id="430" r:id="rId13"/>
    <p:sldId id="325" r:id="rId14"/>
    <p:sldId id="442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0033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744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fld id="{C54E1477-1EEC-7C40-8243-79E0DEF5FC0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53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349D4F-54E5-D54A-95A3-3F5A14786C10}" type="slidenum">
              <a:rPr lang="en-US" sz="1200">
                <a:cs typeface="Geneva" charset="0"/>
              </a:rPr>
              <a:pPr eaLnBrk="1" hangingPunct="1"/>
              <a:t>13</a:t>
            </a:fld>
            <a:endParaRPr lang="en-US" sz="1200" dirty="0">
              <a:cs typeface="Geneva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HYCOM (Low Conf) 48 hours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02D5B-8C6B-9F41-BAF0-7B5A2C9694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9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654D1-1546-8743-92EB-6988D77B15C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2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C5D55-0618-D643-8677-56F1FB17A1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2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957F2-C74D-A74C-BE5F-8E4AC34F237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1DF0C-ECB6-584D-9BD5-F3219935269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7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C4CE3-A2DA-6046-97F4-59642947897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8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0C546-989B-CC4D-83E1-31AE5861B5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8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70BF1-8AEA-A34F-8F05-9F355793C7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1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01F6-26C9-4749-9348-DF964BCA56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2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CFA2C-CCD7-D948-9DF6-07879D6AD24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E1A4-0E39-8B4C-928D-7639256AED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7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fld id="{AF74DFC1-DB32-A743-834C-99FDA4806FF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3.gi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90650"/>
          </a:xfrm>
          <a:noFill/>
          <a:ln>
            <a:noFill/>
          </a:ln>
          <a:effectLst>
            <a:outerShdw blurRad="76200" dist="63500" dir="2700000" algn="ctr" rotWithShape="0">
              <a:schemeClr val="bg2">
                <a:alpha val="79999"/>
              </a:schemeClr>
            </a:outerShdw>
          </a:effectLst>
        </p:spPr>
        <p:txBody>
          <a:bodyPr anchor="b"/>
          <a:lstStyle/>
          <a:p>
            <a:pPr eaLnBrk="1" hangingPunct="1">
              <a:defRPr/>
            </a:pPr>
            <a:r>
              <a:rPr lang="en-US" sz="4800" b="1" i="1" dirty="0" smtClean="0">
                <a:latin typeface="Arial" charset="0"/>
                <a:ea typeface="ヒラギノ角ゴ ProN W3" charset="0"/>
                <a:cs typeface="Arial" charset="0"/>
              </a:rPr>
              <a:t>The Global High Frequency Radar Network</a:t>
            </a:r>
            <a:endParaRPr lang="en-US" b="1" i="1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124" name="Text Box 8"/>
          <p:cNvSpPr txBox="1">
            <a:spLocks/>
          </p:cNvSpPr>
          <p:nvPr/>
        </p:nvSpPr>
        <p:spPr bwMode="auto">
          <a:xfrm>
            <a:off x="4519294" y="4435922"/>
            <a:ext cx="3159361" cy="112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25" tIns="32111" rIns="64225" bIns="321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Wuhan University</a:t>
            </a:r>
          </a:p>
          <a:p>
            <a:pPr algn="ctr" eaLnBrk="1" hangingPunct="1"/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Radar &amp; </a:t>
            </a:r>
            <a:r>
              <a:rPr lang="en-US" sz="17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Signal Processing Lab</a:t>
            </a:r>
            <a:endParaRPr lang="en-US" sz="1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ヒラギノ角ゴ ProN W3" charset="0"/>
            </a:endParaRPr>
          </a:p>
          <a:p>
            <a:pPr algn="ctr" eaLnBrk="1" hangingPunct="1"/>
            <a:r>
              <a:rPr lang="en-US" sz="1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 </a:t>
            </a:r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16</a:t>
            </a:r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 </a:t>
            </a:r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April</a:t>
            </a:r>
            <a:r>
              <a:rPr lang="en-US" sz="1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ヒラギノ角ゴ ProN W3" charset="0"/>
                <a:cs typeface="ヒラギノ角ゴ ProN W3" charset="0"/>
              </a:rPr>
              <a:t> 2016</a:t>
            </a:r>
            <a:endParaRPr lang="en-US" sz="1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ヒラギノ角ゴ ProN W3" charset="0"/>
            </a:endParaRPr>
          </a:p>
          <a:p>
            <a:pPr algn="ctr" eaLnBrk="1" hangingPunct="1"/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Picture 1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78522"/>
            <a:ext cx="3995290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378522"/>
            <a:ext cx="20189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Gill Sans" charset="0"/>
              </a:rPr>
              <a:t>Dr. Hugh Roarty</a:t>
            </a:r>
          </a:p>
          <a:p>
            <a:r>
              <a:rPr lang="en-US" dirty="0">
                <a:cs typeface="Gill Sans" charset="0"/>
              </a:rPr>
              <a:t>Dr. Scott Glenn</a:t>
            </a:r>
          </a:p>
          <a:p>
            <a:r>
              <a:rPr lang="en-US" dirty="0">
                <a:cs typeface="Gill Sans" charset="0"/>
              </a:rPr>
              <a:t>Dr. Josh Kohut</a:t>
            </a:r>
          </a:p>
          <a:p>
            <a:r>
              <a:rPr lang="en-US" dirty="0">
                <a:cs typeface="Gill Sans" charset="0"/>
              </a:rPr>
              <a:t>Mr. Michael Smith</a:t>
            </a:r>
          </a:p>
          <a:p>
            <a:r>
              <a:rPr lang="en-US" dirty="0">
                <a:cs typeface="Gill Sans" charset="0"/>
              </a:rPr>
              <a:t>Mr. Ethan Handel</a:t>
            </a:r>
          </a:p>
          <a:p>
            <a:r>
              <a:rPr lang="en-US" dirty="0">
                <a:cs typeface="Gill Sans" charset="0"/>
              </a:rPr>
              <a:t>Mr. Colin Evans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7858_8eb5b99b2a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                                      Success Stories – Making a Difference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i="1" dirty="0"/>
              <a:t>Optimizing HF Radar for SAR using USCG Surface Drifters</a:t>
            </a:r>
          </a:p>
          <a:p>
            <a:pPr eaLnBrk="1" hangingPunct="1"/>
            <a:endParaRPr lang="en-US" sz="2000" b="1" i="1" dirty="0"/>
          </a:p>
        </p:txBody>
      </p:sp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597025" cy="17136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OAA_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371600"/>
            <a:ext cx="1668294" cy="1600200"/>
          </a:xfrm>
          <a:prstGeom prst="rect">
            <a:avLst/>
          </a:prstGeom>
        </p:spPr>
      </p:pic>
      <p:pic>
        <p:nvPicPr>
          <p:cNvPr id="3" name="Picture 2" descr="MARACOOS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3175000" cy="547626"/>
          </a:xfrm>
          <a:prstGeom prst="rect">
            <a:avLst/>
          </a:prstGeom>
        </p:spPr>
      </p:pic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371600"/>
            <a:ext cx="1530324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914400"/>
            <a:ext cx="6400800" cy="5257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Search and Rescue - 2004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fterComparison_CapeCod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962" r="15032" b="4544"/>
          <a:stretch/>
        </p:blipFill>
        <p:spPr>
          <a:xfrm>
            <a:off x="3754542" y="228600"/>
            <a:ext cx="5364058" cy="5410200"/>
          </a:xfrm>
          <a:prstGeom prst="rect">
            <a:avLst/>
          </a:prstGeom>
        </p:spPr>
      </p:pic>
      <p:pic>
        <p:nvPicPr>
          <p:cNvPr id="4" name="Picture 3" descr="Manning_Drifters_138410701_z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9483" r="3424" b="15815"/>
          <a:stretch/>
        </p:blipFill>
        <p:spPr>
          <a:xfrm>
            <a:off x="152400" y="1371600"/>
            <a:ext cx="366609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Search 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36,000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12,000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Applications Include</a:t>
            </a:r>
          </a:p>
          <a:p>
            <a:pPr lvl="1"/>
            <a:r>
              <a:rPr lang="en-US" dirty="0" smtClean="0"/>
              <a:t>Oil Spill Modeling</a:t>
            </a:r>
          </a:p>
          <a:p>
            <a:pPr lvl="1"/>
            <a:r>
              <a:rPr lang="en-US" dirty="0" smtClean="0"/>
              <a:t>Wind and Wave Measurements</a:t>
            </a:r>
          </a:p>
          <a:p>
            <a:pPr lvl="1"/>
            <a:r>
              <a:rPr lang="en-US" dirty="0" smtClean="0"/>
              <a:t>Vessel Detection and Tracking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60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Frequency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What Does It Measure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Where Is It Applied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What Are The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6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9 at 1.48.4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1087"/>
          <a:stretch/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609600"/>
            <a:ext cx="4571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latin typeface="Bell MT"/>
                <a:cs typeface="Bell MT"/>
              </a:rPr>
              <a:t>“The benefits of </a:t>
            </a:r>
          </a:p>
          <a:p>
            <a:pPr algn="ctr"/>
            <a:r>
              <a:rPr lang="en-US" sz="3200" i="1" dirty="0" smtClean="0">
                <a:latin typeface="Bell MT"/>
                <a:cs typeface="Bell MT"/>
              </a:rPr>
              <a:t>HF radar are over the horizon measurements and </a:t>
            </a:r>
          </a:p>
          <a:p>
            <a:pPr algn="ctr"/>
            <a:r>
              <a:rPr lang="en-US" sz="3200" i="1" dirty="0" smtClean="0">
                <a:latin typeface="Bell MT"/>
                <a:cs typeface="Bell MT"/>
              </a:rPr>
              <a:t>persistent surveillance”</a:t>
            </a:r>
            <a:endParaRPr lang="en-US" sz="3200" i="1" dirty="0">
              <a:latin typeface="Bell MT"/>
              <a:cs typeface="Bell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664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ndale Mono"/>
                <a:cs typeface="Andale Mono"/>
              </a:rPr>
              <a:t>Radar measures roughness and motion</a:t>
            </a:r>
            <a:endParaRPr lang="en-US" sz="240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42716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Three_Freq_Cov_Plo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1" t="5000" r="21529" b="5556"/>
          <a:stretch>
            <a:fillRect/>
          </a:stretch>
        </p:blipFill>
        <p:spPr bwMode="auto">
          <a:xfrm>
            <a:off x="0" y="1333500"/>
            <a:ext cx="410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pic>
        <p:nvPicPr>
          <p:cNvPr id="23555" name="Picture 1" descr="25MHz_Cov_Pl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Surface Current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Mapping Capability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fr5mhz_20130208T180000-20130208T180000_maracoos_std_lor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8" t="5154"/>
          <a:stretch/>
        </p:blipFill>
        <p:spPr>
          <a:xfrm>
            <a:off x="0" y="-1"/>
            <a:ext cx="6227721" cy="6248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Winter Storm Nemo</a:t>
            </a:r>
            <a:endParaRPr lang="en-US" sz="4000" dirty="0"/>
          </a:p>
        </p:txBody>
      </p:sp>
      <p:pic>
        <p:nvPicPr>
          <p:cNvPr id="4" name="Picture 3" descr="stnplot_20130209.g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31" b="41833"/>
          <a:stretch/>
        </p:blipFill>
        <p:spPr>
          <a:xfrm>
            <a:off x="5715000" y="1600200"/>
            <a:ext cx="3048000" cy="402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" b="96053" l="45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91000"/>
            <a:ext cx="1938421" cy="147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5715000"/>
            <a:ext cx="194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9,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4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/>
          <a:stretch/>
        </p:blipFill>
        <p:spPr>
          <a:xfrm>
            <a:off x="0" y="0"/>
            <a:ext cx="9118600" cy="6210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52400"/>
            <a:ext cx="3886200" cy="1143000"/>
          </a:xfrm>
          <a:noFill/>
          <a:ln>
            <a:noFill/>
          </a:ln>
        </p:spPr>
        <p:txBody>
          <a:bodyPr/>
          <a:lstStyle/>
          <a:p>
            <a:r>
              <a:rPr lang="en-US" sz="2800" dirty="0" smtClean="0"/>
              <a:t>13 MHz Transmit and Receive Antenna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1219200"/>
            <a:ext cx="76200" cy="44196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514600"/>
            <a:ext cx="2180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 meters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87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te_Map_Mercator_Maracoos_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5000" r="24923" b="5907"/>
          <a:stretch/>
        </p:blipFill>
        <p:spPr>
          <a:xfrm>
            <a:off x="0" y="0"/>
            <a:ext cx="4711700" cy="6239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959100"/>
            <a:ext cx="2411783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0100" y="274638"/>
            <a:ext cx="40767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MIDATLANTIC HF RADAR NETWORK</a:t>
            </a:r>
            <a:endParaRPr lang="en-US" sz="3200" dirty="0"/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20" y="3251200"/>
            <a:ext cx="922373" cy="404614"/>
          </a:xfrm>
          <a:prstGeom prst="rect">
            <a:avLst/>
          </a:prstGeom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161034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 MHz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 Mass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Stevens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Rutgers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Delaware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575300" y="5664200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41 Stations in 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354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16 at 10.15.40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9" y="0"/>
            <a:ext cx="9153009" cy="6248400"/>
          </a:xfrm>
          <a:prstGeom prst="rect">
            <a:avLst/>
          </a:prstGeom>
        </p:spPr>
      </p:pic>
      <p:pic>
        <p:nvPicPr>
          <p:cNvPr id="5" name="Picture 4" descr="Screen shot 2014-03-08 at 11.4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943600"/>
            <a:ext cx="139700" cy="1460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350 Radars World Wide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51538"/>
              </p:ext>
            </p:extLst>
          </p:nvPr>
        </p:nvGraphicFramePr>
        <p:xfrm>
          <a:off x="152400" y="4191000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Percentage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Americas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Europe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Middle</a:t>
                      </a:r>
                      <a:r>
                        <a:rPr lang="en-US" baseline="0" dirty="0" smtClean="0"/>
                        <a:t> East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4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Search and Rescue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1455</TotalTime>
  <Words>276</Words>
  <Application>Microsoft Macintosh PowerPoint</Application>
  <PresentationFormat>On-screen Show (4:3)</PresentationFormat>
  <Paragraphs>89</Paragraphs>
  <Slides>14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The Global High Frequency Radar Network</vt:lpstr>
      <vt:lpstr>High Frequency Radar</vt:lpstr>
      <vt:lpstr>PowerPoint Presentation</vt:lpstr>
      <vt:lpstr>Surface Current Mapping Capability</vt:lpstr>
      <vt:lpstr>Winter Storm Nemo</vt:lpstr>
      <vt:lpstr>13 MHz Transmit and Receive Antenna</vt:lpstr>
      <vt:lpstr>MIDATLANTIC HF RADAR NETWORK</vt:lpstr>
      <vt:lpstr>350 Radars World Wide</vt:lpstr>
      <vt:lpstr>Application: Search and Rescue</vt:lpstr>
      <vt:lpstr>PowerPoint Presentation</vt:lpstr>
      <vt:lpstr>Search and Rescue - 2004</vt:lpstr>
      <vt:lpstr>PowerPoint Presentation</vt:lpstr>
      <vt:lpstr>Search Area After 96 Hours</vt:lpstr>
      <vt:lpstr>CONCLUSIONS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hroarty</dc:creator>
  <cp:keywords/>
  <dc:description/>
  <cp:lastModifiedBy>Hugh Roarty</cp:lastModifiedBy>
  <cp:revision>79</cp:revision>
  <dcterms:created xsi:type="dcterms:W3CDTF">2012-03-08T22:30:35Z</dcterms:created>
  <dcterms:modified xsi:type="dcterms:W3CDTF">2016-04-18T02:48:21Z</dcterms:modified>
  <cp:category/>
</cp:coreProperties>
</file>