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avi"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1.gif" ContentType="vide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 id="2147483686" r:id="rId4"/>
  </p:sldMasterIdLst>
  <p:notesMasterIdLst>
    <p:notesMasterId r:id="rId61"/>
  </p:notesMasterIdLst>
  <p:sldIdLst>
    <p:sldId id="257" r:id="rId5"/>
    <p:sldId id="512" r:id="rId6"/>
    <p:sldId id="513" r:id="rId7"/>
    <p:sldId id="514" r:id="rId8"/>
    <p:sldId id="423" r:id="rId9"/>
    <p:sldId id="480" r:id="rId10"/>
    <p:sldId id="482" r:id="rId11"/>
    <p:sldId id="484" r:id="rId12"/>
    <p:sldId id="485" r:id="rId13"/>
    <p:sldId id="486" r:id="rId14"/>
    <p:sldId id="488" r:id="rId15"/>
    <p:sldId id="274" r:id="rId16"/>
    <p:sldId id="276" r:id="rId17"/>
    <p:sldId id="487" r:id="rId18"/>
    <p:sldId id="442" r:id="rId19"/>
    <p:sldId id="491" r:id="rId20"/>
    <p:sldId id="492" r:id="rId21"/>
    <p:sldId id="493" r:id="rId22"/>
    <p:sldId id="441" r:id="rId23"/>
    <p:sldId id="519" r:id="rId24"/>
    <p:sldId id="432" r:id="rId25"/>
    <p:sldId id="450" r:id="rId26"/>
    <p:sldId id="435" r:id="rId27"/>
    <p:sldId id="451" r:id="rId28"/>
    <p:sldId id="386" r:id="rId29"/>
    <p:sldId id="453" r:id="rId30"/>
    <p:sldId id="388" r:id="rId31"/>
    <p:sldId id="438" r:id="rId32"/>
    <p:sldId id="402" r:id="rId33"/>
    <p:sldId id="445" r:id="rId34"/>
    <p:sldId id="401" r:id="rId35"/>
    <p:sldId id="447" r:id="rId36"/>
    <p:sldId id="454" r:id="rId37"/>
    <p:sldId id="456" r:id="rId38"/>
    <p:sldId id="455" r:id="rId39"/>
    <p:sldId id="439" r:id="rId40"/>
    <p:sldId id="494" r:id="rId41"/>
    <p:sldId id="495" r:id="rId42"/>
    <p:sldId id="449" r:id="rId43"/>
    <p:sldId id="498" r:id="rId44"/>
    <p:sldId id="499" r:id="rId45"/>
    <p:sldId id="500" r:id="rId46"/>
    <p:sldId id="501" r:id="rId47"/>
    <p:sldId id="515" r:id="rId48"/>
    <p:sldId id="518" r:id="rId49"/>
    <p:sldId id="517" r:id="rId50"/>
    <p:sldId id="502" r:id="rId51"/>
    <p:sldId id="503" r:id="rId52"/>
    <p:sldId id="505" r:id="rId53"/>
    <p:sldId id="506" r:id="rId54"/>
    <p:sldId id="507" r:id="rId55"/>
    <p:sldId id="511" r:id="rId56"/>
    <p:sldId id="508" r:id="rId57"/>
    <p:sldId id="510" r:id="rId58"/>
    <p:sldId id="520" r:id="rId59"/>
    <p:sldId id="407"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00" d="100"/>
          <a:sy n="100" d="100"/>
        </p:scale>
        <p:origin x="-80" y="1640"/>
      </p:cViewPr>
      <p:guideLst>
        <p:guide orient="horz" pos="2256"/>
        <p:guide pos="2880"/>
      </p:guideLst>
    </p:cSldViewPr>
  </p:slideViewPr>
  <p:notesTextViewPr>
    <p:cViewPr>
      <p:scale>
        <a:sx n="100" d="100"/>
        <a:sy n="100" d="100"/>
      </p:scale>
      <p:origin x="0" y="0"/>
    </p:cViewPr>
  </p:notesTextViewPr>
  <p:sorterViewPr>
    <p:cViewPr>
      <p:scale>
        <a:sx n="66" d="100"/>
        <a:sy n="66" d="100"/>
      </p:scale>
      <p:origin x="0" y="7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0E387B-C1DB-3245-A4FF-A64DA6FFE90F}" type="datetimeFigureOut">
              <a:rPr lang="en-US" smtClean="0"/>
              <a:t>4/14/16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D5CFD9-70F9-0C45-9B97-C9CFD204B340}" type="slidenum">
              <a:rPr lang="en-US" smtClean="0"/>
              <a:t>‹#›</a:t>
            </a:fld>
            <a:endParaRPr lang="en-US"/>
          </a:p>
        </p:txBody>
      </p:sp>
    </p:spTree>
    <p:extLst>
      <p:ext uri="{BB962C8B-B14F-4D97-AF65-F5344CB8AC3E}">
        <p14:creationId xmlns:p14="http://schemas.microsoft.com/office/powerpoint/2010/main" val="10424668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1</a:t>
            </a:fld>
            <a:endParaRPr lang="en-GB"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331856-608B-C14E-9792-80CB9F0AD0D9}" type="slidenum">
              <a:rPr lang="en-US"/>
              <a:pPr>
                <a:defRPr/>
              </a:pPr>
              <a:t>25</a:t>
            </a:fld>
            <a:endParaRPr lang="en-US"/>
          </a:p>
        </p:txBody>
      </p:sp>
      <p:sp>
        <p:nvSpPr>
          <p:cNvPr id="562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217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Here are the initial deployment positions for our SLDMBs.  From these records we selected only those that exceeded 4 days in length</a:t>
            </a:r>
            <a:endParaRPr lang="en-US" sz="900"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37</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a:t>(a) Separation between actual and predicted drifter position as a function of time since start of prediction, averaged over all trajectory segments that start within the nominal coverage zone for the BI region. The curves with symbols show the mean separation (dashed line and circles) and the 95th percentile separation (solid line and circles) between the real drifter and the predicted position. The dashed and solid lines show respectively the mean distance and the 95th percentile distance that the real drifter moved over the prediction time. (b) The same statistical measures averaged over all segments that both start and end within the 10% coverage zone.</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925719" y="685838"/>
            <a:ext cx="5006564" cy="3429182"/>
          </a:xfrm>
          <a:ln/>
        </p:spPr>
      </p:sp>
      <p:sp>
        <p:nvSpPr>
          <p:cNvPr id="91139" name="Rectangle 3"/>
          <p:cNvSpPr>
            <a:spLocks noGrp="1" noChangeArrowheads="1"/>
          </p:cNvSpPr>
          <p:nvPr>
            <p:ph type="body" idx="1"/>
          </p:nvPr>
        </p:nvSpPr>
        <p:spPr>
          <a:xfrm>
            <a:off x="686098" y="4343703"/>
            <a:ext cx="5485805"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Arial" charset="0"/>
                <a:ea typeface="+mn-ea"/>
                <a:cs typeface="+mn-cs"/>
              </a:rPr>
              <a:t>GEO is a global partnership of governments and organizations that seeks to realize its Vision of “a future wherein decisions and actions for the benefit of humankind are informed by coordinated, comprehensive and sustained Earth observations.” In support of this Vision, through collective voluntary action, the GEO community is </a:t>
            </a:r>
            <a:r>
              <a:rPr lang="en-GB" sz="1200" kern="1200" dirty="0" smtClean="0">
                <a:solidFill>
                  <a:schemeClr val="tx1"/>
                </a:solidFill>
                <a:effectLst/>
                <a:latin typeface="Arial" charset="0"/>
                <a:ea typeface="+mn-ea"/>
                <a:cs typeface="+mn-cs"/>
              </a:rPr>
              <a:t>implementing </a:t>
            </a:r>
            <a:r>
              <a:rPr lang="en-CA" sz="1200" kern="1200" dirty="0" smtClean="0">
                <a:solidFill>
                  <a:schemeClr val="tx1"/>
                </a:solidFill>
                <a:effectLst/>
                <a:latin typeface="Arial" charset="0"/>
                <a:ea typeface="+mn-ea"/>
                <a:cs typeface="+mn-cs"/>
              </a:rPr>
              <a:t>a Global Earth Observation System of Systems (GEOSS) from among a great many individual Earth observation, information and processing systems</a:t>
            </a:r>
            <a:r>
              <a:rPr lang="en-GB" sz="1200" kern="1200" dirty="0" smtClean="0">
                <a:solidFill>
                  <a:schemeClr val="tx1"/>
                </a:solidFill>
                <a:effectLst/>
                <a:latin typeface="Arial" charset="0"/>
                <a:ea typeface="+mn-ea"/>
                <a:cs typeface="+mn-cs"/>
              </a:rPr>
              <a:t>.  </a:t>
            </a:r>
          </a:p>
          <a:p>
            <a:endParaRPr lang="en-US"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Global Earth Observation System of Systems 10-Year Implementation Plan, GEO, 2005, p. 5.</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54F3CD93-5ADF-4A31-9994-3AC0B538AFFE}" type="slidenum">
              <a:rPr lang="en-ZA" altLang="en-US" smtClean="0">
                <a:solidFill>
                  <a:srgbClr val="000000"/>
                </a:solidFill>
              </a:rPr>
              <a:pPr>
                <a:defRPr/>
              </a:pPr>
              <a:t>45</a:t>
            </a:fld>
            <a:endParaRPr lang="en-ZA" altLang="en-US">
              <a:solidFill>
                <a:srgbClr val="000000"/>
              </a:solidFill>
            </a:endParaRPr>
          </a:p>
        </p:txBody>
      </p:sp>
    </p:spTree>
    <p:extLst>
      <p:ext uri="{BB962C8B-B14F-4D97-AF65-F5344CB8AC3E}">
        <p14:creationId xmlns:p14="http://schemas.microsoft.com/office/powerpoint/2010/main" val="2707028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l" eaLnBrk="0" hangingPunct="0">
              <a:spcBef>
                <a:spcPct val="30000"/>
              </a:spcBef>
              <a:defRPr kumimoji="1" sz="1200">
                <a:solidFill>
                  <a:schemeClr val="tx1"/>
                </a:solidFill>
                <a:latin typeface="Arial" charset="0"/>
                <a:ea typeface="MS PGothic" pitchFamily="34" charset="-128"/>
              </a:defRPr>
            </a:lvl1pPr>
            <a:lvl2pPr marL="742950" indent="-285750" algn="l" eaLnBrk="0" hangingPunct="0">
              <a:spcBef>
                <a:spcPct val="30000"/>
              </a:spcBef>
              <a:defRPr kumimoji="1" sz="1200">
                <a:solidFill>
                  <a:schemeClr val="tx1"/>
                </a:solidFill>
                <a:latin typeface="Arial" charset="0"/>
                <a:ea typeface="MS PGothic" pitchFamily="34" charset="-128"/>
              </a:defRPr>
            </a:lvl2pPr>
            <a:lvl3pPr marL="1143000" indent="-228600" algn="l" eaLnBrk="0" hangingPunct="0">
              <a:spcBef>
                <a:spcPct val="30000"/>
              </a:spcBef>
              <a:defRPr kumimoji="1" sz="1200">
                <a:solidFill>
                  <a:schemeClr val="tx1"/>
                </a:solidFill>
                <a:latin typeface="Arial" charset="0"/>
                <a:ea typeface="MS PGothic" pitchFamily="34" charset="-128"/>
              </a:defRPr>
            </a:lvl3pPr>
            <a:lvl4pPr marL="1600200" indent="-228600" algn="l" eaLnBrk="0" hangingPunct="0">
              <a:spcBef>
                <a:spcPct val="30000"/>
              </a:spcBef>
              <a:defRPr kumimoji="1" sz="1200">
                <a:solidFill>
                  <a:schemeClr val="tx1"/>
                </a:solidFill>
                <a:latin typeface="Arial" charset="0"/>
                <a:ea typeface="MS PGothic" pitchFamily="34" charset="-128"/>
              </a:defRPr>
            </a:lvl4pPr>
            <a:lvl5pPr marL="2057400" indent="-228600" algn="l" eaLnBrk="0" hangingPunct="0">
              <a:spcBef>
                <a:spcPct val="30000"/>
              </a:spcBef>
              <a:defRPr kumimoji="1"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Arial" charset="0"/>
                <a:ea typeface="MS PGothic" pitchFamily="34" charset="-128"/>
              </a:defRPr>
            </a:lvl9pPr>
          </a:lstStyle>
          <a:p>
            <a:pPr algn="r" eaLnBrk="1" hangingPunct="1">
              <a:spcBef>
                <a:spcPct val="0"/>
              </a:spcBef>
            </a:pPr>
            <a:fld id="{B9057F6A-2A8E-47CB-8102-83B0A9993756}" type="slidenum">
              <a:rPr kumimoji="0" lang="en-US" altLang="en-US">
                <a:solidFill>
                  <a:srgbClr val="000000"/>
                </a:solidFill>
              </a:rPr>
              <a:pPr algn="r" eaLnBrk="1" hangingPunct="1">
                <a:spcBef>
                  <a:spcPct val="0"/>
                </a:spcBef>
              </a:pPr>
              <a:t>46</a:t>
            </a:fld>
            <a:endParaRPr kumimoji="0" lang="en-US" altLang="en-US">
              <a:solidFill>
                <a:srgbClr val="000000"/>
              </a:solidFill>
            </a:endParaRPr>
          </a:p>
        </p:txBody>
      </p:sp>
      <p:sp>
        <p:nvSpPr>
          <p:cNvPr id="28675" name="Rectangle 2"/>
          <p:cNvSpPr>
            <a:spLocks noGrp="1" noRot="1" noChangeAspect="1" noChangeArrowheads="1" noTextEdit="1"/>
          </p:cNvSpPr>
          <p:nvPr>
            <p:ph type="sldImg"/>
          </p:nvPr>
        </p:nvSpPr>
        <p:spPr>
          <a:xfrm>
            <a:off x="1443031" y="507432"/>
            <a:ext cx="3976743" cy="2722873"/>
          </a:xfrm>
          <a:ln/>
        </p:spPr>
      </p:sp>
      <p:sp>
        <p:nvSpPr>
          <p:cNvPr id="28676" name="Rectangle 3"/>
          <p:cNvSpPr>
            <a:spLocks noGrp="1" noChangeArrowheads="1"/>
          </p:cNvSpPr>
          <p:nvPr>
            <p:ph type="body" idx="1"/>
          </p:nvPr>
        </p:nvSpPr>
        <p:spPr>
          <a:xfrm>
            <a:off x="610206" y="3350217"/>
            <a:ext cx="5637590" cy="53375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a:buClr>
                <a:schemeClr val="tx1"/>
              </a:buClr>
              <a:buFont typeface="Wingdings" pitchFamily="2" charset="2"/>
              <a:buNone/>
            </a:pPr>
            <a:endParaRPr kumimoji="0" lang="en-US" altLang="en-US" sz="1400"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55</a:t>
            </a:fld>
            <a:endParaRPr lang="en-GB"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56</a:t>
            </a:fld>
            <a:endParaRPr lang="en-GB"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5</a:t>
            </a:fld>
            <a:endParaRPr lang="en-GB"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7</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pPr marL="171450" indent="-171450">
              <a:buFontTx/>
              <a:buChar char="•"/>
            </a:pPr>
            <a:endParaRPr lang="en-US" dirty="0">
              <a:latin typeface="Calibri" charset="0"/>
              <a:ea typeface="MS PGothic" pitchFamily="34" charset="-128"/>
              <a:cs typeface="MS PGothic" pitchFamily="34" charset="-128"/>
            </a:endParaRPr>
          </a:p>
        </p:txBody>
      </p:sp>
      <p:sp>
        <p:nvSpPr>
          <p:cNvPr id="44035" name="Slide Number Placeholder 3"/>
          <p:cNvSpPr>
            <a:spLocks noGrp="1"/>
          </p:cNvSpPr>
          <p:nvPr>
            <p:ph type="sldNum" sz="quarter" idx="5"/>
          </p:nvPr>
        </p:nvSpPr>
        <p:spPr>
          <a:noFill/>
        </p:spPr>
        <p:txBody>
          <a:bodyPr/>
          <a:lstStyle/>
          <a:p>
            <a:fld id="{6106DEA7-767E-744C-9098-CADBCB679C43}" type="slidenum">
              <a:rPr lang="en-US">
                <a:solidFill>
                  <a:prstClr val="black"/>
                </a:solidFill>
                <a:latin typeface="Calibri" charset="0"/>
                <a:ea typeface="MS PGothic" pitchFamily="34" charset="-128"/>
                <a:cs typeface="MS PGothic" pitchFamily="34" charset="-128"/>
              </a:rPr>
              <a:pPr/>
              <a:t>8</a:t>
            </a:fld>
            <a:endParaRPr lang="en-US">
              <a:solidFill>
                <a:prstClr val="black"/>
              </a:solidFill>
              <a:latin typeface="Calibri" charset="0"/>
              <a:ea typeface="MS PGothic" pitchFamily="34" charset="-128"/>
              <a:cs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endParaRPr lang="en-US" baseline="0" dirty="0" smtClean="0">
              <a:latin typeface="Calibri" charset="0"/>
              <a:ea typeface="MS PGothic" pitchFamily="34" charset="-128"/>
              <a:cs typeface="MS PGothic" pitchFamily="34" charset="-128"/>
            </a:endParaRPr>
          </a:p>
          <a:p>
            <a:endParaRPr lang="en-US" baseline="0" dirty="0" smtClean="0">
              <a:latin typeface="Calibri" charset="0"/>
              <a:ea typeface="MS PGothic" pitchFamily="34" charset="-128"/>
              <a:cs typeface="MS PGothic" pitchFamily="34" charset="-128"/>
            </a:endParaRPr>
          </a:p>
          <a:p>
            <a:endParaRPr lang="en-US" dirty="0">
              <a:latin typeface="Calibri" charset="0"/>
              <a:ea typeface="MS PGothic" pitchFamily="34" charset="-128"/>
              <a:cs typeface="MS PGothic" pitchFamily="34" charset="-128"/>
            </a:endParaRPr>
          </a:p>
        </p:txBody>
      </p:sp>
      <p:sp>
        <p:nvSpPr>
          <p:cNvPr id="53251" name="Slide Number Placeholder 3"/>
          <p:cNvSpPr>
            <a:spLocks noGrp="1"/>
          </p:cNvSpPr>
          <p:nvPr>
            <p:ph type="sldNum" sz="quarter" idx="5"/>
          </p:nvPr>
        </p:nvSpPr>
        <p:spPr>
          <a:noFill/>
        </p:spPr>
        <p:txBody>
          <a:bodyPr/>
          <a:lstStyle/>
          <a:p>
            <a:fld id="{743EE5BE-0C43-E348-9607-9E6DB31D5B97}" type="slidenum">
              <a:rPr lang="en-US">
                <a:solidFill>
                  <a:prstClr val="black"/>
                </a:solidFill>
                <a:latin typeface="Calibri" charset="0"/>
                <a:ea typeface="MS PGothic" pitchFamily="34" charset="-128"/>
                <a:cs typeface="MS PGothic" pitchFamily="34" charset="-128"/>
              </a:rPr>
              <a:pPr/>
              <a:t>9</a:t>
            </a:fld>
            <a:endParaRPr lang="en-US">
              <a:solidFill>
                <a:prstClr val="black"/>
              </a:solidFill>
              <a:latin typeface="Calibri" charset="0"/>
              <a:ea typeface="MS PGothic" pitchFamily="34" charset="-128"/>
              <a:cs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a:t>
            </a:r>
            <a:r>
              <a:rPr lang="en-US" baseline="0" dirty="0" smtClean="0"/>
              <a:t> cut off cold pool in south and bend offshore</a:t>
            </a:r>
          </a:p>
          <a:p>
            <a:r>
              <a:rPr lang="en-US" baseline="0" dirty="0" smtClean="0"/>
              <a:t>Need to experiment with dulling down the colors in the pop density. Maybe orange/tan to white like the box I put in?</a:t>
            </a:r>
          </a:p>
          <a:p>
            <a:r>
              <a:rPr lang="en-US" dirty="0" smtClean="0"/>
              <a:t>Put</a:t>
            </a:r>
            <a:r>
              <a:rPr lang="en-US" baseline="0" dirty="0" smtClean="0"/>
              <a:t> gliders just below the lines in 3 of them, and increase their angles facing up and down randomly. I stuck in cheesy examples</a:t>
            </a:r>
          </a:p>
          <a:p>
            <a:r>
              <a:rPr lang="en-US" baseline="0" smtClean="0"/>
              <a:t>I </a:t>
            </a:r>
            <a:r>
              <a:rPr lang="en-US" baseline="0" dirty="0" smtClean="0"/>
              <a:t>already put the shadow and 80% clear line around the two new maps in the upper right, so we are good there.</a:t>
            </a:r>
          </a:p>
          <a:p>
            <a:endParaRPr lang="en-US" dirty="0"/>
          </a:p>
        </p:txBody>
      </p:sp>
      <p:sp>
        <p:nvSpPr>
          <p:cNvPr id="4" name="Slide Number Placeholder 3"/>
          <p:cNvSpPr>
            <a:spLocks noGrp="1"/>
          </p:cNvSpPr>
          <p:nvPr>
            <p:ph type="sldNum" sz="quarter" idx="10"/>
          </p:nvPr>
        </p:nvSpPr>
        <p:spPr/>
        <p:txBody>
          <a:bodyPr/>
          <a:lstStyle/>
          <a:p>
            <a:fld id="{55C88DC4-2867-4ADC-8D25-9985DE635467}" type="slidenum">
              <a:rPr lang="en-US" smtClean="0">
                <a:solidFill>
                  <a:prstClr val="black"/>
                </a:solidFill>
                <a:latin typeface="Calibri"/>
              </a:rPr>
              <a:pPr/>
              <a:t>10</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A8395-1945-0F41-956F-980AEAF75B54}" type="slidenum">
              <a:rPr lang="en-US" smtClean="0"/>
              <a:t>11</a:t>
            </a:fld>
            <a:endParaRPr lang="en-US"/>
          </a:p>
        </p:txBody>
      </p:sp>
    </p:spTree>
    <p:extLst>
      <p:ext uri="{BB962C8B-B14F-4D97-AF65-F5344CB8AC3E}">
        <p14:creationId xmlns:p14="http://schemas.microsoft.com/office/powerpoint/2010/main" val="326809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A00354-C543-6E47-9A41-6A33AD937F22}" type="slidenum">
              <a:rPr lang="en-US"/>
              <a:pPr>
                <a:defRPr/>
              </a:pPr>
              <a:t>22</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331856-608B-C14E-9792-80CB9F0AD0D9}" type="slidenum">
              <a:rPr lang="en-US"/>
              <a:pPr>
                <a:defRPr/>
              </a:pPr>
              <a:t>23</a:t>
            </a:fld>
            <a:endParaRPr lang="en-US" dirty="0"/>
          </a:p>
        </p:txBody>
      </p:sp>
      <p:sp>
        <p:nvSpPr>
          <p:cNvPr id="562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2179"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Here are the initial deployment positions for our SLDMBs.  From these records we selected only those that exceeded 4 days in length</a:t>
            </a:r>
            <a:endParaRPr lang="en-US" sz="900"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87085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38056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916379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78281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Arial" charset="0"/>
                  <a:ea typeface="宋体" charset="0"/>
                  <a:cs typeface="宋体"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Arial" charset="0"/>
                <a:ea typeface="宋体" charset="0"/>
                <a:cs typeface="宋体" charset="0"/>
              </a:endParaRPr>
            </a:p>
          </p:txBody>
        </p:sp>
      </p:grpSp>
      <p:sp>
        <p:nvSpPr>
          <p:cNvPr id="20481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zh-CN" altLang="en-US" noProof="0" smtClean="0"/>
              <a:t>单击此处编辑母版标题样式</a:t>
            </a:r>
          </a:p>
        </p:txBody>
      </p:sp>
      <p:sp>
        <p:nvSpPr>
          <p:cNvPr id="20481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zh-CN" altLang="en-US" noProof="0" smtClean="0"/>
              <a:t>单击此处编辑母版副标题样式</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fld id="{963C4AF9-5CB2-3B42-9C06-5A735A5A9ABB}" type="datetime1">
              <a:rPr lang="zh-CN" altLang="en-US">
                <a:solidFill>
                  <a:srgbClr val="FFFFFF"/>
                </a:solidFill>
              </a:rPr>
              <a:pPr>
                <a:defRPr/>
              </a:pPr>
              <a:t>4/14/16</a:t>
            </a:fld>
            <a:endParaRPr lang="en-US" altLang="zh-CN">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CN">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ACF114DD-B798-8A44-8D34-C7E97C5B7A8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9818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dt" sz="half" idx="10"/>
          </p:nvPr>
        </p:nvSpPr>
        <p:spPr>
          <a:ln/>
        </p:spPr>
        <p:txBody>
          <a:bodyPr/>
          <a:lstStyle>
            <a:lvl1pPr>
              <a:defRPr/>
            </a:lvl1pPr>
          </a:lstStyle>
          <a:p>
            <a:pPr>
              <a:defRPr/>
            </a:pPr>
            <a:fld id="{4B4FA88C-871B-E745-8618-ACC9A4DE1D08}" type="datetime1">
              <a:rPr lang="zh-CN" altLang="en-US">
                <a:solidFill>
                  <a:srgbClr val="FFFFFF"/>
                </a:solidFill>
              </a:rPr>
              <a:pPr>
                <a:defRPr/>
              </a:pPr>
              <a:t>4/14/16</a:t>
            </a:fld>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9ACF123-3C45-234C-A9A2-5ABD29BA90F1}" type="slidenum">
              <a:rPr lang="zh-CN" altLang="en-US">
                <a:solidFill>
                  <a:srgbClr val="FFFFFF"/>
                </a:solidFill>
              </a:rPr>
              <a:pPr>
                <a:def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3441002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
          <p:cNvSpPr>
            <a:spLocks noGrp="1" noChangeArrowheads="1"/>
          </p:cNvSpPr>
          <p:nvPr>
            <p:ph type="dt" sz="half" idx="10"/>
          </p:nvPr>
        </p:nvSpPr>
        <p:spPr>
          <a:ln/>
        </p:spPr>
        <p:txBody>
          <a:bodyPr/>
          <a:lstStyle>
            <a:lvl1pPr>
              <a:defRPr/>
            </a:lvl1pPr>
          </a:lstStyle>
          <a:p>
            <a:pPr>
              <a:defRPr/>
            </a:pPr>
            <a:fld id="{D2301F58-D5DF-5E47-869E-4217F50A8867}" type="datetime1">
              <a:rPr lang="zh-CN" altLang="en-US">
                <a:solidFill>
                  <a:srgbClr val="FFFFFF"/>
                </a:solidFill>
              </a:rPr>
              <a:pPr>
                <a:defRPr/>
              </a:pPr>
              <a:t>4/14/16</a:t>
            </a:fld>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0860B9B-2452-AC40-8B04-A87813D284AE}" type="slidenum">
              <a:rPr lang="zh-CN" altLang="en-US">
                <a:solidFill>
                  <a:srgbClr val="FFFFFF"/>
                </a:solidFill>
              </a:rPr>
              <a:pPr>
                <a:def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641062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
          <p:cNvSpPr>
            <a:spLocks noGrp="1" noChangeArrowheads="1"/>
          </p:cNvSpPr>
          <p:nvPr>
            <p:ph type="dt" sz="half" idx="10"/>
          </p:nvPr>
        </p:nvSpPr>
        <p:spPr>
          <a:ln/>
        </p:spPr>
        <p:txBody>
          <a:bodyPr/>
          <a:lstStyle>
            <a:lvl1pPr>
              <a:defRPr/>
            </a:lvl1pPr>
          </a:lstStyle>
          <a:p>
            <a:pPr>
              <a:defRPr/>
            </a:pPr>
            <a:fld id="{61F896B2-D876-364C-AF84-37BE2226127E}" type="datetime1">
              <a:rPr lang="zh-CN" altLang="en-US">
                <a:solidFill>
                  <a:srgbClr val="FFFFFF"/>
                </a:solidFill>
              </a:rPr>
              <a:pPr>
                <a:defRPr/>
              </a:pPr>
              <a:t>4/14/16</a:t>
            </a:fld>
            <a:endParaRPr lang="en-US" altLang="zh-CN">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3C1E430-83A6-8D48-8ADF-08147743A2D9}" type="slidenum">
              <a:rPr lang="zh-CN" altLang="en-US">
                <a:solidFill>
                  <a:srgbClr val="FFFFFF"/>
                </a:solidFill>
              </a:rPr>
              <a:pPr>
                <a:defRPr/>
              </a:pPr>
              <a:t>‹#›</a:t>
            </a:fld>
            <a:endParaRPr lang="en-US" altLang="zh-CN">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2620086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
          <p:cNvSpPr>
            <a:spLocks noGrp="1" noChangeArrowheads="1"/>
          </p:cNvSpPr>
          <p:nvPr>
            <p:ph type="dt" sz="half" idx="10"/>
          </p:nvPr>
        </p:nvSpPr>
        <p:spPr>
          <a:ln/>
        </p:spPr>
        <p:txBody>
          <a:bodyPr/>
          <a:lstStyle>
            <a:lvl1pPr>
              <a:defRPr/>
            </a:lvl1pPr>
          </a:lstStyle>
          <a:p>
            <a:pPr>
              <a:defRPr/>
            </a:pPr>
            <a:fld id="{E169D994-2E51-5447-A0CC-7A6BF434D30E}" type="datetime1">
              <a:rPr lang="zh-CN" altLang="en-US">
                <a:solidFill>
                  <a:srgbClr val="FFFFFF"/>
                </a:solidFill>
              </a:rPr>
              <a:pPr>
                <a:defRPr/>
              </a:pPr>
              <a:t>4/14/16</a:t>
            </a:fld>
            <a:endParaRPr lang="en-US" altLang="zh-CN">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0CFA897-1F6A-7D4B-A245-75CCD28A6E24}" type="slidenum">
              <a:rPr lang="zh-CN" altLang="en-US">
                <a:solidFill>
                  <a:srgbClr val="FFFFFF"/>
                </a:solidFill>
              </a:rPr>
              <a:pPr>
                <a:defRPr/>
              </a:pPr>
              <a:t>‹#›</a:t>
            </a:fld>
            <a:endParaRPr lang="en-US" altLang="zh-CN">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297177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
          <p:cNvSpPr>
            <a:spLocks noGrp="1" noChangeArrowheads="1"/>
          </p:cNvSpPr>
          <p:nvPr>
            <p:ph type="dt" sz="half" idx="10"/>
          </p:nvPr>
        </p:nvSpPr>
        <p:spPr>
          <a:ln/>
        </p:spPr>
        <p:txBody>
          <a:bodyPr/>
          <a:lstStyle>
            <a:lvl1pPr>
              <a:defRPr/>
            </a:lvl1pPr>
          </a:lstStyle>
          <a:p>
            <a:pPr>
              <a:defRPr/>
            </a:pPr>
            <a:fld id="{457EB036-29D0-D641-9E19-175E68684416}" type="datetime1">
              <a:rPr lang="zh-CN" altLang="en-US">
                <a:solidFill>
                  <a:srgbClr val="FFFFFF"/>
                </a:solidFill>
              </a:rPr>
              <a:pPr>
                <a:defRPr/>
              </a:pPr>
              <a:t>4/14/16</a:t>
            </a:fld>
            <a:endParaRPr lang="en-US" altLang="zh-CN">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873515-1EF3-0043-8FF9-B87A0BF2601D}" type="slidenum">
              <a:rPr lang="zh-CN" altLang="en-US">
                <a:solidFill>
                  <a:srgbClr val="FFFFFF"/>
                </a:solidFill>
              </a:rPr>
              <a:pPr>
                <a:defRPr/>
              </a:pPr>
              <a:t>‹#›</a:t>
            </a:fld>
            <a:endParaRPr lang="en-US" altLang="zh-CN">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3371169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C5CF2A4F-65CE-1F46-96E9-10DA191C6BB0}" type="datetime1">
              <a:rPr lang="zh-CN" altLang="en-US">
                <a:solidFill>
                  <a:srgbClr val="FFFFFF"/>
                </a:solidFill>
              </a:rPr>
              <a:pPr>
                <a:defRPr/>
              </a:pPr>
              <a:t>4/14/16</a:t>
            </a:fld>
            <a:endParaRPr lang="en-US" altLang="zh-CN">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3865BC49-B52F-064F-BEE4-7D3F1C2A5C1B}" type="slidenum">
              <a:rPr lang="zh-CN" altLang="en-US">
                <a:solidFill>
                  <a:srgbClr val="FFFFFF"/>
                </a:solidFill>
              </a:rPr>
              <a:pPr>
                <a:defRPr/>
              </a:pPr>
              <a:t>‹#›</a:t>
            </a:fld>
            <a:endParaRPr lang="en-US" altLang="zh-CN">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337428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378464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
          <p:cNvSpPr>
            <a:spLocks noGrp="1" noChangeArrowheads="1"/>
          </p:cNvSpPr>
          <p:nvPr>
            <p:ph type="dt" sz="half" idx="10"/>
          </p:nvPr>
        </p:nvSpPr>
        <p:spPr>
          <a:ln/>
        </p:spPr>
        <p:txBody>
          <a:bodyPr/>
          <a:lstStyle>
            <a:lvl1pPr>
              <a:defRPr/>
            </a:lvl1pPr>
          </a:lstStyle>
          <a:p>
            <a:pPr>
              <a:defRPr/>
            </a:pPr>
            <a:fld id="{3042CC92-EFE1-6246-8BE7-7CAF3C5B4191}" type="datetime1">
              <a:rPr lang="zh-CN" altLang="en-US">
                <a:solidFill>
                  <a:srgbClr val="FFFFFF"/>
                </a:solidFill>
              </a:rPr>
              <a:pPr>
                <a:defRPr/>
              </a:pPr>
              <a:t>4/14/16</a:t>
            </a:fld>
            <a:endParaRPr lang="en-US" altLang="zh-CN">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C9D1002-6DD3-204E-A7C1-232037538FEB}" type="slidenum">
              <a:rPr lang="zh-CN" altLang="en-US">
                <a:solidFill>
                  <a:srgbClr val="FFFFFF"/>
                </a:solidFill>
              </a:rPr>
              <a:pPr>
                <a:defRPr/>
              </a:pPr>
              <a:t>‹#›</a:t>
            </a:fld>
            <a:endParaRPr lang="en-US" altLang="zh-CN">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1992433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
          <p:cNvSpPr>
            <a:spLocks noGrp="1" noChangeArrowheads="1"/>
          </p:cNvSpPr>
          <p:nvPr>
            <p:ph type="dt" sz="half" idx="10"/>
          </p:nvPr>
        </p:nvSpPr>
        <p:spPr>
          <a:ln/>
        </p:spPr>
        <p:txBody>
          <a:bodyPr/>
          <a:lstStyle>
            <a:lvl1pPr>
              <a:defRPr/>
            </a:lvl1pPr>
          </a:lstStyle>
          <a:p>
            <a:pPr>
              <a:defRPr/>
            </a:pPr>
            <a:fld id="{59E96D84-BE7E-BB4F-920C-14A30C5C920E}" type="datetime1">
              <a:rPr lang="zh-CN" altLang="en-US">
                <a:solidFill>
                  <a:srgbClr val="FFFFFF"/>
                </a:solidFill>
              </a:rPr>
              <a:pPr>
                <a:defRPr/>
              </a:pPr>
              <a:t>4/14/16</a:t>
            </a:fld>
            <a:endParaRPr lang="en-US" altLang="zh-CN">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C6D66CA-7A90-6441-8842-F6905E52E81A}" type="slidenum">
              <a:rPr lang="zh-CN" altLang="en-US">
                <a:solidFill>
                  <a:srgbClr val="FFFFFF"/>
                </a:solidFill>
              </a:rPr>
              <a:pPr>
                <a:defRPr/>
              </a:pPr>
              <a:t>‹#›</a:t>
            </a:fld>
            <a:endParaRPr lang="en-US" altLang="zh-CN">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4108412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dt" sz="half" idx="10"/>
          </p:nvPr>
        </p:nvSpPr>
        <p:spPr>
          <a:ln/>
        </p:spPr>
        <p:txBody>
          <a:bodyPr/>
          <a:lstStyle>
            <a:lvl1pPr>
              <a:defRPr/>
            </a:lvl1pPr>
          </a:lstStyle>
          <a:p>
            <a:pPr>
              <a:defRPr/>
            </a:pPr>
            <a:fld id="{4F38D35D-71A8-D54D-A5C3-BFBB7CDB0249}" type="datetime1">
              <a:rPr lang="zh-CN" altLang="en-US">
                <a:solidFill>
                  <a:srgbClr val="FFFFFF"/>
                </a:solidFill>
              </a:rPr>
              <a:pPr>
                <a:defRPr/>
              </a:pPr>
              <a:t>4/14/16</a:t>
            </a:fld>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BE8D09-DB6A-0341-9B57-03EEB3E49CD2}" type="slidenum">
              <a:rPr lang="zh-CN" altLang="en-US">
                <a:solidFill>
                  <a:srgbClr val="FFFFFF"/>
                </a:solidFill>
              </a:rPr>
              <a:pPr>
                <a:def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55599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dt" sz="half" idx="10"/>
          </p:nvPr>
        </p:nvSpPr>
        <p:spPr>
          <a:ln/>
        </p:spPr>
        <p:txBody>
          <a:bodyPr/>
          <a:lstStyle>
            <a:lvl1pPr>
              <a:defRPr/>
            </a:lvl1pPr>
          </a:lstStyle>
          <a:p>
            <a:pPr>
              <a:defRPr/>
            </a:pPr>
            <a:fld id="{581749FC-2D63-7F44-8676-949D7A61A54C}" type="datetime1">
              <a:rPr lang="zh-CN" altLang="en-US">
                <a:solidFill>
                  <a:srgbClr val="FFFFFF"/>
                </a:solidFill>
              </a:rPr>
              <a:pPr>
                <a:defRPr/>
              </a:pPr>
              <a:t>4/14/16</a:t>
            </a:fld>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C08E97D-A591-A84C-ADEE-48A0483B317F}" type="slidenum">
              <a:rPr lang="zh-CN" altLang="en-US">
                <a:solidFill>
                  <a:srgbClr val="FFFFFF"/>
                </a:solidFill>
              </a:rPr>
              <a:pPr>
                <a:def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solidFill>
                <a:srgbClr val="FFFFFF"/>
              </a:solidFill>
            </a:endParaRPr>
          </a:p>
        </p:txBody>
      </p:sp>
    </p:spTree>
    <p:extLst>
      <p:ext uri="{BB962C8B-B14F-4D97-AF65-F5344CB8AC3E}">
        <p14:creationId xmlns:p14="http://schemas.microsoft.com/office/powerpoint/2010/main" val="216936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D82FE912-01F3-460C-B290-ADC28DA443F3}"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E8AD8264-7A31-4D6C-BD3B-2B7786B5FEF1}"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1D1860B3-4B25-4FB4-A3C8-69DA9F532740}"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3688" y="1638300"/>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38300"/>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7"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BB18FFD5-4BD4-48A1-BBC5-927CC0B33493}"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9"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AE573F01-EA81-433D-A69D-1DCC78BE1FE7}"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5"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45427528-612C-47BC-AC2F-B5BE05DFDEF8}"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42861C-1F2F-FE41-AF0D-ABF6F1A271B6}" type="datetimeFigureOut">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690446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4"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6717180D-F2DB-4F90-9D1A-B0AD8B49A7F9}"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7"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57C4F495-2ED7-430A-80AC-C94FE0CAAA51}"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7"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B952D5AB-5F84-47B4-B5CF-B894F584492C}"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4BE488C6-EBD9-485A-A458-047AF36BA8DD}"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50913"/>
            <a:ext cx="2185988" cy="5459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3688" y="950913"/>
            <a:ext cx="6405562" cy="5459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7B4EA172-DEA6-42D5-AF43-6244E86C4E20}"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93688" y="950913"/>
            <a:ext cx="8743950" cy="5459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solidFill>
                  <a:srgbClr val="000098"/>
                </a:solidFill>
              </a:rPr>
              <a:t>© GEO Secretariat</a:t>
            </a:r>
          </a:p>
        </p:txBody>
      </p:sp>
      <p:sp>
        <p:nvSpPr>
          <p:cNvPr id="5"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B917D499-7E28-484B-99E9-C7B2B8CC5657}" type="slidenum">
              <a:rPr lang="en-GB" altLang="en-US">
                <a:solidFill>
                  <a:srgbClr val="000098"/>
                </a:solidFill>
              </a:rPr>
              <a:pPr>
                <a:defRPr/>
              </a:pPr>
              <a:t>‹#›</a:t>
            </a:fld>
            <a:endParaRPr lang="en-GB" altLang="en-US">
              <a:solidFill>
                <a:srgbClr val="000098"/>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4676EDDF-2579-44C6-A4BD-E1147FE4A453}"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3983823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015B0C2A-2A66-457D-BD99-A149E46BDEE2}"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3023635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21EBD650-2D63-44A9-BFCB-4D234E2FAFCD}"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240752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3688" y="1638300"/>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38300"/>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7"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8A726B21-4ABB-49F1-B9BE-62DB30F915D9}"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424308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2861C-1F2F-FE41-AF0D-ABF6F1A271B6}" type="datetimeFigureOut">
              <a:rPr lang="en-US" smtClean="0"/>
              <a:t>4/14/16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19123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9"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72D93B4B-80E1-48AE-84A2-D3047AF72DE0}"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572930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5"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340703DB-FAB5-4DB1-AB0A-31387DCB70F5}"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1957684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4"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740C5A06-5F7C-4651-BF02-2E4E94E9E1E8}"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2253139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7"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EF0EBB17-EAE2-48FB-B6F3-BEFB2209ACB5}"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3834510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7"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70195576-DB82-483E-BD83-762F3A4EEA0D}"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2815669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43C38846-211C-48F8-B4B5-C8D39FA586CA}"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3900970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50913"/>
            <a:ext cx="2185988" cy="5459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3688" y="950913"/>
            <a:ext cx="6405562" cy="5459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6"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D0E99265-BB06-4763-8662-4D74746EEEF5}"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3769964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98450" y="950913"/>
            <a:ext cx="8739188" cy="6111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93688" y="1638300"/>
            <a:ext cx="4276725" cy="477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38300"/>
            <a:ext cx="4276725" cy="2309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00513"/>
            <a:ext cx="4276725" cy="2309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GB" altLang="en-US">
              <a:solidFill>
                <a:srgbClr val="000098"/>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a:solidFill>
                  <a:srgbClr val="000098"/>
                </a:solidFill>
              </a:rPr>
              <a:t>© GEO Secretariat</a:t>
            </a:r>
          </a:p>
        </p:txBody>
      </p:sp>
      <p:sp>
        <p:nvSpPr>
          <p:cNvPr id="8" name="Rectangle 6"/>
          <p:cNvSpPr>
            <a:spLocks noGrp="1" noChangeArrowheads="1"/>
          </p:cNvSpPr>
          <p:nvPr>
            <p:ph type="sldNum" sz="quarter" idx="12"/>
          </p:nvPr>
        </p:nvSpPr>
        <p:spPr>
          <a:ln/>
        </p:spPr>
        <p:txBody>
          <a:bodyPr/>
          <a:lstStyle>
            <a:lvl1pPr>
              <a:defRPr/>
            </a:lvl1pPr>
          </a:lstStyle>
          <a:p>
            <a:pPr>
              <a:defRPr/>
            </a:pPr>
            <a:r>
              <a:rPr lang="en-GB" altLang="en-US">
                <a:solidFill>
                  <a:srgbClr val="000098"/>
                </a:solidFill>
              </a:rPr>
              <a:t>slide </a:t>
            </a:r>
            <a:fld id="{01133469-8DC0-474B-AD9C-48475FE6CC48}" type="slidenum">
              <a:rPr lang="en-GB" altLang="en-US">
                <a:solidFill>
                  <a:srgbClr val="000098"/>
                </a:solidFill>
              </a:rPr>
              <a:pPr>
                <a:defRPr/>
              </a:pPr>
              <a:t>‹#›</a:t>
            </a:fld>
            <a:endParaRPr lang="en-GB" altLang="en-US">
              <a:solidFill>
                <a:srgbClr val="000098"/>
              </a:solidFill>
            </a:endParaRPr>
          </a:p>
        </p:txBody>
      </p:sp>
    </p:spTree>
    <p:extLst>
      <p:ext uri="{BB962C8B-B14F-4D97-AF65-F5344CB8AC3E}">
        <p14:creationId xmlns:p14="http://schemas.microsoft.com/office/powerpoint/2010/main" val="128862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42861C-1F2F-FE41-AF0D-ABF6F1A271B6}" type="datetimeFigureOut">
              <a:rPr lang="en-US" smtClean="0"/>
              <a:t>4/14/16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68131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2861C-1F2F-FE41-AF0D-ABF6F1A271B6}" type="datetimeFigureOut">
              <a:rPr lang="en-US" smtClean="0"/>
              <a:t>4/14/16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95353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861C-1F2F-FE41-AF0D-ABF6F1A271B6}" type="datetimeFigureOut">
              <a:rPr lang="en-US" smtClean="0"/>
              <a:t>4/14/16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97433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861C-1F2F-FE41-AF0D-ABF6F1A271B6}" type="datetimeFigureOut">
              <a:rPr lang="en-US" smtClean="0"/>
              <a:t>4/14/16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416389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861C-1F2F-FE41-AF0D-ABF6F1A271B6}" type="datetimeFigureOut">
              <a:rPr lang="en-US" smtClean="0"/>
              <a:t>4/14/16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3608679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2.jpe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861C-1F2F-FE41-AF0D-ABF6F1A271B6}" type="datetimeFigureOut">
              <a:rPr lang="en-US" smtClean="0"/>
              <a:t>4/14/16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AE00C-53DA-B644-B485-6C6A655744BC}" type="slidenum">
              <a:rPr lang="en-US" smtClean="0"/>
              <a:t>‹#›</a:t>
            </a:fld>
            <a:endParaRPr lang="en-US"/>
          </a:p>
        </p:txBody>
      </p:sp>
      <p:pic>
        <p:nvPicPr>
          <p:cNvPr id="7" name="Picture 6" descr="RU_banner_COOL.jpg"/>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0" y="6237100"/>
            <a:ext cx="9144000" cy="620900"/>
          </a:xfrm>
          <a:prstGeom prst="rect">
            <a:avLst/>
          </a:prstGeom>
        </p:spPr>
      </p:pic>
    </p:spTree>
    <p:extLst>
      <p:ext uri="{BB962C8B-B14F-4D97-AF65-F5344CB8AC3E}">
        <p14:creationId xmlns:p14="http://schemas.microsoft.com/office/powerpoint/2010/main" val="190303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dt" sz="half" idx="2"/>
          </p:nvPr>
        </p:nvSpPr>
        <p:spPr bwMode="auto">
          <a:xfrm>
            <a:off x="457200" y="625157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smtClean="0"/>
            </a:lvl1pPr>
          </a:lstStyle>
          <a:p>
            <a:pPr defTabSz="914400" fontAlgn="base">
              <a:spcBef>
                <a:spcPct val="0"/>
              </a:spcBef>
              <a:spcAft>
                <a:spcPct val="0"/>
              </a:spcAft>
              <a:defRPr/>
            </a:pPr>
            <a:fld id="{9B366F9A-91A6-2C4F-BBEF-EDE1409B9821}" type="datetime1">
              <a:rPr lang="zh-CN" altLang="en-US">
                <a:solidFill>
                  <a:srgbClr val="FFFFFF"/>
                </a:solidFill>
                <a:latin typeface="Arial" charset="0"/>
                <a:ea typeface="宋体" charset="0"/>
                <a:cs typeface="宋体" charset="0"/>
              </a:rPr>
              <a:pPr defTabSz="914400" fontAlgn="base">
                <a:spcBef>
                  <a:spcPct val="0"/>
                </a:spcBef>
                <a:spcAft>
                  <a:spcPct val="0"/>
                </a:spcAft>
                <a:defRPr/>
              </a:pPr>
              <a:t>4/14/16</a:t>
            </a:fld>
            <a:endParaRPr lang="en-US" altLang="zh-CN">
              <a:solidFill>
                <a:srgbClr val="FFFFFF"/>
              </a:solidFill>
              <a:latin typeface="Arial" charset="0"/>
              <a:ea typeface="宋体" charset="0"/>
              <a:cs typeface="宋体" charset="0"/>
            </a:endParaRPr>
          </a:p>
        </p:txBody>
      </p:sp>
      <p:sp>
        <p:nvSpPr>
          <p:cNvPr id="203779" name="Rectangle 3"/>
          <p:cNvSpPr>
            <a:spLocks noGrp="1" noChangeArrowheads="1"/>
          </p:cNvSpPr>
          <p:nvPr>
            <p:ph type="sldNum" sz="quarter" idx="4"/>
          </p:nvPr>
        </p:nvSpPr>
        <p:spPr bwMode="auto">
          <a:xfrm>
            <a:off x="6553200" y="6248400"/>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smtClean="0"/>
            </a:lvl1pPr>
          </a:lstStyle>
          <a:p>
            <a:pPr defTabSz="914400" fontAlgn="base">
              <a:spcBef>
                <a:spcPct val="0"/>
              </a:spcBef>
              <a:spcAft>
                <a:spcPct val="0"/>
              </a:spcAft>
              <a:defRPr/>
            </a:pPr>
            <a:fld id="{67F0604F-9731-2741-AB12-1FEC3DF3CF35}" type="slidenum">
              <a:rPr lang="zh-CN" altLang="en-US">
                <a:solidFill>
                  <a:srgbClr val="FFFFFF"/>
                </a:solidFill>
                <a:latin typeface="Arial" charset="0"/>
                <a:ea typeface="宋体" charset="0"/>
                <a:cs typeface="宋体" charset="0"/>
              </a:rPr>
              <a:pPr defTabSz="914400" fontAlgn="base">
                <a:spcBef>
                  <a:spcPct val="0"/>
                </a:spcBef>
                <a:spcAft>
                  <a:spcPct val="0"/>
                </a:spcAft>
                <a:defRPr/>
              </a:pPr>
              <a:t>‹#›</a:t>
            </a:fld>
            <a:endParaRPr lang="en-US" altLang="zh-CN">
              <a:solidFill>
                <a:srgbClr val="FFFFFF"/>
              </a:solidFill>
              <a:latin typeface="Arial" charset="0"/>
              <a:ea typeface="宋体" charset="0"/>
              <a:cs typeface="宋体"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0378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20378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20378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Arial" charset="0"/>
                  <a:ea typeface="宋体" charset="0"/>
                  <a:cs typeface="宋体" charset="0"/>
                </a:endParaRPr>
              </a:p>
            </p:txBody>
          </p:sp>
          <p:sp>
            <p:nvSpPr>
              <p:cNvPr id="20378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grpSp>
        <p:sp>
          <p:nvSpPr>
            <p:cNvPr id="20378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defTabSz="914400" fontAlgn="base">
                <a:spcBef>
                  <a:spcPct val="0"/>
                </a:spcBef>
                <a:spcAft>
                  <a:spcPct val="0"/>
                </a:spcAft>
                <a:defRPr/>
              </a:pPr>
              <a:endParaRPr lang="zh-CN" altLang="en-US">
                <a:solidFill>
                  <a:srgbClr val="FFFFFF"/>
                </a:solidFill>
                <a:latin typeface="Arial" charset="0"/>
                <a:ea typeface="宋体" pitchFamily="2" charset="-122"/>
                <a:cs typeface="宋体"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FFFFFF"/>
                </a:solidFill>
                <a:latin typeface="Arial" charset="0"/>
                <a:ea typeface="宋体" charset="0"/>
                <a:cs typeface="宋体" charset="0"/>
              </a:endParaRPr>
            </a:p>
          </p:txBody>
        </p:sp>
      </p:grpSp>
      <p:sp>
        <p:nvSpPr>
          <p:cNvPr id="203789" name="Rectangle 13"/>
          <p:cNvSpPr>
            <a:spLocks noGrp="1" noRot="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3790" name="Rectangle 14"/>
          <p:cNvSpPr>
            <a:spLocks noGrp="1" noChangeArrowheads="1"/>
          </p:cNvSpPr>
          <p:nvPr>
            <p:ph type="ftr" sz="quarter" idx="3"/>
          </p:nvPr>
        </p:nvSpPr>
        <p:spPr bwMode="auto">
          <a:xfrm>
            <a:off x="3124200" y="6248400"/>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smtClean="0"/>
            </a:lvl1pPr>
          </a:lstStyle>
          <a:p>
            <a:pPr defTabSz="914400" fontAlgn="base">
              <a:spcBef>
                <a:spcPct val="0"/>
              </a:spcBef>
              <a:spcAft>
                <a:spcPct val="0"/>
              </a:spcAft>
              <a:defRPr/>
            </a:pPr>
            <a:endParaRPr lang="en-US" altLang="zh-CN">
              <a:solidFill>
                <a:srgbClr val="FFFFFF"/>
              </a:solidFill>
              <a:latin typeface="Arial" charset="0"/>
              <a:ea typeface="宋体" charset="0"/>
              <a:cs typeface="宋体" charset="0"/>
            </a:endParaRPr>
          </a:p>
        </p:txBody>
      </p:sp>
      <p:sp>
        <p:nvSpPr>
          <p:cNvPr id="203791" name="Rectangle 15"/>
          <p:cNvSpPr>
            <a:spLocks noGrp="1" noChangeArrowheads="1"/>
          </p:cNvSpPr>
          <p:nvPr>
            <p:ph type="body" idx="1"/>
          </p:nvPr>
        </p:nvSpPr>
        <p:spPr bwMode="auto">
          <a:xfrm>
            <a:off x="457200" y="1600200"/>
            <a:ext cx="8229600" cy="45259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宋体"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cs typeface="宋体"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cs typeface="宋体"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cs typeface="宋体"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cs typeface="宋体"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宋体"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cs typeface="宋体"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宋体"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宋体"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宋体"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98450" y="950913"/>
            <a:ext cx="8739188" cy="611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293688" y="1638300"/>
            <a:ext cx="8705850" cy="477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80228" name="Rectangle 4"/>
          <p:cNvSpPr>
            <a:spLocks noGrp="1" noChangeArrowheads="1"/>
          </p:cNvSpPr>
          <p:nvPr>
            <p:ph type="dt" sz="half" idx="2"/>
          </p:nvPr>
        </p:nvSpPr>
        <p:spPr bwMode="auto">
          <a:xfrm>
            <a:off x="319088" y="6500813"/>
            <a:ext cx="2233612"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800" b="0" u="none">
                <a:solidFill>
                  <a:schemeClr val="tx1"/>
                </a:solidFill>
                <a:cs typeface="+mn-cs"/>
              </a:defRPr>
            </a:lvl1pPr>
          </a:lstStyle>
          <a:p>
            <a:pPr defTabSz="914400" fontAlgn="base">
              <a:spcBef>
                <a:spcPct val="0"/>
              </a:spcBef>
              <a:spcAft>
                <a:spcPct val="0"/>
              </a:spcAft>
              <a:defRPr/>
            </a:pPr>
            <a:endParaRPr lang="en-GB" altLang="en-US">
              <a:solidFill>
                <a:srgbClr val="000098"/>
              </a:solidFill>
              <a:latin typeface="Tahoma" pitchFamily="34" charset="0"/>
            </a:endParaRPr>
          </a:p>
        </p:txBody>
      </p:sp>
      <p:sp>
        <p:nvSpPr>
          <p:cNvPr id="180229" name="Rectangle 5"/>
          <p:cNvSpPr>
            <a:spLocks noGrp="1" noChangeArrowheads="1"/>
          </p:cNvSpPr>
          <p:nvPr>
            <p:ph type="ftr" sz="quarter" idx="3"/>
          </p:nvPr>
        </p:nvSpPr>
        <p:spPr bwMode="auto">
          <a:xfrm>
            <a:off x="3065463" y="6500813"/>
            <a:ext cx="3451225"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800" b="0" u="none">
                <a:solidFill>
                  <a:schemeClr val="tx1"/>
                </a:solidFill>
                <a:cs typeface="+mn-cs"/>
              </a:defRPr>
            </a:lvl1pPr>
          </a:lstStyle>
          <a:p>
            <a:pPr defTabSz="914400" fontAlgn="base">
              <a:spcBef>
                <a:spcPct val="0"/>
              </a:spcBef>
              <a:spcAft>
                <a:spcPct val="0"/>
              </a:spcAft>
              <a:defRPr/>
            </a:pPr>
            <a:r>
              <a:rPr lang="en-GB" altLang="en-US">
                <a:solidFill>
                  <a:srgbClr val="000098"/>
                </a:solidFill>
                <a:latin typeface="Tahoma" pitchFamily="34" charset="0"/>
              </a:rPr>
              <a:t>© GEO Secretariat</a:t>
            </a:r>
          </a:p>
        </p:txBody>
      </p:sp>
      <p:sp>
        <p:nvSpPr>
          <p:cNvPr id="180230" name="Rectangle 6"/>
          <p:cNvSpPr>
            <a:spLocks noGrp="1" noChangeArrowheads="1"/>
          </p:cNvSpPr>
          <p:nvPr>
            <p:ph type="sldNum" sz="quarter" idx="4"/>
          </p:nvPr>
        </p:nvSpPr>
        <p:spPr bwMode="auto">
          <a:xfrm>
            <a:off x="7037388" y="6500813"/>
            <a:ext cx="1905000"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800" b="0" u="none">
                <a:solidFill>
                  <a:schemeClr val="tx1"/>
                </a:solidFill>
                <a:cs typeface="+mn-cs"/>
              </a:defRPr>
            </a:lvl1pPr>
          </a:lstStyle>
          <a:p>
            <a:pPr defTabSz="914400" fontAlgn="base">
              <a:spcBef>
                <a:spcPct val="0"/>
              </a:spcBef>
              <a:spcAft>
                <a:spcPct val="0"/>
              </a:spcAft>
              <a:defRPr/>
            </a:pPr>
            <a:r>
              <a:rPr lang="en-GB" altLang="en-US">
                <a:solidFill>
                  <a:srgbClr val="000098"/>
                </a:solidFill>
                <a:latin typeface="Tahoma" pitchFamily="34" charset="0"/>
              </a:rPr>
              <a:t>slide </a:t>
            </a:r>
            <a:fld id="{6D257894-08DE-438F-AE79-47D9ACC35E63}" type="slidenum">
              <a:rPr lang="en-GB" altLang="en-US">
                <a:solidFill>
                  <a:srgbClr val="000098"/>
                </a:solidFill>
                <a:latin typeface="Tahoma" pitchFamily="34" charset="0"/>
              </a:rPr>
              <a:pPr defTabSz="914400" fontAlgn="base">
                <a:spcBef>
                  <a:spcPct val="0"/>
                </a:spcBef>
                <a:spcAft>
                  <a:spcPct val="0"/>
                </a:spcAft>
                <a:defRPr/>
              </a:pPr>
              <a:t>‹#›</a:t>
            </a:fld>
            <a:endParaRPr lang="en-GB" altLang="en-US">
              <a:solidFill>
                <a:srgbClr val="000098"/>
              </a:solidFill>
              <a:latin typeface="Tahoma" pitchFamily="34" charset="0"/>
            </a:endParaRPr>
          </a:p>
        </p:txBody>
      </p:sp>
      <p:pic>
        <p:nvPicPr>
          <p:cNvPr id="1031" name="Picture 8"/>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ahoma" pitchFamily="34" charset="0"/>
        </a:defRPr>
      </a:lvl2pPr>
      <a:lvl3pPr algn="ctr" rtl="0" eaLnBrk="0" fontAlgn="base" hangingPunct="0">
        <a:spcBef>
          <a:spcPct val="0"/>
        </a:spcBef>
        <a:spcAft>
          <a:spcPct val="0"/>
        </a:spcAft>
        <a:defRPr sz="3200">
          <a:solidFill>
            <a:schemeClr val="tx2"/>
          </a:solidFill>
          <a:latin typeface="Tahoma" pitchFamily="34" charset="0"/>
        </a:defRPr>
      </a:lvl3pPr>
      <a:lvl4pPr algn="ctr" rtl="0" eaLnBrk="0" fontAlgn="base" hangingPunct="0">
        <a:spcBef>
          <a:spcPct val="0"/>
        </a:spcBef>
        <a:spcAft>
          <a:spcPct val="0"/>
        </a:spcAft>
        <a:defRPr sz="3200">
          <a:solidFill>
            <a:schemeClr val="tx2"/>
          </a:solidFill>
          <a:latin typeface="Tahoma" pitchFamily="34" charset="0"/>
        </a:defRPr>
      </a:lvl4pPr>
      <a:lvl5pPr algn="ctr" rtl="0" eaLnBrk="0" fontAlgn="base" hangingPunct="0">
        <a:spcBef>
          <a:spcPct val="0"/>
        </a:spcBef>
        <a:spcAft>
          <a:spcPct val="0"/>
        </a:spcAft>
        <a:defRPr sz="3200">
          <a:solidFill>
            <a:schemeClr val="tx2"/>
          </a:solidFill>
          <a:latin typeface="Tahoma" pitchFamily="34" charset="0"/>
        </a:defRPr>
      </a:lvl5pPr>
      <a:lvl6pPr marL="457200" algn="ctr" rtl="0" fontAlgn="base">
        <a:spcBef>
          <a:spcPct val="0"/>
        </a:spcBef>
        <a:spcAft>
          <a:spcPct val="0"/>
        </a:spcAft>
        <a:defRPr sz="3200">
          <a:solidFill>
            <a:schemeClr val="tx2"/>
          </a:solidFill>
          <a:latin typeface="Tahoma" pitchFamily="34" charset="0"/>
        </a:defRPr>
      </a:lvl6pPr>
      <a:lvl7pPr marL="914400" algn="ctr" rtl="0" fontAlgn="base">
        <a:spcBef>
          <a:spcPct val="0"/>
        </a:spcBef>
        <a:spcAft>
          <a:spcPct val="0"/>
        </a:spcAft>
        <a:defRPr sz="3200">
          <a:solidFill>
            <a:schemeClr val="tx2"/>
          </a:solidFill>
          <a:latin typeface="Tahoma" pitchFamily="34" charset="0"/>
        </a:defRPr>
      </a:lvl7pPr>
      <a:lvl8pPr marL="1371600" algn="ctr" rtl="0" fontAlgn="base">
        <a:spcBef>
          <a:spcPct val="0"/>
        </a:spcBef>
        <a:spcAft>
          <a:spcPct val="0"/>
        </a:spcAft>
        <a:defRPr sz="3200">
          <a:solidFill>
            <a:schemeClr val="tx2"/>
          </a:solidFill>
          <a:latin typeface="Tahoma" pitchFamily="34" charset="0"/>
        </a:defRPr>
      </a:lvl8pPr>
      <a:lvl9pPr marL="1828800" algn="ctr" rtl="0" fontAlgn="base">
        <a:spcBef>
          <a:spcPct val="0"/>
        </a:spcBef>
        <a:spcAft>
          <a:spcPct val="0"/>
        </a:spcAft>
        <a:defRPr sz="32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98450" y="950913"/>
            <a:ext cx="8739188" cy="61118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293688" y="1638300"/>
            <a:ext cx="870585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80228" name="Rectangle 4"/>
          <p:cNvSpPr>
            <a:spLocks noGrp="1" noChangeArrowheads="1"/>
          </p:cNvSpPr>
          <p:nvPr>
            <p:ph type="dt" sz="half" idx="2"/>
          </p:nvPr>
        </p:nvSpPr>
        <p:spPr bwMode="auto">
          <a:xfrm>
            <a:off x="319088" y="6500813"/>
            <a:ext cx="223361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800" b="0" u="none">
                <a:solidFill>
                  <a:schemeClr val="tx1"/>
                </a:solidFill>
              </a:defRPr>
            </a:lvl1pPr>
          </a:lstStyle>
          <a:p>
            <a:pPr defTabSz="914400" fontAlgn="base">
              <a:spcBef>
                <a:spcPct val="0"/>
              </a:spcBef>
              <a:spcAft>
                <a:spcPct val="0"/>
              </a:spcAft>
              <a:defRPr/>
            </a:pPr>
            <a:endParaRPr lang="en-GB" altLang="en-US">
              <a:solidFill>
                <a:srgbClr val="000098"/>
              </a:solidFill>
              <a:latin typeface="Tahoma" pitchFamily="34" charset="0"/>
              <a:cs typeface="Arial" charset="0"/>
            </a:endParaRPr>
          </a:p>
        </p:txBody>
      </p:sp>
      <p:sp>
        <p:nvSpPr>
          <p:cNvPr id="180229" name="Rectangle 5"/>
          <p:cNvSpPr>
            <a:spLocks noGrp="1" noChangeArrowheads="1"/>
          </p:cNvSpPr>
          <p:nvPr>
            <p:ph type="ftr" sz="quarter" idx="3"/>
          </p:nvPr>
        </p:nvSpPr>
        <p:spPr bwMode="auto">
          <a:xfrm>
            <a:off x="3065463" y="6500813"/>
            <a:ext cx="34512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u="none">
                <a:solidFill>
                  <a:schemeClr val="tx1"/>
                </a:solidFill>
              </a:defRPr>
            </a:lvl1pPr>
          </a:lstStyle>
          <a:p>
            <a:pPr algn="ctr" defTabSz="914400" fontAlgn="base">
              <a:spcBef>
                <a:spcPct val="0"/>
              </a:spcBef>
              <a:spcAft>
                <a:spcPct val="0"/>
              </a:spcAft>
              <a:defRPr/>
            </a:pPr>
            <a:r>
              <a:rPr lang="en-GB">
                <a:solidFill>
                  <a:srgbClr val="000098"/>
                </a:solidFill>
                <a:latin typeface="Tahoma" pitchFamily="34" charset="0"/>
                <a:cs typeface="Arial" charset="0"/>
              </a:rPr>
              <a:t>© GEO Secretariat</a:t>
            </a:r>
          </a:p>
        </p:txBody>
      </p:sp>
      <p:sp>
        <p:nvSpPr>
          <p:cNvPr id="180230" name="Rectangle 6"/>
          <p:cNvSpPr>
            <a:spLocks noGrp="1" noChangeArrowheads="1"/>
          </p:cNvSpPr>
          <p:nvPr>
            <p:ph type="sldNum" sz="quarter" idx="4"/>
          </p:nvPr>
        </p:nvSpPr>
        <p:spPr bwMode="auto">
          <a:xfrm>
            <a:off x="7037388" y="6500813"/>
            <a:ext cx="19050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b="0" u="none">
                <a:solidFill>
                  <a:schemeClr val="tx1"/>
                </a:solidFill>
              </a:defRPr>
            </a:lvl1pPr>
          </a:lstStyle>
          <a:p>
            <a:pPr defTabSz="914400" fontAlgn="base">
              <a:spcBef>
                <a:spcPct val="0"/>
              </a:spcBef>
              <a:spcAft>
                <a:spcPct val="0"/>
              </a:spcAft>
              <a:defRPr/>
            </a:pPr>
            <a:r>
              <a:rPr lang="en-GB" altLang="en-US">
                <a:solidFill>
                  <a:srgbClr val="000098"/>
                </a:solidFill>
                <a:latin typeface="Tahoma" pitchFamily="34" charset="0"/>
                <a:cs typeface="Arial" charset="0"/>
              </a:rPr>
              <a:t>slide </a:t>
            </a:r>
            <a:fld id="{6859ADF4-A2BA-46E1-9C90-B424349A81A4}" type="slidenum">
              <a:rPr lang="en-GB" altLang="en-US">
                <a:solidFill>
                  <a:srgbClr val="000098"/>
                </a:solidFill>
                <a:latin typeface="Tahoma" pitchFamily="34" charset="0"/>
                <a:cs typeface="Arial" charset="0"/>
              </a:rPr>
              <a:pPr defTabSz="914400" fontAlgn="base">
                <a:spcBef>
                  <a:spcPct val="0"/>
                </a:spcBef>
                <a:spcAft>
                  <a:spcPct val="0"/>
                </a:spcAft>
                <a:defRPr/>
              </a:pPr>
              <a:t>‹#›</a:t>
            </a:fld>
            <a:endParaRPr lang="en-GB" altLang="en-US">
              <a:solidFill>
                <a:srgbClr val="000098"/>
              </a:solidFill>
              <a:latin typeface="Tahoma" pitchFamily="34" charset="0"/>
              <a:cs typeface="Arial" charset="0"/>
            </a:endParaRPr>
          </a:p>
        </p:txBody>
      </p:sp>
      <p:pic>
        <p:nvPicPr>
          <p:cNvPr id="1031"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1475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ahoma" pitchFamily="34" charset="0"/>
        </a:defRPr>
      </a:lvl2pPr>
      <a:lvl3pPr algn="ctr" rtl="0" eaLnBrk="0" fontAlgn="base" hangingPunct="0">
        <a:spcBef>
          <a:spcPct val="0"/>
        </a:spcBef>
        <a:spcAft>
          <a:spcPct val="0"/>
        </a:spcAft>
        <a:defRPr sz="3200">
          <a:solidFill>
            <a:schemeClr val="tx2"/>
          </a:solidFill>
          <a:latin typeface="Tahoma" pitchFamily="34" charset="0"/>
        </a:defRPr>
      </a:lvl3pPr>
      <a:lvl4pPr algn="ctr" rtl="0" eaLnBrk="0" fontAlgn="base" hangingPunct="0">
        <a:spcBef>
          <a:spcPct val="0"/>
        </a:spcBef>
        <a:spcAft>
          <a:spcPct val="0"/>
        </a:spcAft>
        <a:defRPr sz="3200">
          <a:solidFill>
            <a:schemeClr val="tx2"/>
          </a:solidFill>
          <a:latin typeface="Tahoma" pitchFamily="34" charset="0"/>
        </a:defRPr>
      </a:lvl4pPr>
      <a:lvl5pPr algn="ctr" rtl="0" eaLnBrk="0" fontAlgn="base" hangingPunct="0">
        <a:spcBef>
          <a:spcPct val="0"/>
        </a:spcBef>
        <a:spcAft>
          <a:spcPct val="0"/>
        </a:spcAft>
        <a:defRPr sz="3200">
          <a:solidFill>
            <a:schemeClr val="tx2"/>
          </a:solidFill>
          <a:latin typeface="Tahoma" pitchFamily="34" charset="0"/>
        </a:defRPr>
      </a:lvl5pPr>
      <a:lvl6pPr marL="457200" algn="ctr" rtl="0" fontAlgn="base">
        <a:spcBef>
          <a:spcPct val="0"/>
        </a:spcBef>
        <a:spcAft>
          <a:spcPct val="0"/>
        </a:spcAft>
        <a:defRPr sz="3200">
          <a:solidFill>
            <a:schemeClr val="tx2"/>
          </a:solidFill>
          <a:latin typeface="Tahoma" pitchFamily="34" charset="0"/>
        </a:defRPr>
      </a:lvl6pPr>
      <a:lvl7pPr marL="914400" algn="ctr" rtl="0" fontAlgn="base">
        <a:spcBef>
          <a:spcPct val="0"/>
        </a:spcBef>
        <a:spcAft>
          <a:spcPct val="0"/>
        </a:spcAft>
        <a:defRPr sz="3200">
          <a:solidFill>
            <a:schemeClr val="tx2"/>
          </a:solidFill>
          <a:latin typeface="Tahoma" pitchFamily="34" charset="0"/>
        </a:defRPr>
      </a:lvl7pPr>
      <a:lvl8pPr marL="1371600" algn="ctr" rtl="0" fontAlgn="base">
        <a:spcBef>
          <a:spcPct val="0"/>
        </a:spcBef>
        <a:spcAft>
          <a:spcPct val="0"/>
        </a:spcAft>
        <a:defRPr sz="3200">
          <a:solidFill>
            <a:schemeClr val="tx2"/>
          </a:solidFill>
          <a:latin typeface="Tahoma" pitchFamily="34" charset="0"/>
        </a:defRPr>
      </a:lvl8pPr>
      <a:lvl9pPr marL="1828800" algn="ctr" rtl="0" fontAlgn="base">
        <a:spcBef>
          <a:spcPct val="0"/>
        </a:spcBef>
        <a:spcAft>
          <a:spcPct val="0"/>
        </a:spcAft>
        <a:defRPr sz="32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62.gif"/><Relationship Id="rId12"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e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jpeg"/><Relationship Id="rId10" Type="http://schemas.openxmlformats.org/officeDocument/2006/relationships/image" Target="../media/image61.png"/></Relationships>
</file>

<file path=ppt/slides/_rels/slide11.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png"/><Relationship Id="rId6" Type="http://schemas.microsoft.com/office/2007/relationships/hdphoto" Target="../media/hdphoto1.wdp"/><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1.png"/><Relationship Id="rId1" Type="http://schemas.microsoft.com/office/2007/relationships/media" Target="../media/media1.gif"/><Relationship Id="rId2" Type="http://schemas.openxmlformats.org/officeDocument/2006/relationships/video" Target="../media/media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jp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microsoft.com/office/2007/relationships/media" Target="../media/media2.avi"/><Relationship Id="rId2" Type="http://schemas.openxmlformats.org/officeDocument/2006/relationships/video" Target="../media/media2.avi"/></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6.jpe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 Id="rId3" Type="http://schemas.openxmlformats.org/officeDocument/2006/relationships/image" Target="../media/image1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g"/><Relationship Id="rId3"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09.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 Id="rId3" Type="http://schemas.openxmlformats.org/officeDocument/2006/relationships/image" Target="../media/image1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hyperlink" Target="http://onlinelibrary.wiley.com/doi/10.1002/jgrc.v111.C12/issuetoc" TargetMode="External"/><Relationship Id="rId6" Type="http://schemas.openxmlformats.org/officeDocument/2006/relationships/hyperlink" Target="http://onlinelibrary.wiley.com/doi/10.1029/2006JC003715/full%23jgrc10405-fig-0008" TargetMode="External"/><Relationship Id="rId7" Type="http://schemas.openxmlformats.org/officeDocument/2006/relationships/image" Target="../media/image119.png"/><Relationship Id="rId8" Type="http://schemas.openxmlformats.org/officeDocument/2006/relationships/image" Target="../media/image120.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 Id="rId3" Type="http://schemas.openxmlformats.org/officeDocument/2006/relationships/image" Target="../media/image1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emf"/><Relationship Id="rId3" Type="http://schemas.openxmlformats.org/officeDocument/2006/relationships/image" Target="../media/image124.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1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1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1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6.xml"/><Relationship Id="rId2" Type="http://schemas.openxmlformats.org/officeDocument/2006/relationships/image" Target="../media/image1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1840684" y="2122507"/>
            <a:ext cx="3566023" cy="954107"/>
          </a:xfrm>
          <a:prstGeom prst="rect">
            <a:avLst/>
          </a:prstGeom>
          <a:noFill/>
        </p:spPr>
        <p:txBody>
          <a:bodyPr wrap="none" rtlCol="0">
            <a:spAutoFit/>
          </a:bodyPr>
          <a:lstStyle/>
          <a:p>
            <a:r>
              <a:rPr lang="en-US" sz="2800" dirty="0" smtClean="0">
                <a:solidFill>
                  <a:srgbClr val="FFFFFF"/>
                </a:solidFill>
                <a:latin typeface="BlairMdITC TT-Medium"/>
                <a:cs typeface="BlairMdITC TT-Medium"/>
              </a:rPr>
              <a:t>Hugh Roarty</a:t>
            </a:r>
          </a:p>
          <a:p>
            <a:r>
              <a:rPr lang="en-US" sz="2800" dirty="0" smtClean="0">
                <a:solidFill>
                  <a:srgbClr val="FFFFFF"/>
                </a:solidFill>
                <a:latin typeface="BlairMdITC TT-Medium"/>
                <a:cs typeface="BlairMdITC TT-Medium"/>
              </a:rPr>
              <a:t>Scott Glenn</a:t>
            </a:r>
            <a:endParaRPr lang="en-US" sz="2800" dirty="0">
              <a:solidFill>
                <a:srgbClr val="FFFFFF"/>
              </a:solidFill>
              <a:latin typeface="BlairMdITC TT-Medium"/>
              <a:cs typeface="BlairMdITC TT-Medium"/>
            </a:endParaRPr>
          </a:p>
        </p:txBody>
      </p:sp>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ARACOOS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4949358"/>
            <a:ext cx="2286000" cy="394291"/>
          </a:xfrm>
          <a:prstGeom prst="rect">
            <a:avLst/>
          </a:prstGeom>
        </p:spPr>
      </p:pic>
      <p:pic>
        <p:nvPicPr>
          <p:cNvPr id="12" name="Picture 11" descr="RUCOOL_Clea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6041" y="2122507"/>
            <a:ext cx="3314700" cy="717846"/>
          </a:xfrm>
          <a:prstGeom prst="rect">
            <a:avLst/>
          </a:prstGeom>
        </p:spPr>
      </p:pic>
      <p:sp>
        <p:nvSpPr>
          <p:cNvPr id="13" name="Title 12"/>
          <p:cNvSpPr>
            <a:spLocks noGrp="1"/>
          </p:cNvSpPr>
          <p:nvPr>
            <p:ph type="title"/>
          </p:nvPr>
        </p:nvSpPr>
        <p:spPr>
          <a:xfrm>
            <a:off x="1993084" y="228600"/>
            <a:ext cx="6465819" cy="1143000"/>
          </a:xfrm>
        </p:spPr>
        <p:txBody>
          <a:bodyPr>
            <a:noAutofit/>
          </a:bodyPr>
          <a:lstStyle/>
          <a:p>
            <a:r>
              <a:rPr lang="en-US" sz="3600" dirty="0" smtClean="0">
                <a:solidFill>
                  <a:srgbClr val="FFFFFF"/>
                </a:solidFill>
              </a:rPr>
              <a:t>Evaluation of Environmental Data </a:t>
            </a:r>
            <a:br>
              <a:rPr lang="en-US" sz="3600" dirty="0" smtClean="0">
                <a:solidFill>
                  <a:srgbClr val="FFFFFF"/>
                </a:solidFill>
              </a:rPr>
            </a:br>
            <a:r>
              <a:rPr lang="en-US" sz="3600" dirty="0" smtClean="0">
                <a:solidFill>
                  <a:srgbClr val="FFFFFF"/>
                </a:solidFill>
              </a:rPr>
              <a:t>for Search and Rescue</a:t>
            </a:r>
            <a:endParaRPr lang="en-US" sz="3600" dirty="0">
              <a:solidFill>
                <a:srgbClr val="FFFFFF"/>
              </a:solidFill>
            </a:endParaRPr>
          </a:p>
        </p:txBody>
      </p:sp>
      <p:sp>
        <p:nvSpPr>
          <p:cNvPr id="2" name="TextBox 1"/>
          <p:cNvSpPr txBox="1"/>
          <p:nvPr/>
        </p:nvSpPr>
        <p:spPr>
          <a:xfrm>
            <a:off x="3307287" y="4627255"/>
            <a:ext cx="4211484" cy="646331"/>
          </a:xfrm>
          <a:prstGeom prst="rect">
            <a:avLst/>
          </a:prstGeom>
          <a:noFill/>
        </p:spPr>
        <p:txBody>
          <a:bodyPr wrap="square" rtlCol="0">
            <a:spAutoFit/>
          </a:bodyPr>
          <a:lstStyle/>
          <a:p>
            <a:pPr algn="ctr"/>
            <a:r>
              <a:rPr lang="en-US" b="1" dirty="0" smtClean="0">
                <a:solidFill>
                  <a:schemeClr val="bg1"/>
                </a:solidFill>
              </a:rPr>
              <a:t>April 15, 2016</a:t>
            </a:r>
          </a:p>
          <a:p>
            <a:pPr algn="ctr"/>
            <a:r>
              <a:rPr lang="en-US" b="1" dirty="0" smtClean="0">
                <a:solidFill>
                  <a:schemeClr val="bg1"/>
                </a:solidFill>
              </a:rPr>
              <a:t>Wuhan, China</a:t>
            </a:r>
            <a:endParaRPr lang="en-US" b="1" dirty="0">
              <a:solidFill>
                <a:schemeClr val="bg1"/>
              </a:solidFill>
            </a:endParaRPr>
          </a:p>
        </p:txBody>
      </p:sp>
      <p:pic>
        <p:nvPicPr>
          <p:cNvPr id="7" name="Picture 6" descr="NOAA.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0335" y="5571170"/>
            <a:ext cx="987149" cy="987149"/>
          </a:xfrm>
          <a:prstGeom prst="rect">
            <a:avLst/>
          </a:prstGeom>
        </p:spPr>
      </p:pic>
      <p:pic>
        <p:nvPicPr>
          <p:cNvPr id="10" name="Picture 9" descr="IOOS.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8771" y="5052073"/>
            <a:ext cx="829055" cy="1506246"/>
          </a:xfrm>
          <a:prstGeom prst="rect">
            <a:avLst/>
          </a:prstGeom>
          <a:solidFill>
            <a:schemeClr val="bg1"/>
          </a:solidFill>
          <a:ln w="76200" cmpd="sng">
            <a:solidFill>
              <a:srgbClr val="FFFFFF"/>
            </a:solidFill>
          </a:ln>
        </p:spPr>
      </p:pic>
      <p:sp>
        <p:nvSpPr>
          <p:cNvPr id="14" name="TextBox 13"/>
          <p:cNvSpPr txBox="1"/>
          <p:nvPr/>
        </p:nvSpPr>
        <p:spPr>
          <a:xfrm>
            <a:off x="1993084" y="3392507"/>
            <a:ext cx="2712508" cy="523220"/>
          </a:xfrm>
          <a:prstGeom prst="rect">
            <a:avLst/>
          </a:prstGeom>
          <a:noFill/>
        </p:spPr>
        <p:txBody>
          <a:bodyPr wrap="none" rtlCol="0">
            <a:spAutoFit/>
          </a:bodyPr>
          <a:lstStyle/>
          <a:p>
            <a:r>
              <a:rPr lang="en-US" sz="2800" dirty="0" smtClean="0">
                <a:solidFill>
                  <a:srgbClr val="FFFFFF"/>
                </a:solidFill>
                <a:latin typeface="BlairMdITC TT-Medium"/>
                <a:cs typeface="BlairMdITC TT-Medium"/>
              </a:rPr>
              <a:t>Art Allen</a:t>
            </a:r>
          </a:p>
        </p:txBody>
      </p:sp>
      <p:pic>
        <p:nvPicPr>
          <p:cNvPr id="6" name="Picture 5" descr="Coast Guard Search and Rescu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3424" y="3076614"/>
            <a:ext cx="1139188" cy="1134481"/>
          </a:xfrm>
          <a:prstGeom prst="rect">
            <a:avLst/>
          </a:prstGeom>
        </p:spPr>
      </p:pic>
      <p:pic>
        <p:nvPicPr>
          <p:cNvPr id="11" name="Picture 10" descr="Screen Shot 2016-04-14 at 8.51.49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9280" y="5448840"/>
            <a:ext cx="4233332" cy="1109479"/>
          </a:xfrm>
          <a:prstGeom prst="rect">
            <a:avLst/>
          </a:prstGeom>
        </p:spPr>
      </p:pic>
    </p:spTree>
    <p:extLst>
      <p:ext uri="{BB962C8B-B14F-4D97-AF65-F5344CB8AC3E}">
        <p14:creationId xmlns:p14="http://schemas.microsoft.com/office/powerpoint/2010/main" val="1549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60528"/>
            <a:ext cx="8264525" cy="6134098"/>
            <a:chOff x="533400" y="457200"/>
            <a:chExt cx="8264525" cy="6134098"/>
          </a:xfrm>
        </p:grpSpPr>
        <p:sp>
          <p:nvSpPr>
            <p:cNvPr id="5" name="Rectangle 4"/>
            <p:cNvSpPr/>
            <p:nvPr/>
          </p:nvSpPr>
          <p:spPr>
            <a:xfrm>
              <a:off x="533400" y="457200"/>
              <a:ext cx="8153400" cy="60198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4" name="Picture 2" descr="C:\Documents and Settings\RUCool\Desktop\MARCOOS Years 5-9 Sept 2010\Figures\mab_triangles_grad_bkg1.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600200" y="2076450"/>
              <a:ext cx="6019799" cy="4514848"/>
            </a:xfrm>
            <a:prstGeom prst="rect">
              <a:avLst/>
            </a:prstGeom>
            <a:noFill/>
            <a:ln w="0" cap="flat" cmpd="sng" algn="ctr">
              <a:noFill/>
              <a:prstDash val="solid"/>
              <a:round/>
              <a:headEnd type="none" w="med" len="med"/>
              <a:tailEnd type="none" w="med" len="med"/>
            </a:ln>
          </p:spPr>
        </p:pic>
        <p:sp>
          <p:nvSpPr>
            <p:cNvPr id="6" name="TextBox 5"/>
            <p:cNvSpPr txBox="1"/>
            <p:nvPr/>
          </p:nvSpPr>
          <p:spPr>
            <a:xfrm>
              <a:off x="6130925" y="2698750"/>
              <a:ext cx="2667000" cy="738664"/>
            </a:xfrm>
            <a:prstGeom prst="rect">
              <a:avLst/>
            </a:prstGeom>
            <a:noFill/>
          </p:spPr>
          <p:txBody>
            <a:bodyPr wrap="square" rtlCol="0">
              <a:spAutoFit/>
            </a:bodyPr>
            <a:lstStyle/>
            <a:p>
              <a:pPr algn="ctr" defTabSz="914400" fontAlgn="base">
                <a:spcBef>
                  <a:spcPct val="0"/>
                </a:spcBef>
                <a:spcAft>
                  <a:spcPct val="0"/>
                </a:spcAft>
              </a:pPr>
              <a:r>
                <a:rPr lang="en-US" sz="1400" b="1" dirty="0">
                  <a:solidFill>
                    <a:prstClr val="white"/>
                  </a:solidFill>
                  <a:latin typeface="Arial" charset="0"/>
                  <a:ea typeface="ＭＳ Ｐゴシック" charset="-128"/>
                  <a:cs typeface="ＭＳ Ｐゴシック" charset="-128"/>
                </a:rPr>
                <a:t>To seek, discover &amp; apply </a:t>
              </a:r>
              <a:br>
                <a:rPr lang="en-US" sz="1400" b="1" dirty="0">
                  <a:solidFill>
                    <a:prstClr val="white"/>
                  </a:solidFill>
                  <a:latin typeface="Arial" charset="0"/>
                  <a:ea typeface="ＭＳ Ｐゴシック" charset="-128"/>
                  <a:cs typeface="ＭＳ Ｐゴシック" charset="-128"/>
                </a:rPr>
              </a:br>
              <a:r>
                <a:rPr lang="en-US" sz="1400" b="1" dirty="0">
                  <a:solidFill>
                    <a:prstClr val="white"/>
                  </a:solidFill>
                  <a:latin typeface="Arial" charset="0"/>
                  <a:ea typeface="ＭＳ Ｐゴシック" charset="-128"/>
                  <a:cs typeface="ＭＳ Ｐゴシック" charset="-128"/>
                </a:rPr>
                <a:t>new knowledge &amp; understanding</a:t>
              </a:r>
            </a:p>
            <a:p>
              <a:pPr algn="ctr" defTabSz="914400" fontAlgn="base">
                <a:spcBef>
                  <a:spcPct val="0"/>
                </a:spcBef>
                <a:spcAft>
                  <a:spcPct val="0"/>
                </a:spcAft>
              </a:pPr>
              <a:r>
                <a:rPr lang="en-US" sz="1400" b="1" dirty="0">
                  <a:solidFill>
                    <a:prstClr val="white"/>
                  </a:solidFill>
                  <a:latin typeface="Arial" charset="0"/>
                  <a:ea typeface="ＭＳ Ｐゴシック" charset="-128"/>
                  <a:cs typeface="ＭＳ Ｐゴシック" charset="-128"/>
                </a:rPr>
                <a:t>of our coastal ocean</a:t>
              </a:r>
            </a:p>
          </p:txBody>
        </p:sp>
        <p:pic>
          <p:nvPicPr>
            <p:cNvPr id="17" name="Picture 16" descr="map_codar.b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00" y="533400"/>
              <a:ext cx="1850725" cy="1965959"/>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16" name="Picture 15"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533400"/>
              <a:ext cx="1850726" cy="1965959"/>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sp>
          <p:nvSpPr>
            <p:cNvPr id="13" name="TextBox 12"/>
            <p:cNvSpPr txBox="1"/>
            <p:nvPr/>
          </p:nvSpPr>
          <p:spPr>
            <a:xfrm>
              <a:off x="609600" y="533400"/>
              <a:ext cx="1600200" cy="338554"/>
            </a:xfrm>
            <a:prstGeom prst="rect">
              <a:avLst/>
            </a:prstGeom>
            <a:noFill/>
          </p:spPr>
          <p:txBody>
            <a:bodyPr wrap="square" rtlCol="0">
              <a:spAutoFit/>
            </a:bodyPr>
            <a:lstStyle/>
            <a:p>
              <a:pPr defTabSz="914400" fontAlgn="base">
                <a:spcBef>
                  <a:spcPct val="0"/>
                </a:spcBef>
                <a:spcAft>
                  <a:spcPct val="0"/>
                </a:spcAft>
              </a:pPr>
              <a:r>
                <a:rPr lang="en-US" sz="1600" b="1" dirty="0">
                  <a:solidFill>
                    <a:prstClr val="white"/>
                  </a:solidFill>
                  <a:latin typeface="Arial" charset="0"/>
                  <a:ea typeface="ＭＳ Ｐゴシック" charset="-128"/>
                  <a:cs typeface="ＭＳ Ｐゴシック" charset="-128"/>
                </a:rPr>
                <a:t>Satellites</a:t>
              </a:r>
            </a:p>
          </p:txBody>
        </p:sp>
        <p:sp>
          <p:nvSpPr>
            <p:cNvPr id="12" name="TextBox 11"/>
            <p:cNvSpPr txBox="1"/>
            <p:nvPr/>
          </p:nvSpPr>
          <p:spPr>
            <a:xfrm>
              <a:off x="2667000" y="533400"/>
              <a:ext cx="1752600" cy="338554"/>
            </a:xfrm>
            <a:prstGeom prst="rect">
              <a:avLst/>
            </a:prstGeom>
            <a:noFill/>
          </p:spPr>
          <p:txBody>
            <a:bodyPr wrap="square" rtlCol="0">
              <a:spAutoFit/>
            </a:bodyPr>
            <a:lstStyle/>
            <a:p>
              <a:pPr defTabSz="914400" fontAlgn="base">
                <a:spcBef>
                  <a:spcPct val="0"/>
                </a:spcBef>
                <a:spcAft>
                  <a:spcPct val="0"/>
                </a:spcAft>
              </a:pPr>
              <a:r>
                <a:rPr lang="en-US" sz="1600" b="1" dirty="0">
                  <a:solidFill>
                    <a:prstClr val="white"/>
                  </a:solidFill>
                  <a:latin typeface="Arial" charset="0"/>
                  <a:ea typeface="ＭＳ Ｐゴシック" charset="-128"/>
                  <a:cs typeface="ＭＳ Ｐゴシック" charset="-128"/>
                </a:rPr>
                <a:t>HF-Radar</a:t>
              </a:r>
            </a:p>
          </p:txBody>
        </p:sp>
        <p:pic>
          <p:nvPicPr>
            <p:cNvPr id="18" name="Picture 17" descr="map_codar.bmp"/>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9874" y="4419600"/>
              <a:ext cx="1850725" cy="1965959"/>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pic>
          <p:nvPicPr>
            <p:cNvPr id="19" name="Picture 18" descr="map_codar.bmp"/>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 y="4419600"/>
              <a:ext cx="1850726" cy="1965959"/>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sp>
          <p:nvSpPr>
            <p:cNvPr id="14" name="TextBox 13"/>
            <p:cNvSpPr txBox="1"/>
            <p:nvPr/>
          </p:nvSpPr>
          <p:spPr>
            <a:xfrm>
              <a:off x="6781800" y="4444424"/>
              <a:ext cx="1752600" cy="830997"/>
            </a:xfrm>
            <a:prstGeom prst="rect">
              <a:avLst/>
            </a:prstGeom>
            <a:noFill/>
          </p:spPr>
          <p:txBody>
            <a:bodyPr wrap="square" rtlCol="0">
              <a:spAutoFit/>
            </a:bodyPr>
            <a:lstStyle/>
            <a:p>
              <a:pPr defTabSz="914400" fontAlgn="base">
                <a:spcBef>
                  <a:spcPct val="0"/>
                </a:spcBef>
                <a:spcAft>
                  <a:spcPct val="0"/>
                </a:spcAft>
              </a:pPr>
              <a:r>
                <a:rPr lang="en-US" sz="1600" b="1" dirty="0" smtClean="0">
                  <a:solidFill>
                    <a:prstClr val="white"/>
                  </a:solidFill>
                  <a:latin typeface="Arial" charset="0"/>
                  <a:ea typeface="ＭＳ Ｐゴシック" charset="-128"/>
                  <a:cs typeface="ＭＳ Ｐゴシック" charset="-128"/>
                </a:rPr>
                <a:t>Atmosphere &amp; Ocean Forecast Ensembles</a:t>
              </a:r>
              <a:endParaRPr lang="en-US" sz="1600" b="1" dirty="0">
                <a:solidFill>
                  <a:prstClr val="white"/>
                </a:solidFill>
                <a:latin typeface="Arial" charset="0"/>
                <a:ea typeface="ＭＳ Ｐゴシック" charset="-128"/>
                <a:cs typeface="ＭＳ Ｐゴシック" charset="-128"/>
              </a:endParaRPr>
            </a:p>
          </p:txBody>
        </p:sp>
        <p:sp>
          <p:nvSpPr>
            <p:cNvPr id="15" name="TextBox 14"/>
            <p:cNvSpPr txBox="1"/>
            <p:nvPr/>
          </p:nvSpPr>
          <p:spPr>
            <a:xfrm>
              <a:off x="609600" y="4419600"/>
              <a:ext cx="1828800" cy="338554"/>
            </a:xfrm>
            <a:prstGeom prst="rect">
              <a:avLst/>
            </a:prstGeom>
            <a:noFill/>
          </p:spPr>
          <p:txBody>
            <a:bodyPr wrap="square" rtlCol="0">
              <a:spAutoFit/>
            </a:bodyPr>
            <a:lstStyle/>
            <a:p>
              <a:pPr defTabSz="914400" fontAlgn="base">
                <a:spcBef>
                  <a:spcPct val="0"/>
                </a:spcBef>
                <a:spcAft>
                  <a:spcPct val="0"/>
                </a:spcAft>
              </a:pPr>
              <a:r>
                <a:rPr lang="en-US" sz="1600" b="1" dirty="0">
                  <a:solidFill>
                    <a:prstClr val="white"/>
                  </a:solidFill>
                  <a:latin typeface="Arial" charset="0"/>
                  <a:ea typeface="ＭＳ Ｐゴシック" charset="-128"/>
                  <a:cs typeface="ＭＳ Ｐゴシック" charset="-128"/>
                </a:rPr>
                <a:t>Weather  Stations</a:t>
              </a:r>
            </a:p>
          </p:txBody>
        </p:sp>
        <p:pic>
          <p:nvPicPr>
            <p:cNvPr id="20" name="Picture 19" descr="MARACOOS_logo_300dpi_transparen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43200" y="5562600"/>
              <a:ext cx="3715074" cy="707442"/>
            </a:xfrm>
            <a:prstGeom prst="rect">
              <a:avLst/>
            </a:prstGeom>
            <a:effectLst>
              <a:outerShdw blurRad="50800" dist="38100" dir="2700000" algn="tl" rotWithShape="0">
                <a:srgbClr val="000000">
                  <a:alpha val="43000"/>
                </a:srgbClr>
              </a:outerShdw>
            </a:effectLst>
          </p:spPr>
        </p:pic>
        <p:sp>
          <p:nvSpPr>
            <p:cNvPr id="21" name="TextBox 20"/>
            <p:cNvSpPr txBox="1"/>
            <p:nvPr/>
          </p:nvSpPr>
          <p:spPr>
            <a:xfrm>
              <a:off x="3931757" y="2694801"/>
              <a:ext cx="1402243" cy="276999"/>
            </a:xfrm>
            <a:prstGeom prst="rect">
              <a:avLst/>
            </a:prstGeom>
            <a:noFill/>
          </p:spPr>
          <p:txBody>
            <a:bodyPr wrap="none" rtlCol="0">
              <a:spAutoFit/>
            </a:bodyPr>
            <a:lstStyle/>
            <a:p>
              <a:pPr defTabSz="914400" fontAlgn="base">
                <a:spcBef>
                  <a:spcPct val="0"/>
                </a:spcBef>
                <a:spcAft>
                  <a:spcPct val="0"/>
                </a:spcAft>
              </a:pPr>
              <a:r>
                <a:rPr lang="en-US" sz="1200" b="1" dirty="0">
                  <a:solidFill>
                    <a:prstClr val="black">
                      <a:lumMod val="75000"/>
                      <a:lumOff val="25000"/>
                    </a:prstClr>
                  </a:solidFill>
                  <a:latin typeface="Arial" charset="0"/>
                  <a:ea typeface="ＭＳ Ｐゴシック" charset="-128"/>
                  <a:cs typeface="ＭＳ Ｐゴシック" charset="-128"/>
                </a:rPr>
                <a:t>Population Density</a:t>
              </a:r>
            </a:p>
          </p:txBody>
        </p:sp>
        <p:pic>
          <p:nvPicPr>
            <p:cNvPr id="23" name="Picture 2" descr="C:\Documents and Settings\RUCool\Desktop\marcoos_dot.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24400" y="533400"/>
              <a:ext cx="1828800" cy="1981200"/>
            </a:xfrm>
            <a:prstGeom prst="rect">
              <a:avLst/>
            </a:prstGeom>
            <a:noFill/>
            <a:ln w="12700">
              <a:solidFill>
                <a:schemeClr val="tx1">
                  <a:alpha val="20000"/>
                </a:schemeClr>
              </a:solidFill>
            </a:ln>
            <a:effectLst>
              <a:outerShdw blurRad="50800" dist="38100" dir="2700000" algn="ctr" rotWithShape="0">
                <a:srgbClr val="000000">
                  <a:alpha val="43000"/>
                </a:srgbClr>
              </a:outerShdw>
            </a:effectLst>
          </p:spPr>
        </p:pic>
        <p:sp>
          <p:nvSpPr>
            <p:cNvPr id="24" name="TextBox 23"/>
            <p:cNvSpPr txBox="1"/>
            <p:nvPr/>
          </p:nvSpPr>
          <p:spPr>
            <a:xfrm>
              <a:off x="4724400" y="533400"/>
              <a:ext cx="914400" cy="338554"/>
            </a:xfrm>
            <a:prstGeom prst="rect">
              <a:avLst/>
            </a:prstGeom>
            <a:noFill/>
          </p:spPr>
          <p:txBody>
            <a:bodyPr wrap="square" rtlCol="0">
              <a:spAutoFit/>
            </a:bodyPr>
            <a:lstStyle/>
            <a:p>
              <a:pPr defTabSz="914400" fontAlgn="base">
                <a:spcBef>
                  <a:spcPct val="0"/>
                </a:spcBef>
                <a:spcAft>
                  <a:spcPct val="0"/>
                </a:spcAft>
              </a:pPr>
              <a:r>
                <a:rPr lang="en-US" sz="1600" b="1" dirty="0">
                  <a:solidFill>
                    <a:prstClr val="white"/>
                  </a:solidFill>
                  <a:latin typeface="Arial" charset="0"/>
                  <a:ea typeface="ＭＳ Ｐゴシック" charset="-128"/>
                  <a:cs typeface="ＭＳ Ｐゴシック" charset="-128"/>
                </a:rPr>
                <a:t>Gliders</a:t>
              </a:r>
            </a:p>
          </p:txBody>
        </p:sp>
        <p:pic>
          <p:nvPicPr>
            <p:cNvPr id="2" name="Picture 1"/>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781800" y="546345"/>
              <a:ext cx="1793947" cy="1984437"/>
            </a:xfrm>
            <a:prstGeom prst="rect">
              <a:avLst/>
            </a:prstGeom>
            <a:ln w="12700">
              <a:solidFill>
                <a:schemeClr val="tx1">
                  <a:alpha val="20000"/>
                </a:schemeClr>
              </a:solidFill>
            </a:ln>
            <a:effectLst>
              <a:outerShdw blurRad="50800" dist="38100" dir="2700000" algn="ctr" rotWithShape="0">
                <a:srgbClr val="000000">
                  <a:alpha val="43000"/>
                </a:srgbClr>
              </a:outerShdw>
            </a:effectLst>
          </p:spPr>
        </p:pic>
        <p:sp>
          <p:nvSpPr>
            <p:cNvPr id="26" name="TextBox 25"/>
            <p:cNvSpPr txBox="1"/>
            <p:nvPr/>
          </p:nvSpPr>
          <p:spPr>
            <a:xfrm>
              <a:off x="6781800" y="533400"/>
              <a:ext cx="914400" cy="338554"/>
            </a:xfrm>
            <a:prstGeom prst="rect">
              <a:avLst/>
            </a:prstGeom>
            <a:noFill/>
          </p:spPr>
          <p:txBody>
            <a:bodyPr wrap="square" rtlCol="0">
              <a:spAutoFit/>
            </a:bodyPr>
            <a:lstStyle/>
            <a:p>
              <a:pPr defTabSz="914400" fontAlgn="base">
                <a:spcBef>
                  <a:spcPct val="0"/>
                </a:spcBef>
                <a:spcAft>
                  <a:spcPct val="0"/>
                </a:spcAft>
              </a:pPr>
              <a:r>
                <a:rPr lang="en-US" sz="1600" b="1" dirty="0">
                  <a:solidFill>
                    <a:prstClr val="white"/>
                  </a:solidFill>
                  <a:latin typeface="Arial" charset="0"/>
                  <a:ea typeface="ＭＳ Ｐゴシック" charset="-128"/>
                  <a:cs typeface="ＭＳ Ｐゴシック" charset="-128"/>
                </a:rPr>
                <a:t>Drifters</a:t>
              </a:r>
            </a:p>
          </p:txBody>
        </p:sp>
        <p:pic>
          <p:nvPicPr>
            <p:cNvPr id="27" name="Picture 26" descr="IOOSlogoWhiteRGB.gif"/>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5800" y="2743200"/>
              <a:ext cx="1648485" cy="661753"/>
            </a:xfrm>
            <a:prstGeom prst="rect">
              <a:avLst/>
            </a:prstGeom>
            <a:effectLst>
              <a:outerShdw blurRad="50800" dist="38100" dir="2700000" algn="tl" rotWithShape="0">
                <a:srgbClr val="000000">
                  <a:alpha val="43000"/>
                </a:srgbClr>
              </a:outerShdw>
            </a:effectLst>
          </p:spPr>
        </p:pic>
        <p:pic>
          <p:nvPicPr>
            <p:cNvPr id="22" name="Picture 21" descr="map_codar.bmp"/>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1576387" y="5053013"/>
              <a:ext cx="133350" cy="102394"/>
            </a:xfrm>
            <a:prstGeom prst="rect">
              <a:avLst/>
            </a:prstGeom>
            <a:ln w="25400">
              <a:noFill/>
            </a:ln>
            <a:effectLst/>
          </p:spPr>
        </p:pic>
      </p:grpSp>
    </p:spTree>
    <p:extLst>
      <p:ext uri="{BB962C8B-B14F-4D97-AF65-F5344CB8AC3E}">
        <p14:creationId xmlns:p14="http://schemas.microsoft.com/office/powerpoint/2010/main" val="36411959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te_Map_Mercator_Maracoos_v4.png"/>
          <p:cNvPicPr>
            <a:picLocks noChangeAspect="1"/>
          </p:cNvPicPr>
          <p:nvPr/>
        </p:nvPicPr>
        <p:blipFill rotWithShape="1">
          <a:blip r:embed="rId3" cstate="email">
            <a:extLst>
              <a:ext uri="{28A0092B-C50C-407E-A947-70E740481C1C}">
                <a14:useLocalDpi xmlns:a14="http://schemas.microsoft.com/office/drawing/2010/main"/>
              </a:ext>
            </a:extLst>
          </a:blip>
          <a:srcRect l="24275" t="6011" r="25616" b="6369"/>
          <a:stretch/>
        </p:blipFill>
        <p:spPr>
          <a:xfrm>
            <a:off x="-12700" y="-1"/>
            <a:ext cx="4737100" cy="6212321"/>
          </a:xfrm>
          <a:prstGeom prst="rect">
            <a:avLst/>
          </a:prstGeom>
        </p:spPr>
      </p:pic>
      <p:sp>
        <p:nvSpPr>
          <p:cNvPr id="19" name="Rectangle 18"/>
          <p:cNvSpPr/>
          <p:nvPr/>
        </p:nvSpPr>
        <p:spPr>
          <a:xfrm>
            <a:off x="2033217" y="2959100"/>
            <a:ext cx="2411783" cy="2819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4610100" y="274638"/>
            <a:ext cx="4076700" cy="1143000"/>
          </a:xfrm>
        </p:spPr>
        <p:txBody>
          <a:bodyPr>
            <a:noAutofit/>
          </a:bodyPr>
          <a:lstStyle/>
          <a:p>
            <a:r>
              <a:rPr lang="en-US" sz="3200" dirty="0" smtClean="0"/>
              <a:t>MARACOOS HF RADAR NETWORK</a:t>
            </a:r>
            <a:endParaRPr lang="en-US" sz="3200" dirty="0"/>
          </a:p>
        </p:txBody>
      </p:sp>
      <p:pic>
        <p:nvPicPr>
          <p:cNvPr id="6" name="Picture 20" descr="ODU_cropp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5246" y="4415793"/>
            <a:ext cx="1006321" cy="545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unc-logo"/>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489042" y="5334351"/>
            <a:ext cx="538728" cy="4339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inal_randd_largeg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39282" y="4999224"/>
            <a:ext cx="1238249" cy="347677"/>
          </a:xfrm>
          <a:prstGeom prst="rect">
            <a:avLst/>
          </a:prstGeom>
          <a:noFill/>
          <a:ln w="9525">
            <a:noFill/>
            <a:miter lim="800000"/>
            <a:headEnd/>
            <a:tailEnd/>
          </a:ln>
        </p:spPr>
      </p:pic>
      <p:graphicFrame>
        <p:nvGraphicFramePr>
          <p:cNvPr id="11" name="Table 10"/>
          <p:cNvGraphicFramePr>
            <a:graphicFrameLocks noGrp="1"/>
          </p:cNvGraphicFramePr>
          <p:nvPr>
            <p:extLst>
              <p:ext uri="{D42A27DB-BD31-4B8C-83A1-F6EECF244321}">
                <p14:modId xmlns:p14="http://schemas.microsoft.com/office/powerpoint/2010/main" val="1717186254"/>
              </p:ext>
            </p:extLst>
          </p:nvPr>
        </p:nvGraphicFramePr>
        <p:xfrm>
          <a:off x="4622800" y="1522279"/>
          <a:ext cx="4432300" cy="4079240"/>
        </p:xfrm>
        <a:graphic>
          <a:graphicData uri="http://schemas.openxmlformats.org/drawingml/2006/table">
            <a:tbl>
              <a:tblPr firstRow="1" bandRow="1">
                <a:tableStyleId>{9D7B26C5-4107-4FEC-AEDC-1716B250A1EF}</a:tableStyleId>
              </a:tblPr>
              <a:tblGrid>
                <a:gridCol w="1108075"/>
                <a:gridCol w="1108075"/>
                <a:gridCol w="1108075"/>
                <a:gridCol w="1108075"/>
              </a:tblGrid>
              <a:tr h="370840">
                <a:tc>
                  <a:txBody>
                    <a:bodyPr/>
                    <a:lstStyle/>
                    <a:p>
                      <a:pPr algn="ctr"/>
                      <a:endParaRPr lang="en-US" sz="1600" dirty="0"/>
                    </a:p>
                  </a:txBody>
                  <a:tcPr/>
                </a:tc>
                <a:tc>
                  <a:txBody>
                    <a:bodyPr/>
                    <a:lstStyle/>
                    <a:p>
                      <a:pPr algn="ctr"/>
                      <a:r>
                        <a:rPr lang="en-US" sz="1600" dirty="0" smtClean="0"/>
                        <a:t>5 MHz</a:t>
                      </a:r>
                      <a:endParaRPr lang="en-US" sz="1600" dirty="0"/>
                    </a:p>
                  </a:txBody>
                  <a:tcPr/>
                </a:tc>
                <a:tc>
                  <a:txBody>
                    <a:bodyPr/>
                    <a:lstStyle/>
                    <a:p>
                      <a:pPr algn="ctr"/>
                      <a:r>
                        <a:rPr lang="en-US" sz="1600" dirty="0" smtClean="0"/>
                        <a:t>13 MHz</a:t>
                      </a:r>
                      <a:endParaRPr lang="en-US" sz="1600" dirty="0"/>
                    </a:p>
                  </a:txBody>
                  <a:tcPr/>
                </a:tc>
                <a:tc>
                  <a:txBody>
                    <a:bodyPr/>
                    <a:lstStyle/>
                    <a:p>
                      <a:pPr algn="ctr"/>
                      <a:r>
                        <a:rPr lang="en-US" sz="1600" dirty="0" smtClean="0"/>
                        <a:t>25 MHz</a:t>
                      </a:r>
                      <a:endParaRPr lang="en-US" sz="1600" dirty="0"/>
                    </a:p>
                  </a:txBody>
                  <a:tcPr/>
                </a:tc>
              </a:tr>
              <a:tr h="370840">
                <a:tc>
                  <a:txBody>
                    <a:bodyPr/>
                    <a:lstStyle/>
                    <a:p>
                      <a:pPr algn="ctr"/>
                      <a:r>
                        <a:rPr lang="en-US" sz="1600" dirty="0" smtClean="0"/>
                        <a:t>U Mass</a:t>
                      </a:r>
                      <a:endParaRPr lang="en-US" sz="1600" dirty="0"/>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r>
              <a:tr h="370840">
                <a:tc>
                  <a:txBody>
                    <a:bodyPr/>
                    <a:lstStyle/>
                    <a:p>
                      <a:pPr algn="ctr"/>
                      <a:r>
                        <a:rPr lang="en-US" sz="1600" dirty="0" smtClean="0"/>
                        <a:t>WHOI</a:t>
                      </a:r>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U Conn</a:t>
                      </a:r>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dirty="0"/>
                    </a:p>
                  </a:txBody>
                  <a:tcPr/>
                </a:tc>
              </a:tr>
              <a:tr h="370840">
                <a:tc>
                  <a:txBody>
                    <a:bodyPr/>
                    <a:lstStyle/>
                    <a:p>
                      <a:pPr algn="ctr"/>
                      <a:r>
                        <a:rPr lang="en-US" sz="1600" dirty="0" smtClean="0"/>
                        <a:t>URI</a:t>
                      </a: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r>
              <a:tr h="370840">
                <a:tc>
                  <a:txBody>
                    <a:bodyPr/>
                    <a:lstStyle/>
                    <a:p>
                      <a:pPr algn="ctr"/>
                      <a:r>
                        <a:rPr lang="en-US" sz="1600" dirty="0" smtClean="0"/>
                        <a:t>Stevens</a:t>
                      </a: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r>
              <a:tr h="370840">
                <a:tc>
                  <a:txBody>
                    <a:bodyPr/>
                    <a:lstStyle/>
                    <a:p>
                      <a:pPr algn="ctr"/>
                      <a:r>
                        <a:rPr lang="en-US" sz="1600" dirty="0" smtClean="0"/>
                        <a:t>Rutgers</a:t>
                      </a:r>
                      <a:endParaRPr lang="en-US" sz="1600" dirty="0"/>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a:p>
                  </a:txBody>
                  <a:tcPr/>
                </a:tc>
              </a:tr>
              <a:tr h="370840">
                <a:tc>
                  <a:txBody>
                    <a:bodyPr/>
                    <a:lstStyle/>
                    <a:p>
                      <a:pPr algn="ctr"/>
                      <a:r>
                        <a:rPr lang="en-US" sz="1600" dirty="0" smtClean="0"/>
                        <a:t>Delaware</a:t>
                      </a: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ODU/CIT</a:t>
                      </a:r>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r>
              <a:tr h="370840">
                <a:tc>
                  <a:txBody>
                    <a:bodyPr/>
                    <a:lstStyle/>
                    <a:p>
                      <a:pPr algn="ctr"/>
                      <a:r>
                        <a:rPr lang="en-US" sz="1600" dirty="0" smtClean="0"/>
                        <a:t>UNC</a:t>
                      </a: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dirty="0"/>
                    </a:p>
                  </a:txBody>
                  <a:tcPr/>
                </a:tc>
              </a:tr>
              <a:tr h="370840">
                <a:tc>
                  <a:txBody>
                    <a:bodyPr/>
                    <a:lstStyle/>
                    <a:p>
                      <a:pPr algn="ctr"/>
                      <a:r>
                        <a:rPr lang="en-US" sz="1600" dirty="0" smtClean="0"/>
                        <a:t>10</a:t>
                      </a:r>
                      <a:endParaRPr lang="en-US" sz="1600" dirty="0"/>
                    </a:p>
                  </a:txBody>
                  <a:tcPr/>
                </a:tc>
                <a:tc>
                  <a:txBody>
                    <a:bodyPr/>
                    <a:lstStyle/>
                    <a:p>
                      <a:pPr algn="ctr"/>
                      <a:r>
                        <a:rPr lang="en-US" sz="1600" dirty="0" smtClean="0"/>
                        <a:t>17</a:t>
                      </a:r>
                      <a:endParaRPr lang="en-US" sz="1600" dirty="0"/>
                    </a:p>
                  </a:txBody>
                  <a:tcPr/>
                </a:tc>
                <a:tc>
                  <a:txBody>
                    <a:bodyPr/>
                    <a:lstStyle/>
                    <a:p>
                      <a:pPr algn="ctr"/>
                      <a:r>
                        <a:rPr lang="en-US" sz="1600" dirty="0" smtClean="0"/>
                        <a:t>8</a:t>
                      </a:r>
                      <a:endParaRPr lang="en-US" sz="1600" dirty="0"/>
                    </a:p>
                  </a:txBody>
                  <a:tcPr/>
                </a:tc>
                <a:tc>
                  <a:txBody>
                    <a:bodyPr/>
                    <a:lstStyle/>
                    <a:p>
                      <a:pPr algn="ctr"/>
                      <a:r>
                        <a:rPr lang="en-US" sz="1600" dirty="0" smtClean="0"/>
                        <a:t>17</a:t>
                      </a:r>
                      <a:endParaRPr lang="en-US" sz="1600" dirty="0"/>
                    </a:p>
                  </a:txBody>
                  <a:tcPr/>
                </a:tc>
              </a:tr>
            </a:tbl>
          </a:graphicData>
        </a:graphic>
      </p:graphicFrame>
      <p:pic>
        <p:nvPicPr>
          <p:cNvPr id="13" name="Picture 12" descr="umass_dartmouth_logo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37660" y="3200105"/>
            <a:ext cx="593831" cy="551448"/>
          </a:xfrm>
          <a:prstGeom prst="rect">
            <a:avLst/>
          </a:prstGeom>
        </p:spPr>
      </p:pic>
      <p:pic>
        <p:nvPicPr>
          <p:cNvPr id="14" name="Picture 17" descr="ucon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9306" y="4505885"/>
            <a:ext cx="490538" cy="4918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WHOI.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13445" y="3822623"/>
            <a:ext cx="642260" cy="591679"/>
          </a:xfrm>
          <a:prstGeom prst="rect">
            <a:avLst/>
          </a:prstGeom>
        </p:spPr>
      </p:pic>
      <p:pic>
        <p:nvPicPr>
          <p:cNvPr id="16" name="Picture 15" descr="Stevens-Official-Color_logo.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71317" y="5376134"/>
            <a:ext cx="926517" cy="394654"/>
          </a:xfrm>
          <a:prstGeom prst="rect">
            <a:avLst/>
          </a:prstGeom>
        </p:spPr>
      </p:pic>
      <p:pic>
        <p:nvPicPr>
          <p:cNvPr id="17" name="Picture 15" descr="uDelLogo"/>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497586" y="3753044"/>
            <a:ext cx="521640" cy="5252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uri"/>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292015" y="4891192"/>
            <a:ext cx="485120" cy="441668"/>
          </a:xfrm>
          <a:prstGeom prst="rect">
            <a:avLst/>
          </a:prstGeom>
          <a:solidFill>
            <a:schemeClr val="bg1"/>
          </a:solidFill>
          <a:ln w="38100">
            <a:solidFill>
              <a:schemeClr val="bg1"/>
            </a:solidFill>
            <a:miter lim="800000"/>
            <a:headEnd/>
            <a:tailEnd/>
          </a:ln>
        </p:spPr>
      </p:pic>
      <p:sp>
        <p:nvSpPr>
          <p:cNvPr id="21" name="Oval 20"/>
          <p:cNvSpPr/>
          <p:nvPr/>
        </p:nvSpPr>
        <p:spPr>
          <a:xfrm>
            <a:off x="6108700" y="1938338"/>
            <a:ext cx="254000" cy="254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108700" y="3808432"/>
            <a:ext cx="254000" cy="254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108700" y="4555194"/>
            <a:ext cx="254000" cy="254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08700" y="4926460"/>
            <a:ext cx="254000" cy="254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362950" y="2687638"/>
            <a:ext cx="254000" cy="254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251700" y="3808432"/>
            <a:ext cx="254000" cy="2540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8362950" y="4555194"/>
            <a:ext cx="254000" cy="254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8362950" y="4164460"/>
            <a:ext cx="254000" cy="254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8362950" y="2306638"/>
            <a:ext cx="254000" cy="254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8362950" y="3084532"/>
            <a:ext cx="254000" cy="254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8362950" y="3437594"/>
            <a:ext cx="254000" cy="254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362950" y="3796160"/>
            <a:ext cx="254000" cy="2540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575300" y="5664200"/>
            <a:ext cx="2977999" cy="523220"/>
          </a:xfrm>
          <a:prstGeom prst="rect">
            <a:avLst/>
          </a:prstGeom>
          <a:noFill/>
        </p:spPr>
        <p:txBody>
          <a:bodyPr wrap="none" rtlCol="0">
            <a:spAutoFit/>
          </a:bodyPr>
          <a:lstStyle/>
          <a:p>
            <a:r>
              <a:rPr lang="en-US" sz="2800" dirty="0" smtClean="0"/>
              <a:t>42 </a:t>
            </a:r>
            <a:r>
              <a:rPr lang="en-US" sz="2800" dirty="0" smtClean="0"/>
              <a:t>Stations in Total</a:t>
            </a:r>
            <a:endParaRPr lang="en-US" sz="2800" dirty="0"/>
          </a:p>
        </p:txBody>
      </p:sp>
      <p:sp>
        <p:nvSpPr>
          <p:cNvPr id="3" name="TextBox 2"/>
          <p:cNvSpPr txBox="1"/>
          <p:nvPr/>
        </p:nvSpPr>
        <p:spPr>
          <a:xfrm>
            <a:off x="2432139" y="2899866"/>
            <a:ext cx="1730161" cy="369332"/>
          </a:xfrm>
          <a:prstGeom prst="rect">
            <a:avLst/>
          </a:prstGeom>
          <a:noFill/>
        </p:spPr>
        <p:txBody>
          <a:bodyPr wrap="none" rtlCol="0">
            <a:spAutoFit/>
          </a:bodyPr>
          <a:lstStyle/>
          <a:p>
            <a:r>
              <a:rPr lang="en-US" dirty="0" smtClean="0"/>
              <a:t>10 organizations</a:t>
            </a:r>
            <a:endParaRPr lang="en-US" dirty="0"/>
          </a:p>
        </p:txBody>
      </p:sp>
      <p:pic>
        <p:nvPicPr>
          <p:cNvPr id="34" name="Picture 33" descr="RUCOOL_Clear.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855705" y="3269198"/>
            <a:ext cx="1639041" cy="354958"/>
          </a:xfrm>
          <a:prstGeom prst="rect">
            <a:avLst/>
          </a:prstGeom>
        </p:spPr>
      </p:pic>
    </p:spTree>
    <p:extLst>
      <p:ext uri="{BB962C8B-B14F-4D97-AF65-F5344CB8AC3E}">
        <p14:creationId xmlns:p14="http://schemas.microsoft.com/office/powerpoint/2010/main" val="276361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High Frequency Radar</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5335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442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18600" cy="6210300"/>
          </a:xfrm>
          <a:prstGeom prst="rect">
            <a:avLst/>
          </a:prstGeom>
        </p:spPr>
      </p:pic>
      <p:sp>
        <p:nvSpPr>
          <p:cNvPr id="4" name="Title 3"/>
          <p:cNvSpPr>
            <a:spLocks noGrp="1"/>
          </p:cNvSpPr>
          <p:nvPr>
            <p:ph type="title"/>
          </p:nvPr>
        </p:nvSpPr>
        <p:spPr>
          <a:xfrm>
            <a:off x="76200" y="152400"/>
            <a:ext cx="3886200" cy="1143000"/>
          </a:xfrm>
          <a:noFill/>
          <a:ln>
            <a:noFill/>
          </a:ln>
        </p:spPr>
        <p:txBody>
          <a:bodyPr/>
          <a:lstStyle/>
          <a:p>
            <a:r>
              <a:rPr lang="en-US" sz="2800" dirty="0" smtClean="0"/>
              <a:t>13 MHz Transmit and Receive Antenna</a:t>
            </a:r>
            <a:endParaRPr lang="en-US" sz="2800" dirty="0"/>
          </a:p>
        </p:txBody>
      </p:sp>
      <p:cxnSp>
        <p:nvCxnSpPr>
          <p:cNvPr id="6" name="Straight Arrow Connector 5"/>
          <p:cNvCxnSpPr/>
          <p:nvPr/>
        </p:nvCxnSpPr>
        <p:spPr>
          <a:xfrm>
            <a:off x="5867400" y="1219200"/>
            <a:ext cx="76200" cy="4419600"/>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96000" y="2514600"/>
            <a:ext cx="2180154" cy="707886"/>
          </a:xfrm>
          <a:prstGeom prst="rect">
            <a:avLst/>
          </a:prstGeom>
          <a:noFill/>
        </p:spPr>
        <p:txBody>
          <a:bodyPr wrap="none" rtlCol="0">
            <a:spAutoFit/>
          </a:bodyPr>
          <a:lstStyle/>
          <a:p>
            <a:r>
              <a:rPr lang="en-US" sz="4000" dirty="0" smtClean="0"/>
              <a:t>4 meters</a:t>
            </a:r>
            <a:endParaRPr lang="en-US" sz="4000" dirty="0"/>
          </a:p>
        </p:txBody>
      </p:sp>
    </p:spTree>
    <p:extLst>
      <p:ext uri="{BB962C8B-B14F-4D97-AF65-F5344CB8AC3E}">
        <p14:creationId xmlns:p14="http://schemas.microsoft.com/office/powerpoint/2010/main" val="200009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quency_Comparison_plo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 y="1219200"/>
            <a:ext cx="4131733" cy="4914901"/>
          </a:xfrm>
          <a:prstGeom prst="rect">
            <a:avLst/>
          </a:prstGeom>
        </p:spPr>
      </p:pic>
      <p:sp>
        <p:nvSpPr>
          <p:cNvPr id="6" name="TextBox 5"/>
          <p:cNvSpPr txBox="1"/>
          <p:nvPr/>
        </p:nvSpPr>
        <p:spPr>
          <a:xfrm>
            <a:off x="4191000" y="1485900"/>
            <a:ext cx="4775200" cy="4154488"/>
          </a:xfrm>
          <a:prstGeom prst="rect">
            <a:avLst/>
          </a:prstGeom>
          <a:noFill/>
        </p:spPr>
        <p:txBody>
          <a:bodyPr wrap="square">
            <a:spAutoFit/>
          </a:bodyPr>
          <a:lstStyle/>
          <a:p>
            <a:pPr>
              <a:defRPr/>
            </a:pPr>
            <a:r>
              <a:rPr lang="en-US" sz="4000" dirty="0">
                <a:solidFill>
                  <a:srgbClr val="33FF00"/>
                </a:solidFill>
              </a:rPr>
              <a:t>25 MHz</a:t>
            </a:r>
          </a:p>
          <a:p>
            <a:pPr>
              <a:defRPr/>
            </a:pPr>
            <a:r>
              <a:rPr lang="en-US" sz="2400" dirty="0">
                <a:solidFill>
                  <a:srgbClr val="33FF00"/>
                </a:solidFill>
              </a:rPr>
              <a:t>Radar </a:t>
            </a:r>
            <a:r>
              <a:rPr lang="en-US" sz="2400" dirty="0">
                <a:solidFill>
                  <a:srgbClr val="33FF00"/>
                </a:solidFill>
                <a:latin typeface="Symbol" charset="2"/>
                <a:cs typeface="Symbol" charset="2"/>
              </a:rPr>
              <a:t>l</a:t>
            </a:r>
            <a:r>
              <a:rPr lang="en-US" sz="2400" dirty="0">
                <a:solidFill>
                  <a:srgbClr val="33FF00"/>
                </a:solidFill>
              </a:rPr>
              <a:t>: 12 m   Ocean </a:t>
            </a:r>
            <a:r>
              <a:rPr lang="en-US" sz="2400" dirty="0">
                <a:solidFill>
                  <a:srgbClr val="33FF00"/>
                </a:solidFill>
                <a:latin typeface="Symbol" charset="2"/>
                <a:cs typeface="Symbol" charset="2"/>
              </a:rPr>
              <a:t>l: </a:t>
            </a:r>
            <a:r>
              <a:rPr lang="en-US" sz="2400" dirty="0">
                <a:solidFill>
                  <a:srgbClr val="33FF00"/>
                </a:solidFill>
                <a:latin typeface="Arial"/>
                <a:cs typeface="Arial"/>
              </a:rPr>
              <a:t>6 m</a:t>
            </a:r>
          </a:p>
          <a:p>
            <a:pPr>
              <a:defRPr/>
            </a:pPr>
            <a:r>
              <a:rPr lang="en-US" sz="2400" dirty="0" smtClean="0">
                <a:solidFill>
                  <a:srgbClr val="33FF00"/>
                </a:solidFill>
                <a:latin typeface="Arial"/>
                <a:cs typeface="Arial"/>
              </a:rPr>
              <a:t>Range</a:t>
            </a:r>
            <a:r>
              <a:rPr lang="en-US" sz="2400" dirty="0">
                <a:solidFill>
                  <a:srgbClr val="33FF00"/>
                </a:solidFill>
                <a:latin typeface="Arial"/>
                <a:cs typeface="Arial"/>
              </a:rPr>
              <a:t>: 30 km   Resolution: 1 km</a:t>
            </a:r>
          </a:p>
          <a:p>
            <a:pPr>
              <a:defRPr/>
            </a:pPr>
            <a:r>
              <a:rPr lang="en-US" sz="4000" dirty="0">
                <a:solidFill>
                  <a:srgbClr val="0000FF"/>
                </a:solidFill>
              </a:rPr>
              <a:t>13 MHz</a:t>
            </a:r>
          </a:p>
          <a:p>
            <a:pPr>
              <a:defRPr/>
            </a:pPr>
            <a:r>
              <a:rPr lang="en-US" sz="2400" dirty="0">
                <a:solidFill>
                  <a:srgbClr val="0000FF"/>
                </a:solidFill>
              </a:rPr>
              <a:t>Radar </a:t>
            </a:r>
            <a:r>
              <a:rPr lang="en-US" sz="2400" dirty="0">
                <a:solidFill>
                  <a:srgbClr val="0000FF"/>
                </a:solidFill>
                <a:latin typeface="Symbol" charset="2"/>
                <a:cs typeface="Symbol" charset="2"/>
              </a:rPr>
              <a:t>l</a:t>
            </a:r>
            <a:r>
              <a:rPr lang="en-US" sz="2400" dirty="0">
                <a:solidFill>
                  <a:srgbClr val="0000FF"/>
                </a:solidFill>
              </a:rPr>
              <a:t>: 23 </a:t>
            </a:r>
            <a:r>
              <a:rPr lang="en-US" sz="2400" dirty="0" smtClean="0">
                <a:solidFill>
                  <a:srgbClr val="0000FF"/>
                </a:solidFill>
              </a:rPr>
              <a:t>m  </a:t>
            </a:r>
            <a:r>
              <a:rPr lang="en-US" sz="2400" dirty="0">
                <a:solidFill>
                  <a:srgbClr val="0000FF"/>
                </a:solidFill>
              </a:rPr>
              <a:t>Ocean </a:t>
            </a:r>
            <a:r>
              <a:rPr lang="en-US" sz="2400" dirty="0">
                <a:solidFill>
                  <a:srgbClr val="0000FF"/>
                </a:solidFill>
                <a:latin typeface="Symbol" charset="2"/>
                <a:cs typeface="Symbol" charset="2"/>
              </a:rPr>
              <a:t>l: </a:t>
            </a:r>
            <a:r>
              <a:rPr lang="en-US" sz="2400" dirty="0">
                <a:solidFill>
                  <a:srgbClr val="0000FF"/>
                </a:solidFill>
                <a:latin typeface="Arial"/>
                <a:cs typeface="Arial"/>
              </a:rPr>
              <a:t>12 m</a:t>
            </a:r>
          </a:p>
          <a:p>
            <a:pPr>
              <a:defRPr/>
            </a:pPr>
            <a:r>
              <a:rPr lang="en-US" sz="2400" dirty="0" smtClean="0">
                <a:solidFill>
                  <a:srgbClr val="0000FF"/>
                </a:solidFill>
                <a:latin typeface="Arial"/>
                <a:cs typeface="Arial"/>
              </a:rPr>
              <a:t>Range</a:t>
            </a:r>
            <a:r>
              <a:rPr lang="en-US" sz="2400" dirty="0">
                <a:solidFill>
                  <a:srgbClr val="0000FF"/>
                </a:solidFill>
                <a:latin typeface="Arial"/>
                <a:cs typeface="Arial"/>
              </a:rPr>
              <a:t>: 80 km   Resolution: 3 km</a:t>
            </a:r>
          </a:p>
          <a:p>
            <a:pPr>
              <a:defRPr/>
            </a:pPr>
            <a:r>
              <a:rPr lang="en-US" sz="4000" dirty="0">
                <a:solidFill>
                  <a:srgbClr val="FF0000"/>
                </a:solidFill>
              </a:rPr>
              <a:t>05 MHz</a:t>
            </a:r>
          </a:p>
          <a:p>
            <a:pPr>
              <a:defRPr/>
            </a:pPr>
            <a:r>
              <a:rPr lang="en-US" sz="2400" dirty="0">
                <a:solidFill>
                  <a:srgbClr val="FF0000"/>
                </a:solidFill>
              </a:rPr>
              <a:t>Radar </a:t>
            </a:r>
            <a:r>
              <a:rPr lang="en-US" sz="2400" dirty="0">
                <a:solidFill>
                  <a:srgbClr val="FF0000"/>
                </a:solidFill>
                <a:latin typeface="Symbol" charset="2"/>
                <a:cs typeface="Symbol" charset="2"/>
              </a:rPr>
              <a:t>l</a:t>
            </a:r>
            <a:r>
              <a:rPr lang="en-US" sz="2400" dirty="0">
                <a:solidFill>
                  <a:srgbClr val="FF0000"/>
                </a:solidFill>
              </a:rPr>
              <a:t>: 60m   Ocean </a:t>
            </a:r>
            <a:r>
              <a:rPr lang="en-US" sz="2400" dirty="0">
                <a:solidFill>
                  <a:srgbClr val="FF0000"/>
                </a:solidFill>
                <a:latin typeface="Symbol" charset="2"/>
                <a:cs typeface="Symbol" charset="2"/>
              </a:rPr>
              <a:t>l: </a:t>
            </a:r>
            <a:r>
              <a:rPr lang="en-US" sz="2400" dirty="0">
                <a:solidFill>
                  <a:srgbClr val="FF0000"/>
                </a:solidFill>
                <a:latin typeface="Arial"/>
                <a:cs typeface="Arial"/>
              </a:rPr>
              <a:t>30 m</a:t>
            </a:r>
          </a:p>
          <a:p>
            <a:pPr>
              <a:defRPr/>
            </a:pPr>
            <a:r>
              <a:rPr lang="en-US" sz="2400" dirty="0" smtClean="0">
                <a:solidFill>
                  <a:srgbClr val="FF0000"/>
                </a:solidFill>
                <a:latin typeface="Arial"/>
                <a:cs typeface="Arial"/>
              </a:rPr>
              <a:t>Range</a:t>
            </a:r>
            <a:r>
              <a:rPr lang="en-US" sz="2400" dirty="0">
                <a:solidFill>
                  <a:srgbClr val="FF0000"/>
                </a:solidFill>
                <a:latin typeface="Arial"/>
                <a:cs typeface="Arial"/>
              </a:rPr>
              <a:t>: 180 km   Resolution: 6 km</a:t>
            </a:r>
          </a:p>
        </p:txBody>
      </p:sp>
      <p:sp>
        <p:nvSpPr>
          <p:cNvPr id="23556" name="Title 2"/>
          <p:cNvSpPr>
            <a:spLocks noGrp="1"/>
          </p:cNvSpPr>
          <p:nvPr>
            <p:ph type="title"/>
          </p:nvPr>
        </p:nvSpPr>
        <p:spPr>
          <a:xfrm>
            <a:off x="304800" y="274638"/>
            <a:ext cx="8458200" cy="1143000"/>
          </a:xfrm>
          <a:noFill/>
          <a:ln>
            <a:noFill/>
          </a:ln>
        </p:spPr>
        <p:txBody>
          <a:bodyPr/>
          <a:lstStyle/>
          <a:p>
            <a:r>
              <a:rPr lang="en-US" dirty="0">
                <a:latin typeface="Calibri" charset="0"/>
                <a:ea typeface="ＭＳ Ｐゴシック" charset="0"/>
                <a:cs typeface="ＭＳ Ｐゴシック" charset="0"/>
              </a:rPr>
              <a:t>Surface Current</a:t>
            </a:r>
            <a:r>
              <a:rPr lang="en-US" dirty="0" smtClean="0">
                <a:latin typeface="Calibri" charset="0"/>
                <a:ea typeface="ＭＳ Ｐゴシック" charset="0"/>
                <a:cs typeface="ＭＳ Ｐゴシック" charset="0"/>
              </a:rPr>
              <a:t> Mapping Capability</a:t>
            </a:r>
            <a:endParaRPr lang="en-US" dirty="0">
              <a:latin typeface="Calibri" charset="0"/>
              <a:ea typeface="ＭＳ Ｐゴシック" charset="0"/>
              <a:cs typeface="ＭＳ Ｐゴシック" charset="0"/>
            </a:endParaRPr>
          </a:p>
        </p:txBody>
      </p:sp>
      <p:pic>
        <p:nvPicPr>
          <p:cNvPr id="5" name="Picture 4" descr="PORT_radial_grid_plot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000"/>
            <a:ext cx="1600200" cy="1331734"/>
          </a:xfrm>
          <a:prstGeom prst="rect">
            <a:avLst/>
          </a:prstGeom>
        </p:spPr>
      </p:pic>
    </p:spTree>
    <p:extLst>
      <p:ext uri="{BB962C8B-B14F-4D97-AF65-F5344CB8AC3E}">
        <p14:creationId xmlns:p14="http://schemas.microsoft.com/office/powerpoint/2010/main" val="20210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Radial Map of Currents</a:t>
            </a:r>
            <a:endParaRPr lang="en-US" dirty="0"/>
          </a:p>
        </p:txBody>
      </p:sp>
      <p:pic>
        <p:nvPicPr>
          <p:cNvPr id="3" name="Picture 2" descr="13MHz_RDLm_RATH_RedBlue.png"/>
          <p:cNvPicPr>
            <a:picLocks noChangeAspect="1"/>
          </p:cNvPicPr>
          <p:nvPr/>
        </p:nvPicPr>
        <p:blipFill rotWithShape="1">
          <a:blip r:embed="rId2" cstate="email">
            <a:extLst>
              <a:ext uri="{28A0092B-C50C-407E-A947-70E740481C1C}">
                <a14:useLocalDpi xmlns:a14="http://schemas.microsoft.com/office/drawing/2010/main"/>
              </a:ext>
            </a:extLst>
          </a:blip>
          <a:srcRect l="8102" t="2778" r="9259" b="5555"/>
          <a:stretch/>
        </p:blipFill>
        <p:spPr>
          <a:xfrm>
            <a:off x="1557867" y="1270000"/>
            <a:ext cx="6045200" cy="5029200"/>
          </a:xfrm>
          <a:prstGeom prst="rect">
            <a:avLst/>
          </a:prstGeom>
        </p:spPr>
      </p:pic>
    </p:spTree>
    <p:extLst>
      <p:ext uri="{BB962C8B-B14F-4D97-AF65-F5344CB8AC3E}">
        <p14:creationId xmlns:p14="http://schemas.microsoft.com/office/powerpoint/2010/main" val="26386297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MARACOOS_total_daily_average.png"/>
          <p:cNvPicPr>
            <a:picLocks noChangeAspect="1"/>
          </p:cNvPicPr>
          <p:nvPr/>
        </p:nvPicPr>
        <p:blipFill rotWithShape="1">
          <a:blip r:embed="rId2">
            <a:extLst>
              <a:ext uri="{28A0092B-C50C-407E-A947-70E740481C1C}">
                <a14:useLocalDpi xmlns:a14="http://schemas.microsoft.com/office/drawing/2010/main" val="0"/>
              </a:ext>
            </a:extLst>
          </a:blip>
          <a:srcRect l="22178" t="4360" r="19153" b="5377"/>
          <a:stretch/>
        </p:blipFill>
        <p:spPr>
          <a:xfrm>
            <a:off x="1608667" y="0"/>
            <a:ext cx="5435600" cy="6272070"/>
          </a:xfrm>
          <a:prstGeom prst="rect">
            <a:avLst/>
          </a:prstGeom>
        </p:spPr>
      </p:pic>
      <p:sp>
        <p:nvSpPr>
          <p:cNvPr id="4" name="TextBox 3"/>
          <p:cNvSpPr txBox="1"/>
          <p:nvPr/>
        </p:nvSpPr>
        <p:spPr>
          <a:xfrm>
            <a:off x="6671738" y="122241"/>
            <a:ext cx="932279" cy="369332"/>
          </a:xfrm>
          <a:prstGeom prst="rect">
            <a:avLst/>
          </a:prstGeom>
          <a:solidFill>
            <a:srgbClr val="FFFFFF"/>
          </a:solidFill>
        </p:spPr>
        <p:txBody>
          <a:bodyPr wrap="none" rtlCol="0">
            <a:spAutoFit/>
          </a:bodyPr>
          <a:lstStyle/>
          <a:p>
            <a:r>
              <a:rPr lang="en-US" dirty="0" smtClean="0"/>
              <a:t>30 cm/s</a:t>
            </a:r>
            <a:endParaRPr lang="en-US" dirty="0"/>
          </a:p>
        </p:txBody>
      </p:sp>
      <p:sp>
        <p:nvSpPr>
          <p:cNvPr id="5" name="TextBox 4"/>
          <p:cNvSpPr txBox="1"/>
          <p:nvPr/>
        </p:nvSpPr>
        <p:spPr>
          <a:xfrm>
            <a:off x="6671738" y="1815574"/>
            <a:ext cx="932279" cy="369332"/>
          </a:xfrm>
          <a:prstGeom prst="rect">
            <a:avLst/>
          </a:prstGeom>
          <a:solidFill>
            <a:srgbClr val="FFFFFF"/>
          </a:solidFill>
        </p:spPr>
        <p:txBody>
          <a:bodyPr wrap="none" rtlCol="0">
            <a:spAutoFit/>
          </a:bodyPr>
          <a:lstStyle/>
          <a:p>
            <a:r>
              <a:rPr lang="en-US" dirty="0" smtClean="0"/>
              <a:t>20 cm/s</a:t>
            </a:r>
            <a:endParaRPr lang="en-US" dirty="0"/>
          </a:p>
        </p:txBody>
      </p:sp>
      <p:sp>
        <p:nvSpPr>
          <p:cNvPr id="6" name="TextBox 5"/>
          <p:cNvSpPr txBox="1"/>
          <p:nvPr/>
        </p:nvSpPr>
        <p:spPr>
          <a:xfrm>
            <a:off x="6710284" y="2814641"/>
            <a:ext cx="932279" cy="369332"/>
          </a:xfrm>
          <a:prstGeom prst="rect">
            <a:avLst/>
          </a:prstGeom>
          <a:solidFill>
            <a:srgbClr val="FFFFFF"/>
          </a:solidFill>
        </p:spPr>
        <p:txBody>
          <a:bodyPr wrap="none" rtlCol="0">
            <a:spAutoFit/>
          </a:bodyPr>
          <a:lstStyle/>
          <a:p>
            <a:r>
              <a:rPr lang="en-US" dirty="0" smtClean="0"/>
              <a:t>15 cm/s</a:t>
            </a:r>
            <a:endParaRPr lang="en-US" dirty="0"/>
          </a:p>
        </p:txBody>
      </p:sp>
      <p:sp>
        <p:nvSpPr>
          <p:cNvPr id="7" name="TextBox 6"/>
          <p:cNvSpPr txBox="1"/>
          <p:nvPr/>
        </p:nvSpPr>
        <p:spPr>
          <a:xfrm>
            <a:off x="6683997" y="3830641"/>
            <a:ext cx="932279" cy="369332"/>
          </a:xfrm>
          <a:prstGeom prst="rect">
            <a:avLst/>
          </a:prstGeom>
          <a:solidFill>
            <a:srgbClr val="FFFFFF"/>
          </a:solidFill>
        </p:spPr>
        <p:txBody>
          <a:bodyPr wrap="none" rtlCol="0">
            <a:spAutoFit/>
          </a:bodyPr>
          <a:lstStyle/>
          <a:p>
            <a:r>
              <a:rPr lang="en-US" dirty="0" smtClean="0"/>
              <a:t>10 cm/s</a:t>
            </a:r>
            <a:endParaRPr lang="en-US" dirty="0"/>
          </a:p>
        </p:txBody>
      </p:sp>
      <p:sp>
        <p:nvSpPr>
          <p:cNvPr id="8" name="TextBox 7"/>
          <p:cNvSpPr txBox="1"/>
          <p:nvPr/>
        </p:nvSpPr>
        <p:spPr>
          <a:xfrm>
            <a:off x="6710284" y="4728108"/>
            <a:ext cx="815285" cy="369332"/>
          </a:xfrm>
          <a:prstGeom prst="rect">
            <a:avLst/>
          </a:prstGeom>
          <a:solidFill>
            <a:srgbClr val="FFFFFF"/>
          </a:solidFill>
        </p:spPr>
        <p:txBody>
          <a:bodyPr wrap="none" rtlCol="0">
            <a:spAutoFit/>
          </a:bodyPr>
          <a:lstStyle/>
          <a:p>
            <a:r>
              <a:rPr lang="en-US" dirty="0" smtClean="0"/>
              <a:t>5 cm/s</a:t>
            </a:r>
            <a:endParaRPr lang="en-US" dirty="0"/>
          </a:p>
        </p:txBody>
      </p:sp>
      <p:sp>
        <p:nvSpPr>
          <p:cNvPr id="9" name="TextBox 8"/>
          <p:cNvSpPr txBox="1"/>
          <p:nvPr/>
        </p:nvSpPr>
        <p:spPr>
          <a:xfrm>
            <a:off x="6671738" y="5557841"/>
            <a:ext cx="815285" cy="369332"/>
          </a:xfrm>
          <a:prstGeom prst="rect">
            <a:avLst/>
          </a:prstGeom>
          <a:solidFill>
            <a:srgbClr val="FFFFFF"/>
          </a:solidFill>
        </p:spPr>
        <p:txBody>
          <a:bodyPr wrap="none" rtlCol="0">
            <a:spAutoFit/>
          </a:bodyPr>
          <a:lstStyle/>
          <a:p>
            <a:r>
              <a:rPr lang="en-US" dirty="0" smtClean="0"/>
              <a:t>0 cm/s</a:t>
            </a:r>
            <a:endParaRPr lang="en-US" dirty="0"/>
          </a:p>
        </p:txBody>
      </p:sp>
      <p:sp>
        <p:nvSpPr>
          <p:cNvPr id="10" name="TextBox 9"/>
          <p:cNvSpPr txBox="1"/>
          <p:nvPr/>
        </p:nvSpPr>
        <p:spPr>
          <a:xfrm>
            <a:off x="6633202" y="884241"/>
            <a:ext cx="932279" cy="369332"/>
          </a:xfrm>
          <a:prstGeom prst="rect">
            <a:avLst/>
          </a:prstGeom>
          <a:solidFill>
            <a:srgbClr val="FFFFFF"/>
          </a:solidFill>
        </p:spPr>
        <p:txBody>
          <a:bodyPr wrap="none" rtlCol="0">
            <a:spAutoFit/>
          </a:bodyPr>
          <a:lstStyle/>
          <a:p>
            <a:r>
              <a:rPr lang="en-US" dirty="0" smtClean="0"/>
              <a:t>25 cm/s</a:t>
            </a:r>
            <a:endParaRPr lang="en-US" dirty="0"/>
          </a:p>
        </p:txBody>
      </p:sp>
      <p:sp>
        <p:nvSpPr>
          <p:cNvPr id="11" name="Rectangle 10"/>
          <p:cNvSpPr/>
          <p:nvPr/>
        </p:nvSpPr>
        <p:spPr>
          <a:xfrm>
            <a:off x="1981200" y="274638"/>
            <a:ext cx="4030133" cy="5652535"/>
          </a:xfrm>
          <a:prstGeom prst="rect">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2472266" y="771307"/>
            <a:ext cx="1757550" cy="646331"/>
          </a:xfrm>
          <a:prstGeom prst="rect">
            <a:avLst/>
          </a:prstGeom>
          <a:noFill/>
        </p:spPr>
        <p:txBody>
          <a:bodyPr wrap="none" rtlCol="0">
            <a:spAutoFit/>
          </a:bodyPr>
          <a:lstStyle/>
          <a:p>
            <a:pPr algn="ctr"/>
            <a:r>
              <a:rPr lang="en-US" dirty="0" smtClean="0"/>
              <a:t>April 3, 2016</a:t>
            </a:r>
          </a:p>
          <a:p>
            <a:pPr algn="ctr"/>
            <a:r>
              <a:rPr lang="en-US" dirty="0" smtClean="0"/>
              <a:t>24 Hour Average</a:t>
            </a:r>
            <a:endParaRPr lang="en-US" dirty="0"/>
          </a:p>
        </p:txBody>
      </p:sp>
      <p:sp>
        <p:nvSpPr>
          <p:cNvPr id="13" name="TextBox 12"/>
          <p:cNvSpPr txBox="1"/>
          <p:nvPr/>
        </p:nvSpPr>
        <p:spPr>
          <a:xfrm>
            <a:off x="0" y="1402980"/>
            <a:ext cx="1862667" cy="3416320"/>
          </a:xfrm>
          <a:prstGeom prst="rect">
            <a:avLst/>
          </a:prstGeom>
          <a:noFill/>
        </p:spPr>
        <p:txBody>
          <a:bodyPr wrap="square" rtlCol="0">
            <a:spAutoFit/>
          </a:bodyPr>
          <a:lstStyle/>
          <a:p>
            <a:pPr algn="ctr"/>
            <a:r>
              <a:rPr lang="en-US" sz="2400" dirty="0" smtClean="0"/>
              <a:t>17 Sites</a:t>
            </a:r>
          </a:p>
          <a:p>
            <a:pPr algn="ctr"/>
            <a:endParaRPr lang="en-US" sz="2400" dirty="0"/>
          </a:p>
          <a:p>
            <a:pPr algn="ctr"/>
            <a:r>
              <a:rPr lang="en-US" sz="2400" dirty="0" smtClean="0"/>
              <a:t>5 MHz</a:t>
            </a:r>
          </a:p>
          <a:p>
            <a:pPr algn="ctr"/>
            <a:endParaRPr lang="en-US" sz="2400" dirty="0"/>
          </a:p>
          <a:p>
            <a:pPr algn="ctr"/>
            <a:r>
              <a:rPr lang="en-US" sz="2400" dirty="0" smtClean="0"/>
              <a:t>1000 km coastline</a:t>
            </a:r>
          </a:p>
          <a:p>
            <a:pPr algn="ctr"/>
            <a:endParaRPr lang="en-US" sz="2400" dirty="0"/>
          </a:p>
          <a:p>
            <a:pPr algn="ctr"/>
            <a:r>
              <a:rPr lang="en-US" sz="2400" dirty="0" smtClean="0"/>
              <a:t>6 Km Spatial Resolution</a:t>
            </a:r>
            <a:endParaRPr lang="en-US" sz="2400" dirty="0"/>
          </a:p>
        </p:txBody>
      </p:sp>
    </p:spTree>
    <p:extLst>
      <p:ext uri="{BB962C8B-B14F-4D97-AF65-F5344CB8AC3E}">
        <p14:creationId xmlns:p14="http://schemas.microsoft.com/office/powerpoint/2010/main" val="1286904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25000" y="25000"/>
                                    </p:animScale>
                                  </p:childTnLst>
                                </p:cTn>
                              </p:par>
                              <p:par>
                                <p:cTn id="7" presetID="42" presetClass="path" presetSubtype="0" accel="50000" decel="50000" fill="hold" grpId="1" nodeType="withEffect">
                                  <p:stCondLst>
                                    <p:cond delay="0"/>
                                  </p:stCondLst>
                                  <p:childTnLst>
                                    <p:animMotion origin="layout" path="M 8.33333E-7 -2.96296E-6 L -0.06493 -0.07893 " pathEditMode="relative" rAng="0" ptsTypes="AA">
                                      <p:cBhvr>
                                        <p:cTn id="8" dur="2000" fill="hold"/>
                                        <p:tgtEl>
                                          <p:spTgt spid="11"/>
                                        </p:tgtEl>
                                        <p:attrNameLst>
                                          <p:attrName>ppt_x</p:attrName>
                                          <p:attrName>ppt_y</p:attrName>
                                        </p:attrNameLst>
                                      </p:cBhvr>
                                      <p:rCtr x="-3247" y="-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Thirteen_total_daily_average.png"/>
          <p:cNvPicPr>
            <a:picLocks noChangeAspect="1"/>
          </p:cNvPicPr>
          <p:nvPr/>
        </p:nvPicPr>
        <p:blipFill rotWithShape="1">
          <a:blip r:embed="rId2">
            <a:extLst>
              <a:ext uri="{28A0092B-C50C-407E-A947-70E740481C1C}">
                <a14:useLocalDpi xmlns:a14="http://schemas.microsoft.com/office/drawing/2010/main" val="0"/>
              </a:ext>
            </a:extLst>
          </a:blip>
          <a:srcRect l="25231" t="5006" r="22222" b="4937"/>
          <a:stretch/>
        </p:blipFill>
        <p:spPr>
          <a:xfrm>
            <a:off x="1930402" y="0"/>
            <a:ext cx="4893732" cy="6290306"/>
          </a:xfrm>
          <a:prstGeom prst="rect">
            <a:avLst/>
          </a:prstGeom>
        </p:spPr>
      </p:pic>
      <p:sp>
        <p:nvSpPr>
          <p:cNvPr id="4" name="TextBox 3"/>
          <p:cNvSpPr txBox="1"/>
          <p:nvPr/>
        </p:nvSpPr>
        <p:spPr>
          <a:xfrm>
            <a:off x="6468542" y="122241"/>
            <a:ext cx="932279" cy="369332"/>
          </a:xfrm>
          <a:prstGeom prst="rect">
            <a:avLst/>
          </a:prstGeom>
          <a:solidFill>
            <a:srgbClr val="FFFFFF"/>
          </a:solidFill>
        </p:spPr>
        <p:txBody>
          <a:bodyPr wrap="none" rtlCol="0">
            <a:spAutoFit/>
          </a:bodyPr>
          <a:lstStyle/>
          <a:p>
            <a:r>
              <a:rPr lang="en-US" dirty="0" smtClean="0"/>
              <a:t>30 cm/s</a:t>
            </a:r>
            <a:endParaRPr lang="en-US" dirty="0"/>
          </a:p>
        </p:txBody>
      </p:sp>
      <p:sp>
        <p:nvSpPr>
          <p:cNvPr id="5" name="TextBox 4"/>
          <p:cNvSpPr txBox="1"/>
          <p:nvPr/>
        </p:nvSpPr>
        <p:spPr>
          <a:xfrm>
            <a:off x="6468542" y="1815574"/>
            <a:ext cx="932279" cy="369332"/>
          </a:xfrm>
          <a:prstGeom prst="rect">
            <a:avLst/>
          </a:prstGeom>
          <a:solidFill>
            <a:srgbClr val="FFFFFF"/>
          </a:solidFill>
        </p:spPr>
        <p:txBody>
          <a:bodyPr wrap="none" rtlCol="0">
            <a:spAutoFit/>
          </a:bodyPr>
          <a:lstStyle/>
          <a:p>
            <a:r>
              <a:rPr lang="en-US" dirty="0" smtClean="0"/>
              <a:t>20 cm/s</a:t>
            </a:r>
            <a:endParaRPr lang="en-US" dirty="0"/>
          </a:p>
        </p:txBody>
      </p:sp>
      <p:sp>
        <p:nvSpPr>
          <p:cNvPr id="6" name="TextBox 5"/>
          <p:cNvSpPr txBox="1"/>
          <p:nvPr/>
        </p:nvSpPr>
        <p:spPr>
          <a:xfrm>
            <a:off x="6507088" y="2814641"/>
            <a:ext cx="932279" cy="369332"/>
          </a:xfrm>
          <a:prstGeom prst="rect">
            <a:avLst/>
          </a:prstGeom>
          <a:solidFill>
            <a:srgbClr val="FFFFFF"/>
          </a:solidFill>
        </p:spPr>
        <p:txBody>
          <a:bodyPr wrap="none" rtlCol="0">
            <a:spAutoFit/>
          </a:bodyPr>
          <a:lstStyle/>
          <a:p>
            <a:r>
              <a:rPr lang="en-US" dirty="0" smtClean="0"/>
              <a:t>15 cm/s</a:t>
            </a:r>
            <a:endParaRPr lang="en-US" dirty="0"/>
          </a:p>
        </p:txBody>
      </p:sp>
      <p:sp>
        <p:nvSpPr>
          <p:cNvPr id="7" name="TextBox 6"/>
          <p:cNvSpPr txBox="1"/>
          <p:nvPr/>
        </p:nvSpPr>
        <p:spPr>
          <a:xfrm>
            <a:off x="6480801" y="3830641"/>
            <a:ext cx="932279" cy="369332"/>
          </a:xfrm>
          <a:prstGeom prst="rect">
            <a:avLst/>
          </a:prstGeom>
          <a:solidFill>
            <a:srgbClr val="FFFFFF"/>
          </a:solidFill>
        </p:spPr>
        <p:txBody>
          <a:bodyPr wrap="none" rtlCol="0">
            <a:spAutoFit/>
          </a:bodyPr>
          <a:lstStyle/>
          <a:p>
            <a:r>
              <a:rPr lang="en-US" dirty="0" smtClean="0"/>
              <a:t>10 cm/s</a:t>
            </a:r>
            <a:endParaRPr lang="en-US" dirty="0"/>
          </a:p>
        </p:txBody>
      </p:sp>
      <p:sp>
        <p:nvSpPr>
          <p:cNvPr id="8" name="TextBox 7"/>
          <p:cNvSpPr txBox="1"/>
          <p:nvPr/>
        </p:nvSpPr>
        <p:spPr>
          <a:xfrm>
            <a:off x="6507088" y="4728108"/>
            <a:ext cx="815285" cy="369332"/>
          </a:xfrm>
          <a:prstGeom prst="rect">
            <a:avLst/>
          </a:prstGeom>
          <a:solidFill>
            <a:srgbClr val="FFFFFF"/>
          </a:solidFill>
        </p:spPr>
        <p:txBody>
          <a:bodyPr wrap="none" rtlCol="0">
            <a:spAutoFit/>
          </a:bodyPr>
          <a:lstStyle/>
          <a:p>
            <a:r>
              <a:rPr lang="en-US" dirty="0" smtClean="0"/>
              <a:t>5 cm/s</a:t>
            </a:r>
            <a:endParaRPr lang="en-US" dirty="0"/>
          </a:p>
        </p:txBody>
      </p:sp>
      <p:sp>
        <p:nvSpPr>
          <p:cNvPr id="9" name="TextBox 8"/>
          <p:cNvSpPr txBox="1"/>
          <p:nvPr/>
        </p:nvSpPr>
        <p:spPr>
          <a:xfrm>
            <a:off x="6468542" y="5557841"/>
            <a:ext cx="815285" cy="369332"/>
          </a:xfrm>
          <a:prstGeom prst="rect">
            <a:avLst/>
          </a:prstGeom>
          <a:solidFill>
            <a:srgbClr val="FFFFFF"/>
          </a:solidFill>
        </p:spPr>
        <p:txBody>
          <a:bodyPr wrap="none" rtlCol="0">
            <a:spAutoFit/>
          </a:bodyPr>
          <a:lstStyle/>
          <a:p>
            <a:r>
              <a:rPr lang="en-US" dirty="0" smtClean="0"/>
              <a:t>0 cm/s</a:t>
            </a:r>
            <a:endParaRPr lang="en-US" dirty="0"/>
          </a:p>
        </p:txBody>
      </p:sp>
      <p:sp>
        <p:nvSpPr>
          <p:cNvPr id="10" name="TextBox 9"/>
          <p:cNvSpPr txBox="1"/>
          <p:nvPr/>
        </p:nvSpPr>
        <p:spPr>
          <a:xfrm>
            <a:off x="6430006" y="884241"/>
            <a:ext cx="932279" cy="369332"/>
          </a:xfrm>
          <a:prstGeom prst="rect">
            <a:avLst/>
          </a:prstGeom>
          <a:solidFill>
            <a:srgbClr val="FFFFFF"/>
          </a:solidFill>
        </p:spPr>
        <p:txBody>
          <a:bodyPr wrap="none" rtlCol="0">
            <a:spAutoFit/>
          </a:bodyPr>
          <a:lstStyle/>
          <a:p>
            <a:r>
              <a:rPr lang="en-US" dirty="0" smtClean="0"/>
              <a:t>25 cm/s</a:t>
            </a:r>
            <a:endParaRPr lang="en-US" dirty="0"/>
          </a:p>
        </p:txBody>
      </p:sp>
      <p:sp>
        <p:nvSpPr>
          <p:cNvPr id="11" name="TextBox 10"/>
          <p:cNvSpPr txBox="1"/>
          <p:nvPr/>
        </p:nvSpPr>
        <p:spPr>
          <a:xfrm>
            <a:off x="0" y="1402980"/>
            <a:ext cx="1862667" cy="3416320"/>
          </a:xfrm>
          <a:prstGeom prst="rect">
            <a:avLst/>
          </a:prstGeom>
          <a:noFill/>
        </p:spPr>
        <p:txBody>
          <a:bodyPr wrap="square" rtlCol="0">
            <a:spAutoFit/>
          </a:bodyPr>
          <a:lstStyle/>
          <a:p>
            <a:pPr algn="ctr"/>
            <a:r>
              <a:rPr lang="en-US" sz="2400" dirty="0" smtClean="0"/>
              <a:t>7 Sites</a:t>
            </a:r>
          </a:p>
          <a:p>
            <a:pPr algn="ctr"/>
            <a:endParaRPr lang="en-US" sz="2400" dirty="0"/>
          </a:p>
          <a:p>
            <a:pPr algn="ctr"/>
            <a:r>
              <a:rPr lang="en-US" sz="2400" dirty="0" smtClean="0"/>
              <a:t>13 MHz</a:t>
            </a:r>
          </a:p>
          <a:p>
            <a:pPr algn="ctr"/>
            <a:endParaRPr lang="en-US" sz="2400" dirty="0"/>
          </a:p>
          <a:p>
            <a:pPr algn="ctr"/>
            <a:r>
              <a:rPr lang="en-US" sz="2400" dirty="0" smtClean="0"/>
              <a:t>200 km coastline</a:t>
            </a:r>
          </a:p>
          <a:p>
            <a:pPr algn="ctr"/>
            <a:endParaRPr lang="en-US" sz="2400" dirty="0"/>
          </a:p>
          <a:p>
            <a:pPr algn="ctr"/>
            <a:r>
              <a:rPr lang="en-US" sz="2400" dirty="0" smtClean="0"/>
              <a:t>2 Km Spatial Resolution</a:t>
            </a:r>
            <a:endParaRPr lang="en-US" sz="2400" dirty="0"/>
          </a:p>
        </p:txBody>
      </p:sp>
      <p:sp>
        <p:nvSpPr>
          <p:cNvPr id="12" name="Rectangle 11"/>
          <p:cNvSpPr/>
          <p:nvPr/>
        </p:nvSpPr>
        <p:spPr>
          <a:xfrm>
            <a:off x="2302933" y="125946"/>
            <a:ext cx="3556000" cy="5652535"/>
          </a:xfrm>
          <a:prstGeom prst="rect">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9166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2000" fill="hold"/>
                                        <p:tgtEl>
                                          <p:spTgt spid="12"/>
                                        </p:tgtEl>
                                      </p:cBhvr>
                                      <p:by x="25000" y="25000"/>
                                    </p:animScale>
                                  </p:childTnLst>
                                </p:cTn>
                              </p:par>
                              <p:par>
                                <p:cTn id="7" presetID="42" presetClass="path" presetSubtype="0" accel="50000" decel="50000" fill="hold" grpId="0" nodeType="withEffect">
                                  <p:stCondLst>
                                    <p:cond delay="0"/>
                                  </p:stCondLst>
                                  <p:childTnLst>
                                    <p:animMotion origin="layout" path="M -4.16667E-6 -4.07407E-6 L -0.01111 -0.24189 " pathEditMode="relative" rAng="0" ptsTypes="AA">
                                      <p:cBhvr>
                                        <p:cTn id="8" dur="2000" fill="hold"/>
                                        <p:tgtEl>
                                          <p:spTgt spid="12"/>
                                        </p:tgtEl>
                                        <p:attrNameLst>
                                          <p:attrName>ppt_x</p:attrName>
                                          <p:attrName>ppt_y</p:attrName>
                                        </p:attrNameLst>
                                      </p:cBhvr>
                                      <p:rCtr x="-556" y="-1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6" name="Group 5"/>
          <p:cNvGrpSpPr/>
          <p:nvPr/>
        </p:nvGrpSpPr>
        <p:grpSpPr>
          <a:xfrm>
            <a:off x="1693341" y="152399"/>
            <a:ext cx="6790268" cy="5926668"/>
            <a:chOff x="829732" y="592666"/>
            <a:chExt cx="6197601" cy="5503333"/>
          </a:xfrm>
        </p:grpSpPr>
        <p:pic>
          <p:nvPicPr>
            <p:cNvPr id="3" name="Picture 2" descr="NYHarbor_total_daily_average.png"/>
            <p:cNvPicPr>
              <a:picLocks noChangeAspect="1"/>
            </p:cNvPicPr>
            <p:nvPr/>
          </p:nvPicPr>
          <p:blipFill rotWithShape="1">
            <a:blip r:embed="rId2">
              <a:extLst>
                <a:ext uri="{28A0092B-C50C-407E-A947-70E740481C1C}">
                  <a14:useLocalDpi xmlns:a14="http://schemas.microsoft.com/office/drawing/2010/main" val="0"/>
                </a:ext>
              </a:extLst>
            </a:blip>
            <a:srcRect l="9074" t="8642" r="34259" b="11111"/>
            <a:stretch/>
          </p:blipFill>
          <p:spPr>
            <a:xfrm>
              <a:off x="829732" y="592666"/>
              <a:ext cx="5181601" cy="5503333"/>
            </a:xfrm>
            <a:prstGeom prst="rect">
              <a:avLst/>
            </a:prstGeom>
          </p:spPr>
        </p:pic>
        <p:pic>
          <p:nvPicPr>
            <p:cNvPr id="4" name="Picture 3" descr="NYHarbor_total_daily_average.png"/>
            <p:cNvPicPr>
              <a:picLocks noChangeAspect="1"/>
            </p:cNvPicPr>
            <p:nvPr/>
          </p:nvPicPr>
          <p:blipFill rotWithShape="1">
            <a:blip r:embed="rId2">
              <a:extLst>
                <a:ext uri="{28A0092B-C50C-407E-A947-70E740481C1C}">
                  <a14:useLocalDpi xmlns:a14="http://schemas.microsoft.com/office/drawing/2010/main" val="0"/>
                </a:ext>
              </a:extLst>
            </a:blip>
            <a:srcRect l="82778" t="8642" r="6111" b="11111"/>
            <a:stretch/>
          </p:blipFill>
          <p:spPr>
            <a:xfrm>
              <a:off x="6011333" y="592666"/>
              <a:ext cx="1016000" cy="5503333"/>
            </a:xfrm>
            <a:prstGeom prst="rect">
              <a:avLst/>
            </a:prstGeom>
          </p:spPr>
        </p:pic>
      </p:grpSp>
      <p:sp>
        <p:nvSpPr>
          <p:cNvPr id="7" name="TextBox 6"/>
          <p:cNvSpPr txBox="1"/>
          <p:nvPr/>
        </p:nvSpPr>
        <p:spPr>
          <a:xfrm>
            <a:off x="8144909" y="306907"/>
            <a:ext cx="932279" cy="369332"/>
          </a:xfrm>
          <a:prstGeom prst="rect">
            <a:avLst/>
          </a:prstGeom>
          <a:solidFill>
            <a:srgbClr val="FFFFFF"/>
          </a:solidFill>
        </p:spPr>
        <p:txBody>
          <a:bodyPr wrap="none" rtlCol="0">
            <a:spAutoFit/>
          </a:bodyPr>
          <a:lstStyle/>
          <a:p>
            <a:r>
              <a:rPr lang="en-US" dirty="0" smtClean="0"/>
              <a:t>30 cm/s</a:t>
            </a:r>
            <a:endParaRPr lang="en-US" dirty="0"/>
          </a:p>
        </p:txBody>
      </p:sp>
      <p:sp>
        <p:nvSpPr>
          <p:cNvPr id="8" name="TextBox 7"/>
          <p:cNvSpPr txBox="1"/>
          <p:nvPr/>
        </p:nvSpPr>
        <p:spPr>
          <a:xfrm>
            <a:off x="8144909" y="2000240"/>
            <a:ext cx="932279" cy="369332"/>
          </a:xfrm>
          <a:prstGeom prst="rect">
            <a:avLst/>
          </a:prstGeom>
          <a:solidFill>
            <a:srgbClr val="FFFFFF"/>
          </a:solidFill>
        </p:spPr>
        <p:txBody>
          <a:bodyPr wrap="none" rtlCol="0">
            <a:spAutoFit/>
          </a:bodyPr>
          <a:lstStyle/>
          <a:p>
            <a:r>
              <a:rPr lang="en-US" dirty="0" smtClean="0"/>
              <a:t>20 cm/s</a:t>
            </a:r>
            <a:endParaRPr lang="en-US" dirty="0"/>
          </a:p>
        </p:txBody>
      </p:sp>
      <p:sp>
        <p:nvSpPr>
          <p:cNvPr id="9" name="TextBox 8"/>
          <p:cNvSpPr txBox="1"/>
          <p:nvPr/>
        </p:nvSpPr>
        <p:spPr>
          <a:xfrm>
            <a:off x="8183455" y="2814641"/>
            <a:ext cx="932279" cy="369332"/>
          </a:xfrm>
          <a:prstGeom prst="rect">
            <a:avLst/>
          </a:prstGeom>
          <a:solidFill>
            <a:srgbClr val="FFFFFF"/>
          </a:solidFill>
        </p:spPr>
        <p:txBody>
          <a:bodyPr wrap="none" rtlCol="0">
            <a:spAutoFit/>
          </a:bodyPr>
          <a:lstStyle/>
          <a:p>
            <a:r>
              <a:rPr lang="en-US" dirty="0" smtClean="0"/>
              <a:t>15 cm/s</a:t>
            </a:r>
            <a:endParaRPr lang="en-US" dirty="0"/>
          </a:p>
        </p:txBody>
      </p:sp>
      <p:sp>
        <p:nvSpPr>
          <p:cNvPr id="10" name="TextBox 9"/>
          <p:cNvSpPr txBox="1"/>
          <p:nvPr/>
        </p:nvSpPr>
        <p:spPr>
          <a:xfrm>
            <a:off x="8157168" y="3830641"/>
            <a:ext cx="932279" cy="369332"/>
          </a:xfrm>
          <a:prstGeom prst="rect">
            <a:avLst/>
          </a:prstGeom>
          <a:solidFill>
            <a:srgbClr val="FFFFFF"/>
          </a:solidFill>
        </p:spPr>
        <p:txBody>
          <a:bodyPr wrap="none" rtlCol="0">
            <a:spAutoFit/>
          </a:bodyPr>
          <a:lstStyle/>
          <a:p>
            <a:r>
              <a:rPr lang="en-US" dirty="0" smtClean="0"/>
              <a:t>10 cm/s</a:t>
            </a:r>
            <a:endParaRPr lang="en-US" dirty="0"/>
          </a:p>
        </p:txBody>
      </p:sp>
      <p:sp>
        <p:nvSpPr>
          <p:cNvPr id="11" name="TextBox 10"/>
          <p:cNvSpPr txBox="1"/>
          <p:nvPr/>
        </p:nvSpPr>
        <p:spPr>
          <a:xfrm>
            <a:off x="8183455" y="4728108"/>
            <a:ext cx="815285" cy="369332"/>
          </a:xfrm>
          <a:prstGeom prst="rect">
            <a:avLst/>
          </a:prstGeom>
          <a:solidFill>
            <a:srgbClr val="FFFFFF"/>
          </a:solidFill>
        </p:spPr>
        <p:txBody>
          <a:bodyPr wrap="none" rtlCol="0">
            <a:spAutoFit/>
          </a:bodyPr>
          <a:lstStyle/>
          <a:p>
            <a:r>
              <a:rPr lang="en-US" dirty="0" smtClean="0"/>
              <a:t>5 cm/s</a:t>
            </a:r>
            <a:endParaRPr lang="en-US" dirty="0"/>
          </a:p>
        </p:txBody>
      </p:sp>
      <p:sp>
        <p:nvSpPr>
          <p:cNvPr id="12" name="TextBox 11"/>
          <p:cNvSpPr txBox="1"/>
          <p:nvPr/>
        </p:nvSpPr>
        <p:spPr>
          <a:xfrm>
            <a:off x="8144909" y="5557841"/>
            <a:ext cx="815285" cy="369332"/>
          </a:xfrm>
          <a:prstGeom prst="rect">
            <a:avLst/>
          </a:prstGeom>
          <a:solidFill>
            <a:srgbClr val="FFFFFF"/>
          </a:solidFill>
        </p:spPr>
        <p:txBody>
          <a:bodyPr wrap="none" rtlCol="0">
            <a:spAutoFit/>
          </a:bodyPr>
          <a:lstStyle/>
          <a:p>
            <a:r>
              <a:rPr lang="en-US" dirty="0" smtClean="0"/>
              <a:t>0 cm/s</a:t>
            </a:r>
            <a:endParaRPr lang="en-US" dirty="0"/>
          </a:p>
        </p:txBody>
      </p:sp>
      <p:sp>
        <p:nvSpPr>
          <p:cNvPr id="13" name="TextBox 12"/>
          <p:cNvSpPr txBox="1"/>
          <p:nvPr/>
        </p:nvSpPr>
        <p:spPr>
          <a:xfrm>
            <a:off x="8106373" y="1082679"/>
            <a:ext cx="932279" cy="369332"/>
          </a:xfrm>
          <a:prstGeom prst="rect">
            <a:avLst/>
          </a:prstGeom>
          <a:solidFill>
            <a:srgbClr val="FFFFFF"/>
          </a:solidFill>
        </p:spPr>
        <p:txBody>
          <a:bodyPr wrap="none" rtlCol="0">
            <a:spAutoFit/>
          </a:bodyPr>
          <a:lstStyle/>
          <a:p>
            <a:r>
              <a:rPr lang="en-US" dirty="0" smtClean="0"/>
              <a:t>25 cm/s</a:t>
            </a:r>
            <a:endParaRPr lang="en-US" dirty="0"/>
          </a:p>
        </p:txBody>
      </p:sp>
      <p:sp>
        <p:nvSpPr>
          <p:cNvPr id="14" name="TextBox 13"/>
          <p:cNvSpPr txBox="1"/>
          <p:nvPr/>
        </p:nvSpPr>
        <p:spPr>
          <a:xfrm>
            <a:off x="0" y="1402980"/>
            <a:ext cx="1862667" cy="3416320"/>
          </a:xfrm>
          <a:prstGeom prst="rect">
            <a:avLst/>
          </a:prstGeom>
          <a:noFill/>
        </p:spPr>
        <p:txBody>
          <a:bodyPr wrap="square" rtlCol="0">
            <a:spAutoFit/>
          </a:bodyPr>
          <a:lstStyle/>
          <a:p>
            <a:pPr algn="ctr"/>
            <a:r>
              <a:rPr lang="en-US" sz="2400" dirty="0" smtClean="0"/>
              <a:t>3 Sites</a:t>
            </a:r>
          </a:p>
          <a:p>
            <a:pPr algn="ctr"/>
            <a:endParaRPr lang="en-US" sz="2400" dirty="0"/>
          </a:p>
          <a:p>
            <a:pPr algn="ctr"/>
            <a:r>
              <a:rPr lang="en-US" sz="2400" dirty="0" smtClean="0"/>
              <a:t>25 MHz</a:t>
            </a:r>
          </a:p>
          <a:p>
            <a:pPr algn="ctr"/>
            <a:endParaRPr lang="en-US" sz="2400" dirty="0"/>
          </a:p>
          <a:p>
            <a:pPr algn="ctr"/>
            <a:r>
              <a:rPr lang="en-US" sz="2400" dirty="0" smtClean="0"/>
              <a:t>40 km coastline</a:t>
            </a:r>
          </a:p>
          <a:p>
            <a:pPr algn="ctr"/>
            <a:endParaRPr lang="en-US" sz="2400" dirty="0"/>
          </a:p>
          <a:p>
            <a:pPr algn="ctr"/>
            <a:r>
              <a:rPr lang="en-US" sz="2400" dirty="0" smtClean="0"/>
              <a:t>1 Km Spatial Resolution</a:t>
            </a:r>
            <a:endParaRPr lang="en-US" sz="2400" dirty="0"/>
          </a:p>
        </p:txBody>
      </p:sp>
    </p:spTree>
    <p:extLst>
      <p:ext uri="{BB962C8B-B14F-4D97-AF65-F5344CB8AC3E}">
        <p14:creationId xmlns:p14="http://schemas.microsoft.com/office/powerpoint/2010/main" val="20066798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MARA_13_Anim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8177" y="0"/>
            <a:ext cx="8308623" cy="6231467"/>
          </a:xfrm>
          <a:prstGeom prst="rect">
            <a:avLst/>
          </a:prstGeom>
        </p:spPr>
      </p:pic>
    </p:spTree>
    <p:extLst>
      <p:ext uri="{BB962C8B-B14F-4D97-AF65-F5344CB8AC3E}">
        <p14:creationId xmlns:p14="http://schemas.microsoft.com/office/powerpoint/2010/main" val="2777764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CA_Group_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841"/>
            <a:ext cx="9144000" cy="6073254"/>
          </a:xfrm>
          <a:prstGeom prst="rect">
            <a:avLst/>
          </a:prstGeom>
        </p:spPr>
      </p:pic>
      <p:pic>
        <p:nvPicPr>
          <p:cNvPr id="4" name="Picture 3" descr="orcabanner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7841"/>
            <a:ext cx="3304309" cy="1379294"/>
          </a:xfrm>
          <a:prstGeom prst="rect">
            <a:avLst/>
          </a:prstGeom>
          <a:solidFill>
            <a:srgbClr val="FF6600"/>
          </a:solidFill>
          <a:ln>
            <a:solidFill>
              <a:srgbClr val="000000"/>
            </a:solidFill>
          </a:ln>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0700535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2-21 at 6.5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0"/>
            <a:ext cx="3873500" cy="5006754"/>
          </a:xfrm>
          <a:prstGeom prst="rect">
            <a:avLst/>
          </a:prstGeom>
          <a:ln>
            <a:solidFill>
              <a:schemeClr val="tx1"/>
            </a:solidFill>
          </a:ln>
        </p:spPr>
      </p:pic>
      <p:pic>
        <p:nvPicPr>
          <p:cNvPr id="21" name="Picture 20"/>
          <p:cNvPicPr>
            <a:picLocks noChangeAspect="1"/>
          </p:cNvPicPr>
          <p:nvPr/>
        </p:nvPicPr>
        <p:blipFill>
          <a:blip r:embed="rId3"/>
          <a:stretch>
            <a:fillRect/>
          </a:stretch>
        </p:blipFill>
        <p:spPr>
          <a:xfrm>
            <a:off x="533400" y="3352800"/>
            <a:ext cx="4485733" cy="2438400"/>
          </a:xfrm>
          <a:prstGeom prst="rect">
            <a:avLst/>
          </a:prstGeom>
        </p:spPr>
      </p:pic>
      <p:sp>
        <p:nvSpPr>
          <p:cNvPr id="2" name="Title 1"/>
          <p:cNvSpPr>
            <a:spLocks noGrp="1"/>
          </p:cNvSpPr>
          <p:nvPr>
            <p:ph type="title"/>
          </p:nvPr>
        </p:nvSpPr>
        <p:spPr>
          <a:xfrm>
            <a:off x="457200" y="29105"/>
            <a:ext cx="8229600" cy="1143000"/>
          </a:xfrm>
        </p:spPr>
        <p:txBody>
          <a:bodyPr anchor="t" anchorCtr="0"/>
          <a:lstStyle/>
          <a:p>
            <a:r>
              <a:rPr lang="en-US" dirty="0" smtClean="0"/>
              <a:t>HF Radar Detects Tsunamis</a:t>
            </a:r>
            <a:endParaRPr lang="en-US" dirty="0"/>
          </a:p>
        </p:txBody>
      </p:sp>
      <p:pic>
        <p:nvPicPr>
          <p:cNvPr id="10" name="Picture 10" descr="BRNT_Orbital_Velocity.png"/>
          <p:cNvPicPr>
            <a:picLocks noChangeAspect="1"/>
          </p:cNvPicPr>
          <p:nvPr/>
        </p:nvPicPr>
        <p:blipFill rotWithShape="1">
          <a:blip r:embed="rId4">
            <a:extLst>
              <a:ext uri="{28A0092B-C50C-407E-A947-70E740481C1C}">
                <a14:useLocalDpi xmlns:a14="http://schemas.microsoft.com/office/drawing/2010/main" val="0"/>
              </a:ext>
            </a:extLst>
          </a:blip>
          <a:srcRect t="1814"/>
          <a:stretch/>
        </p:blipFill>
        <p:spPr bwMode="auto">
          <a:xfrm>
            <a:off x="5235180" y="797726"/>
            <a:ext cx="3908820" cy="606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44780" y="1524000"/>
            <a:ext cx="1733818" cy="400110"/>
          </a:xfrm>
          <a:prstGeom prst="rect">
            <a:avLst/>
          </a:prstGeom>
          <a:noFill/>
        </p:spPr>
        <p:txBody>
          <a:bodyPr wrap="none" rtlCol="0">
            <a:spAutoFit/>
          </a:bodyPr>
          <a:lstStyle/>
          <a:p>
            <a:r>
              <a:rPr lang="en-US" sz="2000" dirty="0" smtClean="0">
                <a:solidFill>
                  <a:srgbClr val="0000FF"/>
                </a:solidFill>
              </a:rPr>
              <a:t>6 km offshore</a:t>
            </a:r>
            <a:endParaRPr lang="en-US" sz="2000" dirty="0">
              <a:solidFill>
                <a:srgbClr val="0000FF"/>
              </a:solidFill>
            </a:endParaRPr>
          </a:p>
        </p:txBody>
      </p:sp>
      <p:sp>
        <p:nvSpPr>
          <p:cNvPr id="12" name="TextBox 11"/>
          <p:cNvSpPr txBox="1"/>
          <p:nvPr/>
        </p:nvSpPr>
        <p:spPr>
          <a:xfrm>
            <a:off x="5844780" y="2667000"/>
            <a:ext cx="1876460" cy="400110"/>
          </a:xfrm>
          <a:prstGeom prst="rect">
            <a:avLst/>
          </a:prstGeom>
          <a:noFill/>
        </p:spPr>
        <p:txBody>
          <a:bodyPr wrap="none" rtlCol="0">
            <a:spAutoFit/>
          </a:bodyPr>
          <a:lstStyle/>
          <a:p>
            <a:r>
              <a:rPr lang="en-US" sz="2000" dirty="0" smtClean="0">
                <a:solidFill>
                  <a:srgbClr val="FF0000"/>
                </a:solidFill>
              </a:rPr>
              <a:t>10 km offshore</a:t>
            </a:r>
            <a:endParaRPr lang="en-US" sz="2000" dirty="0">
              <a:solidFill>
                <a:srgbClr val="FF0000"/>
              </a:solidFill>
            </a:endParaRPr>
          </a:p>
        </p:txBody>
      </p:sp>
      <p:sp>
        <p:nvSpPr>
          <p:cNvPr id="13" name="TextBox 12"/>
          <p:cNvSpPr txBox="1"/>
          <p:nvPr/>
        </p:nvSpPr>
        <p:spPr>
          <a:xfrm>
            <a:off x="5844780" y="3657600"/>
            <a:ext cx="1876460" cy="400110"/>
          </a:xfrm>
          <a:prstGeom prst="rect">
            <a:avLst/>
          </a:prstGeom>
          <a:noFill/>
        </p:spPr>
        <p:txBody>
          <a:bodyPr wrap="none" rtlCol="0">
            <a:spAutoFit/>
          </a:bodyPr>
          <a:lstStyle/>
          <a:p>
            <a:r>
              <a:rPr lang="en-US" sz="2000" dirty="0" smtClean="0">
                <a:solidFill>
                  <a:srgbClr val="00FF00"/>
                </a:solidFill>
              </a:rPr>
              <a:t>14 km offshore</a:t>
            </a:r>
            <a:endParaRPr lang="en-US" sz="2000" dirty="0">
              <a:solidFill>
                <a:srgbClr val="00FF00"/>
              </a:solidFill>
            </a:endParaRPr>
          </a:p>
        </p:txBody>
      </p:sp>
      <p:sp>
        <p:nvSpPr>
          <p:cNvPr id="14" name="TextBox 13"/>
          <p:cNvSpPr txBox="1"/>
          <p:nvPr/>
        </p:nvSpPr>
        <p:spPr>
          <a:xfrm>
            <a:off x="5844780" y="4876800"/>
            <a:ext cx="1876460" cy="400110"/>
          </a:xfrm>
          <a:prstGeom prst="rect">
            <a:avLst/>
          </a:prstGeom>
          <a:noFill/>
        </p:spPr>
        <p:txBody>
          <a:bodyPr wrap="none" rtlCol="0">
            <a:spAutoFit/>
          </a:bodyPr>
          <a:lstStyle/>
          <a:p>
            <a:r>
              <a:rPr lang="en-US" sz="2000" dirty="0" smtClean="0">
                <a:solidFill>
                  <a:srgbClr val="FF00FF"/>
                </a:solidFill>
              </a:rPr>
              <a:t>18 km offshore</a:t>
            </a:r>
            <a:endParaRPr lang="en-US" sz="2000" dirty="0">
              <a:solidFill>
                <a:srgbClr val="FF00FF"/>
              </a:solidFill>
            </a:endParaRPr>
          </a:p>
        </p:txBody>
      </p:sp>
      <p:sp>
        <p:nvSpPr>
          <p:cNvPr id="15" name="TextBox 14"/>
          <p:cNvSpPr txBox="1"/>
          <p:nvPr/>
        </p:nvSpPr>
        <p:spPr>
          <a:xfrm>
            <a:off x="5844780" y="5943600"/>
            <a:ext cx="1876460" cy="400110"/>
          </a:xfrm>
          <a:prstGeom prst="rect">
            <a:avLst/>
          </a:prstGeom>
          <a:noFill/>
        </p:spPr>
        <p:txBody>
          <a:bodyPr wrap="none" rtlCol="0">
            <a:spAutoFit/>
          </a:bodyPr>
          <a:lstStyle/>
          <a:p>
            <a:r>
              <a:rPr lang="en-US" sz="2000" dirty="0" smtClean="0"/>
              <a:t>22 km offshore</a:t>
            </a:r>
            <a:endParaRPr lang="en-US" sz="2000" dirty="0"/>
          </a:p>
        </p:txBody>
      </p:sp>
      <p:grpSp>
        <p:nvGrpSpPr>
          <p:cNvPr id="20" name="Group 19"/>
          <p:cNvGrpSpPr/>
          <p:nvPr/>
        </p:nvGrpSpPr>
        <p:grpSpPr>
          <a:xfrm>
            <a:off x="381000" y="3124200"/>
            <a:ext cx="4572000" cy="2976265"/>
            <a:chOff x="1219200" y="3200400"/>
            <a:chExt cx="3886200" cy="2519065"/>
          </a:xfrm>
        </p:grpSpPr>
        <p:grpSp>
          <p:nvGrpSpPr>
            <p:cNvPr id="18" name="Group 17"/>
            <p:cNvGrpSpPr/>
            <p:nvPr/>
          </p:nvGrpSpPr>
          <p:grpSpPr>
            <a:xfrm>
              <a:off x="1219200" y="3200400"/>
              <a:ext cx="3886200" cy="2519065"/>
              <a:chOff x="1219200" y="3200400"/>
              <a:chExt cx="3886200" cy="2519065"/>
            </a:xfrm>
          </p:grpSpPr>
          <p:pic>
            <p:nvPicPr>
              <p:cNvPr id="16" name="Picture 15" descr="shore0231.jpg"/>
              <p:cNvPicPr>
                <a:picLocks noChangeAspect="1"/>
              </p:cNvPicPr>
              <p:nvPr/>
            </p:nvPicPr>
            <p:blipFill rotWithShape="1">
              <a:blip r:embed="rId5">
                <a:extLst>
                  <a:ext uri="{28A0092B-C50C-407E-A947-70E740481C1C}">
                    <a14:useLocalDpi xmlns:a14="http://schemas.microsoft.com/office/drawing/2010/main" val="0"/>
                  </a:ext>
                </a:extLst>
              </a:blip>
              <a:srcRect l="29902" t="47909" r="57814" b="41619"/>
              <a:stretch/>
            </p:blipFill>
            <p:spPr>
              <a:xfrm>
                <a:off x="1219200" y="3200400"/>
                <a:ext cx="3886200" cy="2484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1752600" y="5257800"/>
                <a:ext cx="3281517" cy="461665"/>
              </a:xfrm>
              <a:prstGeom prst="rect">
                <a:avLst/>
              </a:prstGeom>
              <a:noFill/>
            </p:spPr>
            <p:txBody>
              <a:bodyPr wrap="none" rtlCol="0">
                <a:spAutoFit/>
              </a:bodyPr>
              <a:lstStyle/>
              <a:p>
                <a:r>
                  <a:rPr lang="en-US" dirty="0" smtClean="0"/>
                  <a:t>Long Beach Island, NJ</a:t>
                </a:r>
                <a:endParaRPr lang="en-US" dirty="0"/>
              </a:p>
            </p:txBody>
          </p:sp>
        </p:grpSp>
        <p:sp>
          <p:nvSpPr>
            <p:cNvPr id="19" name="Oval 18"/>
            <p:cNvSpPr/>
            <p:nvPr/>
          </p:nvSpPr>
          <p:spPr bwMode="auto">
            <a:xfrm>
              <a:off x="2743200" y="3886200"/>
              <a:ext cx="838200" cy="838200"/>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1" charset="-128"/>
              </a:endParaRPr>
            </a:p>
          </p:txBody>
        </p:sp>
      </p:grpSp>
    </p:spTree>
    <p:extLst>
      <p:ext uri="{BB962C8B-B14F-4D97-AF65-F5344CB8AC3E}">
        <p14:creationId xmlns:p14="http://schemas.microsoft.com/office/powerpoint/2010/main" val="2945722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118206426_2340b3d5e9_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0" y="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b="1" dirty="0" smtClean="0"/>
              <a:t> </a:t>
            </a:r>
            <a:r>
              <a:rPr lang="en-US" sz="4800" b="1" i="1" dirty="0" smtClean="0"/>
              <a:t>HF  Radar Application</a:t>
            </a:r>
          </a:p>
        </p:txBody>
      </p:sp>
      <p:pic>
        <p:nvPicPr>
          <p:cNvPr id="30725" name="Picture 5" descr="1468414560_d638cdb7d2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371600"/>
            <a:ext cx="1320800" cy="990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6" descr="1490972357_d86649c7e2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514600"/>
            <a:ext cx="1207241" cy="1295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NOAA_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8400" y="1524000"/>
            <a:ext cx="1326745" cy="1272592"/>
          </a:xfrm>
          <a:prstGeom prst="rect">
            <a:avLst/>
          </a:prstGeom>
        </p:spPr>
      </p:pic>
      <p:pic>
        <p:nvPicPr>
          <p:cNvPr id="6" name="Picture 5" descr="Coast Guard Search and Rescu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0" y="1524000"/>
            <a:ext cx="1224259" cy="1219200"/>
          </a:xfrm>
          <a:prstGeom prst="rect">
            <a:avLst/>
          </a:prstGeom>
        </p:spPr>
      </p:pic>
      <p:sp>
        <p:nvSpPr>
          <p:cNvPr id="11" name="Text Box 3"/>
          <p:cNvSpPr txBox="1">
            <a:spLocks noChangeArrowheads="1"/>
          </p:cNvSpPr>
          <p:nvPr/>
        </p:nvSpPr>
        <p:spPr bwMode="auto">
          <a:xfrm>
            <a:off x="19351" y="46482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b="1" dirty="0" smtClean="0"/>
              <a:t> </a:t>
            </a:r>
            <a:r>
              <a:rPr lang="en-US" sz="4800" b="1" i="1" dirty="0" smtClean="0"/>
              <a:t>Search And Rescue</a:t>
            </a:r>
          </a:p>
        </p:txBody>
      </p:sp>
      <p:sp>
        <p:nvSpPr>
          <p:cNvPr id="13" name="TextBox 12"/>
          <p:cNvSpPr txBox="1"/>
          <p:nvPr/>
        </p:nvSpPr>
        <p:spPr>
          <a:xfrm>
            <a:off x="6477000" y="5867400"/>
            <a:ext cx="2531462" cy="830997"/>
          </a:xfrm>
          <a:prstGeom prst="rect">
            <a:avLst/>
          </a:prstGeom>
          <a:noFill/>
        </p:spPr>
        <p:txBody>
          <a:bodyPr wrap="none" rtlCol="0">
            <a:spAutoFit/>
          </a:bodyPr>
          <a:lstStyle/>
          <a:p>
            <a:r>
              <a:rPr lang="en-US" sz="2400" b="1" dirty="0" smtClean="0">
                <a:solidFill>
                  <a:schemeClr val="bg1"/>
                </a:solidFill>
              </a:rPr>
              <a:t>Dr. Hugh Roarty</a:t>
            </a:r>
          </a:p>
          <a:p>
            <a:r>
              <a:rPr lang="en-US" sz="2400" b="1" dirty="0" smtClean="0">
                <a:solidFill>
                  <a:schemeClr val="bg1"/>
                </a:solidFill>
              </a:rPr>
              <a:t>Dr. Josh Kohut</a:t>
            </a:r>
            <a:endParaRPr lang="en-US" sz="2400" b="1" dirty="0">
              <a:solidFill>
                <a:schemeClr val="bg1"/>
              </a:solidFill>
            </a:endParaRPr>
          </a:p>
        </p:txBody>
      </p:sp>
    </p:spTree>
    <p:extLst>
      <p:ext uri="{BB962C8B-B14F-4D97-AF65-F5344CB8AC3E}">
        <p14:creationId xmlns:p14="http://schemas.microsoft.com/office/powerpoint/2010/main" val="965652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normAutofit fontScale="90000"/>
          </a:bodyPr>
          <a:lstStyle/>
          <a:p>
            <a:pPr eaLnBrk="1" hangingPunct="1">
              <a:defRPr/>
            </a:pPr>
            <a:r>
              <a:rPr lang="en-US" sz="3600" b="1" dirty="0" smtClean="0">
                <a:cs typeface="+mj-cs"/>
              </a:rPr>
              <a:t>USCG</a:t>
            </a:r>
            <a:br>
              <a:rPr lang="en-US" sz="3600" b="1" dirty="0" smtClean="0">
                <a:cs typeface="+mj-cs"/>
              </a:rPr>
            </a:br>
            <a:r>
              <a:rPr lang="en-US" sz="3600" b="1" dirty="0" smtClean="0">
                <a:cs typeface="+mj-cs"/>
              </a:rPr>
              <a:t> Area of Responsibility</a:t>
            </a:r>
          </a:p>
        </p:txBody>
      </p:sp>
      <p:pic>
        <p:nvPicPr>
          <p:cNvPr id="4098" name="Picture 3" descr="cg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99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SAREM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0"/>
            <a:ext cx="1595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5" descr="USCG_AORs"/>
          <p:cNvPicPr>
            <a:picLocks noGrp="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0" y="1555750"/>
            <a:ext cx="9140825" cy="5302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2535490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Text Box 2"/>
          <p:cNvSpPr txBox="1">
            <a:spLocks noChangeArrowheads="1"/>
          </p:cNvSpPr>
          <p:nvPr/>
        </p:nvSpPr>
        <p:spPr bwMode="auto">
          <a:xfrm>
            <a:off x="1524000" y="346075"/>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400" dirty="0">
              <a:latin typeface="Times New Roman" charset="0"/>
              <a:cs typeface="+mn-cs"/>
            </a:endParaRPr>
          </a:p>
        </p:txBody>
      </p:sp>
      <p:sp>
        <p:nvSpPr>
          <p:cNvPr id="561155" name="Text Box 3"/>
          <p:cNvSpPr txBox="1">
            <a:spLocks noChangeArrowheads="1"/>
          </p:cNvSpPr>
          <p:nvPr/>
        </p:nvSpPr>
        <p:spPr bwMode="auto">
          <a:xfrm>
            <a:off x="1371600" y="346075"/>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400" dirty="0">
              <a:latin typeface="Times New Roman" charset="0"/>
              <a:cs typeface="+mn-cs"/>
            </a:endParaRPr>
          </a:p>
        </p:txBody>
      </p:sp>
      <p:pic>
        <p:nvPicPr>
          <p:cNvPr id="7172" name="Picture 5" descr="cgmar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13" y="-25400"/>
            <a:ext cx="18399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SLDMB_2006_07_deployment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476375"/>
            <a:ext cx="9144000" cy="4708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1490972357_d86649c7e2_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2399" y="0"/>
            <a:ext cx="1371601" cy="14717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itle 2"/>
          <p:cNvSpPr>
            <a:spLocks noGrp="1"/>
          </p:cNvSpPr>
          <p:nvPr>
            <p:ph type="title"/>
          </p:nvPr>
        </p:nvSpPr>
        <p:spPr>
          <a:xfrm>
            <a:off x="0" y="-38100"/>
            <a:ext cx="9144000" cy="609600"/>
          </a:xfrm>
        </p:spPr>
        <p:txBody>
          <a:bodyPr>
            <a:normAutofit fontScale="90000"/>
          </a:bodyPr>
          <a:lstStyle/>
          <a:p>
            <a:r>
              <a:rPr lang="en-US" sz="3600" dirty="0" smtClean="0"/>
              <a:t>USCG Drifter Deployments</a:t>
            </a:r>
            <a:endParaRPr lang="en-US" sz="3600" dirty="0"/>
          </a:p>
        </p:txBody>
      </p:sp>
      <p:sp>
        <p:nvSpPr>
          <p:cNvPr id="2" name="TextBox 1"/>
          <p:cNvSpPr txBox="1"/>
          <p:nvPr/>
        </p:nvSpPr>
        <p:spPr>
          <a:xfrm>
            <a:off x="2133600" y="5257800"/>
            <a:ext cx="5464485" cy="830997"/>
          </a:xfrm>
          <a:prstGeom prst="rect">
            <a:avLst/>
          </a:prstGeom>
          <a:noFill/>
        </p:spPr>
        <p:txBody>
          <a:bodyPr wrap="square" rtlCol="0">
            <a:spAutoFit/>
          </a:bodyPr>
          <a:lstStyle/>
          <a:p>
            <a:pPr algn="ctr"/>
            <a:r>
              <a:rPr lang="en-US" dirty="0" smtClean="0"/>
              <a:t>Most SAR cases occur in the envisioned HF Radar Network </a:t>
            </a:r>
            <a:r>
              <a:rPr lang="en-US" dirty="0"/>
              <a:t>f</a:t>
            </a:r>
            <a:r>
              <a:rPr lang="en-US" dirty="0" smtClean="0"/>
              <a:t>ootprint</a:t>
            </a:r>
            <a:endParaRPr lang="en-US" dirty="0"/>
          </a:p>
        </p:txBody>
      </p:sp>
      <p:pic>
        <p:nvPicPr>
          <p:cNvPr id="4" name="Picture 3" descr="Screen Shot 2015-02-21 at 8.11.24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447800"/>
            <a:ext cx="3657600" cy="2522011"/>
          </a:xfrm>
          <a:prstGeom prst="rect">
            <a:avLst/>
          </a:prstGeom>
          <a:ln>
            <a:solidFill>
              <a:srgbClr val="000000"/>
            </a:solidFill>
          </a:ln>
        </p:spPr>
      </p:pic>
      <p:sp>
        <p:nvSpPr>
          <p:cNvPr id="5" name="TextBox 4"/>
          <p:cNvSpPr txBox="1"/>
          <p:nvPr/>
        </p:nvSpPr>
        <p:spPr>
          <a:xfrm>
            <a:off x="2503384" y="520700"/>
            <a:ext cx="4075906" cy="923330"/>
          </a:xfrm>
          <a:prstGeom prst="rect">
            <a:avLst/>
          </a:prstGeom>
          <a:noFill/>
        </p:spPr>
        <p:txBody>
          <a:bodyPr wrap="none" rtlCol="0">
            <a:spAutoFit/>
          </a:bodyPr>
          <a:lstStyle/>
          <a:p>
            <a:pPr algn="ctr"/>
            <a:r>
              <a:rPr lang="en-US" dirty="0" smtClean="0"/>
              <a:t>Self Locating Data Marker Buoys (SLDMB)</a:t>
            </a:r>
          </a:p>
          <a:p>
            <a:pPr algn="ctr"/>
            <a:r>
              <a:rPr lang="en-US" dirty="0"/>
              <a:t>f</a:t>
            </a:r>
            <a:r>
              <a:rPr lang="en-US" dirty="0" smtClean="0"/>
              <a:t>or Search And Rescue (SAR) </a:t>
            </a:r>
          </a:p>
          <a:p>
            <a:pPr algn="ctr"/>
            <a:r>
              <a:rPr lang="en-US" dirty="0" smtClean="0"/>
              <a:t>January 2006 – December 2007 (2 years)</a:t>
            </a:r>
            <a:endParaRPr lang="en-US" dirty="0"/>
          </a:p>
        </p:txBody>
      </p:sp>
      <p:sp>
        <p:nvSpPr>
          <p:cNvPr id="3" name="TextBox 2"/>
          <p:cNvSpPr txBox="1"/>
          <p:nvPr/>
        </p:nvSpPr>
        <p:spPr>
          <a:xfrm>
            <a:off x="25400" y="3352800"/>
            <a:ext cx="1828800" cy="646331"/>
          </a:xfrm>
          <a:prstGeom prst="rect">
            <a:avLst/>
          </a:prstGeom>
          <a:noFill/>
        </p:spPr>
        <p:txBody>
          <a:bodyPr wrap="square" rtlCol="0">
            <a:spAutoFit/>
          </a:bodyPr>
          <a:lstStyle/>
          <a:p>
            <a:r>
              <a:rPr lang="en-US" sz="1800" dirty="0" smtClean="0"/>
              <a:t>National HF Radar Network</a:t>
            </a:r>
            <a:endParaRPr lang="en-US" sz="1800" dirty="0"/>
          </a:p>
        </p:txBody>
      </p:sp>
    </p:spTree>
    <p:extLst>
      <p:ext uri="{BB962C8B-B14F-4D97-AF65-F5344CB8AC3E}">
        <p14:creationId xmlns:p14="http://schemas.microsoft.com/office/powerpoint/2010/main" val="10760564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17675"/>
            <a:ext cx="4557038"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dar_r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887" y="1524000"/>
            <a:ext cx="4499113" cy="3695700"/>
          </a:xfrm>
          <a:prstGeom prst="rect">
            <a:avLst/>
          </a:prstGeom>
        </p:spPr>
      </p:pic>
      <p:sp>
        <p:nvSpPr>
          <p:cNvPr id="5" name="TextBox 4"/>
          <p:cNvSpPr txBox="1"/>
          <p:nvPr/>
        </p:nvSpPr>
        <p:spPr>
          <a:xfrm>
            <a:off x="4648200" y="5105400"/>
            <a:ext cx="4495800" cy="1200328"/>
          </a:xfrm>
          <a:prstGeom prst="rect">
            <a:avLst/>
          </a:prstGeom>
          <a:noFill/>
        </p:spPr>
        <p:txBody>
          <a:bodyPr wrap="square" rtlCol="0">
            <a:spAutoFit/>
          </a:bodyPr>
          <a:lstStyle/>
          <a:p>
            <a:r>
              <a:rPr lang="en-US" sz="2400" b="1" dirty="0" smtClean="0"/>
              <a:t>Drifter</a:t>
            </a:r>
          </a:p>
          <a:p>
            <a:r>
              <a:rPr lang="en-US" sz="2400" b="1" dirty="0" smtClean="0">
                <a:solidFill>
                  <a:srgbClr val="0000FF"/>
                </a:solidFill>
              </a:rPr>
              <a:t>CODAR</a:t>
            </a:r>
          </a:p>
          <a:p>
            <a:r>
              <a:rPr lang="en-US" sz="2400" b="1" dirty="0" smtClean="0">
                <a:solidFill>
                  <a:srgbClr val="FF0000"/>
                </a:solidFill>
              </a:rPr>
              <a:t>NOAA</a:t>
            </a:r>
            <a:endParaRPr lang="en-US" sz="2400" b="1" dirty="0">
              <a:solidFill>
                <a:srgbClr val="FF0000"/>
              </a:solidFill>
            </a:endParaRPr>
          </a:p>
        </p:txBody>
      </p:sp>
      <p:sp>
        <p:nvSpPr>
          <p:cNvPr id="6" name="Title 5"/>
          <p:cNvSpPr>
            <a:spLocks noGrp="1"/>
          </p:cNvSpPr>
          <p:nvPr>
            <p:ph type="title"/>
          </p:nvPr>
        </p:nvSpPr>
        <p:spPr/>
        <p:txBody>
          <a:bodyPr/>
          <a:lstStyle/>
          <a:p>
            <a:endParaRPr lang="en-US" dirty="0"/>
          </a:p>
        </p:txBody>
      </p:sp>
      <p:sp>
        <p:nvSpPr>
          <p:cNvPr id="7" name="Title 3"/>
          <p:cNvSpPr txBox="1">
            <a:spLocks/>
          </p:cNvSpPr>
          <p:nvPr/>
        </p:nvSpPr>
        <p:spPr bwMode="auto">
          <a:xfrm>
            <a:off x="457200" y="0"/>
            <a:ext cx="8229600" cy="1143000"/>
          </a:xfrm>
          <a:prstGeom prst="rect">
            <a:avLst/>
          </a:prstGeom>
          <a:solidFill>
            <a:schemeClr val="lt1"/>
          </a:solidFill>
          <a:ln w="25400" cap="flat" cmpd="sng" algn="ctr">
            <a:solidFill>
              <a:schemeClr val="accent3"/>
            </a:solidFill>
            <a:prstDash val="solid"/>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dirty="0" smtClean="0"/>
              <a:t>Long Range 5 MHz </a:t>
            </a:r>
            <a:br>
              <a:rPr lang="en-US" dirty="0" smtClean="0"/>
            </a:br>
            <a:r>
              <a:rPr lang="en-US" sz="2400" dirty="0" smtClean="0"/>
              <a:t>Year 2005</a:t>
            </a:r>
            <a:endParaRPr lang="en-US" sz="2400" dirty="0"/>
          </a:p>
        </p:txBody>
      </p:sp>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1800" y="4343400"/>
            <a:ext cx="1524000" cy="1620346"/>
          </a:xfrm>
          <a:prstGeom prst="rect">
            <a:avLst/>
          </a:prstGeom>
          <a:noFill/>
          <a:ln w="19050">
            <a:solidFill>
              <a:srgbClr val="000000"/>
            </a:solidFill>
            <a:miter lim="800000"/>
            <a:headEnd/>
            <a:tailEnd/>
          </a:ln>
        </p:spPr>
      </p:pic>
    </p:spTree>
    <p:extLst>
      <p:ext uri="{BB962C8B-B14F-4D97-AF65-F5344CB8AC3E}">
        <p14:creationId xmlns:p14="http://schemas.microsoft.com/office/powerpoint/2010/main" val="502441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5" descr="cgmar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13" y="-25400"/>
            <a:ext cx="18399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1490972357_d86649c7e2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2399" y="0"/>
            <a:ext cx="1371601" cy="14717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itle 2"/>
          <p:cNvSpPr>
            <a:spLocks noGrp="1"/>
          </p:cNvSpPr>
          <p:nvPr>
            <p:ph type="title"/>
          </p:nvPr>
        </p:nvSpPr>
        <p:spPr>
          <a:xfrm>
            <a:off x="0" y="76200"/>
            <a:ext cx="9144000" cy="609600"/>
          </a:xfrm>
        </p:spPr>
        <p:txBody>
          <a:bodyPr>
            <a:normAutofit fontScale="90000"/>
          </a:bodyPr>
          <a:lstStyle/>
          <a:p>
            <a:r>
              <a:rPr lang="en-US" sz="3600" dirty="0" smtClean="0"/>
              <a:t>USCG Current Validation</a:t>
            </a:r>
            <a:endParaRPr lang="en-US" sz="3600" dirty="0"/>
          </a:p>
        </p:txBody>
      </p:sp>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8587" y="2452687"/>
            <a:ext cx="4295775" cy="3109913"/>
          </a:xfrm>
          <a:prstGeom prst="rect">
            <a:avLst/>
          </a:prstGeom>
          <a:noFill/>
          <a:ln w="9525">
            <a:noFill/>
            <a:miter lim="800000"/>
            <a:headEnd/>
            <a:tailEnd/>
          </a:ln>
        </p:spPr>
      </p:pic>
      <p:sp>
        <p:nvSpPr>
          <p:cNvPr id="15" name="Text Box 7"/>
          <p:cNvSpPr txBox="1">
            <a:spLocks noChangeArrowheads="1"/>
          </p:cNvSpPr>
          <p:nvPr/>
        </p:nvSpPr>
        <p:spPr bwMode="auto">
          <a:xfrm>
            <a:off x="2274887" y="4773612"/>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FF3300"/>
                </a:solidFill>
                <a:ea typeface="ＭＳ Ｐゴシック" charset="-128"/>
                <a:cs typeface="ＭＳ Ｐゴシック" charset="-128"/>
              </a:rPr>
              <a:t>232 km</a:t>
            </a:r>
          </a:p>
        </p:txBody>
      </p:sp>
      <p:sp>
        <p:nvSpPr>
          <p:cNvPr id="16" name="Line 8"/>
          <p:cNvSpPr>
            <a:spLocks noChangeShapeType="1"/>
          </p:cNvSpPr>
          <p:nvPr/>
        </p:nvSpPr>
        <p:spPr bwMode="auto">
          <a:xfrm>
            <a:off x="3154362" y="4970462"/>
            <a:ext cx="1006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17" name="Line 9"/>
          <p:cNvSpPr>
            <a:spLocks noChangeShapeType="1"/>
          </p:cNvSpPr>
          <p:nvPr/>
        </p:nvSpPr>
        <p:spPr bwMode="auto">
          <a:xfrm flipH="1">
            <a:off x="1725612" y="4967287"/>
            <a:ext cx="625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18" name="Text Box 10"/>
          <p:cNvSpPr txBox="1">
            <a:spLocks noChangeArrowheads="1"/>
          </p:cNvSpPr>
          <p:nvPr/>
        </p:nvSpPr>
        <p:spPr bwMode="auto">
          <a:xfrm>
            <a:off x="1062037" y="3862387"/>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FF3300"/>
                </a:solidFill>
                <a:ea typeface="ＭＳ Ｐゴシック" charset="-128"/>
                <a:cs typeface="ＭＳ Ｐゴシック" charset="-128"/>
              </a:rPr>
              <a:t>154 km</a:t>
            </a:r>
          </a:p>
        </p:txBody>
      </p:sp>
      <p:sp>
        <p:nvSpPr>
          <p:cNvPr id="19" name="Line 11"/>
          <p:cNvSpPr>
            <a:spLocks noChangeShapeType="1"/>
          </p:cNvSpPr>
          <p:nvPr/>
        </p:nvSpPr>
        <p:spPr bwMode="auto">
          <a:xfrm>
            <a:off x="1520825" y="4178300"/>
            <a:ext cx="0" cy="53498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0" name="Line 12"/>
          <p:cNvSpPr>
            <a:spLocks noChangeShapeType="1"/>
          </p:cNvSpPr>
          <p:nvPr/>
        </p:nvSpPr>
        <p:spPr bwMode="auto">
          <a:xfrm flipH="1" flipV="1">
            <a:off x="1524000" y="3143250"/>
            <a:ext cx="3175" cy="71913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3" name="TextBox 2"/>
          <p:cNvSpPr txBox="1"/>
          <p:nvPr/>
        </p:nvSpPr>
        <p:spPr>
          <a:xfrm>
            <a:off x="1219200" y="838200"/>
            <a:ext cx="7924800" cy="1569660"/>
          </a:xfrm>
          <a:prstGeom prst="rect">
            <a:avLst/>
          </a:prstGeom>
          <a:noFill/>
        </p:spPr>
        <p:txBody>
          <a:bodyPr wrap="square" rtlCol="0">
            <a:spAutoFit/>
          </a:bodyPr>
          <a:lstStyle/>
          <a:p>
            <a:r>
              <a:rPr lang="en-US" dirty="0" smtClean="0"/>
              <a:t>Results of a 1-year blind validation study - </a:t>
            </a:r>
          </a:p>
          <a:p>
            <a:r>
              <a:rPr lang="en-US" dirty="0" smtClean="0"/>
              <a:t>For every real drifter deployed at sea:</a:t>
            </a:r>
          </a:p>
          <a:p>
            <a:pPr marL="342900" indent="-342900">
              <a:buFont typeface="Arial"/>
              <a:buChar char="•"/>
            </a:pPr>
            <a:r>
              <a:rPr lang="en-US" dirty="0" smtClean="0"/>
              <a:t>5000 Virtual Drifters Deployed in SAROPS</a:t>
            </a:r>
          </a:p>
          <a:p>
            <a:pPr marL="342900" indent="-342900">
              <a:buFont typeface="Arial"/>
              <a:buChar char="•"/>
            </a:pPr>
            <a:r>
              <a:rPr lang="en-US" dirty="0" smtClean="0"/>
              <a:t>Search Areas compared to real drifters every 12 hours</a:t>
            </a:r>
            <a:endParaRPr lang="en-US" dirty="0"/>
          </a:p>
        </p:txBody>
      </p:sp>
      <p:sp>
        <p:nvSpPr>
          <p:cNvPr id="4" name="TextBox 3"/>
          <p:cNvSpPr txBox="1"/>
          <p:nvPr/>
        </p:nvSpPr>
        <p:spPr>
          <a:xfrm>
            <a:off x="228600" y="5486400"/>
            <a:ext cx="4238961" cy="830997"/>
          </a:xfrm>
          <a:prstGeom prst="rect">
            <a:avLst/>
          </a:prstGeom>
          <a:noFill/>
        </p:spPr>
        <p:txBody>
          <a:bodyPr wrap="none" rtlCol="0">
            <a:spAutoFit/>
          </a:bodyPr>
          <a:lstStyle/>
          <a:p>
            <a:pPr algn="ctr"/>
            <a:r>
              <a:rPr lang="en-US" dirty="0" smtClean="0"/>
              <a:t>HYCOM 96 hour Search Area</a:t>
            </a:r>
          </a:p>
          <a:p>
            <a:pPr algn="ctr"/>
            <a:r>
              <a:rPr lang="en-US" dirty="0" smtClean="0">
                <a:solidFill>
                  <a:srgbClr val="000000"/>
                </a:solidFill>
                <a:ea typeface="ＭＳ Ｐゴシック" charset="-128"/>
                <a:cs typeface="ＭＳ Ｐゴシック" charset="-128"/>
              </a:rPr>
              <a:t>36,000 </a:t>
            </a:r>
            <a:r>
              <a:rPr lang="en-US" dirty="0">
                <a:solidFill>
                  <a:srgbClr val="000000"/>
                </a:solidFill>
                <a:ea typeface="ＭＳ Ｐゴシック" charset="-128"/>
                <a:cs typeface="ＭＳ Ｐゴシック" charset="-128"/>
              </a:rPr>
              <a:t>km</a:t>
            </a:r>
            <a:r>
              <a:rPr lang="en-US" baseline="30000" dirty="0">
                <a:solidFill>
                  <a:srgbClr val="000000"/>
                </a:solidFill>
                <a:ea typeface="ＭＳ Ｐゴシック" charset="-128"/>
                <a:cs typeface="ＭＳ Ｐゴシック" charset="-128"/>
              </a:rPr>
              <a:t>2</a:t>
            </a:r>
            <a:endParaRPr lang="en-US" dirty="0"/>
          </a:p>
        </p:txBody>
      </p:sp>
      <p:grpSp>
        <p:nvGrpSpPr>
          <p:cNvPr id="2" name="Group 1"/>
          <p:cNvGrpSpPr/>
          <p:nvPr/>
        </p:nvGrpSpPr>
        <p:grpSpPr>
          <a:xfrm>
            <a:off x="4630174" y="2443162"/>
            <a:ext cx="4437626" cy="3874235"/>
            <a:chOff x="4630174" y="2443162"/>
            <a:chExt cx="4437626" cy="3874235"/>
          </a:xfrm>
        </p:grpSpPr>
        <p:pic>
          <p:nvPicPr>
            <p:cNvPr id="14"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72025" y="2443162"/>
              <a:ext cx="4295775" cy="3109913"/>
            </a:xfrm>
            <a:prstGeom prst="rect">
              <a:avLst/>
            </a:prstGeom>
            <a:noFill/>
            <a:ln w="9525">
              <a:noFill/>
              <a:miter lim="800000"/>
              <a:headEnd/>
              <a:tailEnd/>
            </a:ln>
          </p:spPr>
        </p:pic>
        <p:sp>
          <p:nvSpPr>
            <p:cNvPr id="21" name="Text Box 13"/>
            <p:cNvSpPr txBox="1">
              <a:spLocks noChangeArrowheads="1"/>
            </p:cNvSpPr>
            <p:nvPr/>
          </p:nvSpPr>
          <p:spPr bwMode="auto">
            <a:xfrm>
              <a:off x="6372225" y="4824412"/>
              <a:ext cx="1179512"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dirty="0">
                  <a:solidFill>
                    <a:srgbClr val="0000FF"/>
                  </a:solidFill>
                  <a:ea typeface="ＭＳ Ｐゴシック" charset="-128"/>
                  <a:cs typeface="ＭＳ Ｐゴシック" charset="-128"/>
                </a:rPr>
                <a:t>123 km</a:t>
              </a:r>
            </a:p>
          </p:txBody>
        </p:sp>
        <p:sp>
          <p:nvSpPr>
            <p:cNvPr id="22" name="Line 14"/>
            <p:cNvSpPr>
              <a:spLocks noChangeShapeType="1"/>
            </p:cNvSpPr>
            <p:nvPr/>
          </p:nvSpPr>
          <p:spPr bwMode="auto">
            <a:xfrm>
              <a:off x="7258050" y="5030787"/>
              <a:ext cx="261937" cy="0"/>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3" name="Line 15"/>
            <p:cNvSpPr>
              <a:spLocks noChangeShapeType="1"/>
            </p:cNvSpPr>
            <p:nvPr/>
          </p:nvSpPr>
          <p:spPr bwMode="auto">
            <a:xfrm flipH="1" flipV="1">
              <a:off x="6213475" y="5040312"/>
              <a:ext cx="252412" cy="3175"/>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4" name="Text Box 16"/>
            <p:cNvSpPr txBox="1">
              <a:spLocks noChangeArrowheads="1"/>
            </p:cNvSpPr>
            <p:nvPr/>
          </p:nvSpPr>
          <p:spPr bwMode="auto">
            <a:xfrm>
              <a:off x="5691187" y="4014787"/>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dirty="0">
                  <a:solidFill>
                    <a:srgbClr val="0000FF"/>
                  </a:solidFill>
                  <a:ea typeface="ＭＳ Ｐゴシック" charset="-128"/>
                  <a:cs typeface="ＭＳ Ｐゴシック" charset="-128"/>
                </a:rPr>
                <a:t>100 km</a:t>
              </a:r>
            </a:p>
          </p:txBody>
        </p:sp>
        <p:sp>
          <p:nvSpPr>
            <p:cNvPr id="25" name="Line 17"/>
            <p:cNvSpPr>
              <a:spLocks noChangeShapeType="1"/>
            </p:cNvSpPr>
            <p:nvPr/>
          </p:nvSpPr>
          <p:spPr bwMode="auto">
            <a:xfrm>
              <a:off x="6149975" y="4330700"/>
              <a:ext cx="0" cy="428625"/>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6" name="Line 18"/>
            <p:cNvSpPr>
              <a:spLocks noChangeShapeType="1"/>
            </p:cNvSpPr>
            <p:nvPr/>
          </p:nvSpPr>
          <p:spPr bwMode="auto">
            <a:xfrm flipH="1" flipV="1">
              <a:off x="6153150" y="3751262"/>
              <a:ext cx="3175" cy="263525"/>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30" name="TextBox 29"/>
            <p:cNvSpPr txBox="1"/>
            <p:nvPr/>
          </p:nvSpPr>
          <p:spPr>
            <a:xfrm>
              <a:off x="4630174" y="5486400"/>
              <a:ext cx="4427414" cy="830997"/>
            </a:xfrm>
            <a:prstGeom prst="rect">
              <a:avLst/>
            </a:prstGeom>
            <a:noFill/>
          </p:spPr>
          <p:txBody>
            <a:bodyPr wrap="none" rtlCol="0">
              <a:spAutoFit/>
            </a:bodyPr>
            <a:lstStyle/>
            <a:p>
              <a:pPr algn="ctr"/>
              <a:r>
                <a:rPr lang="en-US" dirty="0" smtClean="0"/>
                <a:t>HF Radar 96 hour Search Area</a:t>
              </a:r>
            </a:p>
            <a:p>
              <a:pPr algn="ctr"/>
              <a:r>
                <a:rPr lang="en-US" dirty="0" smtClean="0">
                  <a:solidFill>
                    <a:srgbClr val="000000"/>
                  </a:solidFill>
                  <a:ea typeface="ＭＳ Ｐゴシック" charset="-128"/>
                  <a:cs typeface="ＭＳ Ｐゴシック" charset="-128"/>
                </a:rPr>
                <a:t>12,000 </a:t>
              </a:r>
              <a:r>
                <a:rPr lang="en-US" dirty="0">
                  <a:solidFill>
                    <a:srgbClr val="000000"/>
                  </a:solidFill>
                  <a:ea typeface="ＭＳ Ｐゴシック" charset="-128"/>
                  <a:cs typeface="ＭＳ Ｐゴシック" charset="-128"/>
                </a:rPr>
                <a:t>km</a:t>
              </a:r>
              <a:r>
                <a:rPr lang="en-US" baseline="30000" dirty="0">
                  <a:solidFill>
                    <a:srgbClr val="000000"/>
                  </a:solidFill>
                  <a:ea typeface="ＭＳ Ｐゴシック" charset="-128"/>
                  <a:cs typeface="ＭＳ Ｐゴシック" charset="-128"/>
                </a:rPr>
                <a:t>2</a:t>
              </a:r>
              <a:endParaRPr lang="en-US" dirty="0"/>
            </a:p>
          </p:txBody>
        </p:sp>
      </p:grpSp>
    </p:spTree>
    <p:extLst>
      <p:ext uri="{BB962C8B-B14F-4D97-AF65-F5344CB8AC3E}">
        <p14:creationId xmlns:p14="http://schemas.microsoft.com/office/powerpoint/2010/main" val="3253329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Environmental Data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20235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647" y="57081"/>
            <a:ext cx="7114353" cy="1143000"/>
          </a:xfrm>
        </p:spPr>
        <p:txBody>
          <a:bodyPr anchor="t">
            <a:normAutofit fontScale="90000"/>
          </a:bodyPr>
          <a:lstStyle/>
          <a:p>
            <a:r>
              <a:rPr lang="en-US" sz="4000" dirty="0" smtClean="0"/>
              <a:t>National Data Requests from SAROPS </a:t>
            </a:r>
            <a:br>
              <a:rPr lang="en-US" sz="4000" dirty="0" smtClean="0"/>
            </a:br>
            <a:r>
              <a:rPr lang="en-US" sz="2200" dirty="0" smtClean="0"/>
              <a:t>December 1, 2011 to March 15, 2014</a:t>
            </a:r>
            <a:endParaRPr lang="en-US" sz="2200" dirty="0"/>
          </a:p>
        </p:txBody>
      </p:sp>
      <p:sp>
        <p:nvSpPr>
          <p:cNvPr id="5" name="TextBox 4"/>
          <p:cNvSpPr txBox="1"/>
          <p:nvPr/>
        </p:nvSpPr>
        <p:spPr>
          <a:xfrm>
            <a:off x="457200" y="706173"/>
            <a:ext cx="1263286" cy="584776"/>
          </a:xfrm>
          <a:prstGeom prst="rect">
            <a:avLst/>
          </a:prstGeom>
          <a:noFill/>
        </p:spPr>
        <p:txBody>
          <a:bodyPr wrap="none" rtlCol="0">
            <a:spAutoFit/>
          </a:bodyPr>
          <a:lstStyle/>
          <a:p>
            <a:r>
              <a:rPr lang="en-US" sz="3200" b="1" dirty="0" smtClean="0">
                <a:solidFill>
                  <a:schemeClr val="tx2">
                    <a:lumMod val="60000"/>
                    <a:lumOff val="40000"/>
                  </a:schemeClr>
                </a:solidFill>
              </a:rPr>
              <a:t>Ocean</a:t>
            </a:r>
            <a:endParaRPr lang="en-US" sz="3200" b="1" dirty="0">
              <a:solidFill>
                <a:schemeClr val="tx2">
                  <a:lumMod val="60000"/>
                  <a:lumOff val="40000"/>
                </a:schemeClr>
              </a:solidFill>
            </a:endParaRPr>
          </a:p>
        </p:txBody>
      </p:sp>
      <p:sp>
        <p:nvSpPr>
          <p:cNvPr id="6" name="TextBox 5"/>
          <p:cNvSpPr txBox="1"/>
          <p:nvPr/>
        </p:nvSpPr>
        <p:spPr>
          <a:xfrm>
            <a:off x="0" y="232152"/>
            <a:ext cx="2029647" cy="523220"/>
          </a:xfrm>
          <a:prstGeom prst="rect">
            <a:avLst/>
          </a:prstGeom>
          <a:noFill/>
        </p:spPr>
        <p:txBody>
          <a:bodyPr wrap="none" rtlCol="0">
            <a:spAutoFit/>
          </a:bodyPr>
          <a:lstStyle/>
          <a:p>
            <a:r>
              <a:rPr lang="en-US" sz="2800" b="1" dirty="0" smtClean="0">
                <a:solidFill>
                  <a:schemeClr val="accent3">
                    <a:lumMod val="75000"/>
                  </a:schemeClr>
                </a:solidFill>
              </a:rPr>
              <a:t>Atmosphere</a:t>
            </a:r>
            <a:endParaRPr lang="en-US" sz="2800" b="1" dirty="0">
              <a:solidFill>
                <a:schemeClr val="accent3">
                  <a:lumMod val="75000"/>
                </a:schemeClr>
              </a:solidFill>
            </a:endParaRPr>
          </a:p>
        </p:txBody>
      </p:sp>
      <p:pic>
        <p:nvPicPr>
          <p:cNvPr id="8" name="Picture 7"/>
          <p:cNvPicPr>
            <a:picLocks noChangeAspect="1"/>
          </p:cNvPicPr>
          <p:nvPr/>
        </p:nvPicPr>
        <p:blipFill>
          <a:blip r:embed="rId2"/>
          <a:stretch>
            <a:fillRect/>
          </a:stretch>
        </p:blipFill>
        <p:spPr>
          <a:xfrm>
            <a:off x="855371" y="1417637"/>
            <a:ext cx="7433258" cy="4662545"/>
          </a:xfrm>
          <a:prstGeom prst="rect">
            <a:avLst/>
          </a:prstGeom>
        </p:spPr>
      </p:pic>
    </p:spTree>
    <p:extLst>
      <p:ext uri="{BB962C8B-B14F-4D97-AF65-F5344CB8AC3E}">
        <p14:creationId xmlns:p14="http://schemas.microsoft.com/office/powerpoint/2010/main" val="16596751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V_MARA_50perc_special_20160328.png"/>
          <p:cNvPicPr>
            <a:picLocks noChangeAspect="1"/>
          </p:cNvPicPr>
          <p:nvPr/>
        </p:nvPicPr>
        <p:blipFill rotWithShape="1">
          <a:blip r:embed="rId2">
            <a:extLst>
              <a:ext uri="{28A0092B-C50C-407E-A947-70E740481C1C}">
                <a14:useLocalDpi xmlns:a14="http://schemas.microsoft.com/office/drawing/2010/main" val="0"/>
              </a:ext>
            </a:extLst>
          </a:blip>
          <a:srcRect l="9721" r="13658" b="5556"/>
          <a:stretch/>
        </p:blipFill>
        <p:spPr>
          <a:xfrm>
            <a:off x="0" y="795867"/>
            <a:ext cx="5123546" cy="4736572"/>
          </a:xfrm>
          <a:prstGeom prst="rect">
            <a:avLst/>
          </a:prstGeom>
        </p:spPr>
      </p:pic>
      <p:pic>
        <p:nvPicPr>
          <p:cNvPr id="3" name="Picture 2" descr="TUV_HYCOM_50perc_special_20160328.png"/>
          <p:cNvPicPr>
            <a:picLocks noChangeAspect="1"/>
          </p:cNvPicPr>
          <p:nvPr/>
        </p:nvPicPr>
        <p:blipFill rotWithShape="1">
          <a:blip r:embed="rId3">
            <a:extLst>
              <a:ext uri="{28A0092B-C50C-407E-A947-70E740481C1C}">
                <a14:useLocalDpi xmlns:a14="http://schemas.microsoft.com/office/drawing/2010/main" val="0"/>
              </a:ext>
            </a:extLst>
          </a:blip>
          <a:srcRect l="15380" r="12611" b="5628"/>
          <a:stretch/>
        </p:blipFill>
        <p:spPr>
          <a:xfrm>
            <a:off x="4334934" y="795867"/>
            <a:ext cx="4818896" cy="4736572"/>
          </a:xfrm>
          <a:prstGeom prst="rect">
            <a:avLst/>
          </a:prstGeom>
        </p:spPr>
      </p:pic>
      <p:sp>
        <p:nvSpPr>
          <p:cNvPr id="6" name="TextBox 5"/>
          <p:cNvSpPr txBox="1"/>
          <p:nvPr/>
        </p:nvSpPr>
        <p:spPr>
          <a:xfrm>
            <a:off x="1871005" y="5549372"/>
            <a:ext cx="5401990" cy="461665"/>
          </a:xfrm>
          <a:prstGeom prst="rect">
            <a:avLst/>
          </a:prstGeom>
          <a:noFill/>
        </p:spPr>
        <p:txBody>
          <a:bodyPr wrap="none" rtlCol="0">
            <a:spAutoFit/>
          </a:bodyPr>
          <a:lstStyle/>
          <a:p>
            <a:r>
              <a:rPr lang="en-US" sz="2400" dirty="0" smtClean="0"/>
              <a:t>25 hour mean, March 28, 2016 18:00 UTC</a:t>
            </a:r>
            <a:endParaRPr lang="en-US" sz="2400" dirty="0"/>
          </a:p>
        </p:txBody>
      </p:sp>
      <p:sp>
        <p:nvSpPr>
          <p:cNvPr id="7" name="Rectangle 6"/>
          <p:cNvSpPr/>
          <p:nvPr/>
        </p:nvSpPr>
        <p:spPr>
          <a:xfrm>
            <a:off x="0" y="745068"/>
            <a:ext cx="9144000" cy="3508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73217" y="23271"/>
            <a:ext cx="4726675" cy="707886"/>
          </a:xfrm>
          <a:prstGeom prst="rect">
            <a:avLst/>
          </a:prstGeom>
        </p:spPr>
        <p:txBody>
          <a:bodyPr wrap="none">
            <a:spAutoFit/>
          </a:bodyPr>
          <a:lstStyle/>
          <a:p>
            <a:r>
              <a:rPr lang="en-US" sz="4000" dirty="0"/>
              <a:t>Surface Current </a:t>
            </a:r>
            <a:r>
              <a:rPr lang="en-US" sz="4000" dirty="0" smtClean="0"/>
              <a:t>Maps </a:t>
            </a:r>
            <a:endParaRPr lang="en-US" sz="4000" dirty="0"/>
          </a:p>
        </p:txBody>
      </p:sp>
      <p:sp>
        <p:nvSpPr>
          <p:cNvPr id="2" name="Title 1"/>
          <p:cNvSpPr>
            <a:spLocks noGrp="1"/>
          </p:cNvSpPr>
          <p:nvPr>
            <p:ph type="title"/>
          </p:nvPr>
        </p:nvSpPr>
        <p:spPr>
          <a:xfrm>
            <a:off x="1217530" y="541867"/>
            <a:ext cx="2211387" cy="547157"/>
          </a:xfrm>
        </p:spPr>
        <p:txBody>
          <a:bodyPr anchor="t" anchorCtr="0">
            <a:normAutofit fontScale="90000"/>
          </a:bodyPr>
          <a:lstStyle/>
          <a:p>
            <a:r>
              <a:rPr lang="en-US" dirty="0" smtClean="0"/>
              <a:t>HF Radar</a:t>
            </a:r>
            <a:endParaRPr lang="en-US" dirty="0"/>
          </a:p>
        </p:txBody>
      </p:sp>
      <p:sp>
        <p:nvSpPr>
          <p:cNvPr id="5" name="Title 1"/>
          <p:cNvSpPr txBox="1">
            <a:spLocks/>
          </p:cNvSpPr>
          <p:nvPr/>
        </p:nvSpPr>
        <p:spPr>
          <a:xfrm>
            <a:off x="5518680" y="584201"/>
            <a:ext cx="2050520" cy="393699"/>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HYCOM</a:t>
            </a:r>
            <a:endParaRPr lang="en-US" sz="4000" dirty="0"/>
          </a:p>
        </p:txBody>
      </p:sp>
    </p:spTree>
    <p:extLst>
      <p:ext uri="{BB962C8B-B14F-4D97-AF65-F5344CB8AC3E}">
        <p14:creationId xmlns:p14="http://schemas.microsoft.com/office/powerpoint/2010/main" val="27813470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Normalized Cumulative Lagrangian Separation</a:t>
            </a:r>
            <a:br>
              <a:rPr lang="en-US" sz="3200" dirty="0" smtClean="0"/>
            </a:br>
            <a:r>
              <a:rPr lang="en-US" sz="3200" dirty="0" smtClean="0"/>
              <a:t>Liu and Weisberg (2011)</a:t>
            </a:r>
            <a:endParaRPr lang="en-US" sz="3200" dirty="0"/>
          </a:p>
        </p:txBody>
      </p:sp>
      <p:pic>
        <p:nvPicPr>
          <p:cNvPr id="6" name="Picture 5" descr="MetOcean_SLDM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10266"/>
            <a:ext cx="3337701" cy="3674533"/>
          </a:xfrm>
          <a:prstGeom prst="rect">
            <a:avLst/>
          </a:prstGeom>
        </p:spPr>
      </p:pic>
      <p:pic>
        <p:nvPicPr>
          <p:cNvPr id="2" name="Picture 1" descr="SLDMB_Drifters_38689.png"/>
          <p:cNvPicPr>
            <a:picLocks noChangeAspect="1"/>
          </p:cNvPicPr>
          <p:nvPr/>
        </p:nvPicPr>
        <p:blipFill rotWithShape="1">
          <a:blip r:embed="rId3">
            <a:extLst>
              <a:ext uri="{28A0092B-C50C-407E-A947-70E740481C1C}">
                <a14:useLocalDpi xmlns:a14="http://schemas.microsoft.com/office/drawing/2010/main" val="0"/>
              </a:ext>
            </a:extLst>
          </a:blip>
          <a:srcRect l="11260" r="7173" b="6376"/>
          <a:stretch/>
        </p:blipFill>
        <p:spPr>
          <a:xfrm>
            <a:off x="3337701" y="1417637"/>
            <a:ext cx="5569232" cy="4794279"/>
          </a:xfrm>
          <a:prstGeom prst="rect">
            <a:avLst/>
          </a:prstGeom>
        </p:spPr>
      </p:pic>
    </p:spTree>
    <p:extLst>
      <p:ext uri="{BB962C8B-B14F-4D97-AF65-F5344CB8AC3E}">
        <p14:creationId xmlns:p14="http://schemas.microsoft.com/office/powerpoint/2010/main" val="35933104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IMG_3627_2.jpg"/>
          <p:cNvPicPr>
            <a:picLocks noChangeAspect="1"/>
          </p:cNvPicPr>
          <p:nvPr/>
        </p:nvPicPr>
        <p:blipFill rotWithShape="1">
          <a:blip r:embed="rId2">
            <a:extLst>
              <a:ext uri="{28A0092B-C50C-407E-A947-70E740481C1C}">
                <a14:useLocalDpi xmlns:a14="http://schemas.microsoft.com/office/drawing/2010/main" val="0"/>
              </a:ext>
            </a:extLst>
          </a:blip>
          <a:srcRect l="34306" t="20416"/>
          <a:stretch/>
        </p:blipFill>
        <p:spPr>
          <a:xfrm>
            <a:off x="126346" y="596900"/>
            <a:ext cx="6048380" cy="4884738"/>
          </a:xfrm>
          <a:prstGeom prst="rect">
            <a:avLst/>
          </a:prstGeom>
          <a:ln>
            <a:solidFill>
              <a:srgbClr val="000000"/>
            </a:solidFill>
          </a:ln>
        </p:spPr>
      </p:pic>
      <p:pic>
        <p:nvPicPr>
          <p:cNvPr id="4" name="Picture 3" descr="Screen Shot 2016-04-14 at 10.19.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14" y="708819"/>
            <a:ext cx="4187485" cy="1417638"/>
          </a:xfrm>
          <a:prstGeom prst="rect">
            <a:avLst/>
          </a:prstGeom>
          <a:ln w="38100" cmpd="sng">
            <a:solidFill>
              <a:srgbClr val="000000"/>
            </a:solidFill>
          </a:ln>
        </p:spPr>
      </p:pic>
      <p:pic>
        <p:nvPicPr>
          <p:cNvPr id="5" name="Picture 4" descr="Screen Shot 2016-04-14 at 10.18.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4" y="2298700"/>
            <a:ext cx="4165139" cy="1473200"/>
          </a:xfrm>
          <a:prstGeom prst="rect">
            <a:avLst/>
          </a:prstGeom>
          <a:ln w="38100" cmpd="sng">
            <a:solidFill>
              <a:srgbClr val="000000"/>
            </a:solidFill>
          </a:ln>
        </p:spPr>
      </p:pic>
      <p:pic>
        <p:nvPicPr>
          <p:cNvPr id="6" name="Picture 5" descr="Screen Shot 2016-04-14 at 10.18.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747" y="4076700"/>
            <a:ext cx="3890406" cy="1765300"/>
          </a:xfrm>
          <a:prstGeom prst="rect">
            <a:avLst/>
          </a:prstGeom>
          <a:ln w="38100" cmpd="sng">
            <a:solidFill>
              <a:schemeClr val="tx1"/>
            </a:solidFill>
          </a:ln>
        </p:spPr>
      </p:pic>
    </p:spTree>
    <p:extLst>
      <p:ext uri="{BB962C8B-B14F-4D97-AF65-F5344CB8AC3E}">
        <p14:creationId xmlns:p14="http://schemas.microsoft.com/office/powerpoint/2010/main" val="21159665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ase_01_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575"/>
            <a:ext cx="9144000" cy="6221557"/>
          </a:xfrm>
          <a:prstGeom prst="rect">
            <a:avLst/>
          </a:prstGeom>
        </p:spPr>
      </p:pic>
      <p:grpSp>
        <p:nvGrpSpPr>
          <p:cNvPr id="9" name="Group 8"/>
          <p:cNvGrpSpPr/>
          <p:nvPr/>
        </p:nvGrpSpPr>
        <p:grpSpPr>
          <a:xfrm>
            <a:off x="3085006" y="4097867"/>
            <a:ext cx="233988" cy="1083733"/>
            <a:chOff x="3085006" y="4097867"/>
            <a:chExt cx="233988" cy="1083733"/>
          </a:xfrm>
        </p:grpSpPr>
        <p:cxnSp>
          <p:nvCxnSpPr>
            <p:cNvPr id="8" name="Straight Arrow Connector 7"/>
            <p:cNvCxnSpPr/>
            <p:nvPr/>
          </p:nvCxnSpPr>
          <p:spPr>
            <a:xfrm flipV="1">
              <a:off x="3217333" y="4097867"/>
              <a:ext cx="0" cy="108373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085006" y="4302671"/>
              <a:ext cx="233988" cy="553998"/>
            </a:xfrm>
            <a:prstGeom prst="rect">
              <a:avLst/>
            </a:prstGeom>
            <a:solidFill>
              <a:schemeClr val="bg1"/>
            </a:solidFill>
          </p:spPr>
          <p:txBody>
            <a:bodyPr wrap="none" lIns="0" tIns="0" rIns="0" bIns="0" rtlCol="0" anchor="ctr" anchorCtr="0">
              <a:spAutoFit/>
            </a:bodyPr>
            <a:lstStyle/>
            <a:p>
              <a:pPr algn="ctr"/>
              <a:r>
                <a:rPr lang="en-US" sz="3600" dirty="0" smtClean="0"/>
                <a:t>4</a:t>
              </a:r>
              <a:endParaRPr lang="en-US" sz="3600" dirty="0"/>
            </a:p>
          </p:txBody>
        </p:sp>
      </p:grpSp>
      <p:cxnSp>
        <p:nvCxnSpPr>
          <p:cNvPr id="11" name="Straight Arrow Connector 10"/>
          <p:cNvCxnSpPr/>
          <p:nvPr/>
        </p:nvCxnSpPr>
        <p:spPr>
          <a:xfrm flipH="1" flipV="1">
            <a:off x="6288260" y="782142"/>
            <a:ext cx="1839741" cy="398434"/>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928934" y="663611"/>
            <a:ext cx="584520" cy="553998"/>
          </a:xfrm>
          <a:prstGeom prst="rect">
            <a:avLst/>
          </a:prstGeom>
          <a:solidFill>
            <a:schemeClr val="bg1"/>
          </a:solidFill>
        </p:spPr>
        <p:txBody>
          <a:bodyPr wrap="none" lIns="0" tIns="0" rIns="0" bIns="0" rtlCol="0" anchor="ctr" anchorCtr="0">
            <a:spAutoFit/>
          </a:bodyPr>
          <a:lstStyle/>
          <a:p>
            <a:pPr algn="ctr"/>
            <a:r>
              <a:rPr lang="en-US" sz="3600" dirty="0" smtClean="0"/>
              <a:t>5.1</a:t>
            </a:r>
            <a:endParaRPr lang="en-US" sz="3600" dirty="0"/>
          </a:p>
        </p:txBody>
      </p:sp>
      <p:grpSp>
        <p:nvGrpSpPr>
          <p:cNvPr id="16" name="Group 15"/>
          <p:cNvGrpSpPr/>
          <p:nvPr/>
        </p:nvGrpSpPr>
        <p:grpSpPr>
          <a:xfrm>
            <a:off x="5469466" y="3305206"/>
            <a:ext cx="1083733" cy="553998"/>
            <a:chOff x="5469466" y="3152809"/>
            <a:chExt cx="1083733" cy="553998"/>
          </a:xfrm>
        </p:grpSpPr>
        <p:cxnSp>
          <p:nvCxnSpPr>
            <p:cNvPr id="14" name="Straight Arrow Connector 13"/>
            <p:cNvCxnSpPr/>
            <p:nvPr/>
          </p:nvCxnSpPr>
          <p:spPr>
            <a:xfrm rot="18000000" flipV="1">
              <a:off x="6011333" y="2948005"/>
              <a:ext cx="0" cy="108373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03740" y="3152809"/>
              <a:ext cx="584520" cy="553998"/>
            </a:xfrm>
            <a:prstGeom prst="rect">
              <a:avLst/>
            </a:prstGeom>
            <a:solidFill>
              <a:schemeClr val="bg1"/>
            </a:solidFill>
          </p:spPr>
          <p:txBody>
            <a:bodyPr wrap="none" lIns="0" tIns="0" rIns="0" bIns="0" rtlCol="0" anchor="ctr" anchorCtr="0">
              <a:spAutoFit/>
            </a:bodyPr>
            <a:lstStyle/>
            <a:p>
              <a:pPr algn="ctr"/>
              <a:r>
                <a:rPr lang="en-US" sz="3600" dirty="0" smtClean="0"/>
                <a:t>3.6</a:t>
              </a:r>
              <a:endParaRPr lang="en-US" sz="3600" dirty="0"/>
            </a:p>
          </p:txBody>
        </p:sp>
      </p:grpSp>
      <p:sp>
        <p:nvSpPr>
          <p:cNvPr id="19" name="TextBox 18"/>
          <p:cNvSpPr txBox="1"/>
          <p:nvPr/>
        </p:nvSpPr>
        <p:spPr>
          <a:xfrm>
            <a:off x="2590801" y="3152809"/>
            <a:ext cx="1237163" cy="646331"/>
          </a:xfrm>
          <a:prstGeom prst="rect">
            <a:avLst/>
          </a:prstGeom>
          <a:noFill/>
        </p:spPr>
        <p:txBody>
          <a:bodyPr wrap="none" rtlCol="0">
            <a:spAutoFit/>
          </a:bodyPr>
          <a:lstStyle/>
          <a:p>
            <a:r>
              <a:rPr lang="en-US" sz="3600" dirty="0" smtClean="0"/>
              <a:t>Day 1</a:t>
            </a:r>
            <a:endParaRPr lang="en-US" sz="3600" dirty="0"/>
          </a:p>
        </p:txBody>
      </p:sp>
      <p:sp>
        <p:nvSpPr>
          <p:cNvPr id="20" name="TextBox 19"/>
          <p:cNvSpPr txBox="1"/>
          <p:nvPr/>
        </p:nvSpPr>
        <p:spPr>
          <a:xfrm>
            <a:off x="4131734" y="2643544"/>
            <a:ext cx="1237163" cy="646331"/>
          </a:xfrm>
          <a:prstGeom prst="rect">
            <a:avLst/>
          </a:prstGeom>
          <a:noFill/>
        </p:spPr>
        <p:txBody>
          <a:bodyPr wrap="none" rtlCol="0">
            <a:spAutoFit/>
          </a:bodyPr>
          <a:lstStyle/>
          <a:p>
            <a:r>
              <a:rPr lang="en-US" sz="3600" dirty="0" smtClean="0"/>
              <a:t>Day 2</a:t>
            </a:r>
            <a:endParaRPr lang="en-US" sz="3600" dirty="0"/>
          </a:p>
        </p:txBody>
      </p:sp>
      <p:sp>
        <p:nvSpPr>
          <p:cNvPr id="21" name="TextBox 20"/>
          <p:cNvSpPr txBox="1"/>
          <p:nvPr/>
        </p:nvSpPr>
        <p:spPr>
          <a:xfrm>
            <a:off x="4923480" y="340445"/>
            <a:ext cx="1237163" cy="646331"/>
          </a:xfrm>
          <a:prstGeom prst="rect">
            <a:avLst/>
          </a:prstGeom>
          <a:noFill/>
        </p:spPr>
        <p:txBody>
          <a:bodyPr wrap="none" rtlCol="0">
            <a:spAutoFit/>
          </a:bodyPr>
          <a:lstStyle/>
          <a:p>
            <a:r>
              <a:rPr lang="en-US" sz="3600" dirty="0" smtClean="0"/>
              <a:t>Day 3</a:t>
            </a:r>
            <a:endParaRPr lang="en-US" sz="3600" dirty="0"/>
          </a:p>
        </p:txBody>
      </p:sp>
      <p:graphicFrame>
        <p:nvGraphicFramePr>
          <p:cNvPr id="23" name="Table 22"/>
          <p:cNvGraphicFramePr>
            <a:graphicFrameLocks noGrp="1"/>
          </p:cNvGraphicFramePr>
          <p:nvPr>
            <p:extLst>
              <p:ext uri="{D42A27DB-BD31-4B8C-83A1-F6EECF244321}">
                <p14:modId xmlns:p14="http://schemas.microsoft.com/office/powerpoint/2010/main" val="429356214"/>
              </p:ext>
            </p:extLst>
          </p:nvPr>
        </p:nvGraphicFramePr>
        <p:xfrm>
          <a:off x="64641" y="126563"/>
          <a:ext cx="4067092" cy="2633572"/>
        </p:xfrm>
        <a:graphic>
          <a:graphicData uri="http://schemas.openxmlformats.org/drawingml/2006/table">
            <a:tbl>
              <a:tblPr firstRow="1" bandRow="1">
                <a:tableStyleId>{5C22544A-7EE6-4342-B048-85BDC9FD1C3A}</a:tableStyleId>
              </a:tblPr>
              <a:tblGrid>
                <a:gridCol w="697359"/>
                <a:gridCol w="1336187"/>
                <a:gridCol w="1203813"/>
                <a:gridCol w="829733"/>
              </a:tblGrid>
              <a:tr h="658393">
                <a:tc>
                  <a:txBody>
                    <a:bodyPr/>
                    <a:lstStyle/>
                    <a:p>
                      <a:pPr algn="ctr"/>
                      <a:r>
                        <a:rPr lang="en-US" sz="2000" dirty="0" smtClean="0"/>
                        <a:t>Day</a:t>
                      </a:r>
                      <a:endParaRPr lang="en-US" sz="2000" dirty="0"/>
                    </a:p>
                  </a:txBody>
                  <a:tcPr/>
                </a:tc>
                <a:tc>
                  <a:txBody>
                    <a:bodyPr/>
                    <a:lstStyle/>
                    <a:p>
                      <a:pPr algn="ctr"/>
                      <a:r>
                        <a:rPr lang="en-US" sz="2800" dirty="0" smtClean="0">
                          <a:latin typeface="Symbol" charset="2"/>
                          <a:cs typeface="Symbol" charset="2"/>
                        </a:rPr>
                        <a:t>S </a:t>
                      </a:r>
                      <a:r>
                        <a:rPr lang="en-US" sz="2800" dirty="0" smtClean="0"/>
                        <a:t>di</a:t>
                      </a:r>
                      <a:endParaRPr lang="en-US" sz="2800" dirty="0"/>
                    </a:p>
                  </a:txBody>
                  <a:tcPr/>
                </a:tc>
                <a:tc>
                  <a:txBody>
                    <a:bodyPr/>
                    <a:lstStyle/>
                    <a:p>
                      <a:pPr algn="ctr"/>
                      <a:r>
                        <a:rPr lang="en-US" sz="2800" dirty="0" smtClean="0">
                          <a:latin typeface="Symbol" charset="2"/>
                          <a:cs typeface="Symbol" charset="2"/>
                        </a:rPr>
                        <a:t>S </a:t>
                      </a:r>
                      <a:r>
                        <a:rPr lang="en-US" sz="2800" dirty="0" err="1" smtClean="0"/>
                        <a:t>loi</a:t>
                      </a:r>
                      <a:endParaRPr lang="en-US" sz="2800" dirty="0"/>
                    </a:p>
                  </a:txBody>
                  <a:tcPr/>
                </a:tc>
                <a:tc>
                  <a:txBody>
                    <a:bodyPr/>
                    <a:lstStyle/>
                    <a:p>
                      <a:pPr algn="ctr"/>
                      <a:r>
                        <a:rPr lang="en-US" sz="2800" dirty="0" smtClean="0"/>
                        <a:t>ss</a:t>
                      </a:r>
                      <a:endParaRPr lang="en-US" sz="2800" dirty="0"/>
                    </a:p>
                  </a:txBody>
                  <a:tcPr/>
                </a:tc>
              </a:tr>
              <a:tr h="658393">
                <a:tc>
                  <a:txBody>
                    <a:bodyPr/>
                    <a:lstStyle/>
                    <a:p>
                      <a:pPr algn="ctr"/>
                      <a:r>
                        <a:rPr lang="en-US" sz="2000" dirty="0" smtClean="0"/>
                        <a:t>1</a:t>
                      </a: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5</a:t>
                      </a:r>
                      <a:endParaRPr lang="en-US" sz="2000" dirty="0"/>
                    </a:p>
                  </a:txBody>
                  <a:tcPr/>
                </a:tc>
                <a:tc>
                  <a:txBody>
                    <a:bodyPr/>
                    <a:lstStyle/>
                    <a:p>
                      <a:pPr algn="ctr"/>
                      <a:r>
                        <a:rPr lang="en-US" sz="2000" dirty="0" smtClean="0"/>
                        <a:t>0.2</a:t>
                      </a:r>
                      <a:endParaRPr lang="en-US" sz="2000" dirty="0"/>
                    </a:p>
                  </a:txBody>
                  <a:tcPr/>
                </a:tc>
              </a:tr>
              <a:tr h="658393">
                <a:tc>
                  <a:txBody>
                    <a:bodyPr/>
                    <a:lstStyle/>
                    <a:p>
                      <a:pPr algn="ctr"/>
                      <a:r>
                        <a:rPr lang="en-US" sz="2000" dirty="0" smtClean="0"/>
                        <a:t>2</a:t>
                      </a:r>
                      <a:endParaRPr lang="en-US" sz="2000" dirty="0"/>
                    </a:p>
                  </a:txBody>
                  <a:tcPr/>
                </a:tc>
                <a:tc>
                  <a:txBody>
                    <a:bodyPr/>
                    <a:lstStyle/>
                    <a:p>
                      <a:pPr algn="ctr"/>
                      <a:r>
                        <a:rPr lang="en-US" sz="2000" dirty="0" smtClean="0"/>
                        <a:t>4+3.6</a:t>
                      </a:r>
                      <a:endParaRPr lang="en-US" sz="2000" dirty="0"/>
                    </a:p>
                  </a:txBody>
                  <a:tcPr/>
                </a:tc>
                <a:tc>
                  <a:txBody>
                    <a:bodyPr/>
                    <a:lstStyle/>
                    <a:p>
                      <a:pPr algn="ctr"/>
                      <a:r>
                        <a:rPr lang="en-US" sz="2000" dirty="0" smtClean="0"/>
                        <a:t>5+14</a:t>
                      </a:r>
                      <a:endParaRPr lang="en-US" sz="2000" dirty="0"/>
                    </a:p>
                  </a:txBody>
                  <a:tcPr/>
                </a:tc>
                <a:tc>
                  <a:txBody>
                    <a:bodyPr/>
                    <a:lstStyle/>
                    <a:p>
                      <a:pPr algn="ctr"/>
                      <a:r>
                        <a:rPr lang="en-US" sz="2000" dirty="0" smtClean="0"/>
                        <a:t>0.60</a:t>
                      </a:r>
                      <a:endParaRPr lang="en-US" sz="2000" dirty="0"/>
                    </a:p>
                  </a:txBody>
                  <a:tcPr/>
                </a:tc>
              </a:tr>
              <a:tr h="658393">
                <a:tc>
                  <a:txBody>
                    <a:bodyPr/>
                    <a:lstStyle/>
                    <a:p>
                      <a:pPr algn="ctr"/>
                      <a:r>
                        <a:rPr lang="en-US" sz="2000" dirty="0" smtClean="0"/>
                        <a:t>3</a:t>
                      </a:r>
                      <a:endParaRPr lang="en-US" sz="2000" dirty="0"/>
                    </a:p>
                  </a:txBody>
                  <a:tcPr/>
                </a:tc>
                <a:tc>
                  <a:txBody>
                    <a:bodyPr/>
                    <a:lstStyle/>
                    <a:p>
                      <a:pPr algn="ctr"/>
                      <a:r>
                        <a:rPr lang="en-US" sz="2000" dirty="0" smtClean="0"/>
                        <a:t>4+3.6+5.1</a:t>
                      </a:r>
                      <a:endParaRPr lang="en-US" sz="2000" dirty="0"/>
                    </a:p>
                  </a:txBody>
                  <a:tcPr/>
                </a:tc>
                <a:tc>
                  <a:txBody>
                    <a:bodyPr/>
                    <a:lstStyle/>
                    <a:p>
                      <a:pPr algn="ctr"/>
                      <a:r>
                        <a:rPr lang="en-US" sz="2000" dirty="0" smtClean="0"/>
                        <a:t>5+14+24</a:t>
                      </a:r>
                      <a:endParaRPr lang="en-US" sz="2000" dirty="0"/>
                    </a:p>
                  </a:txBody>
                  <a:tcPr/>
                </a:tc>
                <a:tc>
                  <a:txBody>
                    <a:bodyPr/>
                    <a:lstStyle/>
                    <a:p>
                      <a:pPr algn="ctr"/>
                      <a:r>
                        <a:rPr lang="en-US" sz="2000" dirty="0" smtClean="0"/>
                        <a:t>0.70</a:t>
                      </a:r>
                      <a:endParaRPr lang="en-US" sz="2000" dirty="0"/>
                    </a:p>
                  </a:txBody>
                  <a:tcPr/>
                </a:tc>
              </a:tr>
            </a:tbl>
          </a:graphicData>
        </a:graphic>
      </p:graphicFrame>
      <p:sp>
        <p:nvSpPr>
          <p:cNvPr id="2" name="TextBox 1"/>
          <p:cNvSpPr txBox="1"/>
          <p:nvPr/>
        </p:nvSpPr>
        <p:spPr>
          <a:xfrm>
            <a:off x="3318994" y="4302671"/>
            <a:ext cx="533169" cy="646331"/>
          </a:xfrm>
          <a:prstGeom prst="rect">
            <a:avLst/>
          </a:prstGeom>
          <a:noFill/>
        </p:spPr>
        <p:txBody>
          <a:bodyPr wrap="none" rtlCol="0">
            <a:spAutoFit/>
          </a:bodyPr>
          <a:lstStyle/>
          <a:p>
            <a:r>
              <a:rPr lang="en-US" sz="3600" dirty="0" smtClean="0"/>
              <a:t>di</a:t>
            </a:r>
            <a:endParaRPr lang="en-US" sz="3600" dirty="0"/>
          </a:p>
        </p:txBody>
      </p:sp>
      <p:sp>
        <p:nvSpPr>
          <p:cNvPr id="17" name="TextBox 16"/>
          <p:cNvSpPr txBox="1"/>
          <p:nvPr/>
        </p:nvSpPr>
        <p:spPr>
          <a:xfrm>
            <a:off x="2048995" y="5369471"/>
            <a:ext cx="640019" cy="646331"/>
          </a:xfrm>
          <a:prstGeom prst="rect">
            <a:avLst/>
          </a:prstGeom>
          <a:noFill/>
        </p:spPr>
        <p:txBody>
          <a:bodyPr wrap="none" rtlCol="0">
            <a:spAutoFit/>
          </a:bodyPr>
          <a:lstStyle/>
          <a:p>
            <a:r>
              <a:rPr lang="en-US" sz="3600" dirty="0" err="1" smtClean="0"/>
              <a:t>loi</a:t>
            </a:r>
            <a:endParaRPr lang="en-US" sz="3600" dirty="0"/>
          </a:p>
        </p:txBody>
      </p:sp>
    </p:spTree>
    <p:extLst>
      <p:ext uri="{BB962C8B-B14F-4D97-AF65-F5344CB8AC3E}">
        <p14:creationId xmlns:p14="http://schemas.microsoft.com/office/powerpoint/2010/main" val="2440863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Normalized Cumulative Lagrangian Separation</a:t>
            </a:r>
            <a:br>
              <a:rPr lang="en-US" sz="3200" dirty="0" smtClean="0"/>
            </a:br>
            <a:r>
              <a:rPr lang="en-US" sz="3200" dirty="0" smtClean="0"/>
              <a:t>Liu and Weisberg (2011)</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320775568"/>
              </p:ext>
            </p:extLst>
          </p:nvPr>
        </p:nvGraphicFramePr>
        <p:xfrm>
          <a:off x="160866" y="1959504"/>
          <a:ext cx="8894987" cy="2985029"/>
        </p:xfrm>
        <a:graphic>
          <a:graphicData uri="http://schemas.openxmlformats.org/presentationml/2006/ole">
            <mc:AlternateContent xmlns:mc="http://schemas.openxmlformats.org/markup-compatibility/2006">
              <mc:Choice xmlns:v="urn:schemas-microsoft-com:vml" Requires="v">
                <p:oleObj spid="_x0000_s2096" name="Document" r:id="rId3" imgW="5638800" imgH="1892300" progId="Word.Document.12">
                  <p:embed/>
                </p:oleObj>
              </mc:Choice>
              <mc:Fallback>
                <p:oleObj name="Document" r:id="rId3" imgW="5638800" imgH="1892300" progId="Word.Document.12">
                  <p:embed/>
                  <p:pic>
                    <p:nvPicPr>
                      <p:cNvPr id="0" name=""/>
                      <p:cNvPicPr/>
                      <p:nvPr/>
                    </p:nvPicPr>
                    <p:blipFill>
                      <a:blip r:embed="rId4"/>
                      <a:stretch>
                        <a:fillRect/>
                      </a:stretch>
                    </p:blipFill>
                    <p:spPr>
                      <a:xfrm>
                        <a:off x="160866" y="1959504"/>
                        <a:ext cx="8894987" cy="2985029"/>
                      </a:xfrm>
                      <a:prstGeom prst="rect">
                        <a:avLst/>
                      </a:prstGeom>
                    </p:spPr>
                  </p:pic>
                </p:oleObj>
              </mc:Fallback>
            </mc:AlternateContent>
          </a:graphicData>
        </a:graphic>
      </p:graphicFrame>
    </p:spTree>
    <p:extLst>
      <p:ext uri="{BB962C8B-B14F-4D97-AF65-F5344CB8AC3E}">
        <p14:creationId xmlns:p14="http://schemas.microsoft.com/office/powerpoint/2010/main" val="27623893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ill_score_HFR_map_386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89" y="0"/>
            <a:ext cx="3807248" cy="6146800"/>
          </a:xfrm>
          <a:prstGeom prst="rect">
            <a:avLst/>
          </a:prstGeom>
        </p:spPr>
      </p:pic>
      <p:pic>
        <p:nvPicPr>
          <p:cNvPr id="5" name="Picture 4" descr="skill_score_HYCOM_map_3868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722" y="0"/>
            <a:ext cx="3807248" cy="6146800"/>
          </a:xfrm>
          <a:prstGeom prst="rect">
            <a:avLst/>
          </a:prstGeom>
        </p:spPr>
      </p:pic>
      <p:sp>
        <p:nvSpPr>
          <p:cNvPr id="2" name="TextBox 1"/>
          <p:cNvSpPr txBox="1"/>
          <p:nvPr/>
        </p:nvSpPr>
        <p:spPr>
          <a:xfrm>
            <a:off x="1006520" y="1151467"/>
            <a:ext cx="1696298" cy="584776"/>
          </a:xfrm>
          <a:prstGeom prst="rect">
            <a:avLst/>
          </a:prstGeom>
          <a:noFill/>
        </p:spPr>
        <p:txBody>
          <a:bodyPr wrap="none" rtlCol="0">
            <a:spAutoFit/>
          </a:bodyPr>
          <a:lstStyle/>
          <a:p>
            <a:r>
              <a:rPr lang="en-US" sz="3200" dirty="0" smtClean="0">
                <a:solidFill>
                  <a:schemeClr val="bg1"/>
                </a:solidFill>
              </a:rPr>
              <a:t>HF Radar</a:t>
            </a:r>
            <a:endParaRPr lang="en-US" sz="3200" dirty="0">
              <a:solidFill>
                <a:schemeClr val="bg1"/>
              </a:solidFill>
            </a:endParaRPr>
          </a:p>
        </p:txBody>
      </p:sp>
      <p:sp>
        <p:nvSpPr>
          <p:cNvPr id="6" name="TextBox 5"/>
          <p:cNvSpPr txBox="1"/>
          <p:nvPr/>
        </p:nvSpPr>
        <p:spPr>
          <a:xfrm>
            <a:off x="5663187" y="1160510"/>
            <a:ext cx="1481696" cy="584776"/>
          </a:xfrm>
          <a:prstGeom prst="rect">
            <a:avLst/>
          </a:prstGeom>
          <a:noFill/>
        </p:spPr>
        <p:txBody>
          <a:bodyPr wrap="none" rtlCol="0">
            <a:spAutoFit/>
          </a:bodyPr>
          <a:lstStyle/>
          <a:p>
            <a:r>
              <a:rPr lang="en-US" sz="3200" dirty="0" smtClean="0">
                <a:solidFill>
                  <a:schemeClr val="bg1"/>
                </a:solidFill>
              </a:rPr>
              <a:t>HYCOM</a:t>
            </a:r>
            <a:endParaRPr lang="en-US" sz="3200" dirty="0">
              <a:solidFill>
                <a:schemeClr val="bg1"/>
              </a:solidFill>
            </a:endParaRPr>
          </a:p>
        </p:txBody>
      </p:sp>
    </p:spTree>
    <p:extLst>
      <p:ext uri="{BB962C8B-B14F-4D97-AF65-F5344CB8AC3E}">
        <p14:creationId xmlns:p14="http://schemas.microsoft.com/office/powerpoint/2010/main" val="12661892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ill_score_HYCOM_ts_386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67" y="0"/>
            <a:ext cx="8339328" cy="6254496"/>
          </a:xfrm>
          <a:prstGeom prst="rect">
            <a:avLst/>
          </a:prstGeom>
        </p:spPr>
      </p:pic>
      <p:sp>
        <p:nvSpPr>
          <p:cNvPr id="3" name="TextBox 2"/>
          <p:cNvSpPr txBox="1"/>
          <p:nvPr/>
        </p:nvSpPr>
        <p:spPr>
          <a:xfrm>
            <a:off x="5706610" y="816001"/>
            <a:ext cx="2130211" cy="830997"/>
          </a:xfrm>
          <a:prstGeom prst="rect">
            <a:avLst/>
          </a:prstGeom>
          <a:noFill/>
        </p:spPr>
        <p:txBody>
          <a:bodyPr wrap="none" rtlCol="0">
            <a:spAutoFit/>
          </a:bodyPr>
          <a:lstStyle/>
          <a:p>
            <a:r>
              <a:rPr lang="en-US" sz="4800" dirty="0" smtClean="0"/>
              <a:t>HYCOM</a:t>
            </a:r>
            <a:endParaRPr lang="en-US" sz="4800" dirty="0"/>
          </a:p>
        </p:txBody>
      </p:sp>
    </p:spTree>
    <p:extLst>
      <p:ext uri="{BB962C8B-B14F-4D97-AF65-F5344CB8AC3E}">
        <p14:creationId xmlns:p14="http://schemas.microsoft.com/office/powerpoint/2010/main" val="25171848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ill_score_HFR_ts_386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96" y="0"/>
            <a:ext cx="8339328" cy="6254496"/>
          </a:xfrm>
          <a:prstGeom prst="rect">
            <a:avLst/>
          </a:prstGeom>
          <a:solidFill>
            <a:schemeClr val="bg1">
              <a:alpha val="50000"/>
            </a:schemeClr>
          </a:solidFill>
        </p:spPr>
      </p:pic>
      <p:sp>
        <p:nvSpPr>
          <p:cNvPr id="6" name="TextBox 5"/>
          <p:cNvSpPr txBox="1"/>
          <p:nvPr/>
        </p:nvSpPr>
        <p:spPr>
          <a:xfrm>
            <a:off x="5706610" y="816001"/>
            <a:ext cx="1185240" cy="830997"/>
          </a:xfrm>
          <a:prstGeom prst="rect">
            <a:avLst/>
          </a:prstGeom>
          <a:noFill/>
        </p:spPr>
        <p:txBody>
          <a:bodyPr wrap="none" rtlCol="0">
            <a:spAutoFit/>
          </a:bodyPr>
          <a:lstStyle/>
          <a:p>
            <a:r>
              <a:rPr lang="en-US" sz="4800" dirty="0" smtClean="0"/>
              <a:t>HFR</a:t>
            </a:r>
            <a:endParaRPr lang="en-US" sz="4800" dirty="0"/>
          </a:p>
        </p:txBody>
      </p:sp>
    </p:spTree>
    <p:extLst>
      <p:ext uri="{BB962C8B-B14F-4D97-AF65-F5344CB8AC3E}">
        <p14:creationId xmlns:p14="http://schemas.microsoft.com/office/powerpoint/2010/main" val="2565854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ill_score_HYCOM_ts_386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67" y="0"/>
            <a:ext cx="8339328" cy="6254496"/>
          </a:xfrm>
          <a:prstGeom prst="rect">
            <a:avLst/>
          </a:prstGeom>
        </p:spPr>
      </p:pic>
      <p:pic>
        <p:nvPicPr>
          <p:cNvPr id="2" name="Picture 1" descr="skill_score_HFR_ts_3868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2" y="0"/>
            <a:ext cx="8322393" cy="6241795"/>
          </a:xfrm>
          <a:prstGeom prst="rect">
            <a:avLst/>
          </a:prstGeom>
        </p:spPr>
      </p:pic>
    </p:spTree>
    <p:extLst>
      <p:ext uri="{BB962C8B-B14F-4D97-AF65-F5344CB8AC3E}">
        <p14:creationId xmlns:p14="http://schemas.microsoft.com/office/powerpoint/2010/main" val="20340331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ifter_separation_HFR_386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58" y="1163166"/>
            <a:ext cx="4944533" cy="3708400"/>
          </a:xfrm>
          <a:prstGeom prst="rect">
            <a:avLst/>
          </a:prstGeom>
        </p:spPr>
      </p:pic>
      <p:pic>
        <p:nvPicPr>
          <p:cNvPr id="3" name="Picture 2" descr="drifter_separation_HYCOM_38689.png"/>
          <p:cNvPicPr>
            <a:picLocks noChangeAspect="1"/>
          </p:cNvPicPr>
          <p:nvPr/>
        </p:nvPicPr>
        <p:blipFill rotWithShape="1">
          <a:blip r:embed="rId3">
            <a:extLst>
              <a:ext uri="{28A0092B-C50C-407E-A947-70E740481C1C}">
                <a14:useLocalDpi xmlns:a14="http://schemas.microsoft.com/office/drawing/2010/main" val="0"/>
              </a:ext>
            </a:extLst>
          </a:blip>
          <a:srcRect l="7160"/>
          <a:stretch/>
        </p:blipFill>
        <p:spPr>
          <a:xfrm>
            <a:off x="4587349" y="1180099"/>
            <a:ext cx="4590519" cy="3708400"/>
          </a:xfrm>
          <a:prstGeom prst="rect">
            <a:avLst/>
          </a:prstGeom>
        </p:spPr>
      </p:pic>
      <p:sp>
        <p:nvSpPr>
          <p:cNvPr id="4" name="Title 1"/>
          <p:cNvSpPr txBox="1">
            <a:spLocks/>
          </p:cNvSpPr>
          <p:nvPr/>
        </p:nvSpPr>
        <p:spPr>
          <a:xfrm>
            <a:off x="455613" y="308499"/>
            <a:ext cx="3896254" cy="1143000"/>
          </a:xfrm>
          <a:prstGeom prst="rect">
            <a:avLst/>
          </a:prstGeom>
        </p:spPr>
        <p:txBody>
          <a:bodyPr anchor="t"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HF Radar</a:t>
            </a:r>
            <a:endParaRPr lang="en-US" dirty="0"/>
          </a:p>
        </p:txBody>
      </p:sp>
      <p:sp>
        <p:nvSpPr>
          <p:cNvPr id="5" name="Title 1"/>
          <p:cNvSpPr txBox="1">
            <a:spLocks/>
          </p:cNvSpPr>
          <p:nvPr/>
        </p:nvSpPr>
        <p:spPr>
          <a:xfrm>
            <a:off x="4705880" y="308499"/>
            <a:ext cx="3896254" cy="1143000"/>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HYCOM</a:t>
            </a:r>
            <a:endParaRPr lang="en-US" dirty="0"/>
          </a:p>
        </p:txBody>
      </p:sp>
      <p:sp>
        <p:nvSpPr>
          <p:cNvPr id="6" name="TextBox 5"/>
          <p:cNvSpPr txBox="1"/>
          <p:nvPr/>
        </p:nvSpPr>
        <p:spPr>
          <a:xfrm>
            <a:off x="0" y="4871566"/>
            <a:ext cx="9107424" cy="1323439"/>
          </a:xfrm>
          <a:prstGeom prst="rect">
            <a:avLst/>
          </a:prstGeom>
          <a:noFill/>
        </p:spPr>
        <p:txBody>
          <a:bodyPr wrap="square" rtlCol="0">
            <a:spAutoFit/>
          </a:bodyPr>
          <a:lstStyle/>
          <a:p>
            <a:pPr algn="ctr"/>
            <a:r>
              <a:rPr lang="en-US" sz="4000" dirty="0" smtClean="0"/>
              <a:t>Separation (km) between actual and modeled trajectory after 48 hours</a:t>
            </a:r>
            <a:endParaRPr lang="en-US" sz="4000" dirty="0"/>
          </a:p>
        </p:txBody>
      </p:sp>
    </p:spTree>
    <p:extLst>
      <p:ext uri="{BB962C8B-B14F-4D97-AF65-F5344CB8AC3E}">
        <p14:creationId xmlns:p14="http://schemas.microsoft.com/office/powerpoint/2010/main" val="22597918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 y="5407439"/>
            <a:ext cx="4670267" cy="724396"/>
          </a:xfrm>
        </p:spPr>
        <p:txBody>
          <a:bodyPr tIns="12801">
            <a:no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600" b="1" dirty="0"/>
              <a:t>Trajectory prediction using HF radar surface currents: Monte Carlo simulations of prediction uncertainties</a:t>
            </a:r>
          </a:p>
        </p:txBody>
      </p:sp>
      <p:pic>
        <p:nvPicPr>
          <p:cNvPr id="2051" name="Picture 2"/>
          <p:cNvPicPr>
            <a:picLocks noChangeAspect="1" noChangeArrowheads="1"/>
          </p:cNvPicPr>
          <p:nvPr/>
        </p:nvPicPr>
        <p:blipFill>
          <a:blip r:embed="rId3" cstate="print"/>
          <a:srcRect/>
          <a:stretch>
            <a:fillRect/>
          </a:stretch>
        </p:blipFill>
        <p:spPr bwMode="auto">
          <a:xfrm>
            <a:off x="0" y="121008"/>
            <a:ext cx="2675467" cy="5293643"/>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4670267" y="5626342"/>
            <a:ext cx="4473733"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dirty="0">
                <a:solidFill>
                  <a:srgbClr val="000000"/>
                </a:solidFill>
              </a:rPr>
              <a:t>Journal of Geophysical Research: Oceans</a:t>
            </a:r>
            <a:r>
              <a:rPr lang="en-GB" sz="1000" dirty="0">
                <a:solidFill>
                  <a:srgbClr val="000000"/>
                </a:solidFill>
              </a:rPr>
              <a:t/>
            </a:r>
            <a:br>
              <a:rPr lang="en-GB" sz="1000" dirty="0">
                <a:solidFill>
                  <a:srgbClr val="000000"/>
                </a:solidFill>
              </a:rPr>
            </a:br>
            <a:r>
              <a:rPr lang="en-GB" sz="1000" dirty="0">
                <a:solidFill>
                  <a:srgbClr val="000000"/>
                </a:solidFill>
                <a:hlinkClick r:id="rId5"/>
              </a:rPr>
              <a:t>Volume 111, Issue C12, </a:t>
            </a:r>
            <a:r>
              <a:rPr lang="en-GB" sz="1000" dirty="0">
                <a:solidFill>
                  <a:srgbClr val="000000"/>
                </a:solidFill>
              </a:rPr>
              <a:t>C12005, 8 DEC 2006 DOI: 10.1029/2006JC003715</a:t>
            </a:r>
            <a:br>
              <a:rPr lang="en-GB" sz="1000" dirty="0">
                <a:solidFill>
                  <a:srgbClr val="000000"/>
                </a:solidFill>
              </a:rPr>
            </a:br>
            <a:r>
              <a:rPr lang="en-GB" sz="1000" dirty="0">
                <a:solidFill>
                  <a:srgbClr val="000000"/>
                </a:solidFill>
                <a:hlinkClick r:id="rId6"/>
              </a:rPr>
              <a:t>http://onlinelibrary.wiley.com/doi/10.1029/2006JC003715/full#jgrc10405-fig-0008</a:t>
            </a:r>
          </a:p>
        </p:txBody>
      </p:sp>
      <p:pic>
        <p:nvPicPr>
          <p:cNvPr id="6" name="Picture 2"/>
          <p:cNvPicPr>
            <a:picLocks noChangeAspect="1" noChangeArrowheads="1"/>
          </p:cNvPicPr>
          <p:nvPr/>
        </p:nvPicPr>
        <p:blipFill>
          <a:blip r:embed="rId7" cstate="print"/>
          <a:srcRect/>
          <a:stretch>
            <a:fillRect/>
          </a:stretch>
        </p:blipFill>
        <p:spPr bwMode="auto">
          <a:xfrm>
            <a:off x="2883134" y="121008"/>
            <a:ext cx="2670999" cy="5284802"/>
          </a:xfrm>
          <a:prstGeom prst="rect">
            <a:avLst/>
          </a:prstGeom>
          <a:noFill/>
          <a:ln w="9525">
            <a:noFill/>
            <a:round/>
            <a:headEnd/>
            <a:tailEnd/>
          </a:ln>
        </p:spPr>
      </p:pic>
      <p:pic>
        <p:nvPicPr>
          <p:cNvPr id="7" name="Picture 2"/>
          <p:cNvPicPr>
            <a:picLocks noChangeAspect="1" noChangeArrowheads="1"/>
          </p:cNvPicPr>
          <p:nvPr/>
        </p:nvPicPr>
        <p:blipFill>
          <a:blip r:embed="rId8" cstate="print"/>
          <a:srcRect/>
          <a:stretch>
            <a:fillRect/>
          </a:stretch>
        </p:blipFill>
        <p:spPr bwMode="auto">
          <a:xfrm>
            <a:off x="5727934" y="121008"/>
            <a:ext cx="2670999" cy="5284802"/>
          </a:xfrm>
          <a:prstGeom prst="rect">
            <a:avLst/>
          </a:prstGeom>
          <a:noFill/>
          <a:ln w="9525">
            <a:noFill/>
            <a:round/>
            <a:headEnd/>
            <a:tailEnd/>
          </a:ln>
        </p:spPr>
      </p:pic>
    </p:spTree>
    <p:extLst>
      <p:ext uri="{BB962C8B-B14F-4D97-AF65-F5344CB8AC3E}">
        <p14:creationId xmlns:p14="http://schemas.microsoft.com/office/powerpoint/2010/main" val="35633252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an_95th_separation_plot_UWLS_OI_v2.png"/>
          <p:cNvPicPr>
            <a:picLocks noChangeAspect="1"/>
          </p:cNvPicPr>
          <p:nvPr/>
        </p:nvPicPr>
        <p:blipFill rotWithShape="1">
          <a:blip r:embed="rId2">
            <a:extLst>
              <a:ext uri="{28A0092B-C50C-407E-A947-70E740481C1C}">
                <a14:useLocalDpi xmlns:a14="http://schemas.microsoft.com/office/drawing/2010/main" val="0"/>
              </a:ext>
            </a:extLst>
          </a:blip>
          <a:srcRect b="2870"/>
          <a:stretch/>
        </p:blipFill>
        <p:spPr>
          <a:xfrm>
            <a:off x="457199" y="0"/>
            <a:ext cx="8517467" cy="6206067"/>
          </a:xfrm>
          <a:prstGeom prst="rect">
            <a:avLst/>
          </a:prstGeom>
        </p:spPr>
      </p:pic>
      <p:pic>
        <p:nvPicPr>
          <p:cNvPr id="6" name="Picture 5" descr="Screen Shot 2016-04-13 at 7.20.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732" y="701515"/>
            <a:ext cx="3742267" cy="802324"/>
          </a:xfrm>
          <a:prstGeom prst="rect">
            <a:avLst/>
          </a:prstGeom>
          <a:ln>
            <a:solidFill>
              <a:schemeClr val="tx1"/>
            </a:solidFill>
          </a:ln>
        </p:spPr>
      </p:pic>
    </p:spTree>
    <p:extLst>
      <p:ext uri="{BB962C8B-B14F-4D97-AF65-F5344CB8AC3E}">
        <p14:creationId xmlns:p14="http://schemas.microsoft.com/office/powerpoint/2010/main" val="28044436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98549" y="393699"/>
            <a:ext cx="6762559" cy="2501899"/>
          </a:xfrm>
          <a:prstGeom prst="rect">
            <a:avLst/>
          </a:prstGeom>
        </p:spPr>
      </p:pic>
      <p:pic>
        <p:nvPicPr>
          <p:cNvPr id="4" name="Picture 3"/>
          <p:cNvPicPr>
            <a:picLocks noChangeAspect="1"/>
          </p:cNvPicPr>
          <p:nvPr/>
        </p:nvPicPr>
        <p:blipFill>
          <a:blip r:embed="rId3"/>
          <a:stretch>
            <a:fillRect/>
          </a:stretch>
        </p:blipFill>
        <p:spPr>
          <a:xfrm>
            <a:off x="1098549" y="3153834"/>
            <a:ext cx="6835140" cy="2501265"/>
          </a:xfrm>
          <a:prstGeom prst="rect">
            <a:avLst/>
          </a:prstGeom>
        </p:spPr>
      </p:pic>
    </p:spTree>
    <p:extLst>
      <p:ext uri="{BB962C8B-B14F-4D97-AF65-F5344CB8AC3E}">
        <p14:creationId xmlns:p14="http://schemas.microsoft.com/office/powerpoint/2010/main" val="35003802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 y="2205038"/>
            <a:ext cx="557212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p:cNvSpPr/>
          <p:nvPr/>
        </p:nvSpPr>
        <p:spPr>
          <a:xfrm>
            <a:off x="3027363" y="4043363"/>
            <a:ext cx="889000" cy="61277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Garamond"/>
              <a:ea typeface="宋体"/>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700213"/>
            <a:ext cx="8253412"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p:cNvSpPr>
            <a:spLocks noGrp="1"/>
          </p:cNvSpPr>
          <p:nvPr>
            <p:ph type="title"/>
          </p:nvPr>
        </p:nvSpPr>
        <p:spPr/>
        <p:txBody>
          <a:bodyPr>
            <a:normAutofit/>
          </a:bodyPr>
          <a:lstStyle/>
          <a:p>
            <a:pPr>
              <a:defRPr/>
            </a:pPr>
            <a:r>
              <a:rPr lang="en-US" altLang="zh-CN">
                <a:latin typeface="Arial" charset="0"/>
                <a:ea typeface="宋体" charset="0"/>
                <a:cs typeface="Arial" charset="0"/>
              </a:rPr>
              <a:t>Wuhan University</a:t>
            </a:r>
            <a:endParaRPr lang="zh-CN" altLang="en-US">
              <a:latin typeface="Arial" charset="0"/>
              <a:ea typeface="宋体" charset="0"/>
              <a:cs typeface="Arial" charset="0"/>
            </a:endParaRPr>
          </a:p>
        </p:txBody>
      </p:sp>
      <p:sp>
        <p:nvSpPr>
          <p:cNvPr id="2" name="内容占位符 1"/>
          <p:cNvSpPr>
            <a:spLocks noGrp="1"/>
          </p:cNvSpPr>
          <p:nvPr>
            <p:ph idx="1"/>
          </p:nvPr>
        </p:nvSpPr>
        <p:spPr/>
        <p:txBody>
          <a:bodyPr/>
          <a:lstStyle/>
          <a:p>
            <a:pPr>
              <a:defRPr/>
            </a:pPr>
            <a:r>
              <a:rPr lang="en-US" altLang="zh-CN">
                <a:latin typeface="Garamond" charset="0"/>
                <a:ea typeface="宋体" charset="0"/>
              </a:rPr>
              <a:t>The most beautiful university in China</a:t>
            </a:r>
            <a:endParaRPr lang="zh-CN" altLang="en-US">
              <a:latin typeface="Garamond" charset="0"/>
              <a:ea typeface="宋体" charset="0"/>
            </a:endParaRPr>
          </a:p>
        </p:txBody>
      </p:sp>
      <p:pic>
        <p:nvPicPr>
          <p:cNvPr id="16388" name="Picture 10" descr="E:\王才军-mywork\mywork\proj-pp\2013prj-instrument\校徽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74613"/>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3644900"/>
            <a:ext cx="42846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http://sub.whu.edu.cn/dwxcb/wdjg/a/教五广场景物群.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773238"/>
            <a:ext cx="838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86125"/>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9" presetClass="entr" presetSubtype="0" fill="hold" nodeType="afterEffect">
                                  <p:stCondLst>
                                    <p:cond delay="1000"/>
                                  </p:stCondLst>
                                  <p:childTnLst>
                                    <p:set>
                                      <p:cBhvr>
                                        <p:cTn id="11" dur="1" fill="hold">
                                          <p:stCondLst>
                                            <p:cond delay="0"/>
                                          </p:stCondLst>
                                        </p:cTn>
                                        <p:tgtEl>
                                          <p:spTgt spid="1032"/>
                                        </p:tgtEl>
                                        <p:attrNameLst>
                                          <p:attrName>style.visibility</p:attrName>
                                        </p:attrNameLst>
                                      </p:cBhvr>
                                      <p:to>
                                        <p:strVal val="visible"/>
                                      </p:to>
                                    </p:set>
                                    <p:animEffect transition="in" filter="dissolve">
                                      <p:cBhvr>
                                        <p:cTn id="12" dur="500"/>
                                        <p:tgtEl>
                                          <p:spTgt spid="1032"/>
                                        </p:tgtEl>
                                      </p:cBhvr>
                                    </p:animEffect>
                                  </p:childTnLst>
                                </p:cTn>
                              </p:par>
                            </p:childTnLst>
                          </p:cTn>
                        </p:par>
                        <p:par>
                          <p:cTn id="13" fill="hold" nodeType="withGroup">
                            <p:stCondLst>
                              <p:cond delay="2000"/>
                            </p:stCondLst>
                            <p:childTnLst>
                              <p:par>
                                <p:cTn id="14" presetID="2" presetClass="entr" presetSubtype="4" fill="hold" nodeType="afterEffect">
                                  <p:stCondLst>
                                    <p:cond delay="1000"/>
                                  </p:stCondLst>
                                  <p:childTnLst>
                                    <p:set>
                                      <p:cBhvr>
                                        <p:cTn id="15" dur="1" fill="hold">
                                          <p:stCondLst>
                                            <p:cond delay="0"/>
                                          </p:stCondLst>
                                        </p:cTn>
                                        <p:tgtEl>
                                          <p:spTgt spid="1033"/>
                                        </p:tgtEl>
                                        <p:attrNameLst>
                                          <p:attrName>style.visibility</p:attrName>
                                        </p:attrNameLst>
                                      </p:cBhvr>
                                      <p:to>
                                        <p:strVal val="visible"/>
                                      </p:to>
                                    </p:set>
                                    <p:anim calcmode="lin" valueType="num">
                                      <p:cBhvr additive="base">
                                        <p:cTn id="16" dur="500" fill="hold"/>
                                        <p:tgtEl>
                                          <p:spTgt spid="1033"/>
                                        </p:tgtEl>
                                        <p:attrNameLst>
                                          <p:attrName>ppt_x</p:attrName>
                                        </p:attrNameLst>
                                      </p:cBhvr>
                                      <p:tavLst>
                                        <p:tav tm="0">
                                          <p:val>
                                            <p:strVal val="#ppt_x"/>
                                          </p:val>
                                        </p:tav>
                                        <p:tav tm="100000">
                                          <p:val>
                                            <p:strVal val="#ppt_x"/>
                                          </p:val>
                                        </p:tav>
                                      </p:tavLst>
                                    </p:anim>
                                    <p:anim calcmode="lin" valueType="num">
                                      <p:cBhvr additive="base">
                                        <p:cTn id="17" dur="500" fill="hold"/>
                                        <p:tgtEl>
                                          <p:spTgt spid="1033"/>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3500"/>
                            </p:stCondLst>
                            <p:childTnLst>
                              <p:par>
                                <p:cTn id="19" presetID="2" presetClass="entr" presetSubtype="4" fill="hold" nodeType="afterEffect">
                                  <p:stCondLst>
                                    <p:cond delay="100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fill="hold"/>
                                        <p:tgtEl>
                                          <p:spTgt spid="1030"/>
                                        </p:tgtEl>
                                        <p:attrNameLst>
                                          <p:attrName>ppt_x</p:attrName>
                                        </p:attrNameLst>
                                      </p:cBhvr>
                                      <p:tavLst>
                                        <p:tav tm="0">
                                          <p:val>
                                            <p:strVal val="#ppt_x"/>
                                          </p:val>
                                        </p:tav>
                                        <p:tav tm="100000">
                                          <p:val>
                                            <p:strVal val="#ppt_x"/>
                                          </p:val>
                                        </p:tav>
                                      </p:tavLst>
                                    </p:anim>
                                    <p:anim calcmode="lin" valueType="num">
                                      <p:cBhvr additive="base">
                                        <p:cTn id="2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 Global hf radar network</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37516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High Frequency Radar Network</a:t>
            </a:r>
            <a:br>
              <a:rPr lang="en-US" dirty="0" smtClean="0"/>
            </a:br>
            <a:r>
              <a:rPr lang="en-US" dirty="0" smtClean="0"/>
              <a:t>Previous Meetings</a:t>
            </a:r>
            <a:endParaRPr lang="en-US" dirty="0"/>
          </a:p>
        </p:txBody>
      </p:sp>
      <p:sp>
        <p:nvSpPr>
          <p:cNvPr id="5" name="Content Placeholder 4"/>
          <p:cNvSpPr>
            <a:spLocks noGrp="1"/>
          </p:cNvSpPr>
          <p:nvPr>
            <p:ph idx="1"/>
          </p:nvPr>
        </p:nvSpPr>
        <p:spPr/>
        <p:txBody>
          <a:bodyPr>
            <a:normAutofit/>
          </a:bodyPr>
          <a:lstStyle/>
          <a:p>
            <a:r>
              <a:rPr lang="en-US" sz="5400" dirty="0" smtClean="0"/>
              <a:t>England 2012</a:t>
            </a:r>
          </a:p>
          <a:p>
            <a:r>
              <a:rPr lang="en-US" sz="5400" dirty="0" smtClean="0"/>
              <a:t>Norway 2013</a:t>
            </a:r>
          </a:p>
          <a:p>
            <a:r>
              <a:rPr lang="en-US" sz="5400" dirty="0" smtClean="0"/>
              <a:t>Taiwan 2014</a:t>
            </a:r>
          </a:p>
          <a:p>
            <a:r>
              <a:rPr lang="en-US" sz="5400" dirty="0" smtClean="0"/>
              <a:t>Greece 2015</a:t>
            </a:r>
          </a:p>
          <a:p>
            <a:endParaRPr lang="en-US" sz="5400" dirty="0"/>
          </a:p>
        </p:txBody>
      </p:sp>
      <p:pic>
        <p:nvPicPr>
          <p:cNvPr id="3" name="Picture 2" descr="GEO_logo_without_tex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4958" y="2307106"/>
            <a:ext cx="4339042" cy="2309253"/>
          </a:xfrm>
          <a:prstGeom prst="rect">
            <a:avLst/>
          </a:prstGeom>
        </p:spPr>
      </p:pic>
    </p:spTree>
    <p:extLst>
      <p:ext uri="{BB962C8B-B14F-4D97-AF65-F5344CB8AC3E}">
        <p14:creationId xmlns:p14="http://schemas.microsoft.com/office/powerpoint/2010/main" val="118849888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62158"/>
            <a:ext cx="9144000" cy="2184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400" dirty="0" smtClean="0"/>
          </a:p>
          <a:p>
            <a:pPr algn="ctr"/>
            <a:r>
              <a:rPr lang="en-US" sz="2400" dirty="0" smtClean="0"/>
              <a:t>Fourth Meeting of the Global High Frequency Radar Network</a:t>
            </a:r>
          </a:p>
          <a:p>
            <a:pPr algn="ctr"/>
            <a:endParaRPr lang="en-US" dirty="0" smtClean="0"/>
          </a:p>
          <a:p>
            <a:pPr algn="ctr"/>
            <a:r>
              <a:rPr lang="en-US" dirty="0" smtClean="0"/>
              <a:t>September 22-23, 2015</a:t>
            </a:r>
          </a:p>
          <a:p>
            <a:pPr algn="ctr"/>
            <a:r>
              <a:rPr lang="en-US" dirty="0" smtClean="0"/>
              <a:t>Heraklion, Crete, Greece</a:t>
            </a:r>
            <a:endParaRPr lang="en-US" dirty="0"/>
          </a:p>
        </p:txBody>
      </p:sp>
      <p:pic>
        <p:nvPicPr>
          <p:cNvPr id="7" name="Picture 6" descr="GEO_logo_without_tex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156" y="5504409"/>
            <a:ext cx="2233583" cy="1188720"/>
          </a:xfrm>
          <a:prstGeom prst="rect">
            <a:avLst/>
          </a:prstGeom>
        </p:spPr>
      </p:pic>
      <p:cxnSp>
        <p:nvCxnSpPr>
          <p:cNvPr id="9" name="Straight Connector 8"/>
          <p:cNvCxnSpPr/>
          <p:nvPr/>
        </p:nvCxnSpPr>
        <p:spPr>
          <a:xfrm>
            <a:off x="0" y="4673600"/>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GOOS_logo_small_no_tex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2267" y="5645658"/>
            <a:ext cx="2353732" cy="906222"/>
          </a:xfrm>
          <a:prstGeom prst="rect">
            <a:avLst/>
          </a:prstGeom>
        </p:spPr>
      </p:pic>
      <p:pic>
        <p:nvPicPr>
          <p:cNvPr id="2" name="Picture 1" descr="IMG_5673 (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144000" cy="4662158"/>
          </a:xfrm>
          <a:prstGeom prst="rect">
            <a:avLst/>
          </a:prstGeom>
        </p:spPr>
      </p:pic>
    </p:spTree>
    <p:extLst>
      <p:ext uri="{BB962C8B-B14F-4D97-AF65-F5344CB8AC3E}">
        <p14:creationId xmlns:p14="http://schemas.microsoft.com/office/powerpoint/2010/main" val="15879752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3 at 1.09.46 AM.png"/>
          <p:cNvPicPr>
            <a:picLocks noChangeAspect="1"/>
          </p:cNvPicPr>
          <p:nvPr/>
        </p:nvPicPr>
        <p:blipFill rotWithShape="1">
          <a:blip r:embed="rId2">
            <a:extLst>
              <a:ext uri="{28A0092B-C50C-407E-A947-70E740481C1C}">
                <a14:useLocalDpi xmlns:a14="http://schemas.microsoft.com/office/drawing/2010/main" val="0"/>
              </a:ext>
            </a:extLst>
          </a:blip>
          <a:srcRect t="15833"/>
          <a:stretch/>
        </p:blipFill>
        <p:spPr>
          <a:xfrm>
            <a:off x="0" y="183007"/>
            <a:ext cx="7332133" cy="3061953"/>
          </a:xfrm>
          <a:prstGeom prst="rect">
            <a:avLst/>
          </a:prstGeom>
        </p:spPr>
      </p:pic>
      <p:pic>
        <p:nvPicPr>
          <p:cNvPr id="3" name="Picture 2" descr="Screen Shot 2016-04-13 at 1.10.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0343"/>
            <a:ext cx="9144000" cy="3166513"/>
          </a:xfrm>
          <a:prstGeom prst="rect">
            <a:avLst/>
          </a:prstGeom>
        </p:spPr>
      </p:pic>
      <p:pic>
        <p:nvPicPr>
          <p:cNvPr id="4" name="Picture 3" descr="GEO_logo_without_tex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75500" y="183007"/>
            <a:ext cx="1968500" cy="1047642"/>
          </a:xfrm>
          <a:prstGeom prst="rect">
            <a:avLst/>
          </a:prstGeom>
        </p:spPr>
      </p:pic>
    </p:spTree>
    <p:extLst>
      <p:ext uri="{BB962C8B-B14F-4D97-AF65-F5344CB8AC3E}">
        <p14:creationId xmlns:p14="http://schemas.microsoft.com/office/powerpoint/2010/main" val="31817368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l="10715" t="43979" r="10022" b="12819"/>
          <a:stretch>
            <a:fillRect/>
          </a:stretch>
        </p:blipFill>
        <p:spPr bwMode="auto">
          <a:xfrm>
            <a:off x="0" y="2636838"/>
            <a:ext cx="9144000"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5" name="Text Box 3"/>
          <p:cNvSpPr txBox="1">
            <a:spLocks noChangeArrowheads="1"/>
          </p:cNvSpPr>
          <p:nvPr/>
        </p:nvSpPr>
        <p:spPr bwMode="auto">
          <a:xfrm>
            <a:off x="0" y="6216650"/>
            <a:ext cx="5783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ja-JP" sz="1200" b="1" u="sng">
                <a:solidFill>
                  <a:srgbClr val="000098"/>
                </a:solidFill>
                <a:latin typeface="TradeGothic" charset="0"/>
                <a:ea typeface="ＭＳ Ｐゴシック" pitchFamily="34" charset="-128"/>
                <a:cs typeface="Arial" charset="0"/>
              </a:rPr>
              <a:t>U.S. Department of State, Washington DC</a:t>
            </a:r>
          </a:p>
          <a:p>
            <a:pPr defTabSz="914400" fontAlgn="base">
              <a:spcBef>
                <a:spcPct val="0"/>
              </a:spcBef>
              <a:spcAft>
                <a:spcPct val="0"/>
              </a:spcAft>
            </a:pPr>
            <a:r>
              <a:rPr lang="en-US" altLang="ja-JP" sz="1200" b="1" u="sng">
                <a:solidFill>
                  <a:srgbClr val="000098"/>
                </a:solidFill>
                <a:latin typeface="TradeGothic" charset="0"/>
                <a:ea typeface="ＭＳ Ｐゴシック" pitchFamily="34" charset="-128"/>
                <a:cs typeface="Arial" charset="0"/>
              </a:rPr>
              <a:t>July 31, 2003</a:t>
            </a:r>
          </a:p>
        </p:txBody>
      </p:sp>
      <p:sp>
        <p:nvSpPr>
          <p:cNvPr id="90116" name="Rectangle 4"/>
          <p:cNvSpPr>
            <a:spLocks noChangeArrowheads="1"/>
          </p:cNvSpPr>
          <p:nvPr/>
        </p:nvSpPr>
        <p:spPr bwMode="auto">
          <a:xfrm>
            <a:off x="0" y="9906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600"/>
              </a:spcBef>
              <a:defRPr sz="2400">
                <a:solidFill>
                  <a:srgbClr val="000000"/>
                </a:solidFill>
                <a:latin typeface="Arial" pitchFamily="34" charset="0"/>
                <a:cs typeface="Arial" pitchFamily="34" charset="0"/>
              </a:defRPr>
            </a:lvl1pPr>
            <a:lvl2pPr>
              <a:spcBef>
                <a:spcPts val="600"/>
              </a:spcBef>
              <a:defRPr sz="2400">
                <a:solidFill>
                  <a:srgbClr val="000000"/>
                </a:solidFill>
                <a:latin typeface="Arial" pitchFamily="34" charset="0"/>
                <a:cs typeface="Arial" pitchFamily="34" charset="0"/>
              </a:defRPr>
            </a:lvl2pPr>
            <a:lvl3pPr>
              <a:spcBef>
                <a:spcPts val="600"/>
              </a:spcBef>
              <a:defRPr sz="2400">
                <a:solidFill>
                  <a:srgbClr val="000000"/>
                </a:solidFill>
                <a:latin typeface="Arial" pitchFamily="34" charset="0"/>
                <a:cs typeface="Arial" pitchFamily="34" charset="0"/>
              </a:defRPr>
            </a:lvl3pPr>
            <a:lvl4pPr>
              <a:spcBef>
                <a:spcPts val="600"/>
              </a:spcBef>
              <a:defRPr sz="2400">
                <a:solidFill>
                  <a:srgbClr val="000000"/>
                </a:solidFill>
                <a:latin typeface="Arial" pitchFamily="34" charset="0"/>
                <a:cs typeface="Arial" pitchFamily="34" charset="0"/>
              </a:defRPr>
            </a:lvl4pPr>
            <a:lvl5pPr>
              <a:spcBef>
                <a:spcPts val="600"/>
              </a:spcBef>
              <a:defRPr sz="2400">
                <a:solidFill>
                  <a:srgbClr val="000000"/>
                </a:solidFill>
                <a:latin typeface="Arial" pitchFamily="34" charset="0"/>
                <a:cs typeface="Arial" pitchFamily="34" charset="0"/>
              </a:defRPr>
            </a:lvl5pPr>
            <a:lvl6pPr marL="2514600" indent="-228600" defTabSz="457200" fontAlgn="base">
              <a:spcBef>
                <a:spcPts val="600"/>
              </a:spcBef>
              <a:spcAft>
                <a:spcPct val="0"/>
              </a:spcAft>
              <a:buClr>
                <a:srgbClr val="000000"/>
              </a:buClr>
              <a:buSzPct val="100000"/>
              <a:buFont typeface="Times New Roman" pitchFamily="18" charset="0"/>
              <a:defRPr sz="2400">
                <a:solidFill>
                  <a:srgbClr val="000000"/>
                </a:solidFill>
                <a:latin typeface="Arial" pitchFamily="34" charset="0"/>
                <a:cs typeface="Arial" pitchFamily="34" charset="0"/>
              </a:defRPr>
            </a:lvl6pPr>
            <a:lvl7pPr marL="2971800" indent="-228600" defTabSz="457200" fontAlgn="base">
              <a:spcBef>
                <a:spcPts val="600"/>
              </a:spcBef>
              <a:spcAft>
                <a:spcPct val="0"/>
              </a:spcAft>
              <a:buClr>
                <a:srgbClr val="000000"/>
              </a:buClr>
              <a:buSzPct val="100000"/>
              <a:buFont typeface="Times New Roman" pitchFamily="18" charset="0"/>
              <a:defRPr sz="2400">
                <a:solidFill>
                  <a:srgbClr val="000000"/>
                </a:solidFill>
                <a:latin typeface="Arial" pitchFamily="34" charset="0"/>
                <a:cs typeface="Arial" pitchFamily="34" charset="0"/>
              </a:defRPr>
            </a:lvl7pPr>
            <a:lvl8pPr marL="3429000" indent="-228600" defTabSz="457200" fontAlgn="base">
              <a:spcBef>
                <a:spcPts val="600"/>
              </a:spcBef>
              <a:spcAft>
                <a:spcPct val="0"/>
              </a:spcAft>
              <a:buClr>
                <a:srgbClr val="000000"/>
              </a:buClr>
              <a:buSzPct val="100000"/>
              <a:buFont typeface="Times New Roman" pitchFamily="18" charset="0"/>
              <a:defRPr sz="2400">
                <a:solidFill>
                  <a:srgbClr val="000000"/>
                </a:solidFill>
                <a:latin typeface="Arial" pitchFamily="34" charset="0"/>
                <a:cs typeface="Arial" pitchFamily="34" charset="0"/>
              </a:defRPr>
            </a:lvl8pPr>
            <a:lvl9pPr marL="3886200" indent="-228600" defTabSz="457200" fontAlgn="base">
              <a:spcBef>
                <a:spcPts val="600"/>
              </a:spcBef>
              <a:spcAft>
                <a:spcPct val="0"/>
              </a:spcAft>
              <a:buClr>
                <a:srgbClr val="000000"/>
              </a:buClr>
              <a:buSzPct val="100000"/>
              <a:buFont typeface="Times New Roman" pitchFamily="18" charset="0"/>
              <a:defRPr sz="2400">
                <a:solidFill>
                  <a:srgbClr val="000000"/>
                </a:solidFill>
                <a:latin typeface="Arial" pitchFamily="34" charset="0"/>
                <a:cs typeface="Arial" pitchFamily="34" charset="0"/>
              </a:defRPr>
            </a:lvl9pPr>
          </a:lstStyle>
          <a:p>
            <a:pPr algn="ctr" defTabSz="914400" fontAlgn="base">
              <a:spcAft>
                <a:spcPct val="0"/>
              </a:spcAft>
            </a:pPr>
            <a:r>
              <a:rPr lang="en-US" altLang="en-US" sz="3600" b="1" dirty="0">
                <a:solidFill>
                  <a:srgbClr val="005FAA"/>
                </a:solidFill>
                <a:effectLst>
                  <a:outerShdw blurRad="38100" dist="38100" dir="2700000" algn="tl">
                    <a:srgbClr val="C0C0C0"/>
                  </a:outerShdw>
                </a:effectLst>
                <a:ea typeface="宋体" pitchFamily="2" charset="-122"/>
                <a:cs typeface="Tahoma" pitchFamily="34" charset="0"/>
              </a:rPr>
              <a:t>GEO, the Group on Earth Observations</a:t>
            </a:r>
          </a:p>
          <a:p>
            <a:pPr algn="ctr" defTabSz="914400" fontAlgn="base">
              <a:spcAft>
                <a:spcPct val="0"/>
              </a:spcAft>
            </a:pPr>
            <a:r>
              <a:rPr lang="en-US" altLang="en-US" sz="2800" b="1" dirty="0">
                <a:ea typeface="宋体" pitchFamily="2" charset="-122"/>
                <a:cs typeface="Tahoma" pitchFamily="34" charset="0"/>
              </a:rPr>
              <a:t>An Intergovernmental group with </a:t>
            </a:r>
            <a:r>
              <a:rPr lang="en-US" altLang="en-US" sz="2800" b="1" dirty="0" smtClean="0">
                <a:ea typeface="宋体" pitchFamily="2" charset="-122"/>
                <a:cs typeface="Tahoma" pitchFamily="34" charset="0"/>
              </a:rPr>
              <a:t>99 </a:t>
            </a:r>
            <a:r>
              <a:rPr lang="en-US" altLang="en-US" sz="2800" b="1" dirty="0">
                <a:ea typeface="宋体" pitchFamily="2" charset="-122"/>
                <a:cs typeface="Tahoma" pitchFamily="34" charset="0"/>
              </a:rPr>
              <a:t>Members and </a:t>
            </a:r>
            <a:r>
              <a:rPr lang="en-US" altLang="en-US" sz="2800" b="1" dirty="0" smtClean="0">
                <a:ea typeface="宋体" pitchFamily="2" charset="-122"/>
                <a:cs typeface="Tahoma" pitchFamily="34" charset="0"/>
              </a:rPr>
              <a:t>87 </a:t>
            </a:r>
            <a:r>
              <a:rPr lang="en-US" altLang="en-US" sz="2800" b="1" dirty="0">
                <a:ea typeface="宋体" pitchFamily="2" charset="-122"/>
                <a:cs typeface="Tahoma" pitchFamily="34" charset="0"/>
              </a:rPr>
              <a:t>Participating Organizations</a:t>
            </a:r>
            <a:endParaRPr lang="en-GB" altLang="zh-CN" sz="2800" b="1" dirty="0">
              <a:ea typeface="宋体" pitchFamily="2" charset="-122"/>
              <a:cs typeface="Tahoma" pitchFamily="34" charset="0"/>
            </a:endParaRPr>
          </a:p>
        </p:txBody>
      </p:sp>
    </p:spTree>
    <p:extLst>
      <p:ext uri="{BB962C8B-B14F-4D97-AF65-F5344CB8AC3E}">
        <p14:creationId xmlns:p14="http://schemas.microsoft.com/office/powerpoint/2010/main" val="1035699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200"/>
            <a:ext cx="8959850" cy="4876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6210300"/>
            <a:ext cx="8728045" cy="400110"/>
          </a:xfrm>
          <a:prstGeom prst="rect">
            <a:avLst/>
          </a:prstGeom>
          <a:noFill/>
        </p:spPr>
        <p:txBody>
          <a:bodyPr wrap="none" rtlCol="0">
            <a:spAutoFit/>
          </a:bodyPr>
          <a:lstStyle/>
          <a:p>
            <a:r>
              <a:rPr lang="en-US" sz="2000" dirty="0" smtClean="0"/>
              <a:t>Australia, China, Japan, Korea, Philippines and Taiwan are members of GEO</a:t>
            </a:r>
            <a:endParaRPr lang="en-US" sz="2000" dirty="0"/>
          </a:p>
        </p:txBody>
      </p:sp>
    </p:spTree>
    <p:extLst>
      <p:ext uri="{BB962C8B-B14F-4D97-AF65-F5344CB8AC3E}">
        <p14:creationId xmlns:p14="http://schemas.microsoft.com/office/powerpoint/2010/main" val="35466993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304800" y="1143000"/>
            <a:ext cx="8839200" cy="2057400"/>
          </a:xfrm>
        </p:spPr>
        <p:txBody>
          <a:bodyPr/>
          <a:lstStyle/>
          <a:p>
            <a:pPr marL="0" indent="0" algn="ctr">
              <a:lnSpc>
                <a:spcPct val="80000"/>
              </a:lnSpc>
              <a:spcBef>
                <a:spcPct val="0"/>
              </a:spcBef>
              <a:buClr>
                <a:srgbClr val="005FAA"/>
              </a:buClr>
              <a:buFontTx/>
              <a:buNone/>
            </a:pPr>
            <a:endParaRPr kumimoji="0" lang="en-US" altLang="ja-JP" sz="3200" b="1" dirty="0" smtClean="0">
              <a:solidFill>
                <a:schemeClr val="tx2"/>
              </a:solidFill>
              <a:latin typeface="Arial" charset="0"/>
              <a:cs typeface="Arial" charset="0"/>
            </a:endParaRPr>
          </a:p>
          <a:p>
            <a:pPr marL="0" indent="0">
              <a:lnSpc>
                <a:spcPct val="80000"/>
              </a:lnSpc>
              <a:buClr>
                <a:srgbClr val="005FAA"/>
              </a:buClr>
              <a:buFontTx/>
              <a:buNone/>
            </a:pPr>
            <a:endParaRPr kumimoji="0" lang="en-US" altLang="ja-JP" sz="2800" dirty="0" smtClean="0">
              <a:solidFill>
                <a:srgbClr val="005FAA"/>
              </a:solidFill>
              <a:latin typeface="Arial" charset="0"/>
              <a:cs typeface="Arial" charset="0"/>
            </a:endParaRPr>
          </a:p>
          <a:p>
            <a:pPr marL="0" indent="0">
              <a:lnSpc>
                <a:spcPct val="80000"/>
              </a:lnSpc>
              <a:buClr>
                <a:srgbClr val="005FAA"/>
              </a:buClr>
            </a:pPr>
            <a:r>
              <a:rPr kumimoji="0" lang="en-US" altLang="ja-JP" sz="3200" dirty="0" smtClean="0">
                <a:solidFill>
                  <a:srgbClr val="005FAA"/>
                </a:solidFill>
                <a:latin typeface="Arial" charset="0"/>
                <a:cs typeface="Arial" charset="0"/>
              </a:rPr>
              <a:t> </a:t>
            </a:r>
            <a:r>
              <a:rPr lang="en-US" altLang="ja-JP" sz="3200" b="1" dirty="0">
                <a:solidFill>
                  <a:srgbClr val="000000"/>
                </a:solidFill>
                <a:cs typeface="Arial" charset="0"/>
              </a:rPr>
              <a:t>Improve and Coordinate Observation Systems</a:t>
            </a:r>
          </a:p>
          <a:p>
            <a:pPr marL="0" indent="0">
              <a:lnSpc>
                <a:spcPct val="80000"/>
              </a:lnSpc>
              <a:buClr>
                <a:srgbClr val="005FAA"/>
              </a:buClr>
            </a:pPr>
            <a:endParaRPr lang="en-US" altLang="ja-JP" sz="3200" b="1" dirty="0">
              <a:solidFill>
                <a:srgbClr val="000000"/>
              </a:solidFill>
              <a:cs typeface="Arial" charset="0"/>
            </a:endParaRPr>
          </a:p>
          <a:p>
            <a:pPr marL="0" indent="0">
              <a:lnSpc>
                <a:spcPct val="80000"/>
              </a:lnSpc>
              <a:buClr>
                <a:srgbClr val="005FAA"/>
              </a:buClr>
            </a:pPr>
            <a:r>
              <a:rPr lang="en-US" altLang="ja-JP" sz="3200" b="1" dirty="0">
                <a:solidFill>
                  <a:srgbClr val="000000"/>
                </a:solidFill>
                <a:cs typeface="Arial" charset="0"/>
              </a:rPr>
              <a:t> Advance Broad Open Data Policies/Practices</a:t>
            </a:r>
          </a:p>
          <a:p>
            <a:pPr marL="0" indent="0">
              <a:lnSpc>
                <a:spcPct val="80000"/>
              </a:lnSpc>
              <a:buClr>
                <a:srgbClr val="005FAA"/>
              </a:buClr>
            </a:pPr>
            <a:endParaRPr lang="fr-CH" altLang="ja-JP" sz="3200" b="1" dirty="0">
              <a:solidFill>
                <a:srgbClr val="000000"/>
              </a:solidFill>
              <a:cs typeface="Arial" charset="0"/>
            </a:endParaRPr>
          </a:p>
          <a:p>
            <a:pPr marL="0" indent="0">
              <a:lnSpc>
                <a:spcPct val="80000"/>
              </a:lnSpc>
              <a:buClr>
                <a:srgbClr val="005FAA"/>
              </a:buClr>
            </a:pPr>
            <a:r>
              <a:rPr lang="fr-CH" altLang="ja-JP" sz="3200" b="1" dirty="0">
                <a:solidFill>
                  <a:srgbClr val="000000"/>
                </a:solidFill>
                <a:cs typeface="Arial" charset="0"/>
              </a:rPr>
              <a:t> Foster </a:t>
            </a:r>
            <a:r>
              <a:rPr lang="fr-CH" altLang="ja-JP" sz="3200" b="1" dirty="0" err="1">
                <a:solidFill>
                  <a:srgbClr val="000000"/>
                </a:solidFill>
                <a:cs typeface="Arial" charset="0"/>
              </a:rPr>
              <a:t>Increased</a:t>
            </a:r>
            <a:r>
              <a:rPr lang="fr-CH" altLang="ja-JP" sz="3200" b="1" dirty="0">
                <a:solidFill>
                  <a:srgbClr val="000000"/>
                </a:solidFill>
                <a:cs typeface="Arial" charset="0"/>
              </a:rPr>
              <a:t> Use of EO Data and Information</a:t>
            </a:r>
            <a:endParaRPr lang="en-US" altLang="ja-JP" sz="3200" b="1" dirty="0">
              <a:solidFill>
                <a:srgbClr val="000000"/>
              </a:solidFill>
              <a:cs typeface="Arial" charset="0"/>
            </a:endParaRPr>
          </a:p>
          <a:p>
            <a:pPr marL="0" indent="0">
              <a:lnSpc>
                <a:spcPct val="80000"/>
              </a:lnSpc>
              <a:buClr>
                <a:srgbClr val="005FAA"/>
              </a:buClr>
            </a:pPr>
            <a:endParaRPr lang="en-US" altLang="ja-JP" sz="3200" b="1" dirty="0">
              <a:solidFill>
                <a:srgbClr val="000000"/>
              </a:solidFill>
              <a:cs typeface="Arial" charset="0"/>
            </a:endParaRPr>
          </a:p>
          <a:p>
            <a:pPr marL="0" indent="0">
              <a:lnSpc>
                <a:spcPct val="80000"/>
              </a:lnSpc>
              <a:buClr>
                <a:srgbClr val="005FAA"/>
              </a:buClr>
            </a:pPr>
            <a:r>
              <a:rPr lang="en-US" altLang="ja-JP" sz="3200" b="1" dirty="0">
                <a:solidFill>
                  <a:srgbClr val="000000"/>
                </a:solidFill>
                <a:cs typeface="Arial" charset="0"/>
              </a:rPr>
              <a:t> Build Capacity  </a:t>
            </a:r>
          </a:p>
        </p:txBody>
      </p:sp>
      <p:sp>
        <p:nvSpPr>
          <p:cNvPr id="9219" name="Rectangle 4"/>
          <p:cNvSpPr>
            <a:spLocks noGrp="1" noChangeArrowheads="1"/>
          </p:cNvSpPr>
          <p:nvPr>
            <p:ph type="title"/>
          </p:nvPr>
        </p:nvSpPr>
        <p:spPr>
          <a:xfrm>
            <a:off x="762000" y="762000"/>
            <a:ext cx="7772400" cy="838200"/>
          </a:xfrm>
        </p:spPr>
        <p:txBody>
          <a:bodyPr/>
          <a:lstStyle/>
          <a:p>
            <a:r>
              <a:rPr kumimoji="0" lang="en-US" altLang="ja-JP" b="1" dirty="0" smtClean="0">
                <a:latin typeface="Arial" charset="0"/>
                <a:cs typeface="Arial" charset="0"/>
              </a:rPr>
              <a:t/>
            </a:r>
            <a:br>
              <a:rPr kumimoji="0" lang="en-US" altLang="ja-JP" b="1" dirty="0" smtClean="0">
                <a:latin typeface="Arial" charset="0"/>
                <a:cs typeface="Arial" charset="0"/>
              </a:rPr>
            </a:br>
            <a:r>
              <a:rPr lang="en-US" altLang="ja-JP" sz="3600" b="1" dirty="0">
                <a:solidFill>
                  <a:srgbClr val="005FAA"/>
                </a:solidFill>
                <a:effectLst>
                  <a:outerShdw blurRad="38100" dist="38100" dir="2700000" algn="tl">
                    <a:srgbClr val="C0C0C0"/>
                  </a:outerShdw>
                </a:effectLst>
                <a:ea typeface="SimSun" pitchFamily="2" charset="-122"/>
              </a:rPr>
              <a:t>GEO Objectives</a:t>
            </a:r>
            <a:r>
              <a:rPr lang="en-US" altLang="ja-JP" b="1" dirty="0">
                <a:latin typeface="Arial" charset="0"/>
                <a:cs typeface="Arial" charset="0"/>
              </a:rPr>
              <a:t/>
            </a:r>
            <a:br>
              <a:rPr lang="en-US" altLang="ja-JP" b="1" dirty="0">
                <a:latin typeface="Arial" charset="0"/>
                <a:cs typeface="Arial" charset="0"/>
              </a:rPr>
            </a:br>
            <a:endParaRPr lang="en-US" altLang="ja-JP" b="1" dirty="0">
              <a:latin typeface="Arial" charset="0"/>
              <a:cs typeface="Arial" charset="0"/>
            </a:endParaRPr>
          </a:p>
        </p:txBody>
      </p:sp>
    </p:spTree>
    <p:extLst>
      <p:ext uri="{BB962C8B-B14F-4D97-AF65-F5344CB8AC3E}">
        <p14:creationId xmlns:p14="http://schemas.microsoft.com/office/powerpoint/2010/main" val="1214737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18300" cy="1143000"/>
          </a:xfrm>
        </p:spPr>
        <p:txBody>
          <a:bodyPr>
            <a:normAutofit fontScale="90000"/>
          </a:bodyPr>
          <a:lstStyle/>
          <a:p>
            <a:r>
              <a:rPr lang="en-US" dirty="0" smtClean="0"/>
              <a:t>Goals for Global HF Radar Network</a:t>
            </a:r>
            <a:endParaRPr lang="en-US" dirty="0"/>
          </a:p>
        </p:txBody>
      </p:sp>
      <p:sp>
        <p:nvSpPr>
          <p:cNvPr id="3" name="Content Placeholder 2"/>
          <p:cNvSpPr>
            <a:spLocks noGrp="1"/>
          </p:cNvSpPr>
          <p:nvPr>
            <p:ph idx="1"/>
          </p:nvPr>
        </p:nvSpPr>
        <p:spPr>
          <a:xfrm>
            <a:off x="457200" y="1443038"/>
            <a:ext cx="8229600" cy="4525963"/>
          </a:xfrm>
        </p:spPr>
        <p:txBody>
          <a:bodyPr/>
          <a:lstStyle/>
          <a:p>
            <a:pPr marL="514350" indent="-514350">
              <a:buFont typeface="+mj-lt"/>
              <a:buAutoNum type="arabicParenR"/>
            </a:pPr>
            <a:r>
              <a:rPr lang="en-US" b="1" dirty="0"/>
              <a:t>Increase the number of coastal radars</a:t>
            </a:r>
            <a:r>
              <a:rPr lang="en-US" dirty="0"/>
              <a:t> </a:t>
            </a:r>
            <a:endParaRPr lang="en-US" dirty="0" smtClean="0"/>
          </a:p>
          <a:p>
            <a:pPr marL="514350" indent="-514350">
              <a:buFont typeface="+mj-lt"/>
              <a:buAutoNum type="arabicParenR"/>
            </a:pPr>
            <a:r>
              <a:rPr lang="en-US" b="1" dirty="0"/>
              <a:t>Ensure HFR data is available in a single standardized format in near-real-time</a:t>
            </a:r>
            <a:r>
              <a:rPr lang="en-US" dirty="0"/>
              <a:t>, </a:t>
            </a:r>
            <a:endParaRPr lang="en-US" dirty="0" smtClean="0"/>
          </a:p>
          <a:p>
            <a:pPr marL="514350" indent="-514350">
              <a:buFont typeface="+mj-lt"/>
              <a:buAutoNum type="arabicParenR"/>
            </a:pPr>
            <a:r>
              <a:rPr lang="en-US" b="1" dirty="0"/>
              <a:t>Assimilate data into ocean and ecosystem </a:t>
            </a:r>
            <a:r>
              <a:rPr lang="en-US" b="1" dirty="0" smtClean="0"/>
              <a:t>models</a:t>
            </a:r>
          </a:p>
          <a:p>
            <a:pPr marL="514350" indent="-514350">
              <a:buFont typeface="+mj-lt"/>
              <a:buAutoNum type="arabicParenR"/>
            </a:pPr>
            <a:r>
              <a:rPr lang="en-US" b="1" dirty="0"/>
              <a:t>A set of easy to use standard </a:t>
            </a:r>
            <a:r>
              <a:rPr lang="en-US" b="1" dirty="0" smtClean="0"/>
              <a:t>products</a:t>
            </a:r>
          </a:p>
          <a:p>
            <a:pPr marL="514350" indent="-514350">
              <a:buFont typeface="+mj-lt"/>
              <a:buAutoNum type="arabicParenR"/>
            </a:pPr>
            <a:r>
              <a:rPr lang="en-US" b="1" dirty="0"/>
              <a:t>Worldwide Quality </a:t>
            </a:r>
            <a:r>
              <a:rPr lang="en-US" b="1" dirty="0" smtClean="0"/>
              <a:t>Standards</a:t>
            </a:r>
          </a:p>
          <a:p>
            <a:pPr marL="514350" indent="-514350">
              <a:buFont typeface="+mj-lt"/>
              <a:buAutoNum type="arabicParenR"/>
            </a:pPr>
            <a:r>
              <a:rPr lang="en-US" b="1" dirty="0"/>
              <a:t>Develop emerging uses of HF radar</a:t>
            </a:r>
            <a:r>
              <a:rPr lang="en-US" dirty="0"/>
              <a:t> </a:t>
            </a:r>
            <a:r>
              <a:rPr lang="en-US" dirty="0" smtClean="0"/>
              <a:t>   </a:t>
            </a:r>
            <a:endParaRPr lang="en-US" dirty="0"/>
          </a:p>
        </p:txBody>
      </p:sp>
      <p:pic>
        <p:nvPicPr>
          <p:cNvPr id="4" name="Picture 3" descr="GEO_logo_without_tex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75500" y="183007"/>
            <a:ext cx="1968500" cy="1047642"/>
          </a:xfrm>
          <a:prstGeom prst="rect">
            <a:avLst/>
          </a:prstGeom>
        </p:spPr>
      </p:pic>
    </p:spTree>
    <p:extLst>
      <p:ext uri="{BB962C8B-B14F-4D97-AF65-F5344CB8AC3E}">
        <p14:creationId xmlns:p14="http://schemas.microsoft.com/office/powerpoint/2010/main" val="36432363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Map-World-noborder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16689"/>
            <a:ext cx="9144000" cy="4231711"/>
          </a:xfrm>
          <a:prstGeom prst="rect">
            <a:avLst/>
          </a:prstGeom>
        </p:spPr>
      </p:pic>
      <p:sp>
        <p:nvSpPr>
          <p:cNvPr id="2" name="Title 1"/>
          <p:cNvSpPr>
            <a:spLocks noGrp="1"/>
          </p:cNvSpPr>
          <p:nvPr>
            <p:ph type="title"/>
          </p:nvPr>
        </p:nvSpPr>
        <p:spPr>
          <a:xfrm>
            <a:off x="457200" y="0"/>
            <a:ext cx="8229600" cy="1143000"/>
          </a:xfrm>
        </p:spPr>
        <p:txBody>
          <a:bodyPr anchor="t" anchorCtr="0"/>
          <a:lstStyle/>
          <a:p>
            <a:r>
              <a:rPr lang="en-US" dirty="0" smtClean="0"/>
              <a:t>Role of Global Network</a:t>
            </a:r>
            <a:endParaRPr lang="en-US" dirty="0"/>
          </a:p>
        </p:txBody>
      </p:sp>
      <p:pic>
        <p:nvPicPr>
          <p:cNvPr id="5" name="Picture 4"/>
          <p:cNvPicPr>
            <a:picLocks noChangeAspect="1"/>
          </p:cNvPicPr>
          <p:nvPr/>
        </p:nvPicPr>
        <p:blipFill>
          <a:blip r:embed="rId3"/>
          <a:stretch>
            <a:fillRect/>
          </a:stretch>
        </p:blipFill>
        <p:spPr>
          <a:xfrm>
            <a:off x="1295400" y="3054544"/>
            <a:ext cx="1593686" cy="872734"/>
          </a:xfrm>
          <a:prstGeom prst="rect">
            <a:avLst/>
          </a:prstGeom>
          <a:ln w="9525" cmpd="sng">
            <a:solidFill>
              <a:schemeClr val="tx1"/>
            </a:solidFill>
          </a:ln>
        </p:spPr>
      </p:pic>
      <p:sp>
        <p:nvSpPr>
          <p:cNvPr id="6" name="TextBox 5"/>
          <p:cNvSpPr txBox="1"/>
          <p:nvPr/>
        </p:nvSpPr>
        <p:spPr>
          <a:xfrm>
            <a:off x="76200" y="2140145"/>
            <a:ext cx="2057399" cy="1015663"/>
          </a:xfrm>
          <a:prstGeom prst="rect">
            <a:avLst/>
          </a:prstGeom>
          <a:noFill/>
        </p:spPr>
        <p:txBody>
          <a:bodyPr wrap="square" rtlCol="0">
            <a:spAutoFit/>
          </a:bodyPr>
          <a:lstStyle/>
          <a:p>
            <a:r>
              <a:rPr lang="en-US" sz="6000" b="1" dirty="0" smtClean="0"/>
              <a:t>ROW</a:t>
            </a:r>
            <a:endParaRPr lang="en-US" sz="6000" b="1" dirty="0"/>
          </a:p>
        </p:txBody>
      </p:sp>
      <p:pic>
        <p:nvPicPr>
          <p:cNvPr id="7" name="Bildobjekt 2" descr="\\winfs\a001134\Documents\EuroGOOS Office\EuroGOOS-Logo-Standard.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9000" y="1835344"/>
            <a:ext cx="2371885" cy="847752"/>
          </a:xfrm>
          <a:prstGeom prst="rect">
            <a:avLst/>
          </a:prstGeom>
          <a:solidFill>
            <a:schemeClr val="bg1"/>
          </a:solidFill>
          <a:ln w="9525">
            <a:solidFill>
              <a:srgbClr val="000000"/>
            </a:solidFill>
            <a:miter lim="800000"/>
            <a:headEnd/>
            <a:tailEnd/>
          </a:ln>
        </p:spPr>
      </p:pic>
      <p:pic>
        <p:nvPicPr>
          <p:cNvPr id="8" name="Picture 7" descr="GEO_logo_without_tex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4200" y="685800"/>
            <a:ext cx="2209800" cy="1176063"/>
          </a:xfrm>
          <a:prstGeom prst="rect">
            <a:avLst/>
          </a:prstGeom>
        </p:spPr>
      </p:pic>
      <p:pic>
        <p:nvPicPr>
          <p:cNvPr id="9" name="Picture 8"/>
          <p:cNvPicPr>
            <a:picLocks noChangeAspect="1"/>
          </p:cNvPicPr>
          <p:nvPr/>
        </p:nvPicPr>
        <p:blipFill>
          <a:blip r:embed="rId6"/>
          <a:stretch>
            <a:fillRect/>
          </a:stretch>
        </p:blipFill>
        <p:spPr>
          <a:xfrm>
            <a:off x="2819400" y="2673544"/>
            <a:ext cx="1905000" cy="1416016"/>
          </a:xfrm>
          <a:prstGeom prst="rect">
            <a:avLst/>
          </a:prstGeom>
        </p:spPr>
      </p:pic>
      <p:pic>
        <p:nvPicPr>
          <p:cNvPr id="10" name="Picture 9" descr="Screen Shot 2016-04-14 at 8.51.4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0884" y="3054544"/>
            <a:ext cx="2990227" cy="783684"/>
          </a:xfrm>
          <a:prstGeom prst="rect">
            <a:avLst/>
          </a:prstGeom>
          <a:ln>
            <a:solidFill>
              <a:schemeClr val="tx1"/>
            </a:solidFill>
          </a:ln>
        </p:spPr>
      </p:pic>
    </p:spTree>
    <p:extLst>
      <p:ext uri="{BB962C8B-B14F-4D97-AF65-F5344CB8AC3E}">
        <p14:creationId xmlns:p14="http://schemas.microsoft.com/office/powerpoint/2010/main" val="1497112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 HF Radar Network.pd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6801" y="467948"/>
            <a:ext cx="7010399" cy="5779378"/>
          </a:xfrm>
          <a:prstGeom prst="rect">
            <a:avLst/>
          </a:prstGeom>
        </p:spPr>
      </p:pic>
      <p:sp>
        <p:nvSpPr>
          <p:cNvPr id="3" name="Title 2"/>
          <p:cNvSpPr>
            <a:spLocks noGrp="1"/>
          </p:cNvSpPr>
          <p:nvPr>
            <p:ph type="title"/>
          </p:nvPr>
        </p:nvSpPr>
        <p:spPr>
          <a:xfrm>
            <a:off x="457200" y="0"/>
            <a:ext cx="8229600" cy="1143000"/>
          </a:xfrm>
        </p:spPr>
        <p:txBody>
          <a:bodyPr anchor="t"/>
          <a:lstStyle/>
          <a:p>
            <a:r>
              <a:rPr lang="en-US" dirty="0" smtClean="0"/>
              <a:t>GEO HF Radar Portal</a:t>
            </a:r>
            <a:endParaRPr lang="en-US" dirty="0"/>
          </a:p>
        </p:txBody>
      </p:sp>
    </p:spTree>
    <p:extLst>
      <p:ext uri="{BB962C8B-B14F-4D97-AF65-F5344CB8AC3E}">
        <p14:creationId xmlns:p14="http://schemas.microsoft.com/office/powerpoint/2010/main" val="2399265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57200" y="96838"/>
            <a:ext cx="8229600" cy="1143000"/>
          </a:xfrm>
        </p:spPr>
        <p:txBody>
          <a:bodyPr/>
          <a:lstStyle/>
          <a:p>
            <a:r>
              <a:rPr lang="en-US" dirty="0" smtClean="0">
                <a:solidFill>
                  <a:srgbClr val="FFFFFF"/>
                </a:solidFill>
              </a:rPr>
              <a:t>Talk Outline</a:t>
            </a:r>
            <a:endParaRPr lang="en-US" dirty="0">
              <a:solidFill>
                <a:srgbClr val="FFFFFF"/>
              </a:solidFill>
            </a:endParaRPr>
          </a:p>
        </p:txBody>
      </p:sp>
      <p:sp>
        <p:nvSpPr>
          <p:cNvPr id="15" name="Content Placeholder 2"/>
          <p:cNvSpPr>
            <a:spLocks noGrp="1"/>
          </p:cNvSpPr>
          <p:nvPr>
            <p:ph idx="1"/>
          </p:nvPr>
        </p:nvSpPr>
        <p:spPr>
          <a:xfrm>
            <a:off x="2929466" y="990600"/>
            <a:ext cx="5757333" cy="4525963"/>
          </a:xfrm>
        </p:spPr>
        <p:txBody>
          <a:bodyPr/>
          <a:lstStyle/>
          <a:p>
            <a:r>
              <a:rPr lang="en-US" dirty="0" smtClean="0">
                <a:solidFill>
                  <a:srgbClr val="FFFFFF"/>
                </a:solidFill>
              </a:rPr>
              <a:t>Introduction to MARACOOS</a:t>
            </a:r>
          </a:p>
          <a:p>
            <a:r>
              <a:rPr lang="en-US" dirty="0" smtClean="0">
                <a:solidFill>
                  <a:srgbClr val="FFFFFF"/>
                </a:solidFill>
              </a:rPr>
              <a:t>Introduction to High Frequency Radar</a:t>
            </a:r>
          </a:p>
          <a:p>
            <a:r>
              <a:rPr lang="en-US" dirty="0" smtClean="0">
                <a:solidFill>
                  <a:srgbClr val="FFFFFF"/>
                </a:solidFill>
              </a:rPr>
              <a:t>Application for Search and Rescue</a:t>
            </a:r>
          </a:p>
          <a:p>
            <a:r>
              <a:rPr lang="en-US" dirty="0" smtClean="0">
                <a:solidFill>
                  <a:srgbClr val="FFFFFF"/>
                </a:solidFill>
              </a:rPr>
              <a:t>Evaluating Environmental Data in </a:t>
            </a:r>
            <a:r>
              <a:rPr lang="en-US" dirty="0" smtClean="0">
                <a:solidFill>
                  <a:srgbClr val="FFFFFF"/>
                </a:solidFill>
              </a:rPr>
              <a:t>SAROPS</a:t>
            </a:r>
          </a:p>
          <a:p>
            <a:r>
              <a:rPr lang="en-US" dirty="0" smtClean="0">
                <a:solidFill>
                  <a:srgbClr val="FFFFFF"/>
                </a:solidFill>
              </a:rPr>
              <a:t>Global HF Radar Task</a:t>
            </a:r>
            <a:endParaRPr lang="en-US" dirty="0" smtClean="0">
              <a:solidFill>
                <a:srgbClr val="FFFFFF"/>
              </a:solidFill>
            </a:endParaRPr>
          </a:p>
        </p:txBody>
      </p:sp>
    </p:spTree>
    <p:extLst>
      <p:ext uri="{BB962C8B-B14F-4D97-AF65-F5344CB8AC3E}">
        <p14:creationId xmlns:p14="http://schemas.microsoft.com/office/powerpoint/2010/main" val="127440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Global HF Radar Viewer</a:t>
            </a:r>
            <a:endParaRPr lang="en-US" dirty="0"/>
          </a:p>
        </p:txBody>
      </p:sp>
      <p:pic>
        <p:nvPicPr>
          <p:cNvPr id="3" name="Picture 2" descr="Screen Shot 2016-03-28 at 4.03.59 PM.png"/>
          <p:cNvPicPr>
            <a:picLocks noChangeAspect="1"/>
          </p:cNvPicPr>
          <p:nvPr/>
        </p:nvPicPr>
        <p:blipFill rotWithShape="1">
          <a:blip r:embed="rId2">
            <a:extLst>
              <a:ext uri="{28A0092B-C50C-407E-A947-70E740481C1C}">
                <a14:useLocalDpi xmlns:a14="http://schemas.microsoft.com/office/drawing/2010/main" val="0"/>
              </a:ext>
            </a:extLst>
          </a:blip>
          <a:srcRect l="3333" t="12068" r="3333" b="7983"/>
          <a:stretch/>
        </p:blipFill>
        <p:spPr>
          <a:xfrm>
            <a:off x="0" y="1193798"/>
            <a:ext cx="9144000" cy="4971144"/>
          </a:xfrm>
          <a:prstGeom prst="rect">
            <a:avLst/>
          </a:prstGeom>
        </p:spPr>
      </p:pic>
    </p:spTree>
    <p:extLst>
      <p:ext uri="{BB962C8B-B14F-4D97-AF65-F5344CB8AC3E}">
        <p14:creationId xmlns:p14="http://schemas.microsoft.com/office/powerpoint/2010/main" val="22051646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2-16 at 10.15.40 PM.png"/>
          <p:cNvPicPr>
            <a:picLocks/>
          </p:cNvPicPr>
          <p:nvPr/>
        </p:nvPicPr>
        <p:blipFill>
          <a:blip r:embed="rId2">
            <a:extLst>
              <a:ext uri="{28A0092B-C50C-407E-A947-70E740481C1C}">
                <a14:useLocalDpi xmlns:a14="http://schemas.microsoft.com/office/drawing/2010/main"/>
              </a:ext>
            </a:extLst>
          </a:blip>
          <a:stretch>
            <a:fillRect/>
          </a:stretch>
        </p:blipFill>
        <p:spPr>
          <a:xfrm>
            <a:off x="-9009" y="0"/>
            <a:ext cx="9153009" cy="6248400"/>
          </a:xfrm>
          <a:prstGeom prst="rect">
            <a:avLst/>
          </a:prstGeom>
        </p:spPr>
      </p:pic>
      <p:pic>
        <p:nvPicPr>
          <p:cNvPr id="5" name="Picture 4" descr="Screen shot 2014-03-08 at 11.42.0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5943600"/>
            <a:ext cx="139700" cy="146050"/>
          </a:xfrm>
          <a:prstGeom prst="rect">
            <a:avLst/>
          </a:prstGeom>
        </p:spPr>
      </p:pic>
      <p:sp>
        <p:nvSpPr>
          <p:cNvPr id="6" name="Title 5"/>
          <p:cNvSpPr>
            <a:spLocks noGrp="1"/>
          </p:cNvSpPr>
          <p:nvPr>
            <p:ph type="title"/>
          </p:nvPr>
        </p:nvSpPr>
        <p:spPr>
          <a:noFill/>
          <a:ln>
            <a:noFill/>
          </a:ln>
        </p:spPr>
        <p:txBody>
          <a:bodyPr/>
          <a:lstStyle/>
          <a:p>
            <a:r>
              <a:rPr lang="en-US" dirty="0" smtClean="0"/>
              <a:t>~350 Radars World Wide</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973620722"/>
              </p:ext>
            </p:extLst>
          </p:nvPr>
        </p:nvGraphicFramePr>
        <p:xfrm>
          <a:off x="152400" y="4191000"/>
          <a:ext cx="6096000" cy="1854200"/>
        </p:xfrm>
        <a:graphic>
          <a:graphicData uri="http://schemas.openxmlformats.org/drawingml/2006/table">
            <a:tbl>
              <a:tblPr firstRow="1" bandRow="1">
                <a:tableStyleId>{073A0DAA-6AF3-43AB-8588-CEC1D06C72B9}</a:tableStyleId>
              </a:tblPr>
              <a:tblGrid>
                <a:gridCol w="2032000"/>
                <a:gridCol w="2032000"/>
                <a:gridCol w="2032000"/>
              </a:tblGrid>
              <a:tr h="370840">
                <a:tc>
                  <a:txBody>
                    <a:bodyPr/>
                    <a:lstStyle/>
                    <a:p>
                      <a:pPr algn="ctr"/>
                      <a:r>
                        <a:rPr lang="en-US" dirty="0" smtClean="0"/>
                        <a:t>Region</a:t>
                      </a:r>
                      <a:endParaRPr lang="en-US" dirty="0"/>
                    </a:p>
                  </a:txBody>
                  <a:tcPr/>
                </a:tc>
                <a:tc>
                  <a:txBody>
                    <a:bodyPr/>
                    <a:lstStyle/>
                    <a:p>
                      <a:pPr algn="ctr"/>
                      <a:r>
                        <a:rPr lang="en-US" dirty="0" smtClean="0"/>
                        <a:t>Number</a:t>
                      </a:r>
                      <a:endParaRPr lang="en-US" dirty="0"/>
                    </a:p>
                  </a:txBody>
                  <a:tcPr/>
                </a:tc>
                <a:tc>
                  <a:txBody>
                    <a:bodyPr/>
                    <a:lstStyle/>
                    <a:p>
                      <a:pPr algn="ctr"/>
                      <a:r>
                        <a:rPr lang="en-US" dirty="0" smtClean="0"/>
                        <a:t>Percentage</a:t>
                      </a:r>
                      <a:endParaRPr lang="en-US" dirty="0"/>
                    </a:p>
                  </a:txBody>
                  <a:tcPr/>
                </a:tc>
              </a:tr>
              <a:tr h="370840">
                <a:tc>
                  <a:txBody>
                    <a:bodyPr/>
                    <a:lstStyle/>
                    <a:p>
                      <a:pPr algn="ctr"/>
                      <a:r>
                        <a:rPr lang="en-US" dirty="0" smtClean="0"/>
                        <a:t>Americas</a:t>
                      </a:r>
                      <a:endParaRPr lang="en-US" dirty="0"/>
                    </a:p>
                  </a:txBody>
                  <a:tcPr/>
                </a:tc>
                <a:tc>
                  <a:txBody>
                    <a:bodyPr/>
                    <a:lstStyle/>
                    <a:p>
                      <a:pPr algn="ctr"/>
                      <a:r>
                        <a:rPr lang="en-US" dirty="0" smtClean="0"/>
                        <a:t>162</a:t>
                      </a:r>
                      <a:endParaRPr lang="en-US" dirty="0"/>
                    </a:p>
                  </a:txBody>
                  <a:tcPr/>
                </a:tc>
                <a:tc>
                  <a:txBody>
                    <a:bodyPr/>
                    <a:lstStyle/>
                    <a:p>
                      <a:pPr algn="ctr"/>
                      <a:r>
                        <a:rPr lang="en-US" dirty="0" smtClean="0"/>
                        <a:t>47%</a:t>
                      </a:r>
                      <a:endParaRPr lang="en-US" dirty="0"/>
                    </a:p>
                  </a:txBody>
                  <a:tcPr/>
                </a:tc>
              </a:tr>
              <a:tr h="370840">
                <a:tc>
                  <a:txBody>
                    <a:bodyPr/>
                    <a:lstStyle/>
                    <a:p>
                      <a:pPr algn="ctr"/>
                      <a:r>
                        <a:rPr lang="en-US" dirty="0" smtClean="0"/>
                        <a:t>Europe</a:t>
                      </a:r>
                      <a:endParaRPr lang="en-US" dirty="0"/>
                    </a:p>
                  </a:txBody>
                  <a:tcPr/>
                </a:tc>
                <a:tc>
                  <a:txBody>
                    <a:bodyPr/>
                    <a:lstStyle/>
                    <a:p>
                      <a:pPr algn="ctr"/>
                      <a:r>
                        <a:rPr lang="en-US" dirty="0" smtClean="0"/>
                        <a:t>54</a:t>
                      </a:r>
                      <a:endParaRPr lang="en-US" dirty="0"/>
                    </a:p>
                  </a:txBody>
                  <a:tcPr/>
                </a:tc>
                <a:tc>
                  <a:txBody>
                    <a:bodyPr/>
                    <a:lstStyle/>
                    <a:p>
                      <a:pPr algn="ctr"/>
                      <a:r>
                        <a:rPr lang="en-US" dirty="0" smtClean="0"/>
                        <a:t>16%</a:t>
                      </a:r>
                      <a:endParaRPr lang="en-US" dirty="0"/>
                    </a:p>
                  </a:txBody>
                  <a:tcPr/>
                </a:tc>
              </a:tr>
              <a:tr h="370840">
                <a:tc>
                  <a:txBody>
                    <a:bodyPr/>
                    <a:lstStyle/>
                    <a:p>
                      <a:pPr algn="ctr"/>
                      <a:r>
                        <a:rPr lang="en-US" dirty="0" smtClean="0"/>
                        <a:t>Middle</a:t>
                      </a:r>
                      <a:r>
                        <a:rPr lang="en-US" baseline="0" dirty="0" smtClean="0"/>
                        <a:t> East</a:t>
                      </a:r>
                      <a:endParaRPr lang="en-US" dirty="0"/>
                    </a:p>
                  </a:txBody>
                  <a:tcPr/>
                </a:tc>
                <a:tc>
                  <a:txBody>
                    <a:bodyPr/>
                    <a:lstStyle/>
                    <a:p>
                      <a:pPr algn="ctr"/>
                      <a:r>
                        <a:rPr lang="en-US" dirty="0" smtClean="0"/>
                        <a:t>7</a:t>
                      </a:r>
                      <a:endParaRPr lang="en-US" dirty="0"/>
                    </a:p>
                  </a:txBody>
                  <a:tcPr/>
                </a:tc>
                <a:tc>
                  <a:txBody>
                    <a:bodyPr/>
                    <a:lstStyle/>
                    <a:p>
                      <a:pPr algn="ctr"/>
                      <a:r>
                        <a:rPr lang="en-US" dirty="0" smtClean="0"/>
                        <a:t>2%</a:t>
                      </a:r>
                      <a:endParaRPr lang="en-US" dirty="0"/>
                    </a:p>
                  </a:txBody>
                  <a:tcPr/>
                </a:tc>
              </a:tr>
              <a:tr h="370840">
                <a:tc>
                  <a:txBody>
                    <a:bodyPr/>
                    <a:lstStyle/>
                    <a:p>
                      <a:pPr algn="ctr"/>
                      <a:r>
                        <a:rPr lang="en-US" dirty="0" smtClean="0"/>
                        <a:t>Asia</a:t>
                      </a:r>
                      <a:endParaRPr lang="en-US" dirty="0"/>
                    </a:p>
                  </a:txBody>
                  <a:tcPr/>
                </a:tc>
                <a:tc>
                  <a:txBody>
                    <a:bodyPr/>
                    <a:lstStyle/>
                    <a:p>
                      <a:pPr algn="ctr"/>
                      <a:r>
                        <a:rPr lang="en-US" dirty="0" smtClean="0"/>
                        <a:t>122</a:t>
                      </a:r>
                      <a:endParaRPr lang="en-US" dirty="0"/>
                    </a:p>
                  </a:txBody>
                  <a:tcPr/>
                </a:tc>
                <a:tc>
                  <a:txBody>
                    <a:bodyPr/>
                    <a:lstStyle/>
                    <a:p>
                      <a:pPr algn="ctr"/>
                      <a:r>
                        <a:rPr lang="en-US" dirty="0" smtClean="0"/>
                        <a:t>35%</a:t>
                      </a:r>
                      <a:endParaRPr lang="en-US" dirty="0"/>
                    </a:p>
                  </a:txBody>
                  <a:tcPr/>
                </a:tc>
              </a:tr>
            </a:tbl>
          </a:graphicData>
        </a:graphic>
      </p:graphicFrame>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15071" b="22804"/>
          <a:stretch/>
        </p:blipFill>
        <p:spPr>
          <a:xfrm>
            <a:off x="5653296" y="4850345"/>
            <a:ext cx="3490704" cy="699555"/>
          </a:xfrm>
          <a:prstGeom prst="rect">
            <a:avLst/>
          </a:prstGeom>
        </p:spPr>
      </p:pic>
    </p:spTree>
    <p:extLst>
      <p:ext uri="{BB962C8B-B14F-4D97-AF65-F5344CB8AC3E}">
        <p14:creationId xmlns:p14="http://schemas.microsoft.com/office/powerpoint/2010/main" val="304729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ORCA Meeting Inventory</a:t>
            </a:r>
            <a:endParaRPr lang="en-US" dirty="0"/>
          </a:p>
        </p:txBody>
      </p:sp>
      <p:pic>
        <p:nvPicPr>
          <p:cNvPr id="3" name="Picture 2" descr="IMG_1605.jpg"/>
          <p:cNvPicPr>
            <a:picLocks noChangeAspect="1"/>
          </p:cNvPicPr>
          <p:nvPr/>
        </p:nvPicPr>
        <p:blipFill rotWithShape="1">
          <a:blip r:embed="rId2" cstate="print">
            <a:extLst>
              <a:ext uri="{28A0092B-C50C-407E-A947-70E740481C1C}">
                <a14:useLocalDpi xmlns:a14="http://schemas.microsoft.com/office/drawing/2010/main" val="0"/>
              </a:ext>
            </a:extLst>
          </a:blip>
          <a:srcRect t="18765" b="24691"/>
          <a:stretch/>
        </p:blipFill>
        <p:spPr>
          <a:xfrm>
            <a:off x="0" y="1921976"/>
            <a:ext cx="9144000" cy="3877735"/>
          </a:xfrm>
          <a:prstGeom prst="rect">
            <a:avLst/>
          </a:prstGeom>
        </p:spPr>
      </p:pic>
    </p:spTree>
    <p:extLst>
      <p:ext uri="{BB962C8B-B14F-4D97-AF65-F5344CB8AC3E}">
        <p14:creationId xmlns:p14="http://schemas.microsoft.com/office/powerpoint/2010/main" val="5117296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ventory_Logarithmic.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109"/>
            <a:ext cx="9143999" cy="6223631"/>
          </a:xfrm>
          <a:prstGeom prst="rect">
            <a:avLst/>
          </a:prstGeom>
        </p:spPr>
      </p:pic>
      <p:sp>
        <p:nvSpPr>
          <p:cNvPr id="2" name="Title 1"/>
          <p:cNvSpPr>
            <a:spLocks noGrp="1"/>
          </p:cNvSpPr>
          <p:nvPr>
            <p:ph type="title"/>
          </p:nvPr>
        </p:nvSpPr>
        <p:spPr>
          <a:xfrm>
            <a:off x="4483012" y="274638"/>
            <a:ext cx="4203787" cy="1143000"/>
          </a:xfrm>
          <a:solidFill>
            <a:schemeClr val="bg1">
              <a:alpha val="60000"/>
            </a:schemeClr>
          </a:solidFill>
        </p:spPr>
        <p:txBody>
          <a:bodyPr/>
          <a:lstStyle/>
          <a:p>
            <a:pPr algn="r"/>
            <a:r>
              <a:rPr lang="en-US" dirty="0" smtClean="0"/>
              <a:t>Global Inventory</a:t>
            </a:r>
            <a:endParaRPr lang="en-US" dirty="0"/>
          </a:p>
        </p:txBody>
      </p:sp>
      <p:sp>
        <p:nvSpPr>
          <p:cNvPr id="4" name="TextBox 3"/>
          <p:cNvSpPr txBox="1"/>
          <p:nvPr/>
        </p:nvSpPr>
        <p:spPr>
          <a:xfrm>
            <a:off x="6771859" y="1786157"/>
            <a:ext cx="1354608" cy="1015663"/>
          </a:xfrm>
          <a:prstGeom prst="rect">
            <a:avLst/>
          </a:prstGeom>
          <a:noFill/>
        </p:spPr>
        <p:txBody>
          <a:bodyPr wrap="none" rtlCol="0">
            <a:spAutoFit/>
          </a:bodyPr>
          <a:lstStyle/>
          <a:p>
            <a:r>
              <a:rPr lang="en-US" sz="6000" dirty="0" smtClean="0"/>
              <a:t>349</a:t>
            </a:r>
            <a:endParaRPr lang="en-US" sz="6000" dirty="0"/>
          </a:p>
        </p:txBody>
      </p:sp>
      <p:sp>
        <p:nvSpPr>
          <p:cNvPr id="5" name="TextBox 4"/>
          <p:cNvSpPr txBox="1"/>
          <p:nvPr/>
        </p:nvSpPr>
        <p:spPr>
          <a:xfrm>
            <a:off x="6771859" y="3285621"/>
            <a:ext cx="1354608" cy="1015663"/>
          </a:xfrm>
          <a:prstGeom prst="rect">
            <a:avLst/>
          </a:prstGeom>
          <a:noFill/>
        </p:spPr>
        <p:txBody>
          <a:bodyPr wrap="none" rtlCol="0">
            <a:spAutoFit/>
          </a:bodyPr>
          <a:lstStyle/>
          <a:p>
            <a:r>
              <a:rPr lang="en-US" sz="6000" dirty="0" smtClean="0"/>
              <a:t>381</a:t>
            </a:r>
            <a:endParaRPr lang="en-US" sz="6000" dirty="0"/>
          </a:p>
        </p:txBody>
      </p:sp>
      <p:cxnSp>
        <p:nvCxnSpPr>
          <p:cNvPr id="7" name="Straight Connector 6"/>
          <p:cNvCxnSpPr/>
          <p:nvPr/>
        </p:nvCxnSpPr>
        <p:spPr>
          <a:xfrm flipV="1">
            <a:off x="6771859" y="1786157"/>
            <a:ext cx="1212907" cy="1235116"/>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81000" y="4370618"/>
            <a:ext cx="2291463" cy="646331"/>
          </a:xfrm>
          <a:prstGeom prst="rect">
            <a:avLst/>
          </a:prstGeom>
          <a:solidFill>
            <a:schemeClr val="bg1"/>
          </a:solidFill>
        </p:spPr>
        <p:txBody>
          <a:bodyPr wrap="none" rtlCol="0">
            <a:spAutoFit/>
          </a:bodyPr>
          <a:lstStyle/>
          <a:p>
            <a:r>
              <a:rPr lang="en-US" sz="3600" b="1" dirty="0" smtClean="0">
                <a:solidFill>
                  <a:srgbClr val="FF0000"/>
                </a:solidFill>
              </a:rPr>
              <a:t>Philippines</a:t>
            </a:r>
            <a:endParaRPr lang="en-US" sz="3600" b="1" dirty="0">
              <a:solidFill>
                <a:srgbClr val="FF0000"/>
              </a:solidFill>
            </a:endParaRPr>
          </a:p>
        </p:txBody>
      </p:sp>
      <p:sp>
        <p:nvSpPr>
          <p:cNvPr id="8" name="TextBox 7"/>
          <p:cNvSpPr txBox="1"/>
          <p:nvPr/>
        </p:nvSpPr>
        <p:spPr>
          <a:xfrm>
            <a:off x="381000" y="3021273"/>
            <a:ext cx="1883223" cy="646331"/>
          </a:xfrm>
          <a:prstGeom prst="rect">
            <a:avLst/>
          </a:prstGeom>
          <a:solidFill>
            <a:schemeClr val="bg1"/>
          </a:solidFill>
        </p:spPr>
        <p:txBody>
          <a:bodyPr wrap="none" rtlCol="0">
            <a:spAutoFit/>
          </a:bodyPr>
          <a:lstStyle/>
          <a:p>
            <a:r>
              <a:rPr lang="en-US" sz="3600" b="1" dirty="0" smtClean="0">
                <a:solidFill>
                  <a:srgbClr val="FF0000"/>
                </a:solidFill>
              </a:rPr>
              <a:t>Morocco</a:t>
            </a:r>
            <a:endParaRPr lang="en-US" sz="3600" b="1" dirty="0">
              <a:solidFill>
                <a:srgbClr val="FF0000"/>
              </a:solidFill>
            </a:endParaRPr>
          </a:p>
        </p:txBody>
      </p:sp>
    </p:spTree>
    <p:extLst>
      <p:ext uri="{BB962C8B-B14F-4D97-AF65-F5344CB8AC3E}">
        <p14:creationId xmlns:p14="http://schemas.microsoft.com/office/powerpoint/2010/main" val="1949793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20 at 2.07.24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 y="1041400"/>
            <a:ext cx="9143930" cy="5003800"/>
          </a:xfrm>
          <a:prstGeom prst="rect">
            <a:avLst/>
          </a:prstGeom>
        </p:spPr>
      </p:pic>
      <p:sp>
        <p:nvSpPr>
          <p:cNvPr id="5" name="Title 4"/>
          <p:cNvSpPr>
            <a:spLocks noGrp="1"/>
          </p:cNvSpPr>
          <p:nvPr>
            <p:ph type="title"/>
          </p:nvPr>
        </p:nvSpPr>
        <p:spPr>
          <a:xfrm>
            <a:off x="457200" y="0"/>
            <a:ext cx="8229600" cy="1143000"/>
          </a:xfrm>
        </p:spPr>
        <p:txBody>
          <a:bodyPr/>
          <a:lstStyle/>
          <a:p>
            <a:r>
              <a:rPr lang="en-US" dirty="0" smtClean="0"/>
              <a:t>Application Success Stories</a:t>
            </a:r>
            <a:endParaRPr lang="en-US" dirty="0"/>
          </a:p>
        </p:txBody>
      </p:sp>
    </p:spTree>
    <p:extLst>
      <p:ext uri="{BB962C8B-B14F-4D97-AF65-F5344CB8AC3E}">
        <p14:creationId xmlns:p14="http://schemas.microsoft.com/office/powerpoint/2010/main" val="41721220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57200" y="96838"/>
            <a:ext cx="8229600" cy="1143000"/>
          </a:xfrm>
        </p:spPr>
        <p:txBody>
          <a:bodyPr/>
          <a:lstStyle/>
          <a:p>
            <a:r>
              <a:rPr lang="en-US" dirty="0" smtClean="0">
                <a:solidFill>
                  <a:srgbClr val="FFFFFF"/>
                </a:solidFill>
              </a:rPr>
              <a:t>Talk Outline</a:t>
            </a:r>
            <a:endParaRPr lang="en-US" dirty="0">
              <a:solidFill>
                <a:srgbClr val="FFFFFF"/>
              </a:solidFill>
            </a:endParaRPr>
          </a:p>
        </p:txBody>
      </p:sp>
      <p:sp>
        <p:nvSpPr>
          <p:cNvPr id="15" name="Content Placeholder 2"/>
          <p:cNvSpPr>
            <a:spLocks noGrp="1"/>
          </p:cNvSpPr>
          <p:nvPr>
            <p:ph idx="1"/>
          </p:nvPr>
        </p:nvSpPr>
        <p:spPr>
          <a:xfrm>
            <a:off x="2929466" y="990600"/>
            <a:ext cx="5757333" cy="4525963"/>
          </a:xfrm>
        </p:spPr>
        <p:txBody>
          <a:bodyPr/>
          <a:lstStyle/>
          <a:p>
            <a:r>
              <a:rPr lang="en-US" dirty="0" smtClean="0">
                <a:solidFill>
                  <a:srgbClr val="FFFFFF"/>
                </a:solidFill>
              </a:rPr>
              <a:t>Introduction to MARACOOS</a:t>
            </a:r>
          </a:p>
          <a:p>
            <a:r>
              <a:rPr lang="en-US" dirty="0" smtClean="0">
                <a:solidFill>
                  <a:srgbClr val="FFFFFF"/>
                </a:solidFill>
              </a:rPr>
              <a:t>Introduction to High Frequency Radar</a:t>
            </a:r>
          </a:p>
          <a:p>
            <a:r>
              <a:rPr lang="en-US" dirty="0" smtClean="0">
                <a:solidFill>
                  <a:srgbClr val="FFFFFF"/>
                </a:solidFill>
              </a:rPr>
              <a:t>Application for Search and Rescue</a:t>
            </a:r>
          </a:p>
          <a:p>
            <a:r>
              <a:rPr lang="en-US" dirty="0" smtClean="0">
                <a:solidFill>
                  <a:srgbClr val="FFFFFF"/>
                </a:solidFill>
              </a:rPr>
              <a:t>Evaluating Environmental Data in </a:t>
            </a:r>
            <a:r>
              <a:rPr lang="en-US" dirty="0" smtClean="0">
                <a:solidFill>
                  <a:srgbClr val="FFFFFF"/>
                </a:solidFill>
              </a:rPr>
              <a:t>SAROPS</a:t>
            </a:r>
          </a:p>
          <a:p>
            <a:r>
              <a:rPr lang="en-US" dirty="0" smtClean="0">
                <a:solidFill>
                  <a:srgbClr val="FFFFFF"/>
                </a:solidFill>
              </a:rPr>
              <a:t>Global HF Radar Task</a:t>
            </a:r>
            <a:endParaRPr lang="en-US" dirty="0" smtClean="0">
              <a:solidFill>
                <a:srgbClr val="FFFFFF"/>
              </a:solidFill>
            </a:endParaRPr>
          </a:p>
        </p:txBody>
      </p:sp>
    </p:spTree>
    <p:extLst>
      <p:ext uri="{BB962C8B-B14F-4D97-AF65-F5344CB8AC3E}">
        <p14:creationId xmlns:p14="http://schemas.microsoft.com/office/powerpoint/2010/main" val="353976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ARACOOS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9280" y="5805196"/>
            <a:ext cx="4057244" cy="699796"/>
          </a:xfrm>
          <a:prstGeom prst="rect">
            <a:avLst/>
          </a:prstGeom>
        </p:spPr>
      </p:pic>
      <p:pic>
        <p:nvPicPr>
          <p:cNvPr id="7" name="Picture 6" descr="NOA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140" y="5146426"/>
            <a:ext cx="1645920" cy="1645920"/>
          </a:xfrm>
          <a:prstGeom prst="rect">
            <a:avLst/>
          </a:prstGeom>
        </p:spPr>
      </p:pic>
      <p:pic>
        <p:nvPicPr>
          <p:cNvPr id="10" name="Picture 9" descr="IOO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8771" y="4820946"/>
            <a:ext cx="1083485" cy="1968500"/>
          </a:xfrm>
          <a:prstGeom prst="rect">
            <a:avLst/>
          </a:prstGeom>
          <a:solidFill>
            <a:schemeClr val="bg1"/>
          </a:solidFill>
          <a:ln w="76200" cmpd="sng">
            <a:solidFill>
              <a:srgbClr val="FFFFFF"/>
            </a:solidFill>
          </a:ln>
        </p:spPr>
      </p:pic>
      <p:sp>
        <p:nvSpPr>
          <p:cNvPr id="11" name="TextBox 10"/>
          <p:cNvSpPr txBox="1"/>
          <p:nvPr/>
        </p:nvSpPr>
        <p:spPr>
          <a:xfrm>
            <a:off x="2159000" y="2336800"/>
            <a:ext cx="6317423" cy="923330"/>
          </a:xfrm>
          <a:prstGeom prst="rect">
            <a:avLst/>
          </a:prstGeom>
          <a:noFill/>
        </p:spPr>
        <p:txBody>
          <a:bodyPr wrap="none" rtlCol="0">
            <a:spAutoFit/>
          </a:bodyPr>
          <a:lstStyle/>
          <a:p>
            <a:r>
              <a:rPr lang="en-US" sz="5400" dirty="0" smtClean="0">
                <a:solidFill>
                  <a:srgbClr val="FFFFFF"/>
                </a:solidFill>
                <a:latin typeface="BlairMdITC TT-Medium"/>
                <a:cs typeface="BlairMdITC TT-Medium"/>
              </a:rPr>
              <a:t>THANK   YOU</a:t>
            </a:r>
            <a:endParaRPr lang="en-US" sz="5400" dirty="0">
              <a:solidFill>
                <a:srgbClr val="FFFFFF"/>
              </a:solidFill>
              <a:latin typeface="BlairMdITC TT-Medium"/>
              <a:cs typeface="BlairMdITC TT-Medium"/>
            </a:endParaRPr>
          </a:p>
        </p:txBody>
      </p:sp>
      <p:sp>
        <p:nvSpPr>
          <p:cNvPr id="12" name="Title 12"/>
          <p:cNvSpPr txBox="1">
            <a:spLocks/>
          </p:cNvSpPr>
          <p:nvPr/>
        </p:nvSpPr>
        <p:spPr>
          <a:xfrm>
            <a:off x="2589280" y="228600"/>
            <a:ext cx="646581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FFFFFF"/>
                </a:solidFill>
              </a:rPr>
              <a:t>Evaluation of Environmental Data </a:t>
            </a:r>
            <a:br>
              <a:rPr lang="en-US" sz="3600" smtClean="0">
                <a:solidFill>
                  <a:srgbClr val="FFFFFF"/>
                </a:solidFill>
              </a:rPr>
            </a:br>
            <a:r>
              <a:rPr lang="en-US" sz="3600" smtClean="0">
                <a:solidFill>
                  <a:srgbClr val="FFFFFF"/>
                </a:solidFill>
              </a:rPr>
              <a:t>for Search and Rescue</a:t>
            </a:r>
            <a:endParaRPr lang="en-US" sz="3600" dirty="0">
              <a:solidFill>
                <a:srgbClr val="FFFFFF"/>
              </a:solidFill>
            </a:endParaRPr>
          </a:p>
        </p:txBody>
      </p:sp>
    </p:spTree>
    <p:extLst>
      <p:ext uri="{BB962C8B-B14F-4D97-AF65-F5344CB8AC3E}">
        <p14:creationId xmlns:p14="http://schemas.microsoft.com/office/powerpoint/2010/main" val="34479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a:t>
            </a:r>
            <a:r>
              <a:rPr lang="en-US" dirty="0"/>
              <a:t> </a:t>
            </a:r>
            <a:r>
              <a:rPr lang="en-US" dirty="0" smtClean="0"/>
              <a:t>Observing System -  MARACOOS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36664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7625"/>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2800" y="-22225"/>
            <a:ext cx="8331200" cy="6223000"/>
          </a:xfrm>
          <a:prstGeom prst="rect">
            <a:avLst/>
          </a:prstGeom>
          <a:solidFill>
            <a:srgbClr val="D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41"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NJ</a:t>
            </a:r>
          </a:p>
        </p:txBody>
      </p:sp>
      <p:sp>
        <p:nvSpPr>
          <p:cNvPr id="14342"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14343" name="Text Box 9"/>
          <p:cNvSpPr txBox="1">
            <a:spLocks noChangeArrowheads="1"/>
          </p:cNvSpPr>
          <p:nvPr/>
        </p:nvSpPr>
        <p:spPr bwMode="auto">
          <a:xfrm>
            <a:off x="5005388" y="0"/>
            <a:ext cx="417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14344" name="Text Box 9"/>
          <p:cNvSpPr txBox="1">
            <a:spLocks noChangeArrowheads="1"/>
          </p:cNvSpPr>
          <p:nvPr/>
        </p:nvSpPr>
        <p:spPr bwMode="auto">
          <a:xfrm>
            <a:off x="1428750" y="417195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14345" name="Text Box 9"/>
          <p:cNvSpPr txBox="1">
            <a:spLocks noChangeArrowheads="1"/>
          </p:cNvSpPr>
          <p:nvPr/>
        </p:nvSpPr>
        <p:spPr bwMode="auto">
          <a:xfrm>
            <a:off x="2754313" y="1974850"/>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14346" name="Text Box 9"/>
          <p:cNvSpPr txBox="1">
            <a:spLocks noChangeArrowheads="1"/>
          </p:cNvSpPr>
          <p:nvPr/>
        </p:nvSpPr>
        <p:spPr bwMode="auto">
          <a:xfrm>
            <a:off x="3954463" y="209550"/>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14347"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14348" name="Text Box 9"/>
          <p:cNvSpPr txBox="1">
            <a:spLocks noChangeArrowheads="1"/>
          </p:cNvSpPr>
          <p:nvPr/>
        </p:nvSpPr>
        <p:spPr bwMode="auto">
          <a:xfrm>
            <a:off x="5835650" y="-112713"/>
            <a:ext cx="60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14349" name="Text Box 9"/>
          <p:cNvSpPr txBox="1">
            <a:spLocks noChangeArrowheads="1"/>
          </p:cNvSpPr>
          <p:nvPr/>
        </p:nvSpPr>
        <p:spPr bwMode="auto">
          <a:xfrm>
            <a:off x="2227263" y="2305050"/>
            <a:ext cx="528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14350"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14351" name="Text Box 9"/>
          <p:cNvSpPr txBox="1">
            <a:spLocks noChangeArrowheads="1"/>
          </p:cNvSpPr>
          <p:nvPr/>
        </p:nvSpPr>
        <p:spPr bwMode="auto">
          <a:xfrm>
            <a:off x="4370388" y="878027"/>
            <a:ext cx="381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76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19" name="TextBox 18"/>
          <p:cNvSpPr txBox="1"/>
          <p:nvPr/>
        </p:nvSpPr>
        <p:spPr>
          <a:xfrm>
            <a:off x="0" y="0"/>
            <a:ext cx="2405063" cy="3046413"/>
          </a:xfrm>
          <a:prstGeom prst="rect">
            <a:avLst/>
          </a:prstGeom>
          <a:noFill/>
        </p:spPr>
        <p:txBody>
          <a:bodyPr>
            <a:spAutoFit/>
          </a:bodyPr>
          <a:lstStyle/>
          <a:p>
            <a:pPr fontAlgn="auto">
              <a:spcBef>
                <a:spcPts val="0"/>
              </a:spcBef>
              <a:spcAft>
                <a:spcPts val="0"/>
              </a:spcAft>
              <a:defRPr/>
            </a:pPr>
            <a:r>
              <a:rPr lang="en-US" b="1" u="sng" cap="small" dirty="0">
                <a:solidFill>
                  <a:srgbClr val="FFFF00"/>
                </a:solidFill>
                <a:latin typeface="Arial"/>
                <a:ea typeface="ＭＳ Ｐゴシック"/>
              </a:rPr>
              <a:t>M</a:t>
            </a:r>
            <a:r>
              <a:rPr lang="en-US" cap="small" dirty="0">
                <a:solidFill>
                  <a:srgbClr val="FF0000"/>
                </a:solidFill>
                <a:latin typeface="Arial"/>
                <a:ea typeface="ＭＳ Ｐゴシック"/>
              </a:rPr>
              <a:t>iddle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tlantic</a:t>
            </a:r>
          </a:p>
          <a:p>
            <a:pPr fontAlgn="auto">
              <a:spcBef>
                <a:spcPts val="0"/>
              </a:spcBef>
              <a:spcAft>
                <a:spcPts val="0"/>
              </a:spcAft>
              <a:defRPr/>
            </a:pPr>
            <a:r>
              <a:rPr lang="en-US" b="1" u="sng" cap="small" dirty="0">
                <a:solidFill>
                  <a:srgbClr val="FFFF00"/>
                </a:solidFill>
                <a:latin typeface="Arial"/>
                <a:ea typeface="ＭＳ Ｐゴシック"/>
              </a:rPr>
              <a:t>R</a:t>
            </a:r>
            <a:r>
              <a:rPr lang="en-US" cap="small" dirty="0">
                <a:solidFill>
                  <a:srgbClr val="FF0000"/>
                </a:solidFill>
                <a:latin typeface="Arial"/>
                <a:ea typeface="ＭＳ Ｐゴシック"/>
              </a:rPr>
              <a:t>egional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ssociation </a:t>
            </a:r>
          </a:p>
          <a:p>
            <a:pPr fontAlgn="auto">
              <a:spcBef>
                <a:spcPts val="0"/>
              </a:spcBef>
              <a:spcAft>
                <a:spcPts val="0"/>
              </a:spcAft>
              <a:defRPr/>
            </a:pPr>
            <a:r>
              <a:rPr lang="en-US" b="1" u="sng" cap="small" dirty="0">
                <a:solidFill>
                  <a:srgbClr val="FFFF00"/>
                </a:solidFill>
                <a:latin typeface="Arial"/>
                <a:ea typeface="ＭＳ Ｐゴシック"/>
              </a:rPr>
              <a:t>C</a:t>
            </a:r>
            <a:r>
              <a:rPr lang="en-US" cap="small" dirty="0">
                <a:solidFill>
                  <a:srgbClr val="FF0000"/>
                </a:solidFill>
                <a:latin typeface="Arial"/>
                <a:ea typeface="ＭＳ Ｐゴシック"/>
              </a:rPr>
              <a:t>oastal </a:t>
            </a:r>
          </a:p>
          <a:p>
            <a:pPr fontAlgn="auto">
              <a:spcBef>
                <a:spcPts val="0"/>
              </a:spcBef>
              <a:spcAft>
                <a:spcPts val="0"/>
              </a:spcAft>
              <a:defRPr/>
            </a:pP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cean </a:t>
            </a: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bserving </a:t>
            </a:r>
            <a:r>
              <a:rPr lang="en-US" b="1" u="sng" cap="small" dirty="0">
                <a:solidFill>
                  <a:srgbClr val="FFFF00"/>
                </a:solidFill>
                <a:latin typeface="Arial"/>
                <a:ea typeface="ＭＳ Ｐゴシック"/>
              </a:rPr>
              <a:t>S</a:t>
            </a:r>
            <a:r>
              <a:rPr lang="en-US" cap="small" dirty="0">
                <a:solidFill>
                  <a:srgbClr val="FF00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
        <p:nvSpPr>
          <p:cNvPr id="14355" name="TextBox 41"/>
          <p:cNvSpPr txBox="1">
            <a:spLocks noChangeArrowheads="1"/>
          </p:cNvSpPr>
          <p:nvPr/>
        </p:nvSpPr>
        <p:spPr bwMode="auto">
          <a:xfrm>
            <a:off x="4910918" y="1819268"/>
            <a:ext cx="43386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FFFF"/>
                </a:solidFill>
              </a:rPr>
              <a:t>MARACOOS:</a:t>
            </a:r>
          </a:p>
          <a:p>
            <a:pPr algn="ctr"/>
            <a:r>
              <a:rPr lang="en-US" sz="2800" b="1" dirty="0" smtClean="0">
                <a:solidFill>
                  <a:srgbClr val="FFFFFF"/>
                </a:solidFill>
              </a:rPr>
              <a:t>A Sustained Real-time Observation &amp; Forecast System</a:t>
            </a:r>
            <a:endParaRPr lang="en-US" sz="2800" b="1" dirty="0">
              <a:solidFill>
                <a:srgbClr val="FFFFFF"/>
              </a:solidFill>
            </a:endParaRPr>
          </a:p>
        </p:txBody>
      </p:sp>
      <p:pic>
        <p:nvPicPr>
          <p:cNvPr id="43" name="Picture 41" descr="1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251575" y="56102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12075" y="42592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5" name="Picture 43" descr="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229100" y="5595938"/>
            <a:ext cx="882650" cy="53181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7069138" y="42862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97788" y="48799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759700" y="5610225"/>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76963" y="41862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88075" y="48577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334000" y="42211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00888" y="56070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367338" y="48577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367" name="Picture 30" descr="2.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367338" y="5610225"/>
            <a:ext cx="5397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31" descr="IOOS_logo_white.gif"/>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148138" y="4306888"/>
            <a:ext cx="1012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55" descr="Screen shot 2012-02-19 at 1.29.16 PM.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321175" y="4933950"/>
            <a:ext cx="7413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141021" y="4942798"/>
            <a:ext cx="455385" cy="455385"/>
          </a:xfrm>
          <a:prstGeom prst="ellipse">
            <a:avLst/>
          </a:prstGeom>
        </p:spPr>
      </p:pic>
      <p:sp>
        <p:nvSpPr>
          <p:cNvPr id="14371" name="TextBox 1"/>
          <p:cNvSpPr txBox="1">
            <a:spLocks noChangeArrowheads="1"/>
          </p:cNvSpPr>
          <p:nvPr/>
        </p:nvSpPr>
        <p:spPr bwMode="auto">
          <a:xfrm>
            <a:off x="0" y="3048000"/>
            <a:ext cx="1808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rPr>
              <a:t>&gt;40 PIs</a:t>
            </a:r>
          </a:p>
          <a:p>
            <a:r>
              <a:rPr lang="en-US" sz="1800">
                <a:solidFill>
                  <a:srgbClr val="FFFFFF"/>
                </a:solidFill>
              </a:rPr>
              <a:t>&gt;20 Institutions</a:t>
            </a:r>
          </a:p>
          <a:p>
            <a:r>
              <a:rPr lang="en-US" sz="1800">
                <a:solidFill>
                  <a:srgbClr val="FFFFFF"/>
                </a:solidFill>
              </a:rPr>
              <a:t>&gt;50 Members</a:t>
            </a:r>
          </a:p>
          <a:p>
            <a:r>
              <a:rPr lang="en-US" sz="1800">
                <a:solidFill>
                  <a:srgbClr val="FFFFFF"/>
                </a:solidFill>
              </a:rPr>
              <a:t>&gt;2000 Contacts</a:t>
            </a: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cxnSp>
        <p:nvCxnSpPr>
          <p:cNvPr id="54" name="Straight Connector 53"/>
          <p:cNvCxnSpPr>
            <a:cxnSpLocks noChangeShapeType="1"/>
          </p:cNvCxnSpPr>
          <p:nvPr/>
        </p:nvCxnSpPr>
        <p:spPr bwMode="auto">
          <a:xfrm flipH="1">
            <a:off x="609600" y="990600"/>
            <a:ext cx="1905000" cy="464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 name="Straight Connector 54"/>
          <p:cNvCxnSpPr>
            <a:cxnSpLocks noChangeShapeType="1"/>
          </p:cNvCxnSpPr>
          <p:nvPr/>
        </p:nvCxnSpPr>
        <p:spPr bwMode="auto">
          <a:xfrm flipV="1">
            <a:off x="2514600" y="152400"/>
            <a:ext cx="4419600" cy="83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57" name="Picture 9" descr="Screen shot 2012-02-19 at 1.33.13 PM.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026150" y="3629025"/>
            <a:ext cx="1447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214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5"/>
          <p:cNvSpPr txBox="1">
            <a:spLocks noChangeArrowheads="1"/>
          </p:cNvSpPr>
          <p:nvPr/>
        </p:nvSpPr>
        <p:spPr bwMode="auto">
          <a:xfrm>
            <a:off x="0" y="0"/>
            <a:ext cx="9144000" cy="584776"/>
          </a:xfrm>
          <a:prstGeom prst="rect">
            <a:avLst/>
          </a:prstGeom>
          <a:noFill/>
          <a:ln w="9525">
            <a:noFill/>
            <a:miter lim="800000"/>
            <a:headEnd/>
            <a:tailEnd/>
          </a:ln>
        </p:spPr>
        <p:txBody>
          <a:bodyPr wrap="square">
            <a:prstTxWarp prst="textNoShape">
              <a:avLst/>
            </a:prstTxWarp>
            <a:spAutoFit/>
          </a:bodyPr>
          <a:lstStyle/>
          <a:p>
            <a:pPr algn="ctr" eaLnBrk="1" hangingPunct="1"/>
            <a:r>
              <a:rPr lang="en-US" b="1" dirty="0">
                <a:solidFill>
                  <a:srgbClr val="333399"/>
                </a:solidFill>
                <a:latin typeface="Calibri"/>
                <a:ea typeface="MS PGothic" pitchFamily="34" charset="-128"/>
                <a:cs typeface="MS PGothic" pitchFamily="34" charset="-128"/>
              </a:rPr>
              <a:t> </a:t>
            </a:r>
            <a:r>
              <a:rPr lang="en-US" sz="3200" b="1" dirty="0">
                <a:solidFill>
                  <a:prstClr val="black"/>
                </a:solidFill>
                <a:latin typeface="Calibri"/>
                <a:ea typeface="MS PGothic" pitchFamily="34" charset="-128"/>
                <a:cs typeface="MS PGothic" pitchFamily="34" charset="-128"/>
              </a:rPr>
              <a:t>MID-ATLANTIC  REGIONAL  DRIVERS</a:t>
            </a:r>
          </a:p>
        </p:txBody>
      </p:sp>
      <p:pic>
        <p:nvPicPr>
          <p:cNvPr id="43010" name="Picture 26" descr="Screen shot 2011-05-10 at 4.48.08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0" y="657225"/>
            <a:ext cx="3648075" cy="3092450"/>
          </a:xfrm>
          <a:prstGeom prst="rect">
            <a:avLst/>
          </a:prstGeom>
          <a:noFill/>
          <a:ln w="9525">
            <a:noFill/>
            <a:miter lim="800000"/>
            <a:headEnd/>
            <a:tailEnd/>
          </a:ln>
        </p:spPr>
      </p:pic>
      <p:sp>
        <p:nvSpPr>
          <p:cNvPr id="28" name="TextBox 27"/>
          <p:cNvSpPr txBox="1"/>
          <p:nvPr/>
        </p:nvSpPr>
        <p:spPr>
          <a:xfrm>
            <a:off x="2433638" y="2970213"/>
            <a:ext cx="1320800" cy="646112"/>
          </a:xfrm>
          <a:prstGeom prst="rect">
            <a:avLst/>
          </a:prstGeom>
          <a:noFill/>
        </p:spPr>
        <p:txBody>
          <a:bodyPr>
            <a:spAutoFit/>
          </a:bodyPr>
          <a:lstStyle/>
          <a:p>
            <a:pPr algn="r" eaLnBrk="1" fontAlgn="auto" hangingPunct="1">
              <a:spcBef>
                <a:spcPts val="0"/>
              </a:spcBef>
              <a:spcAft>
                <a:spcPts val="0"/>
              </a:spcAft>
              <a:defRPr/>
            </a:pPr>
            <a:r>
              <a:rPr lang="en-US" sz="1800" dirty="0">
                <a:solidFill>
                  <a:srgbClr val="FFFFFF"/>
                </a:solidFill>
                <a:latin typeface="Calibri"/>
                <a:ea typeface="ＭＳ Ｐゴシック" charset="-128"/>
                <a:cs typeface="ＭＳ Ｐゴシック" charset="-128"/>
              </a:rPr>
              <a:t>Ocean Circulation</a:t>
            </a:r>
          </a:p>
        </p:txBody>
      </p:sp>
      <p:pic>
        <p:nvPicPr>
          <p:cNvPr id="43012" name="Picture 2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5100" y="559857"/>
            <a:ext cx="2438400" cy="1839913"/>
          </a:xfrm>
          <a:prstGeom prst="rect">
            <a:avLst/>
          </a:prstGeom>
          <a:noFill/>
          <a:ln w="28575">
            <a:solidFill>
              <a:schemeClr val="tx1"/>
            </a:solidFill>
            <a:miter lim="800000"/>
            <a:headEnd/>
            <a:tailEnd/>
          </a:ln>
        </p:spPr>
      </p:pic>
      <p:sp>
        <p:nvSpPr>
          <p:cNvPr id="30" name="TextBox 29"/>
          <p:cNvSpPr txBox="1"/>
          <p:nvPr/>
        </p:nvSpPr>
        <p:spPr>
          <a:xfrm>
            <a:off x="4787900" y="1963738"/>
            <a:ext cx="1625600" cy="368300"/>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Tropical Storms</a:t>
            </a:r>
          </a:p>
        </p:txBody>
      </p:sp>
      <p:pic>
        <p:nvPicPr>
          <p:cNvPr id="43014" name="Picture 3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75100" y="2478088"/>
            <a:ext cx="2438400" cy="1547812"/>
          </a:xfrm>
          <a:prstGeom prst="rect">
            <a:avLst/>
          </a:prstGeom>
          <a:noFill/>
          <a:ln w="28575">
            <a:solidFill>
              <a:schemeClr val="tx1"/>
            </a:solidFill>
            <a:round/>
            <a:headEnd/>
            <a:tailEnd/>
          </a:ln>
        </p:spPr>
      </p:pic>
      <p:pic>
        <p:nvPicPr>
          <p:cNvPr id="43015" name="Picture 31" descr="Screen shot 2011-07-26 at 2.54.31 PM.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43275" y="4025900"/>
            <a:ext cx="3276600" cy="2074863"/>
          </a:xfrm>
          <a:prstGeom prst="rect">
            <a:avLst/>
          </a:prstGeom>
          <a:noFill/>
          <a:ln w="38100">
            <a:solidFill>
              <a:schemeClr val="tx1"/>
            </a:solidFill>
            <a:miter lim="800000"/>
            <a:headEnd/>
            <a:tailEnd/>
          </a:ln>
        </p:spPr>
      </p:pic>
      <p:pic>
        <p:nvPicPr>
          <p:cNvPr id="43016"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7000" y="4025900"/>
            <a:ext cx="3200400" cy="2117725"/>
          </a:xfrm>
          <a:prstGeom prst="rect">
            <a:avLst/>
          </a:prstGeom>
          <a:noFill/>
          <a:ln w="9525">
            <a:noFill/>
            <a:miter lim="800000"/>
            <a:headEnd/>
            <a:tailEnd/>
          </a:ln>
        </p:spPr>
      </p:pic>
      <p:pic>
        <p:nvPicPr>
          <p:cNvPr id="43017" name="Picture 33" descr="Screen shot 2011-05-10 at 4.50.59 P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42100" y="641350"/>
            <a:ext cx="2344738" cy="1690688"/>
          </a:xfrm>
          <a:prstGeom prst="rect">
            <a:avLst/>
          </a:prstGeom>
          <a:noFill/>
          <a:ln w="9525">
            <a:noFill/>
            <a:miter lim="800000"/>
            <a:headEnd/>
            <a:tailEnd/>
          </a:ln>
        </p:spPr>
      </p:pic>
      <p:grpSp>
        <p:nvGrpSpPr>
          <p:cNvPr id="2" name="Group 5"/>
          <p:cNvGrpSpPr>
            <a:grpSpLocks/>
          </p:cNvGrpSpPr>
          <p:nvPr/>
        </p:nvGrpSpPr>
        <p:grpSpPr bwMode="auto">
          <a:xfrm>
            <a:off x="6799263" y="2733675"/>
            <a:ext cx="2209800" cy="2921000"/>
            <a:chOff x="2971800" y="347663"/>
            <a:chExt cx="3657600" cy="4757737"/>
          </a:xfrm>
        </p:grpSpPr>
        <p:pic>
          <p:nvPicPr>
            <p:cNvPr id="43024"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71800" y="347663"/>
              <a:ext cx="3657600" cy="1752600"/>
            </a:xfrm>
            <a:prstGeom prst="rect">
              <a:avLst/>
            </a:prstGeom>
            <a:noFill/>
            <a:ln w="9525">
              <a:noFill/>
              <a:miter lim="800000"/>
              <a:headEnd/>
              <a:tailEnd/>
            </a:ln>
          </p:spPr>
        </p:pic>
        <p:pic>
          <p:nvPicPr>
            <p:cNvPr id="43025"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09900" y="2028825"/>
              <a:ext cx="3543300" cy="1947122"/>
            </a:xfrm>
            <a:prstGeom prst="rect">
              <a:avLst/>
            </a:prstGeom>
            <a:noFill/>
            <a:ln w="9525">
              <a:noFill/>
              <a:miter lim="800000"/>
              <a:headEnd/>
              <a:tailEnd/>
            </a:ln>
          </p:spPr>
        </p:pic>
        <p:pic>
          <p:nvPicPr>
            <p:cNvPr id="43026" name="Picture 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971800" y="3352800"/>
              <a:ext cx="3581400" cy="1752600"/>
            </a:xfrm>
            <a:prstGeom prst="rect">
              <a:avLst/>
            </a:prstGeom>
            <a:noFill/>
            <a:ln w="9525">
              <a:noFill/>
              <a:miter lim="800000"/>
              <a:headEnd/>
              <a:tailEnd/>
            </a:ln>
          </p:spPr>
        </p:pic>
      </p:grpSp>
      <p:sp>
        <p:nvSpPr>
          <p:cNvPr id="39" name="TextBox 38"/>
          <p:cNvSpPr txBox="1"/>
          <p:nvPr/>
        </p:nvSpPr>
        <p:spPr>
          <a:xfrm>
            <a:off x="2051050" y="3983038"/>
            <a:ext cx="1276350" cy="369887"/>
          </a:xfrm>
          <a:prstGeom prst="rect">
            <a:avLst/>
          </a:prstGeom>
          <a:noFill/>
        </p:spPr>
        <p:txBody>
          <a:bodyPr wrap="none">
            <a:spAutoFit/>
          </a:bodyPr>
          <a:lstStyle/>
          <a:p>
            <a:pPr eaLnBrk="1" fontAlgn="auto" hangingPunct="1">
              <a:spcBef>
                <a:spcPts val="0"/>
              </a:spcBef>
              <a:spcAft>
                <a:spcPts val="0"/>
              </a:spcAft>
              <a:defRPr/>
            </a:pPr>
            <a:r>
              <a:rPr lang="en-US" sz="1800" dirty="0">
                <a:solidFill>
                  <a:srgbClr val="FFFFFF"/>
                </a:solidFill>
                <a:latin typeface="Calibri"/>
                <a:ea typeface="ＭＳ Ｐゴシック" charset="-128"/>
                <a:cs typeface="ＭＳ Ｐゴシック" charset="-128"/>
              </a:rPr>
              <a:t>Population</a:t>
            </a:r>
          </a:p>
        </p:txBody>
      </p:sp>
      <p:sp>
        <p:nvSpPr>
          <p:cNvPr id="40" name="TextBox 39"/>
          <p:cNvSpPr txBox="1"/>
          <p:nvPr/>
        </p:nvSpPr>
        <p:spPr>
          <a:xfrm>
            <a:off x="5524500" y="4041775"/>
            <a:ext cx="671513" cy="369888"/>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Ports</a:t>
            </a:r>
          </a:p>
        </p:txBody>
      </p:sp>
      <p:sp>
        <p:nvSpPr>
          <p:cNvPr id="41" name="TextBox 40"/>
          <p:cNvSpPr txBox="1"/>
          <p:nvPr/>
        </p:nvSpPr>
        <p:spPr>
          <a:xfrm>
            <a:off x="4981575" y="3557588"/>
            <a:ext cx="1404938" cy="369887"/>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white"/>
                </a:solidFill>
                <a:latin typeface="Calibri"/>
                <a:ea typeface="ＭＳ Ｐゴシック" charset="-128"/>
                <a:cs typeface="ＭＳ Ｐゴシック" charset="-128"/>
              </a:rPr>
              <a:t>Northeasters</a:t>
            </a:r>
          </a:p>
        </p:txBody>
      </p:sp>
      <p:sp>
        <p:nvSpPr>
          <p:cNvPr id="42" name="TextBox 41"/>
          <p:cNvSpPr txBox="1"/>
          <p:nvPr/>
        </p:nvSpPr>
        <p:spPr>
          <a:xfrm>
            <a:off x="6935788" y="2293938"/>
            <a:ext cx="1839912" cy="368300"/>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Climate Change</a:t>
            </a:r>
          </a:p>
        </p:txBody>
      </p:sp>
      <p:sp>
        <p:nvSpPr>
          <p:cNvPr id="43" name="TextBox 42"/>
          <p:cNvSpPr txBox="1"/>
          <p:nvPr/>
        </p:nvSpPr>
        <p:spPr>
          <a:xfrm>
            <a:off x="6823075" y="2970213"/>
            <a:ext cx="973138" cy="646112"/>
          </a:xfrm>
          <a:prstGeom prst="rect">
            <a:avLst/>
          </a:prstGeom>
          <a:noFill/>
        </p:spPr>
        <p:txBody>
          <a:bodyPr>
            <a:spAutoFit/>
          </a:bodyPr>
          <a:lstStyle/>
          <a:p>
            <a:pPr eaLnBrk="1" fontAlgn="auto" hangingPunct="1">
              <a:spcBef>
                <a:spcPts val="0"/>
              </a:spcBef>
              <a:spcAft>
                <a:spcPts val="0"/>
              </a:spcAft>
              <a:defRPr/>
            </a:pPr>
            <a:r>
              <a:rPr lang="en-US" sz="1800" dirty="0">
                <a:solidFill>
                  <a:prstClr val="black"/>
                </a:solidFill>
                <a:latin typeface="Calibri"/>
                <a:ea typeface="ＭＳ Ｐゴシック" charset="-128"/>
                <a:cs typeface="ＭＳ Ｐゴシック" charset="-128"/>
              </a:rPr>
              <a:t>Critical Habitat</a:t>
            </a:r>
          </a:p>
        </p:txBody>
      </p:sp>
    </p:spTree>
    <p:extLst>
      <p:ext uri="{BB962C8B-B14F-4D97-AF65-F5344CB8AC3E}">
        <p14:creationId xmlns:p14="http://schemas.microsoft.com/office/powerpoint/2010/main" val="18731361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5"/>
          <p:cNvSpPr txBox="1">
            <a:spLocks noChangeArrowheads="1"/>
          </p:cNvSpPr>
          <p:nvPr/>
        </p:nvSpPr>
        <p:spPr bwMode="auto">
          <a:xfrm>
            <a:off x="0" y="38100"/>
            <a:ext cx="9144000" cy="584776"/>
          </a:xfrm>
          <a:prstGeom prst="rect">
            <a:avLst/>
          </a:prstGeom>
          <a:no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en-US" sz="3200" b="1" dirty="0">
                <a:solidFill>
                  <a:srgbClr val="000000"/>
                </a:solidFill>
                <a:latin typeface="Calibri"/>
                <a:ea typeface="MS PGothic" pitchFamily="34" charset="-128"/>
                <a:cs typeface="MS PGothic" pitchFamily="34" charset="-128"/>
              </a:rPr>
              <a:t>MARACOOS REGIONAL THEMES</a:t>
            </a:r>
          </a:p>
        </p:txBody>
      </p:sp>
      <p:pic>
        <p:nvPicPr>
          <p:cNvPr id="52226" name="Picture 8" descr="Screen shot 2010-11-12 at 4.44.53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704" y="823913"/>
            <a:ext cx="3713162" cy="2514600"/>
          </a:xfrm>
          <a:prstGeom prst="rect">
            <a:avLst/>
          </a:prstGeom>
          <a:noFill/>
          <a:ln w="9525">
            <a:noFill/>
            <a:miter lim="800000"/>
            <a:headEnd/>
            <a:tailEnd/>
          </a:ln>
        </p:spPr>
      </p:pic>
      <p:sp>
        <p:nvSpPr>
          <p:cNvPr id="7" name="TextBox 6"/>
          <p:cNvSpPr txBox="1"/>
          <p:nvPr/>
        </p:nvSpPr>
        <p:spPr>
          <a:xfrm>
            <a:off x="0" y="3524778"/>
            <a:ext cx="3862917" cy="307777"/>
          </a:xfrm>
          <a:prstGeom prst="rect">
            <a:avLst/>
          </a:prstGeom>
          <a:noFill/>
        </p:spPr>
        <p:txBody>
          <a:bodyPr wrap="square">
            <a:spAutoFit/>
          </a:bodyPr>
          <a:lstStyle/>
          <a:p>
            <a:pPr defTabSz="914400">
              <a:defRPr/>
            </a:pPr>
            <a:r>
              <a:rPr lang="en-US" sz="1400" b="1" dirty="0">
                <a:solidFill>
                  <a:prstClr val="black"/>
                </a:solidFill>
                <a:latin typeface="Calibri"/>
                <a:ea typeface="ＭＳ Ｐゴシック" charset="-128"/>
                <a:cs typeface="ＭＳ Ｐゴシック" charset="-128"/>
              </a:rPr>
              <a:t>2) Ecosystem Decision Support - Fisheries</a:t>
            </a:r>
          </a:p>
        </p:txBody>
      </p:sp>
      <p:pic>
        <p:nvPicPr>
          <p:cNvPr id="52228" name="Picture 7" descr="Screen shot 2011-02-14 at 9.58.30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4788" y="3878791"/>
            <a:ext cx="3268662" cy="2320925"/>
          </a:xfrm>
          <a:prstGeom prst="rect">
            <a:avLst/>
          </a:prstGeom>
          <a:noFill/>
          <a:ln w="9525">
            <a:noFill/>
            <a:miter lim="800000"/>
            <a:headEnd/>
            <a:tailEnd/>
          </a:ln>
        </p:spPr>
      </p:pic>
      <p:pic>
        <p:nvPicPr>
          <p:cNvPr id="52229" name="Picture 9" descr="05040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24363" y="906461"/>
            <a:ext cx="1745720" cy="2501371"/>
          </a:xfrm>
          <a:prstGeom prst="rect">
            <a:avLst/>
          </a:prstGeom>
          <a:noFill/>
          <a:ln w="9525">
            <a:noFill/>
            <a:miter lim="800000"/>
            <a:headEnd/>
            <a:tailEnd/>
          </a:ln>
        </p:spPr>
      </p:pic>
      <p:pic>
        <p:nvPicPr>
          <p:cNvPr id="52230" name="Picture 2" descr="0504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80667" y="931333"/>
            <a:ext cx="2455333" cy="2483534"/>
          </a:xfrm>
          <a:prstGeom prst="rect">
            <a:avLst/>
          </a:prstGeom>
          <a:noFill/>
          <a:ln w="9525">
            <a:noFill/>
            <a:miter lim="800000"/>
            <a:headEnd/>
            <a:tailEnd/>
          </a:ln>
        </p:spPr>
      </p:pic>
      <p:sp>
        <p:nvSpPr>
          <p:cNvPr id="12" name="TextBox 11"/>
          <p:cNvSpPr txBox="1"/>
          <p:nvPr/>
        </p:nvSpPr>
        <p:spPr>
          <a:xfrm>
            <a:off x="3653367" y="3835931"/>
            <a:ext cx="3045883" cy="307777"/>
          </a:xfrm>
          <a:prstGeom prst="rect">
            <a:avLst/>
          </a:prstGeom>
          <a:noFill/>
        </p:spPr>
        <p:txBody>
          <a:bodyPr wrap="square">
            <a:spAutoFit/>
          </a:bodyPr>
          <a:lstStyle/>
          <a:p>
            <a:pPr defTabSz="914400">
              <a:defRPr/>
            </a:pPr>
            <a:r>
              <a:rPr lang="en-US" sz="1400" b="1" dirty="0">
                <a:solidFill>
                  <a:prstClr val="black"/>
                </a:solidFill>
                <a:latin typeface="Calibri"/>
                <a:ea typeface="ＭＳ Ｐゴシック" charset="-128"/>
                <a:cs typeface="ＭＳ Ｐゴシック" charset="-128"/>
              </a:rPr>
              <a:t>4) Coastal Inundation - Flooding</a:t>
            </a:r>
          </a:p>
        </p:txBody>
      </p:sp>
      <p:pic>
        <p:nvPicPr>
          <p:cNvPr id="52232" name="Picture 12" descr="Screen shot 2011-02-14 at 10.29.08 PM.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89855" y="4128430"/>
            <a:ext cx="3219978" cy="1967570"/>
          </a:xfrm>
          <a:prstGeom prst="rect">
            <a:avLst/>
          </a:prstGeom>
          <a:noFill/>
          <a:ln w="9525">
            <a:noFill/>
            <a:miter lim="800000"/>
            <a:headEnd/>
            <a:tailEnd/>
          </a:ln>
        </p:spPr>
      </p:pic>
      <p:sp>
        <p:nvSpPr>
          <p:cNvPr id="52233" name="TextBox 13"/>
          <p:cNvSpPr txBox="1">
            <a:spLocks noChangeArrowheads="1"/>
          </p:cNvSpPr>
          <p:nvPr/>
        </p:nvSpPr>
        <p:spPr bwMode="auto">
          <a:xfrm>
            <a:off x="6564843" y="3456517"/>
            <a:ext cx="2462742" cy="307777"/>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sz="1400" b="1" dirty="0">
                <a:solidFill>
                  <a:srgbClr val="000000"/>
                </a:solidFill>
                <a:latin typeface="Calibri"/>
                <a:ea typeface="MS PGothic" pitchFamily="34" charset="-128"/>
                <a:cs typeface="MS PGothic" pitchFamily="34" charset="-128"/>
              </a:rPr>
              <a:t>5) Energy – Offshore Wind</a:t>
            </a:r>
          </a:p>
        </p:txBody>
      </p:sp>
      <p:pic>
        <p:nvPicPr>
          <p:cNvPr id="52234" name="Picture 14" descr="Areas-Under-Consideration-for-Wind-Energy-Areas.pd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99792" y="3736446"/>
            <a:ext cx="2037292" cy="2465388"/>
          </a:xfrm>
          <a:prstGeom prst="rect">
            <a:avLst/>
          </a:prstGeom>
          <a:noFill/>
          <a:ln w="9525">
            <a:noFill/>
            <a:miter lim="800000"/>
            <a:headEnd/>
            <a:tailEnd/>
          </a:ln>
        </p:spPr>
      </p:pic>
      <p:sp>
        <p:nvSpPr>
          <p:cNvPr id="13" name="TextBox 4"/>
          <p:cNvSpPr txBox="1">
            <a:spLocks noChangeArrowheads="1"/>
          </p:cNvSpPr>
          <p:nvPr/>
        </p:nvSpPr>
        <p:spPr bwMode="auto">
          <a:xfrm>
            <a:off x="275166" y="477305"/>
            <a:ext cx="3454792"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dirty="0">
                <a:solidFill>
                  <a:srgbClr val="000000"/>
                </a:solidFill>
                <a:latin typeface="Arial" charset="0"/>
                <a:ea typeface="ＭＳ Ｐゴシック" charset="-128"/>
                <a:cs typeface="ＭＳ Ｐゴシック" charset="-128"/>
              </a:rPr>
              <a:t>1) Maritime Operations – Safety at Sea</a:t>
            </a:r>
          </a:p>
        </p:txBody>
      </p:sp>
      <p:sp>
        <p:nvSpPr>
          <p:cNvPr id="14" name="TextBox 8"/>
          <p:cNvSpPr txBox="1">
            <a:spLocks noChangeArrowheads="1"/>
          </p:cNvSpPr>
          <p:nvPr/>
        </p:nvSpPr>
        <p:spPr bwMode="auto">
          <a:xfrm>
            <a:off x="4093633" y="561970"/>
            <a:ext cx="4956668"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dirty="0">
                <a:solidFill>
                  <a:srgbClr val="000000"/>
                </a:solidFill>
                <a:latin typeface="Arial" charset="0"/>
                <a:ea typeface="ＭＳ Ｐゴシック" charset="-128"/>
                <a:cs typeface="ＭＳ Ｐゴシック" charset="-128"/>
              </a:rPr>
              <a:t>3) Water Quality – a) Floatables, </a:t>
            </a:r>
            <a:r>
              <a:rPr lang="en-US" sz="1400" b="1" dirty="0" err="1">
                <a:solidFill>
                  <a:srgbClr val="000000"/>
                </a:solidFill>
                <a:latin typeface="Arial" charset="0"/>
                <a:ea typeface="ＭＳ Ｐゴシック" charset="-128"/>
                <a:cs typeface="ＭＳ Ｐゴシック" charset="-128"/>
              </a:rPr>
              <a:t>b</a:t>
            </a:r>
            <a:r>
              <a:rPr lang="en-US" sz="1400" b="1" dirty="0">
                <a:solidFill>
                  <a:srgbClr val="000000"/>
                </a:solidFill>
                <a:latin typeface="Arial" charset="0"/>
                <a:ea typeface="ＭＳ Ｐゴシック" charset="-128"/>
                <a:cs typeface="ＭＳ Ｐゴシック" charset="-128"/>
              </a:rPr>
              <a:t>) Hypoxia, </a:t>
            </a:r>
            <a:r>
              <a:rPr lang="en-US" sz="1400" b="1" dirty="0" err="1">
                <a:solidFill>
                  <a:srgbClr val="000000"/>
                </a:solidFill>
                <a:latin typeface="Arial" charset="0"/>
                <a:ea typeface="ＭＳ Ｐゴシック" charset="-128"/>
                <a:cs typeface="ＭＳ Ｐゴシック" charset="-128"/>
              </a:rPr>
              <a:t>c</a:t>
            </a:r>
            <a:r>
              <a:rPr lang="en-US" sz="1400" b="1" dirty="0">
                <a:solidFill>
                  <a:srgbClr val="000000"/>
                </a:solidFill>
                <a:latin typeface="Arial" charset="0"/>
                <a:ea typeface="ＭＳ Ｐゴシック" charset="-128"/>
                <a:cs typeface="ＭＳ Ｐゴシック" charset="-128"/>
              </a:rPr>
              <a:t>) Nutrients</a:t>
            </a:r>
          </a:p>
        </p:txBody>
      </p:sp>
    </p:spTree>
    <p:extLst>
      <p:ext uri="{BB962C8B-B14F-4D97-AF65-F5344CB8AC3E}">
        <p14:creationId xmlns:p14="http://schemas.microsoft.com/office/powerpoint/2010/main" val="19081060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EO_presentation_template">
  <a:themeElements>
    <a:clrScheme name="">
      <a:dk1>
        <a:srgbClr val="000098"/>
      </a:dk1>
      <a:lt1>
        <a:srgbClr val="FFFFFF"/>
      </a:lt1>
      <a:dk2>
        <a:srgbClr val="000098"/>
      </a:dk2>
      <a:lt2>
        <a:srgbClr val="808080"/>
      </a:lt2>
      <a:accent1>
        <a:srgbClr val="FFCC99"/>
      </a:accent1>
      <a:accent2>
        <a:srgbClr val="000098"/>
      </a:accent2>
      <a:accent3>
        <a:srgbClr val="FFFFFF"/>
      </a:accent3>
      <a:accent4>
        <a:srgbClr val="000081"/>
      </a:accent4>
      <a:accent5>
        <a:srgbClr val="FFE2CA"/>
      </a:accent5>
      <a:accent6>
        <a:srgbClr val="000089"/>
      </a:accent6>
      <a:hlink>
        <a:srgbClr val="000098"/>
      </a:hlink>
      <a:folHlink>
        <a:srgbClr val="000098"/>
      </a:folHlink>
    </a:clrScheme>
    <a:fontScheme name="GEO_presentation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altLang="en-US" sz="2000" b="1" i="0" u="sng" strike="noStrike" cap="none" normalizeH="0" baseline="0" smtClean="0">
            <a:ln>
              <a:noFill/>
            </a:ln>
            <a:solidFill>
              <a:schemeClr val="tx2"/>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altLang="en-US" sz="2000" b="1" i="0" u="sng" strike="noStrike" cap="none" normalizeH="0" baseline="0" smtClean="0">
            <a:ln>
              <a:noFill/>
            </a:ln>
            <a:solidFill>
              <a:schemeClr val="tx2"/>
            </a:solidFill>
            <a:effectLst/>
            <a:latin typeface="Tahoma" pitchFamily="34" charset="0"/>
          </a:defRPr>
        </a:defPPr>
      </a:lstStyle>
    </a:lnDef>
  </a:objectDefaults>
  <a:extraClrSchemeLst>
    <a:extraClrScheme>
      <a:clrScheme name="GEO_presentatio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_presentatio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_presentatio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_presentatio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_presentatio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_presentatio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_presentatio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GEO_presentation_template">
  <a:themeElements>
    <a:clrScheme name="">
      <a:dk1>
        <a:srgbClr val="000098"/>
      </a:dk1>
      <a:lt1>
        <a:srgbClr val="FFFFFF"/>
      </a:lt1>
      <a:dk2>
        <a:srgbClr val="000098"/>
      </a:dk2>
      <a:lt2>
        <a:srgbClr val="808080"/>
      </a:lt2>
      <a:accent1>
        <a:srgbClr val="FFCC99"/>
      </a:accent1>
      <a:accent2>
        <a:srgbClr val="000098"/>
      </a:accent2>
      <a:accent3>
        <a:srgbClr val="FFFFFF"/>
      </a:accent3>
      <a:accent4>
        <a:srgbClr val="000081"/>
      </a:accent4>
      <a:accent5>
        <a:srgbClr val="FFE2CA"/>
      </a:accent5>
      <a:accent6>
        <a:srgbClr val="000089"/>
      </a:accent6>
      <a:hlink>
        <a:srgbClr val="000098"/>
      </a:hlink>
      <a:folHlink>
        <a:srgbClr val="000098"/>
      </a:folHlink>
    </a:clrScheme>
    <a:fontScheme name="GEO_presentation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2000" b="1" i="0" u="sng" strike="noStrike" cap="none" normalizeH="0" baseline="0" smtClean="0">
            <a:ln>
              <a:noFill/>
            </a:ln>
            <a:solidFill>
              <a:schemeClr val="tx2"/>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2000" b="1" i="0" u="sng" strike="noStrike" cap="none" normalizeH="0" baseline="0" smtClean="0">
            <a:ln>
              <a:noFill/>
            </a:ln>
            <a:solidFill>
              <a:schemeClr val="tx2"/>
            </a:solidFill>
            <a:effectLst/>
            <a:latin typeface="Tahoma" pitchFamily="34" charset="0"/>
          </a:defRPr>
        </a:defPPr>
      </a:lstStyle>
    </a:lnDef>
  </a:objectDefaults>
  <a:extraClrSchemeLst>
    <a:extraClrScheme>
      <a:clrScheme name="GEO_presentatio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_presentatio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_presentatio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_presentatio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_presentatio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_presentatio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_presentatio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14182</TotalTime>
  <Words>1399</Words>
  <Application>Microsoft Macintosh PowerPoint</Application>
  <PresentationFormat>On-screen Show (4:3)</PresentationFormat>
  <Paragraphs>316</Paragraphs>
  <Slides>56</Slides>
  <Notes>16</Notes>
  <HiddenSlides>0</HiddenSlides>
  <MMClips>2</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56</vt:i4>
      </vt:variant>
    </vt:vector>
  </HeadingPairs>
  <TitlesOfParts>
    <vt:vector size="61" baseType="lpstr">
      <vt:lpstr>Office Theme</vt:lpstr>
      <vt:lpstr>Stream</vt:lpstr>
      <vt:lpstr>GEO_presentation_template</vt:lpstr>
      <vt:lpstr>1_GEO_presentation_template</vt:lpstr>
      <vt:lpstr>Document</vt:lpstr>
      <vt:lpstr>Evaluation of Environmental Data  for Search and Rescue</vt:lpstr>
      <vt:lpstr>PowerPoint Presentation</vt:lpstr>
      <vt:lpstr>PowerPoint Presentation</vt:lpstr>
      <vt:lpstr>Wuhan University</vt:lpstr>
      <vt:lpstr>Talk Outline</vt:lpstr>
      <vt:lpstr>Regional Observing System -  MARACOOS</vt:lpstr>
      <vt:lpstr>PowerPoint Presentation</vt:lpstr>
      <vt:lpstr>PowerPoint Presentation</vt:lpstr>
      <vt:lpstr>PowerPoint Presentation</vt:lpstr>
      <vt:lpstr>PowerPoint Presentation</vt:lpstr>
      <vt:lpstr>MARACOOS HF RADAR NETWORK</vt:lpstr>
      <vt:lpstr>Introduction to High Frequency Radar</vt:lpstr>
      <vt:lpstr>13 MHz Transmit and Receive Antenna</vt:lpstr>
      <vt:lpstr>Surface Current Mapping Capability</vt:lpstr>
      <vt:lpstr>Radial Map of Currents</vt:lpstr>
      <vt:lpstr>PowerPoint Presentation</vt:lpstr>
      <vt:lpstr>PowerPoint Presentation</vt:lpstr>
      <vt:lpstr>PowerPoint Presentation</vt:lpstr>
      <vt:lpstr>PowerPoint Presentation</vt:lpstr>
      <vt:lpstr>HF Radar Detects Tsunamis</vt:lpstr>
      <vt:lpstr>PowerPoint Presentation</vt:lpstr>
      <vt:lpstr>USCG  Area of Responsibility</vt:lpstr>
      <vt:lpstr>USCG Drifter Deployments</vt:lpstr>
      <vt:lpstr>PowerPoint Presentation</vt:lpstr>
      <vt:lpstr>USCG Current Validation</vt:lpstr>
      <vt:lpstr>Evaluation of Environmental Data </vt:lpstr>
      <vt:lpstr>National Data Requests from SAROPS  December 1, 2011 to March 15, 2014</vt:lpstr>
      <vt:lpstr>HF Radar</vt:lpstr>
      <vt:lpstr>Normalized Cumulative Lagrangian Separation Liu and Weisberg (2011)</vt:lpstr>
      <vt:lpstr>PowerPoint Presentation</vt:lpstr>
      <vt:lpstr>Normalized Cumulative Lagrangian Separation Liu and Weisberg (2011)</vt:lpstr>
      <vt:lpstr>PowerPoint Presentation</vt:lpstr>
      <vt:lpstr>PowerPoint Presentation</vt:lpstr>
      <vt:lpstr>PowerPoint Presentation</vt:lpstr>
      <vt:lpstr>PowerPoint Presentation</vt:lpstr>
      <vt:lpstr>PowerPoint Presentation</vt:lpstr>
      <vt:lpstr>Trajectory prediction using HF radar surface currents: Monte Carlo simulations of prediction uncertainties</vt:lpstr>
      <vt:lpstr>PowerPoint Presentation</vt:lpstr>
      <vt:lpstr>PowerPoint Presentation</vt:lpstr>
      <vt:lpstr>GEO Global hf radar network</vt:lpstr>
      <vt:lpstr>Global High Frequency Radar Network Previous Meetings</vt:lpstr>
      <vt:lpstr>PowerPoint Presentation</vt:lpstr>
      <vt:lpstr>PowerPoint Presentation</vt:lpstr>
      <vt:lpstr>PowerPoint Presentation</vt:lpstr>
      <vt:lpstr>PowerPoint Presentation</vt:lpstr>
      <vt:lpstr> GEO Objectives </vt:lpstr>
      <vt:lpstr>Goals for Global HF Radar Network</vt:lpstr>
      <vt:lpstr>Role of Global Network</vt:lpstr>
      <vt:lpstr>GEO HF Radar Portal</vt:lpstr>
      <vt:lpstr>Global HF Radar Viewer</vt:lpstr>
      <vt:lpstr>~350 Radars World Wide</vt:lpstr>
      <vt:lpstr>ORCA Meeting Inventory</vt:lpstr>
      <vt:lpstr>Global Inventory</vt:lpstr>
      <vt:lpstr>Application Success Stories</vt:lpstr>
      <vt:lpstr>Talk Outline</vt:lpstr>
      <vt:lpstr>PowerPoint Presentation</vt:lpstr>
    </vt:vector>
  </TitlesOfParts>
  <Manager/>
  <Company>Rutgers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Hugh Roarty</dc:creator>
  <cp:keywords/>
  <dc:description/>
  <cp:lastModifiedBy>Hugh Roarty</cp:lastModifiedBy>
  <cp:revision>100</cp:revision>
  <dcterms:created xsi:type="dcterms:W3CDTF">2014-10-13T15:22:17Z</dcterms:created>
  <dcterms:modified xsi:type="dcterms:W3CDTF">2016-04-15T03:22:44Z</dcterms:modified>
  <cp:category/>
</cp:coreProperties>
</file>