
<file path=[Content_Types].xml><?xml version="1.0" encoding="utf-8"?>
<Types xmlns="http://schemas.openxmlformats.org/package/2006/content-types">
  <Default Extension="xml" ContentType="application/xml"/>
  <Default Extension="avi" ContentType="video/unknown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414" r:id="rId2"/>
    <p:sldId id="356" r:id="rId3"/>
    <p:sldId id="357" r:id="rId4"/>
    <p:sldId id="358" r:id="rId5"/>
    <p:sldId id="363" r:id="rId6"/>
    <p:sldId id="364" r:id="rId7"/>
    <p:sldId id="365" r:id="rId8"/>
    <p:sldId id="415" r:id="rId9"/>
    <p:sldId id="416" r:id="rId10"/>
    <p:sldId id="399" r:id="rId11"/>
    <p:sldId id="366" r:id="rId12"/>
    <p:sldId id="367" r:id="rId13"/>
    <p:sldId id="368" r:id="rId14"/>
    <p:sldId id="397" r:id="rId15"/>
    <p:sldId id="370" r:id="rId16"/>
    <p:sldId id="375" r:id="rId17"/>
    <p:sldId id="380" r:id="rId18"/>
    <p:sldId id="337" r:id="rId19"/>
    <p:sldId id="295" r:id="rId20"/>
    <p:sldId id="298" r:id="rId21"/>
    <p:sldId id="391" r:id="rId22"/>
    <p:sldId id="392" r:id="rId23"/>
    <p:sldId id="393" r:id="rId24"/>
    <p:sldId id="404" r:id="rId25"/>
    <p:sldId id="405" r:id="rId26"/>
    <p:sldId id="406" r:id="rId27"/>
    <p:sldId id="408" r:id="rId28"/>
    <p:sldId id="409" r:id="rId29"/>
    <p:sldId id="410" r:id="rId30"/>
    <p:sldId id="411" r:id="rId31"/>
    <p:sldId id="412" r:id="rId32"/>
    <p:sldId id="395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53" autoAdjust="0"/>
  </p:normalViewPr>
  <p:slideViewPr>
    <p:cSldViewPr snapToGrid="0" snapToObjects="1" showGuides="1">
      <p:cViewPr>
        <p:scale>
          <a:sx n="90" d="100"/>
          <a:sy n="90" d="100"/>
        </p:scale>
        <p:origin x="-1672" y="-80"/>
      </p:cViewPr>
      <p:guideLst>
        <p:guide orient="horz" pos="22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718EE-F79E-4844-8CC6-6B53DE46BB69}" type="datetimeFigureOut">
              <a:rPr lang="en-US" smtClean="0"/>
              <a:t>4/14/16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7A647-2BB6-E447-821E-8700A2BF1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hangingPunct="0"/>
              <a:t>2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A647-2BB6-E447-821E-8700A2BF13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76-94%</a:t>
            </a:r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cooling ahead-of-eye</a:t>
            </a:r>
          </a:p>
          <a:p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Average = 84% cooling ahead-of-eye</a:t>
            </a:r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72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Insert Comment on recent rebuild/hurricane hardened HF Radar stations?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4C3BC7-FCC6-6242-AEFB-07C20FF749F0}" type="slidenum">
              <a:rPr lang="en-US" sz="1200">
                <a:cs typeface="Geneva" charset="0"/>
              </a:rPr>
              <a:pPr eaLnBrk="1" hangingPunct="1"/>
              <a:t>31</a:t>
            </a:fld>
            <a:endParaRPr lang="en-US" sz="1200">
              <a:cs typeface="Genev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5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6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3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3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861C-1F2F-FE41-AF0D-ABF6F1A271B6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4" b="13345"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3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emf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76.pn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74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7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tif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84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166" y="129388"/>
            <a:ext cx="347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alibri"/>
              </a:rPr>
              <a:t>The Mid-Atlantic Coastal Ocean Observing </a:t>
            </a:r>
            <a:r>
              <a:rPr lang="en-US" sz="2400" b="1" dirty="0" smtClean="0">
                <a:latin typeface="Calibri"/>
              </a:rPr>
              <a:t>System:</a:t>
            </a:r>
          </a:p>
          <a:p>
            <a:pPr marL="514350" indent="-514350" algn="ctr" defTabSz="4572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b="1" dirty="0" smtClean="0">
                <a:latin typeface="Calibri"/>
              </a:rPr>
              <a:t>Hurricanes</a:t>
            </a:r>
          </a:p>
          <a:p>
            <a:pPr marL="514350" indent="-514350" algn="ctr" defTabSz="4572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b="1" dirty="0" smtClean="0">
                <a:latin typeface="Calibri"/>
              </a:rPr>
              <a:t>HF Radars</a:t>
            </a:r>
            <a:endParaRPr lang="en-US" sz="2400" b="1" dirty="0" smtClean="0">
              <a:latin typeface="Calibri"/>
            </a:endParaRPr>
          </a:p>
          <a:p>
            <a:pPr marL="514350" indent="-514350" algn="ctr" defTabSz="4572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b="1" dirty="0" smtClean="0">
                <a:latin typeface="Calibri"/>
              </a:rPr>
              <a:t>HFR Network</a:t>
            </a:r>
            <a:endParaRPr lang="en-US" sz="2400" b="1" dirty="0" smtClean="0"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12888" y="2037713"/>
            <a:ext cx="41768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Calibri"/>
              </a:rPr>
              <a:t>Scott Glenn &amp; Hugh </a:t>
            </a:r>
            <a:r>
              <a:rPr lang="en-US" sz="2400" i="1" dirty="0" err="1" smtClean="0">
                <a:solidFill>
                  <a:srgbClr val="000000"/>
                </a:solidFill>
                <a:latin typeface="Calibri"/>
              </a:rPr>
              <a:t>Roarty</a:t>
            </a:r>
            <a:endParaRPr lang="en-US" sz="2400" i="1" dirty="0">
              <a:solidFill>
                <a:srgbClr val="000000"/>
              </a:solidFill>
              <a:latin typeface="Calibri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Calibri"/>
              </a:rPr>
              <a:t>Rutgers </a:t>
            </a:r>
            <a:r>
              <a:rPr lang="en-US" sz="2400" i="1" dirty="0" smtClean="0">
                <a:solidFill>
                  <a:srgbClr val="000000"/>
                </a:solidFill>
                <a:latin typeface="Calibri"/>
              </a:rPr>
              <a:t>University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800" i="1" dirty="0" smtClean="0">
              <a:solidFill>
                <a:srgbClr val="000000"/>
              </a:solidFill>
              <a:latin typeface="Calibri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Calibri"/>
              </a:rPr>
              <a:t>Chad Whelan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Calibri"/>
              </a:rPr>
              <a:t>CODAR Ocean Sensors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47000" y="1545271"/>
            <a:ext cx="1397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Thank You ORCA &amp; U. Wuhan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48166" y="3944594"/>
            <a:ext cx="1312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Academic – Industry Partnership Since 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0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3568700" cy="3138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5800"/>
            <a:ext cx="3556000" cy="2948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351280"/>
            <a:ext cx="4973637" cy="4719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3887" y="165100"/>
            <a:ext cx="5144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SST Response during Irene’s Inertial Tail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Significant SST cooling </a:t>
            </a:r>
            <a:r>
              <a:rPr lang="en-US" sz="2000" u="sng" dirty="0"/>
              <a:t>n</a:t>
            </a:r>
            <a:r>
              <a:rPr lang="en-US" sz="2000" u="sng" dirty="0" smtClean="0"/>
              <a:t>ot</a:t>
            </a:r>
            <a:r>
              <a:rPr lang="en-US" sz="2000" dirty="0" smtClean="0"/>
              <a:t> observed.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In many locations SST warming observed.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79400" y="469900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 29</a:t>
            </a:r>
          </a:p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4000" y="3746500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 31</a:t>
            </a:r>
          </a:p>
          <a:p>
            <a:r>
              <a:rPr lang="en-US" dirty="0" smtClean="0"/>
              <a:t>SST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8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173038" y="1595261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 smtClean="0">
                <a:solidFill>
                  <a:srgbClr val="000000"/>
                </a:solidFill>
              </a:rPr>
              <a:t>WHEN?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1797050" y="4838700"/>
            <a:ext cx="666750" cy="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  <p:pic>
        <p:nvPicPr>
          <p:cNvPr id="18" name="Picture 17" descr="ioos_new_whit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" y="-14112"/>
            <a:ext cx="1255888" cy="1384995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Direct Forcing Period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1607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3" b="19444"/>
          <a:stretch/>
        </p:blipFill>
        <p:spPr bwMode="auto">
          <a:xfrm>
            <a:off x="0" y="520700"/>
            <a:ext cx="4521200" cy="2298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nature_fig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67846"/>
            <a:ext cx="4432924" cy="6142454"/>
          </a:xfrm>
          <a:prstGeom prst="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-28222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Coastal </a:t>
            </a:r>
            <a:r>
              <a:rPr lang="en-US" sz="2400" b="1" dirty="0" err="1" smtClean="0"/>
              <a:t>Baroclinic</a:t>
            </a:r>
            <a:r>
              <a:rPr lang="en-US" sz="2400" b="1" dirty="0" smtClean="0"/>
              <a:t> Circulation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0" y="393700"/>
            <a:ext cx="4191000" cy="2463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946400"/>
            <a:ext cx="4178300" cy="326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6401" y="635000"/>
            <a:ext cx="1054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Before Eye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298701" y="635000"/>
            <a:ext cx="888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After Eye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572476" y="1018823"/>
            <a:ext cx="3283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Before Eye                 After Eye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69244" y="320322"/>
            <a:ext cx="2377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HF Radar Surface Currents</a:t>
            </a:r>
            <a:endParaRPr lang="en-US" sz="1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50800" y="2959099"/>
            <a:ext cx="4051300" cy="3263901"/>
            <a:chOff x="0" y="2959099"/>
            <a:chExt cx="4051300" cy="3263901"/>
          </a:xfrm>
        </p:grpSpPr>
        <p:pic>
          <p:nvPicPr>
            <p:cNvPr id="4" name="Picture 3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59099"/>
              <a:ext cx="4051300" cy="32639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0" y="3009900"/>
              <a:ext cx="21301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Glider Track, Model Grid </a:t>
              </a:r>
            </a:p>
            <a:p>
              <a:pPr algn="ctr"/>
              <a:r>
                <a:rPr lang="en-US" sz="1400" dirty="0" smtClean="0"/>
                <a:t>&amp; Bathymetry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200" y="5803900"/>
              <a:ext cx="2066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Storm Period in Blue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68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fig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3"/>
          <a:stretch/>
        </p:blipFill>
        <p:spPr>
          <a:xfrm>
            <a:off x="0" y="723900"/>
            <a:ext cx="9144000" cy="546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ROMS Model Results at Glider Location</a:t>
            </a:r>
          </a:p>
          <a:p>
            <a:pPr algn="ctr"/>
            <a:r>
              <a:rPr lang="en-US" sz="2400" dirty="0" smtClean="0"/>
              <a:t>Coastal </a:t>
            </a:r>
            <a:r>
              <a:rPr lang="en-US" sz="2400" dirty="0" err="1" smtClean="0"/>
              <a:t>Baroclinic</a:t>
            </a:r>
            <a:r>
              <a:rPr lang="en-US" sz="2400" dirty="0" smtClean="0"/>
              <a:t> Circulation Enhances Mixing &amp; Cooling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029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7900"/>
            <a:ext cx="9144000" cy="1983036"/>
          </a:xfrm>
          <a:prstGeom prst="rect">
            <a:avLst/>
          </a:prstGeom>
        </p:spPr>
      </p:pic>
      <p:pic>
        <p:nvPicPr>
          <p:cNvPr id="6" name="Picture 5" descr="RUWRFwarm98_TSK_timeseries_v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1193800"/>
            <a:ext cx="3048000" cy="2286000"/>
          </a:xfrm>
          <a:prstGeom prst="rect">
            <a:avLst/>
          </a:prstGeom>
        </p:spPr>
      </p:pic>
      <p:pic>
        <p:nvPicPr>
          <p:cNvPr id="7" name="Picture 6" descr="RUWRFwarm96_TSK_timeseries_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81100"/>
            <a:ext cx="3048000" cy="2286000"/>
          </a:xfrm>
          <a:prstGeom prst="rect">
            <a:avLst/>
          </a:prstGeom>
        </p:spPr>
      </p:pic>
      <p:pic>
        <p:nvPicPr>
          <p:cNvPr id="8" name="Picture 7" descr="RUWRFwarm97_TSK_timeseries_v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99" y="1193800"/>
            <a:ext cx="3048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7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Modeled</a:t>
            </a:r>
            <a:r>
              <a:rPr lang="en-US" sz="2400" b="1" dirty="0" smtClean="0"/>
              <a:t> </a:t>
            </a:r>
            <a:r>
              <a:rPr lang="en-US" sz="2400" b="1" u="sng" dirty="0" err="1" smtClean="0"/>
              <a:t>Deep</a:t>
            </a:r>
            <a:r>
              <a:rPr lang="en-US" sz="2400" b="1" u="sng" dirty="0" err="1"/>
              <a:t>w</a:t>
            </a:r>
            <a:r>
              <a:rPr lang="en-US" sz="2400" b="1" u="sng" dirty="0" err="1" smtClean="0"/>
              <a:t>ater</a:t>
            </a:r>
            <a:r>
              <a:rPr lang="en-US" sz="2400" b="1" dirty="0" smtClean="0"/>
              <a:t> Cooling </a:t>
            </a:r>
            <a:r>
              <a:rPr lang="en-US" sz="2400" b="1" dirty="0"/>
              <a:t>P</a:t>
            </a:r>
            <a:r>
              <a:rPr lang="en-US" sz="2400" b="1" dirty="0" smtClean="0"/>
              <a:t>rocesses in Hurricane Irene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2660" y="901700"/>
            <a:ext cx="233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Air-Sea Fluxes Only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49457" y="952500"/>
            <a:ext cx="235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1-D Mixing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27800" y="927100"/>
            <a:ext cx="236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3-D PWP (Upwelling)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477000" y="4051300"/>
            <a:ext cx="977900" cy="1498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558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Storm-induced cooling in deep water is often equally distributed between the front and back half of the storm (Price et al., 1981)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8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ure_fig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78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Ahead-of-Eye-Center Cooling in Irene:</a:t>
            </a:r>
          </a:p>
          <a:p>
            <a:pPr algn="ctr"/>
            <a:r>
              <a:rPr lang="en-US" sz="2800" b="1" dirty="0" err="1" smtClean="0"/>
              <a:t>Nearshore</a:t>
            </a:r>
            <a:r>
              <a:rPr lang="en-US" sz="2800" b="1" dirty="0" smtClean="0"/>
              <a:t> Buoy Observations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83379" y="1222627"/>
            <a:ext cx="15762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- Before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331468" y="1657404"/>
            <a:ext cx="71666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85%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80%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94%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7689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Rutgers 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 smtClean="0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218344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6350"/>
            <a:ext cx="4127500" cy="619125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9597" r="17126" b="50225"/>
          <a:stretch/>
        </p:blipFill>
        <p:spPr bwMode="auto">
          <a:xfrm>
            <a:off x="0" y="2057400"/>
            <a:ext cx="4864100" cy="3195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15900"/>
            <a:ext cx="508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WRF Model Sensitivity Study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Over 140 model runs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Paired to compare sensitivities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Central pressure &amp; max wind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Sensitivity to SST greatest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34000"/>
            <a:ext cx="504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Seroka</a:t>
            </a:r>
            <a:r>
              <a:rPr lang="en-US" sz="1600" i="1" dirty="0" smtClean="0"/>
              <a:t>, Miles, </a:t>
            </a:r>
            <a:r>
              <a:rPr lang="en-US" sz="1600" i="1" dirty="0" err="1" smtClean="0"/>
              <a:t>Xu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Kohut</a:t>
            </a:r>
            <a:r>
              <a:rPr lang="en-US" sz="1600" i="1" dirty="0" smtClean="0"/>
              <a:t>, Schofield &amp; Glenn,</a:t>
            </a:r>
          </a:p>
          <a:p>
            <a:r>
              <a:rPr lang="en-US" sz="1600" i="1" dirty="0" smtClean="0"/>
              <a:t>Hurricane Irene Sensitivity to Stratified Coastal Ocean Cooling, In Revision, Monthly Weather Review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4713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20 at 8.3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9405"/>
            <a:ext cx="9144000" cy="15868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8746" y="1606216"/>
            <a:ext cx="8747113" cy="4563195"/>
            <a:chOff x="0" y="749300"/>
            <a:chExt cx="9144000" cy="5420111"/>
          </a:xfrm>
        </p:grpSpPr>
        <p:pic>
          <p:nvPicPr>
            <p:cNvPr id="12" name="Picture 11" descr="Screenshot 2015-10-17 11.40.2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49300"/>
              <a:ext cx="9144000" cy="5420111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 rot="2371607">
              <a:off x="4817479" y="2143248"/>
              <a:ext cx="1256260" cy="2557435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188551" y="5275263"/>
            <a:ext cx="6440914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Historical Hurricanes Crossing the </a:t>
            </a:r>
          </a:p>
          <a:p>
            <a:pPr algn="ctr"/>
            <a:r>
              <a:rPr lang="en-US" sz="2000" b="1" dirty="0" smtClean="0"/>
              <a:t>Middle Atlantic Bight Continental Shelf in </a:t>
            </a:r>
            <a:r>
              <a:rPr lang="en-US" sz="2000" b="1" dirty="0"/>
              <a:t>S</a:t>
            </a:r>
            <a:r>
              <a:rPr lang="en-US" sz="2000" b="1" dirty="0" smtClean="0"/>
              <a:t>tratified </a:t>
            </a:r>
            <a:r>
              <a:rPr lang="en-US" sz="2000" b="1" dirty="0"/>
              <a:t>S</a:t>
            </a:r>
            <a:r>
              <a:rPr lang="en-US" sz="2000" b="1" dirty="0" smtClean="0"/>
              <a:t>eason</a:t>
            </a:r>
            <a:endParaRPr lang="en-US" sz="2000" b="1" dirty="0"/>
          </a:p>
        </p:txBody>
      </p:sp>
      <p:sp>
        <p:nvSpPr>
          <p:cNvPr id="5" name="Oval 4"/>
          <p:cNvSpPr/>
          <p:nvPr/>
        </p:nvSpPr>
        <p:spPr>
          <a:xfrm>
            <a:off x="7151463" y="451205"/>
            <a:ext cx="977900" cy="1219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-1" y="282223"/>
            <a:ext cx="1397001" cy="163688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4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buoy_cool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0" y="0"/>
            <a:ext cx="7245350" cy="621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457700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Objective criteria: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Hurricane eye over MAB continental shelf in stratified </a:t>
            </a:r>
            <a:r>
              <a:rPr lang="en-US" dirty="0"/>
              <a:t>s</a:t>
            </a:r>
            <a:r>
              <a:rPr lang="en-US" dirty="0" smtClean="0"/>
              <a:t>ummer </a:t>
            </a:r>
            <a:r>
              <a:rPr lang="en-US" dirty="0"/>
              <a:t>s</a:t>
            </a:r>
            <a:r>
              <a:rPr lang="en-US" dirty="0" smtClean="0"/>
              <a:t>eason (June-August)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Buoy must have air pressure, wind speed, water temperature (air temperature bonus)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First vertical line is warmest water temperature when wind speed exceeds 5 m/s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Center line is coolest temperature before pressure minimum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Last line is coolest temperature after pressure minimum &amp; wind speed below 5 m/s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7500" y="2921000"/>
            <a:ext cx="1300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First</a:t>
            </a:r>
          </a:p>
          <a:p>
            <a:pPr algn="ctr"/>
            <a:r>
              <a:rPr lang="en-US" dirty="0" smtClean="0"/>
              <a:t>Three</a:t>
            </a:r>
          </a:p>
          <a:p>
            <a:pPr algn="ctr"/>
            <a:r>
              <a:rPr lang="en-US" dirty="0" smtClean="0"/>
              <a:t>Hurricanes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63500" y="431800"/>
            <a:ext cx="214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Ahead-of-Eye-</a:t>
            </a:r>
          </a:p>
          <a:p>
            <a:pPr algn="ctr"/>
            <a:r>
              <a:rPr lang="en-US" sz="2000" b="1" dirty="0" smtClean="0"/>
              <a:t>Center</a:t>
            </a:r>
            <a:r>
              <a:rPr lang="en-US" sz="2000" b="1" dirty="0"/>
              <a:t> </a:t>
            </a:r>
            <a:r>
              <a:rPr lang="en-US" sz="2000" b="1" dirty="0" smtClean="0"/>
              <a:t>Cooling:</a:t>
            </a:r>
          </a:p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Water Temp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ir Temp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Air Press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Wind Speed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7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640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00100" y="-22225"/>
            <a:ext cx="83439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2082800" y="-63500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Million People (1/4 of U.S.)</a:t>
            </a: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235200" y="26876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2941638" y="28336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dirty="0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947737" y="2349782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397024" y="228600"/>
            <a:ext cx="4794649" cy="67338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041900" y="1507064"/>
            <a:ext cx="41529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Stratified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Coastal Ocean Interactions with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Tropical Cyclones</a:t>
            </a:r>
            <a:endParaRPr lang="en-US" sz="3200" b="1" i="1" u="sng" dirty="0">
              <a:solidFill>
                <a:srgbClr val="FFFFFF"/>
              </a:solidFill>
            </a:endParaRP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047998" y="38348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654551" y="37887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Arthur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71365" y="3661834"/>
            <a:ext cx="4472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FFFFFF"/>
                </a:solidFill>
              </a:rPr>
              <a:t>Scott Glenn</a:t>
            </a:r>
            <a:r>
              <a:rPr lang="en-US" sz="2400" dirty="0" smtClean="0">
                <a:solidFill>
                  <a:srgbClr val="FFFFFF"/>
                </a:solidFill>
              </a:rPr>
              <a:t>, Travis Miles,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Greg </a:t>
            </a:r>
            <a:r>
              <a:rPr lang="en-US" sz="2400" dirty="0" err="1" smtClean="0">
                <a:solidFill>
                  <a:srgbClr val="FFFFFF"/>
                </a:solidFill>
              </a:rPr>
              <a:t>Seroka</a:t>
            </a:r>
            <a:r>
              <a:rPr lang="en-US" sz="2400" dirty="0" smtClean="0">
                <a:solidFill>
                  <a:srgbClr val="FFFFFF"/>
                </a:solidFill>
              </a:rPr>
              <a:t>, Robert Forney,</a:t>
            </a:r>
          </a:p>
          <a:p>
            <a:pPr algn="ctr"/>
            <a:r>
              <a:rPr lang="en-US" sz="2400" u="sng" dirty="0" smtClean="0">
                <a:solidFill>
                  <a:srgbClr val="FFFFFF"/>
                </a:solidFill>
              </a:rPr>
              <a:t>Hugh </a:t>
            </a:r>
            <a:r>
              <a:rPr lang="en-US" sz="2400" u="sng" dirty="0" err="1" smtClean="0">
                <a:solidFill>
                  <a:srgbClr val="FFFFFF"/>
                </a:solidFill>
              </a:rPr>
              <a:t>Roarty</a:t>
            </a:r>
            <a:r>
              <a:rPr lang="en-US" sz="2400" dirty="0" smtClean="0">
                <a:solidFill>
                  <a:srgbClr val="FFFFFF"/>
                </a:solidFill>
              </a:rPr>
              <a:t>, Oscar Schofield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Josh </a:t>
            </a:r>
            <a:r>
              <a:rPr lang="en-US" sz="2400" dirty="0" err="1" smtClean="0">
                <a:solidFill>
                  <a:srgbClr val="FFFFFF"/>
                </a:solidFill>
              </a:rPr>
              <a:t>Kohut</a:t>
            </a:r>
            <a:r>
              <a:rPr lang="en-US" sz="2400" dirty="0" smtClean="0">
                <a:solidFill>
                  <a:srgbClr val="FFFFFF"/>
                </a:solidFill>
              </a:rPr>
              <a:t> (Rutgers),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Yi </a:t>
            </a:r>
            <a:r>
              <a:rPr lang="en-US" sz="2400" dirty="0" err="1" smtClean="0">
                <a:solidFill>
                  <a:srgbClr val="FFFFFF"/>
                </a:solidFill>
              </a:rPr>
              <a:t>Xu</a:t>
            </a:r>
            <a:r>
              <a:rPr lang="en-US" sz="2400" dirty="0" smtClean="0">
                <a:solidFill>
                  <a:srgbClr val="FFFFFF"/>
                </a:solidFill>
              </a:rPr>
              <a:t> (China) &amp; </a:t>
            </a:r>
            <a:r>
              <a:rPr lang="en-US" sz="2400" dirty="0" err="1" smtClean="0">
                <a:solidFill>
                  <a:srgbClr val="FFFFFF"/>
                </a:solidFill>
              </a:rPr>
              <a:t>Fei</a:t>
            </a:r>
            <a:r>
              <a:rPr lang="en-US" sz="2400" dirty="0" smtClean="0">
                <a:solidFill>
                  <a:srgbClr val="FFFFFF"/>
                </a:solidFill>
              </a:rPr>
              <a:t> Yu (China)</a:t>
            </a:r>
          </a:p>
          <a:p>
            <a:pPr algn="ctr"/>
            <a:endParaRPr lang="en-US" sz="16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FFFFFF"/>
                </a:solidFill>
              </a:rPr>
              <a:t>Nature Communications (2016)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1066801"/>
            <a:ext cx="946150" cy="254570"/>
          </a:xfrm>
          <a:prstGeom prst="rect">
            <a:avLst/>
          </a:prstGeom>
        </p:spPr>
      </p:pic>
      <p:sp>
        <p:nvSpPr>
          <p:cNvPr id="23" name="Right Arrow 12"/>
          <p:cNvSpPr>
            <a:spLocks noChangeArrowheads="1"/>
          </p:cNvSpPr>
          <p:nvPr/>
        </p:nvSpPr>
        <p:spPr bwMode="auto">
          <a:xfrm rot="18351012">
            <a:off x="2552701" y="33861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 rot="18294143">
            <a:off x="3259139" y="3531542"/>
            <a:ext cx="908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dirty="0" smtClean="0">
                <a:solidFill>
                  <a:srgbClr val="FFFFFF"/>
                </a:solidFill>
              </a:rPr>
              <a:t>Barry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5" name="Picture 24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48" y="5497745"/>
            <a:ext cx="1272952" cy="649055"/>
          </a:xfrm>
          <a:prstGeom prst="rect">
            <a:avLst/>
          </a:prstGeom>
        </p:spPr>
      </p:pic>
      <p:pic>
        <p:nvPicPr>
          <p:cNvPr id="26" name="Picture 25" descr="Screen Shot 2016-02-25 at 9.57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28" y="5251450"/>
            <a:ext cx="1271472" cy="247650"/>
          </a:xfrm>
          <a:prstGeom prst="rect">
            <a:avLst/>
          </a:prstGeom>
        </p:spPr>
      </p:pic>
      <p:pic>
        <p:nvPicPr>
          <p:cNvPr id="3" name="Picture 2" descr="ioos_new_whit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0" y="3116016"/>
            <a:ext cx="1403350" cy="738288"/>
          </a:xfrm>
          <a:prstGeom prst="rect">
            <a:avLst/>
          </a:prstGeom>
        </p:spPr>
      </p:pic>
      <p:pic>
        <p:nvPicPr>
          <p:cNvPr id="6" name="Picture 5" descr="ncep_logo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16" y="1981483"/>
            <a:ext cx="901264" cy="52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550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3" grpId="0" animBg="1"/>
      <p:bldP spid="14374" grpId="0" animBg="1"/>
      <p:bldP spid="14375" grpId="0"/>
      <p:bldP spid="14376" grpId="0"/>
      <p:bldP spid="59" grpId="0" animBg="1"/>
      <p:bldP spid="60" grpId="0"/>
      <p:bldP spid="23" grpId="0" animBg="1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20 at 8.34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9144000" cy="4056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Historical Hurricanes Crossing the MAB in </a:t>
            </a:r>
            <a:r>
              <a:rPr lang="en-US" sz="2400" b="1" dirty="0"/>
              <a:t>S</a:t>
            </a:r>
            <a:r>
              <a:rPr lang="en-US" sz="2400" b="1" dirty="0" smtClean="0"/>
              <a:t>tratified Season</a:t>
            </a:r>
          </a:p>
          <a:p>
            <a:pPr algn="ctr"/>
            <a:r>
              <a:rPr lang="en-US" sz="2400" b="1" dirty="0" smtClean="0"/>
              <a:t>Observed Ahead-of-Eye-Center Cooling</a:t>
            </a:r>
            <a:endParaRPr lang="en-US" sz="2400" b="1" dirty="0"/>
          </a:p>
        </p:txBody>
      </p:sp>
      <p:sp>
        <p:nvSpPr>
          <p:cNvPr id="6" name="Oval 5"/>
          <p:cNvSpPr/>
          <p:nvPr/>
        </p:nvSpPr>
        <p:spPr>
          <a:xfrm>
            <a:off x="7137400" y="1739900"/>
            <a:ext cx="1104900" cy="4076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558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Storm-induced cooling in deep water is often equally distributed between the front and back half of the storm (Price et al., 1981)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3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 Typho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22" y="2667000"/>
            <a:ext cx="5846978" cy="3494484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7705" y="482395"/>
            <a:ext cx="3618895" cy="2144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 descr="Screen shot 2012-05-15 at 6.21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482"/>
            <a:ext cx="4521200" cy="2270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Historical Typhoons Crossing the Yellow Sea in the Stratified </a:t>
            </a:r>
            <a:r>
              <a:rPr lang="en-US" sz="2000" b="1" dirty="0"/>
              <a:t>S</a:t>
            </a:r>
            <a:r>
              <a:rPr lang="en-US" sz="2000" b="1" dirty="0" smtClean="0"/>
              <a:t>eason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476500"/>
            <a:ext cx="275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Ramya</a:t>
            </a:r>
            <a:r>
              <a:rPr lang="en-US" dirty="0" smtClean="0"/>
              <a:t> </a:t>
            </a:r>
            <a:r>
              <a:rPr lang="en-US" dirty="0" err="1" smtClean="0"/>
              <a:t>Ramadurai</a:t>
            </a:r>
            <a:r>
              <a:rPr lang="en-US" dirty="0" smtClean="0"/>
              <a:t>, 2009</a:t>
            </a:r>
            <a:endParaRPr lang="en-US" dirty="0"/>
          </a:p>
        </p:txBody>
      </p:sp>
      <p:pic>
        <p:nvPicPr>
          <p:cNvPr id="8" name="Picture 7" descr="Screen Shot 2015-10-31 at 5.52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21000"/>
            <a:ext cx="2487060" cy="294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5829300"/>
            <a:ext cx="25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Chen et al., </a:t>
            </a:r>
            <a:r>
              <a:rPr lang="en-US" i="1" dirty="0" smtClean="0"/>
              <a:t>CSR,</a:t>
            </a:r>
            <a:r>
              <a:rPr lang="en-US" dirty="0" smtClean="0"/>
              <a:t> 1992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8800" y="3111500"/>
            <a:ext cx="138972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Bottom Temp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251700" y="3924300"/>
            <a:ext cx="1778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26 Typhoons</a:t>
            </a:r>
          </a:p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racked </a:t>
            </a: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cross northern East China Sea &amp; Yellow Sea since 1985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" y="1955800"/>
            <a:ext cx="340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Summer/Winter SST Difference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41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4864100" y="520700"/>
            <a:ext cx="3512329" cy="24653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yphoon </a:t>
            </a:r>
            <a:r>
              <a:rPr lang="en-US" sz="2800" dirty="0" err="1" smtClean="0"/>
              <a:t>Muifa</a:t>
            </a:r>
            <a:r>
              <a:rPr lang="en-US" sz="2800" dirty="0" smtClean="0"/>
              <a:t> - Total Cooling Observed by Satellite </a:t>
            </a:r>
          </a:p>
        </p:txBody>
      </p:sp>
      <p:pic>
        <p:nvPicPr>
          <p:cNvPr id="9" name="Picture 8" descr="Screen Shot 2015-10-20 at 9.54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2870200"/>
            <a:ext cx="4445000" cy="3073400"/>
          </a:xfrm>
          <a:prstGeom prst="rect">
            <a:avLst/>
          </a:prstGeom>
        </p:spPr>
      </p:pic>
      <p:pic>
        <p:nvPicPr>
          <p:cNvPr id="10" name="Picture 9" descr="Screen Shot 2015-10-20 at 9.54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199384"/>
            <a:ext cx="4215711" cy="2858516"/>
          </a:xfrm>
          <a:prstGeom prst="rect">
            <a:avLst/>
          </a:prstGeom>
        </p:spPr>
      </p:pic>
      <p:pic>
        <p:nvPicPr>
          <p:cNvPr id="11" name="Picture 10" descr="Screen Shot 2015-10-20 at 9.54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465436"/>
            <a:ext cx="4203700" cy="27984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0600" y="1181100"/>
            <a:ext cx="86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SST</a:t>
            </a:r>
          </a:p>
          <a:p>
            <a:pPr algn="ctr"/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92200" y="3911600"/>
            <a:ext cx="684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SST</a:t>
            </a:r>
          </a:p>
          <a:p>
            <a:pPr algn="ctr"/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71515" y="4051300"/>
            <a:ext cx="1116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SST</a:t>
            </a:r>
          </a:p>
          <a:p>
            <a:pPr algn="ctr"/>
            <a:r>
              <a:rPr lang="en-US" sz="1600" dirty="0" smtClean="0"/>
              <a:t>Difference</a:t>
            </a:r>
          </a:p>
          <a:p>
            <a:pPr algn="ctr"/>
            <a:r>
              <a:rPr lang="en-US" sz="1600" dirty="0" smtClean="0"/>
              <a:t>Up to 7C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8547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From: Sun, </a:t>
            </a:r>
            <a:r>
              <a:rPr lang="en-US" dirty="0" err="1" smtClean="0"/>
              <a:t>Duan</a:t>
            </a:r>
            <a:r>
              <a:rPr lang="en-US" dirty="0" smtClean="0"/>
              <a:t>, Zhu, Wu, Zhang &amp; Huang, </a:t>
            </a:r>
            <a:r>
              <a:rPr lang="en-US" i="1" dirty="0" err="1" smtClean="0"/>
              <a:t>Acta</a:t>
            </a:r>
            <a:r>
              <a:rPr lang="en-US" i="1" dirty="0" smtClean="0"/>
              <a:t> </a:t>
            </a:r>
            <a:r>
              <a:rPr lang="en-US" i="1" dirty="0" err="1" smtClean="0"/>
              <a:t>Oceanol</a:t>
            </a:r>
            <a:r>
              <a:rPr lang="en-US" i="1" dirty="0" smtClean="0"/>
              <a:t>. Sin.,</a:t>
            </a:r>
            <a:r>
              <a:rPr lang="en-US" dirty="0" smtClean="0"/>
              <a:t> 2014 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00900" y="2006600"/>
            <a:ext cx="697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Muifa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Track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1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7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300"/>
            <a:ext cx="9144001" cy="1043609"/>
          </a:xfrm>
          <a:prstGeom prst="rect">
            <a:avLst/>
          </a:prstGeom>
        </p:spPr>
      </p:pic>
      <p:pic>
        <p:nvPicPr>
          <p:cNvPr id="6" name="Picture 5" descr="Muifa_buoy_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4822" r="18750" b="22971"/>
          <a:stretch/>
        </p:blipFill>
        <p:spPr>
          <a:xfrm>
            <a:off x="0" y="2146300"/>
            <a:ext cx="9059332" cy="2387600"/>
          </a:xfrm>
          <a:prstGeom prst="rect">
            <a:avLst/>
          </a:prstGeom>
        </p:spPr>
      </p:pic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5613400" y="0"/>
            <a:ext cx="3347229" cy="23495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9533" y="241300"/>
            <a:ext cx="48950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yphoon </a:t>
            </a:r>
            <a:r>
              <a:rPr lang="en-US" sz="2800" dirty="0" err="1" smtClean="0"/>
              <a:t>Muifa</a:t>
            </a:r>
            <a:r>
              <a:rPr lang="en-US" sz="2800" dirty="0" smtClean="0"/>
              <a:t>: </a:t>
            </a:r>
          </a:p>
          <a:p>
            <a:pPr algn="ctr"/>
            <a:r>
              <a:rPr lang="en-US" sz="2800" dirty="0" smtClean="0"/>
              <a:t>Ahead-of-Eye-Center Cooling </a:t>
            </a:r>
          </a:p>
          <a:p>
            <a:pPr algn="ctr"/>
            <a:r>
              <a:rPr lang="en-US" sz="2800" dirty="0" smtClean="0"/>
              <a:t>observed by Coastal Buoy</a:t>
            </a:r>
          </a:p>
          <a:p>
            <a:pPr algn="ctr"/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7302500" y="5626100"/>
            <a:ext cx="749300" cy="482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4445000"/>
            <a:ext cx="91597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From: </a:t>
            </a:r>
            <a:r>
              <a:rPr lang="en-US" sz="1600" dirty="0" err="1" smtClean="0"/>
              <a:t>Fei</a:t>
            </a:r>
            <a:r>
              <a:rPr lang="en-US" sz="1600" dirty="0" smtClean="0"/>
              <a:t> Yu, Institute of Oceanology, Chinese Academy of Sciences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Yi </a:t>
            </a:r>
            <a:r>
              <a:rPr lang="en-US" sz="1600" dirty="0" err="1" smtClean="0"/>
              <a:t>Xu</a:t>
            </a:r>
            <a:r>
              <a:rPr lang="en-US" sz="1600" dirty="0" smtClean="0"/>
              <a:t>, State Key Laboratory of Estuarine &amp; Coastal Research, East China Normal University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50200" y="1625600"/>
            <a:ext cx="697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Muifa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Track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2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thur_2014_07_03a_clou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7" y="455444"/>
            <a:ext cx="8190633" cy="574215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33635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Hurricane Arthur: July 3, 2014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93026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1320800"/>
            <a:ext cx="3251200" cy="3945467"/>
          </a:xfrm>
          <a:prstGeom prst="rect">
            <a:avLst/>
          </a:prstGeom>
        </p:spPr>
      </p:pic>
      <p:pic>
        <p:nvPicPr>
          <p:cNvPr id="4" name="Picture 3" descr="Macintosh HD:Users:seroka:Research:tropical_cyclones:arthur:wrf:WRF_warm2_ascat_201407041500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1" t="2565" r="12606" b="2559"/>
          <a:stretch/>
        </p:blipFill>
        <p:spPr bwMode="auto">
          <a:xfrm>
            <a:off x="2947670" y="1422400"/>
            <a:ext cx="3249930" cy="36684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Macintosh HD:Users:seroka:Research:tropical_cyclones:arthur:ascat:ascat3_20140704T152918_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2948" r="12804" b="2820"/>
          <a:stretch/>
        </p:blipFill>
        <p:spPr bwMode="auto">
          <a:xfrm>
            <a:off x="-1" y="1442534"/>
            <a:ext cx="3246329" cy="36502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3386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Hurricane Arthur</a:t>
            </a:r>
          </a:p>
          <a:p>
            <a:pPr algn="ctr"/>
            <a:r>
              <a:rPr lang="en-US" sz="2800" b="1" dirty="0" smtClean="0"/>
              <a:t>ASCAT Winds, WRF Winds, CODAR Currents</a:t>
            </a:r>
          </a:p>
          <a:p>
            <a:pPr algn="ctr"/>
            <a:r>
              <a:rPr lang="en-US" sz="2800" b="1" dirty="0" smtClean="0"/>
              <a:t>July 4, 2014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7797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30800" y="0"/>
            <a:ext cx="401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Hurricane Arthur </a:t>
            </a:r>
          </a:p>
          <a:p>
            <a:pPr algn="ctr"/>
            <a:r>
              <a:rPr lang="en-US" sz="2400" b="1" dirty="0" smtClean="0"/>
              <a:t>CODAR</a:t>
            </a:r>
            <a:r>
              <a:rPr lang="en-US" sz="2400" b="1" dirty="0"/>
              <a:t> </a:t>
            </a:r>
            <a:r>
              <a:rPr lang="en-US" sz="2400" b="1" dirty="0" smtClean="0"/>
              <a:t>Current Fields</a:t>
            </a:r>
            <a:endParaRPr lang="en-US" sz="2400" b="1" dirty="0"/>
          </a:p>
        </p:txBody>
      </p:sp>
      <p:pic>
        <p:nvPicPr>
          <p:cNvPr id="4" name="Picture 3" descr="Arthur_2014_07_04_C_cod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741" y="0"/>
            <a:ext cx="5909729" cy="4143097"/>
          </a:xfrm>
          <a:prstGeom prst="rect">
            <a:avLst/>
          </a:prstGeom>
        </p:spPr>
      </p:pic>
      <p:pic>
        <p:nvPicPr>
          <p:cNvPr id="7" name="Picture 6" descr="Arthur_2014_07_04_D_COD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64" y="1058250"/>
            <a:ext cx="6243868" cy="437735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8" name="Picture 7" descr="Arthur_2014_07_05_A_COD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36" y="2681249"/>
            <a:ext cx="6150963" cy="4312218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4064000"/>
            <a:ext cx="237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Late July 4, 2014</a:t>
            </a:r>
          </a:p>
          <a:p>
            <a:r>
              <a:rPr lang="en-US" sz="2000" b="1" dirty="0" smtClean="0"/>
              <a:t>(Before Eye)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1600" y="5219700"/>
            <a:ext cx="237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Early July 5, 2014</a:t>
            </a:r>
          </a:p>
          <a:p>
            <a:pPr algn="r"/>
            <a:r>
              <a:rPr lang="en-US" sz="2000" b="1" dirty="0" smtClean="0"/>
              <a:t>(After Eye)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69733" y="5511800"/>
            <a:ext cx="237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Late July 5, 2014</a:t>
            </a:r>
          </a:p>
          <a:p>
            <a:pPr algn="r"/>
            <a:r>
              <a:rPr lang="en-US" sz="2000" b="1" dirty="0" smtClean="0"/>
              <a:t>(After Eye)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5712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08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5469282" y="0"/>
            <a:ext cx="3674718" cy="132343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 smtClean="0"/>
              <a:t>Hurricane Sandy</a:t>
            </a:r>
          </a:p>
          <a:p>
            <a:pPr algn="ctr"/>
            <a:r>
              <a:rPr lang="en-US" altLang="en-US" dirty="0" smtClean="0"/>
              <a:t>October 29, 2012</a:t>
            </a:r>
          </a:p>
          <a:p>
            <a:pPr algn="ctr"/>
            <a:endParaRPr lang="en-US" altLang="en-US" sz="800" dirty="0" smtClean="0"/>
          </a:p>
          <a:p>
            <a:pPr algn="ctr"/>
            <a:r>
              <a:rPr lang="en-US" altLang="en-US" dirty="0" smtClean="0"/>
              <a:t>See Miles et al (2015):</a:t>
            </a:r>
          </a:p>
        </p:txBody>
      </p:sp>
      <p:pic>
        <p:nvPicPr>
          <p:cNvPr id="2" name="Picture 1" descr="Screen Shot 2016-01-31 at 4.44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82" y="1335088"/>
            <a:ext cx="3674718" cy="11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sandy1027a_cone_codar_gli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"/>
          <a:stretch>
            <a:fillRect/>
          </a:stretch>
        </p:blipFill>
        <p:spPr bwMode="auto">
          <a:xfrm>
            <a:off x="0" y="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1295400" y="5638800"/>
            <a:ext cx="6629400" cy="49212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Superstorm Sandy: 2 Days Before Landfall</a:t>
            </a:r>
          </a:p>
        </p:txBody>
      </p:sp>
      <p:pic>
        <p:nvPicPr>
          <p:cNvPr id="36867" name="Picture 4" descr="Thesis_fig_gli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7106" r="6393" b="64961"/>
          <a:stretch>
            <a:fillRect/>
          </a:stretch>
        </p:blipFill>
        <p:spPr bwMode="auto">
          <a:xfrm>
            <a:off x="4673600" y="0"/>
            <a:ext cx="44704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5410200" y="0"/>
            <a:ext cx="0" cy="1449388"/>
          </a:xfrm>
          <a:prstGeom prst="line">
            <a:avLst/>
          </a:prstGeom>
          <a:ln w="25400" cmpd="sng">
            <a:solidFill>
              <a:srgbClr val="FF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2014-10-05 11.27.5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4938"/>
          <a:stretch/>
        </p:blipFill>
        <p:spPr>
          <a:xfrm>
            <a:off x="5326375" y="1449388"/>
            <a:ext cx="3817625" cy="338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8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sandy1028b_rad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1295400" y="5638800"/>
            <a:ext cx="6629400" cy="49212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Superstorm Sandy: 1 Day Before Landfall</a:t>
            </a:r>
          </a:p>
        </p:txBody>
      </p:sp>
      <p:pic>
        <p:nvPicPr>
          <p:cNvPr id="37891" name="Picture 4" descr="Thesis_fig_gli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7106" r="6393" b="64961"/>
          <a:stretch>
            <a:fillRect/>
          </a:stretch>
        </p:blipFill>
        <p:spPr bwMode="auto">
          <a:xfrm>
            <a:off x="4673600" y="0"/>
            <a:ext cx="44704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6248400" y="76200"/>
            <a:ext cx="0" cy="1284627"/>
          </a:xfrm>
          <a:prstGeom prst="line">
            <a:avLst/>
          </a:prstGeom>
          <a:ln w="25400" cmpd="sng">
            <a:solidFill>
              <a:srgbClr val="FF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2014-10-05 11.27.5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4938"/>
          <a:stretch/>
        </p:blipFill>
        <p:spPr>
          <a:xfrm>
            <a:off x="5326375" y="1449388"/>
            <a:ext cx="3817625" cy="338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1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289" y="0"/>
            <a:ext cx="3537447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#7 </a:t>
            </a:r>
            <a:r>
              <a:rPr lang="en-US" dirty="0">
                <a:solidFill>
                  <a:srgbClr val="000000"/>
                </a:solidFill>
              </a:rPr>
              <a:t>with 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/>
              <a:t>Hurricane Sandy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</a:t>
            </a:r>
            <a:r>
              <a:rPr lang="en-US" dirty="0" smtClean="0">
                <a:solidFill>
                  <a:srgbClr val="000000"/>
                </a:solidFill>
              </a:rPr>
              <a:t>Accurate;</a:t>
            </a:r>
            <a:endParaRPr lang="en-US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Surge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0989" y="1676350"/>
            <a:ext cx="1922711" cy="923330"/>
          </a:xfrm>
          <a:prstGeom prst="rect">
            <a:avLst/>
          </a:prstGeom>
          <a:solidFill>
            <a:srgbClr val="C4BD97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Avila &amp; </a:t>
            </a:r>
            <a:r>
              <a:rPr lang="en-US" dirty="0" err="1" smtClean="0">
                <a:solidFill>
                  <a:schemeClr val="bg1"/>
                </a:solidFill>
              </a:rPr>
              <a:t>Cangialosi</a:t>
            </a:r>
            <a:r>
              <a:rPr lang="en-US" dirty="0" smtClean="0">
                <a:solidFill>
                  <a:schemeClr val="bg1"/>
                </a:solidFill>
              </a:rPr>
              <a:t>, 2012, </a:t>
            </a:r>
            <a:r>
              <a:rPr lang="en-US" i="1" dirty="0" smtClean="0">
                <a:solidFill>
                  <a:schemeClr val="bg1"/>
                </a:solidFill>
              </a:rPr>
              <a:t>Tropical Cyclone Report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93844"/>
            <a:ext cx="3657600" cy="646331"/>
          </a:xfrm>
          <a:prstGeom prst="rect">
            <a:avLst/>
          </a:prstGeom>
          <a:solidFill>
            <a:srgbClr val="C4BD97">
              <a:alpha val="6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Georgas et al., 2014,  </a:t>
            </a:r>
            <a:r>
              <a:rPr lang="en-US" i="1" dirty="0" smtClean="0">
                <a:solidFill>
                  <a:schemeClr val="bg1"/>
                </a:solidFill>
              </a:rPr>
              <a:t>J. of </a:t>
            </a:r>
            <a:r>
              <a:rPr lang="en-US" i="1" dirty="0" err="1" smtClean="0">
                <a:solidFill>
                  <a:schemeClr val="bg1"/>
                </a:solidFill>
              </a:rPr>
              <a:t>Extr</a:t>
            </a:r>
            <a:r>
              <a:rPr lang="en-US" i="1" dirty="0" smtClean="0">
                <a:solidFill>
                  <a:schemeClr val="bg1"/>
                </a:solidFill>
              </a:rPr>
              <a:t>. Even.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Colle</a:t>
            </a:r>
            <a:r>
              <a:rPr lang="en-US" dirty="0" smtClean="0">
                <a:solidFill>
                  <a:schemeClr val="bg1"/>
                </a:solidFill>
              </a:rPr>
              <a:t> et al., 2015, </a:t>
            </a:r>
            <a:r>
              <a:rPr lang="en-US" i="1" dirty="0" smtClean="0">
                <a:solidFill>
                  <a:schemeClr val="bg1"/>
                </a:solidFill>
              </a:rPr>
              <a:t>J. Mar. Sci. &amp; Engr.</a:t>
            </a:r>
          </a:p>
        </p:txBody>
      </p:sp>
    </p:spTree>
    <p:extLst>
      <p:ext uri="{BB962C8B-B14F-4D97-AF65-F5344CB8AC3E}">
        <p14:creationId xmlns:p14="http://schemas.microsoft.com/office/powerpoint/2010/main" val="2784346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sandy1029c_M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1295400" y="5638800"/>
            <a:ext cx="6629400" cy="49212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Superstorm Sandy: Morning Before Landfall</a:t>
            </a:r>
          </a:p>
        </p:txBody>
      </p:sp>
      <p:pic>
        <p:nvPicPr>
          <p:cNvPr id="38915" name="Picture 4" descr="Thesis_fig_gli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7106" r="6393" b="64961"/>
          <a:stretch>
            <a:fillRect/>
          </a:stretch>
        </p:blipFill>
        <p:spPr bwMode="auto">
          <a:xfrm>
            <a:off x="4673600" y="0"/>
            <a:ext cx="44704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 flipV="1">
            <a:off x="6705600" y="0"/>
            <a:ext cx="0" cy="1449388"/>
          </a:xfrm>
          <a:prstGeom prst="line">
            <a:avLst/>
          </a:prstGeom>
          <a:ln w="25400" cmpd="sng">
            <a:solidFill>
              <a:srgbClr val="FF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2014-10-05 11.27.5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4938"/>
          <a:stretch/>
        </p:blipFill>
        <p:spPr>
          <a:xfrm>
            <a:off x="5326375" y="1449388"/>
            <a:ext cx="3817625" cy="338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6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sandy1029f_landf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1295400" y="5638800"/>
            <a:ext cx="6629400" cy="49212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Superstorm Sandy: Landfall (20:00 Local)</a:t>
            </a:r>
          </a:p>
        </p:txBody>
      </p:sp>
      <p:pic>
        <p:nvPicPr>
          <p:cNvPr id="39939" name="Picture 4" descr="Thesis_fig_glid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7106" r="6393" b="64961"/>
          <a:stretch>
            <a:fillRect/>
          </a:stretch>
        </p:blipFill>
        <p:spPr bwMode="auto">
          <a:xfrm>
            <a:off x="4673600" y="0"/>
            <a:ext cx="44704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7391400" y="76200"/>
            <a:ext cx="0" cy="1373188"/>
          </a:xfrm>
          <a:prstGeom prst="line">
            <a:avLst/>
          </a:prstGeom>
          <a:ln w="25400" cmpd="sng">
            <a:solidFill>
              <a:srgbClr val="FF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http://farm9.staticflickr.com/8345/8180737108_7f826208c7_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00" y="2195689"/>
            <a:ext cx="24384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295400" y="2195689"/>
            <a:ext cx="1015816" cy="42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 b="1" dirty="0">
                <a:solidFill>
                  <a:srgbClr val="000000"/>
                </a:solidFill>
              </a:rPr>
              <a:t>Keyport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-87431" y="2432172"/>
            <a:ext cx="8130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 b="1" dirty="0" smtClean="0">
                <a:solidFill>
                  <a:srgbClr val="FFFF00"/>
                </a:solidFill>
              </a:rPr>
              <a:t>Sandy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221" y="4560517"/>
            <a:ext cx="6750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 b="1" dirty="0" smtClean="0">
                <a:solidFill>
                  <a:srgbClr val="FFFF00"/>
                </a:solidFill>
              </a:rPr>
              <a:t>Irene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4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eaLnBrk="0" hangingPunct="0"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Glenn et al., </a:t>
            </a:r>
            <a:r>
              <a:rPr lang="en-US" sz="2000" i="1" dirty="0" smtClean="0">
                <a:solidFill>
                  <a:srgbClr val="FF0000"/>
                </a:solidFill>
              </a:rPr>
              <a:t>Nat. Com.</a:t>
            </a:r>
            <a:r>
              <a:rPr lang="en-US" sz="2000" dirty="0" smtClean="0">
                <a:solidFill>
                  <a:srgbClr val="FF0000"/>
                </a:solidFill>
              </a:rPr>
              <a:t>, 2016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eaLnBrk="0" hangingPunct="0">
              <a:defRPr/>
            </a:pPr>
            <a:r>
              <a:rPr lang="en-US" sz="2000" dirty="0">
                <a:solidFill>
                  <a:srgbClr val="FF0000"/>
                </a:solidFill>
              </a:rPr>
              <a:t>M</a:t>
            </a:r>
            <a:r>
              <a:rPr lang="en-US" sz="2000" dirty="0" smtClean="0">
                <a:solidFill>
                  <a:srgbClr val="FF0000"/>
                </a:solidFill>
              </a:rPr>
              <a:t>iles et al., </a:t>
            </a:r>
            <a:r>
              <a:rPr lang="en-US" sz="2000" i="1" dirty="0" smtClean="0">
                <a:solidFill>
                  <a:srgbClr val="FF0000"/>
                </a:solidFill>
              </a:rPr>
              <a:t>JGR</a:t>
            </a:r>
            <a:r>
              <a:rPr lang="en-US" sz="2000" dirty="0" smtClean="0">
                <a:solidFill>
                  <a:srgbClr val="FF0000"/>
                </a:solidFill>
              </a:rPr>
              <a:t>, 2015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0200"/>
            <a:ext cx="1808733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Conclusion </a:t>
            </a:r>
          </a:p>
        </p:txBody>
      </p:sp>
      <p:pic>
        <p:nvPicPr>
          <p:cNvPr id="10" name="Picture 9" descr="Screen Shot 2016-01-31 at 4.44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6244"/>
            <a:ext cx="3674718" cy="1151720"/>
          </a:xfrm>
          <a:prstGeom prst="rect">
            <a:avLst/>
          </a:prstGeom>
        </p:spPr>
      </p:pic>
      <p:pic>
        <p:nvPicPr>
          <p:cNvPr id="2" name="Picture 1" descr="Screen Shot 2016-04-09 at 3.53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1264860"/>
            <a:ext cx="3352800" cy="131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44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9 09.36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345" b="1523"/>
          <a:stretch/>
        </p:blipFill>
        <p:spPr>
          <a:xfrm>
            <a:off x="-1437991" y="1485826"/>
            <a:ext cx="6433088" cy="47456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reenshot 2015-10-17 11.43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3797299" y="1483163"/>
            <a:ext cx="6746607" cy="47356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76492" y="3653366"/>
            <a:ext cx="210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Hurricane Irene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26-29 August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339" y="3653366"/>
            <a:ext cx="258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Super-Typhoon </a:t>
            </a:r>
            <a:r>
              <a:rPr lang="en-US" dirty="0" err="1" smtClean="0">
                <a:solidFill>
                  <a:schemeClr val="bg1"/>
                </a:solidFill>
              </a:rPr>
              <a:t>Muifa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26 July - 9 August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940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Hurricane Irene &amp; Super-Typhoon </a:t>
            </a:r>
            <a:r>
              <a:rPr lang="en-US" sz="2800" b="1" dirty="0" err="1" smtClean="0"/>
              <a:t>Muifa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 algn="ctr"/>
            <a:r>
              <a:rPr lang="en-US" sz="2400" dirty="0" smtClean="0"/>
              <a:t>What do these summer of 2011 storms have in common?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466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2 at 11.2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76354"/>
            <a:ext cx="4071644" cy="27551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 descr="Screen Shot 2014-04-02 at 11.2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2" y="485975"/>
            <a:ext cx="4071643" cy="276030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26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421587"/>
            <a:ext cx="4071644" cy="275378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Screen Shot 2014-04-02 at 11.27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3432172"/>
            <a:ext cx="4071644" cy="275759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Regional-Scale Observation Network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pic>
        <p:nvPicPr>
          <p:cNvPr id="9" name="Picture 8" descr="ioos_new_whit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  <p:pic>
        <p:nvPicPr>
          <p:cNvPr id="3" name="Picture 2" descr="rucool_global_map_black_axi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89" y="4522881"/>
            <a:ext cx="2212505" cy="122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6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Ensemble of Forecast Models Include:</a:t>
            </a:r>
          </a:p>
        </p:txBody>
      </p:sp>
      <p:pic>
        <p:nvPicPr>
          <p:cNvPr id="5" name="Picture 4" descr="Screen Shot 2014-04-02 at 11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93169"/>
            <a:ext cx="4191000" cy="28398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5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6978"/>
            <a:ext cx="4191000" cy="284375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78"/>
            <a:ext cx="9144000" cy="217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1600" y="33147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        Mid-Atlantic Operations Center @ </a:t>
            </a:r>
          </a:p>
        </p:txBody>
      </p:sp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90" y="3400107"/>
            <a:ext cx="2471420" cy="514985"/>
          </a:xfrm>
          <a:prstGeom prst="rect">
            <a:avLst/>
          </a:prstGeom>
        </p:spPr>
      </p:pic>
      <p:pic>
        <p:nvPicPr>
          <p:cNvPr id="10" name="Picture 9" descr="ioos_new_whit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4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06362"/>
            <a:ext cx="3978275" cy="954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Irene Track August 26-29 2011</a:t>
            </a: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  <p:pic>
        <p:nvPicPr>
          <p:cNvPr id="7" name="Picture 6" descr="ioos_new_whit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4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64113" y="558800"/>
            <a:ext cx="3194050" cy="5618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Action Button: Movie 6"/>
          <p:cNvSpPr/>
          <p:nvPr/>
        </p:nvSpPr>
        <p:spPr>
          <a:xfrm>
            <a:off x="-3200400" y="762000"/>
            <a:ext cx="1790700" cy="1042988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6627" name="Picture 2" descr="Irene_Curre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2594" b="5420"/>
          <a:stretch>
            <a:fillRect/>
          </a:stretch>
        </p:blipFill>
        <p:spPr bwMode="auto">
          <a:xfrm>
            <a:off x="5143500" y="787400"/>
            <a:ext cx="40640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Irene_wav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3082" r="5669" b="35956"/>
          <a:stretch>
            <a:fillRect/>
          </a:stretch>
        </p:blipFill>
        <p:spPr bwMode="auto">
          <a:xfrm>
            <a:off x="5060950" y="4160838"/>
            <a:ext cx="393065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5029200" y="317500"/>
            <a:ext cx="3873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>
                <a:solidFill>
                  <a:srgbClr val="000000"/>
                </a:solidFill>
              </a:rPr>
              <a:t>39.5N 73W Surface Current Time Series</a:t>
            </a:r>
          </a:p>
          <a:p>
            <a:pPr algn="ctr"/>
            <a:r>
              <a:rPr lang="en-US" sz="1600">
                <a:solidFill>
                  <a:srgbClr val="0000FF"/>
                </a:solidFill>
              </a:rPr>
              <a:t>Total Current</a:t>
            </a:r>
            <a:r>
              <a:rPr lang="en-US" sz="1600">
                <a:solidFill>
                  <a:srgbClr val="000000"/>
                </a:solidFill>
              </a:rPr>
              <a:t>   </a:t>
            </a:r>
            <a:r>
              <a:rPr lang="en-US" sz="1600">
                <a:solidFill>
                  <a:srgbClr val="FF0000"/>
                </a:solidFill>
              </a:rPr>
              <a:t>Near-Inertial Current</a:t>
            </a: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5380038" y="3843338"/>
            <a:ext cx="3425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</a:rPr>
              <a:t>Wave &amp; Wind Direction Time Series</a:t>
            </a:r>
          </a:p>
        </p:txBody>
      </p:sp>
      <p:sp>
        <p:nvSpPr>
          <p:cNvPr id="26631" name="TextBox 8"/>
          <p:cNvSpPr txBox="1">
            <a:spLocks noChangeArrowheads="1"/>
          </p:cNvSpPr>
          <p:nvPr/>
        </p:nvSpPr>
        <p:spPr bwMode="auto">
          <a:xfrm>
            <a:off x="1455738" y="144463"/>
            <a:ext cx="2443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</p:txBody>
      </p:sp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6350" y="5791200"/>
            <a:ext cx="497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Eye crosses NJ mid-day on Aug 28 </a:t>
            </a:r>
          </a:p>
        </p:txBody>
      </p:sp>
      <p:pic>
        <p:nvPicPr>
          <p:cNvPr id="3" name="irene_currents_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" y="762000"/>
            <a:ext cx="486156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8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velet_2ban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90600"/>
            <a:ext cx="6477000" cy="4857750"/>
          </a:xfrm>
          <a:prstGeom prst="rect">
            <a:avLst/>
          </a:prstGeom>
        </p:spPr>
      </p:pic>
      <p:sp>
        <p:nvSpPr>
          <p:cNvPr id="63489" name="TextBox 2"/>
          <p:cNvSpPr txBox="1">
            <a:spLocks noChangeArrowheads="1"/>
          </p:cNvSpPr>
          <p:nvPr/>
        </p:nvSpPr>
        <p:spPr bwMode="auto">
          <a:xfrm>
            <a:off x="0" y="25400"/>
            <a:ext cx="9144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0000"/>
                </a:solidFill>
              </a:rPr>
              <a:t>Hurricane Irene Surface Current Wavelet Analysis</a:t>
            </a:r>
          </a:p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3490" name="TextBox 3"/>
          <p:cNvSpPr txBox="1">
            <a:spLocks noChangeArrowheads="1"/>
          </p:cNvSpPr>
          <p:nvPr/>
        </p:nvSpPr>
        <p:spPr bwMode="auto">
          <a:xfrm>
            <a:off x="1236663" y="541338"/>
            <a:ext cx="2374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</a:rPr>
              <a:t>Direct Wind Forcing</a:t>
            </a:r>
          </a:p>
        </p:txBody>
      </p:sp>
      <p:sp>
        <p:nvSpPr>
          <p:cNvPr id="63491" name="TextBox 4"/>
          <p:cNvSpPr txBox="1">
            <a:spLocks noChangeArrowheads="1"/>
          </p:cNvSpPr>
          <p:nvPr/>
        </p:nvSpPr>
        <p:spPr bwMode="auto">
          <a:xfrm>
            <a:off x="4876800" y="533400"/>
            <a:ext cx="210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</a:rPr>
              <a:t>Inertial Response</a:t>
            </a:r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25400" y="5454650"/>
            <a:ext cx="891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  </a:t>
            </a:r>
            <a:r>
              <a:rPr lang="en-US" u="sng" dirty="0">
                <a:solidFill>
                  <a:srgbClr val="000000"/>
                </a:solidFill>
              </a:rPr>
              <a:t>Aug 27</a:t>
            </a:r>
            <a:r>
              <a:rPr lang="en-US" dirty="0">
                <a:solidFill>
                  <a:srgbClr val="000000"/>
                </a:solidFill>
              </a:rPr>
              <a:t>      </a:t>
            </a:r>
            <a:r>
              <a:rPr lang="en-US" u="sng" dirty="0">
                <a:solidFill>
                  <a:srgbClr val="000000"/>
                </a:solidFill>
              </a:rPr>
              <a:t>Aug 28</a:t>
            </a:r>
            <a:r>
              <a:rPr lang="en-US" dirty="0">
                <a:solidFill>
                  <a:srgbClr val="000000"/>
                </a:solidFill>
              </a:rPr>
              <a:t>       </a:t>
            </a:r>
            <a:r>
              <a:rPr lang="en-US" u="sng" dirty="0">
                <a:solidFill>
                  <a:srgbClr val="000000"/>
                </a:solidFill>
              </a:rPr>
              <a:t>Aug 29</a:t>
            </a:r>
            <a:r>
              <a:rPr lang="en-US" dirty="0">
                <a:solidFill>
                  <a:srgbClr val="000000"/>
                </a:solidFill>
              </a:rPr>
              <a:t>     </a:t>
            </a:r>
            <a:r>
              <a:rPr lang="en-US" u="sng" dirty="0">
                <a:solidFill>
                  <a:srgbClr val="000000"/>
                </a:solidFill>
              </a:rPr>
              <a:t> Aug 30</a:t>
            </a:r>
            <a:r>
              <a:rPr lang="en-US" dirty="0">
                <a:solidFill>
                  <a:srgbClr val="000000"/>
                </a:solidFill>
              </a:rPr>
              <a:t>      </a:t>
            </a:r>
            <a:r>
              <a:rPr lang="en-US" u="sng" dirty="0">
                <a:solidFill>
                  <a:srgbClr val="000000"/>
                </a:solidFill>
              </a:rPr>
              <a:t>Aug 31</a:t>
            </a:r>
            <a:r>
              <a:rPr lang="en-US" dirty="0">
                <a:solidFill>
                  <a:srgbClr val="000000"/>
                </a:solidFill>
              </a:rPr>
              <a:t>      </a:t>
            </a:r>
            <a:r>
              <a:rPr lang="en-US" u="sng" dirty="0">
                <a:solidFill>
                  <a:srgbClr val="000000"/>
                </a:solidFill>
              </a:rPr>
              <a:t>Sep 01</a:t>
            </a:r>
          </a:p>
          <a:p>
            <a:r>
              <a:rPr lang="en-US" dirty="0" err="1">
                <a:solidFill>
                  <a:srgbClr val="000000"/>
                </a:solidFill>
              </a:rPr>
              <a:t>Frontside</a:t>
            </a:r>
            <a:r>
              <a:rPr lang="en-US" dirty="0">
                <a:solidFill>
                  <a:srgbClr val="000000"/>
                </a:solidFill>
              </a:rPr>
              <a:t>       Eye       Backside     Inertial      Inertial       Inertial  </a:t>
            </a:r>
          </a:p>
        </p:txBody>
      </p:sp>
    </p:spTree>
    <p:extLst>
      <p:ext uri="{BB962C8B-B14F-4D97-AF65-F5344CB8AC3E}">
        <p14:creationId xmlns:p14="http://schemas.microsoft.com/office/powerpoint/2010/main" val="810434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4193</TotalTime>
  <Words>1035</Words>
  <Application>Microsoft Macintosh PowerPoint</Application>
  <PresentationFormat>On-screen Show (4:3)</PresentationFormat>
  <Paragraphs>226</Paragraphs>
  <Slides>32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Scott Glenn</cp:lastModifiedBy>
  <cp:revision>74</cp:revision>
  <dcterms:created xsi:type="dcterms:W3CDTF">2014-10-13T15:22:17Z</dcterms:created>
  <dcterms:modified xsi:type="dcterms:W3CDTF">2016-04-14T22:52:34Z</dcterms:modified>
  <cp:category/>
</cp:coreProperties>
</file>