
<file path=[Content_Types].xml><?xml version="1.0" encoding="utf-8"?>
<Types xmlns="http://schemas.openxmlformats.org/package/2006/content-types">
  <Default Extension="xml" ContentType="application/xml"/>
  <Default Extension="docx" ContentType="application/vnd.openxmlformats-officedocument.wordprocessingml.document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video/unknown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423" r:id="rId3"/>
    <p:sldId id="274" r:id="rId4"/>
    <p:sldId id="276" r:id="rId5"/>
    <p:sldId id="442" r:id="rId6"/>
    <p:sldId id="443" r:id="rId7"/>
    <p:sldId id="441" r:id="rId8"/>
    <p:sldId id="432" r:id="rId9"/>
    <p:sldId id="450" r:id="rId10"/>
    <p:sldId id="435" r:id="rId11"/>
    <p:sldId id="451" r:id="rId12"/>
    <p:sldId id="386" r:id="rId13"/>
    <p:sldId id="453" r:id="rId14"/>
    <p:sldId id="388" r:id="rId15"/>
    <p:sldId id="438" r:id="rId16"/>
    <p:sldId id="402" r:id="rId17"/>
    <p:sldId id="445" r:id="rId18"/>
    <p:sldId id="401" r:id="rId19"/>
    <p:sldId id="447" r:id="rId20"/>
    <p:sldId id="454" r:id="rId21"/>
    <p:sldId id="456" r:id="rId22"/>
    <p:sldId id="455" r:id="rId23"/>
    <p:sldId id="439" r:id="rId24"/>
    <p:sldId id="449" r:id="rId25"/>
    <p:sldId id="452" r:id="rId26"/>
    <p:sldId id="40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75" d="100"/>
          <a:sy n="75" d="100"/>
        </p:scale>
        <p:origin x="-2608" y="-880"/>
      </p:cViewPr>
      <p:guideLst>
        <p:guide orient="horz" pos="225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E387B-C1DB-3245-A4FF-A64DA6FFE90F}" type="datetimeFigureOut">
              <a:rPr lang="en-US" smtClean="0"/>
              <a:t>4/11/16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5CFD9-70F9-0C45-9B97-C9CFD204B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66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CBCFE2-6652-6645-B0A0-4A1D0B1A4B5A}" type="slidenum">
              <a:rPr lang="en-GB" sz="1200">
                <a:latin typeface="Calibri" charset="0"/>
              </a:rPr>
              <a:pPr eaLnBrk="1" hangingPunct="1"/>
              <a:t>1</a:t>
            </a:fld>
            <a:endParaRPr lang="en-GB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CBCFE2-6652-6645-B0A0-4A1D0B1A4B5A}" type="slidenum">
              <a:rPr lang="en-GB" sz="1200">
                <a:latin typeface="Calibri" charset="0"/>
              </a:rPr>
              <a:pPr eaLnBrk="1" hangingPunct="1"/>
              <a:t>2</a:t>
            </a:fld>
            <a:endParaRPr lang="en-GB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A00354-C543-6E47-9A41-6A33AD937F22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331856-608B-C14E-9792-80CB9F0AD0D9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Here are the initial deployment positions for our SLDMBs.  From these records we selected only those that exceeded 4 days in length</a:t>
            </a:r>
            <a:endParaRPr lang="en-US" sz="900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331856-608B-C14E-9792-80CB9F0AD0D9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Here are the initial deployment positions for our SLDMBs.  From these records we selected only those that exceeded 4 days in length</a:t>
            </a:r>
            <a:endParaRPr lang="en-US" sz="90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CBCFE2-6652-6645-B0A0-4A1D0B1A4B5A}" type="slidenum">
              <a:rPr lang="en-GB" sz="1200">
                <a:latin typeface="Calibri" charset="0"/>
              </a:rPr>
              <a:pPr eaLnBrk="1" hangingPunct="1"/>
              <a:t>25</a:t>
            </a:fld>
            <a:endParaRPr lang="en-GB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CBCFE2-6652-6645-B0A0-4A1D0B1A4B5A}" type="slidenum">
              <a:rPr lang="en-GB" sz="1200">
                <a:latin typeface="Calibri" charset="0"/>
              </a:rPr>
              <a:pPr eaLnBrk="1" hangingPunct="1"/>
              <a:t>26</a:t>
            </a:fld>
            <a:endParaRPr lang="en-GB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53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6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7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6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4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1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3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3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4/11/16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6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2861C-1F2F-FE41-AF0D-ABF6F1A271B6}" type="datetimeFigureOut">
              <a:rPr lang="en-US" smtClean="0"/>
              <a:t>4/11/16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U_banner_COOL.jpg"/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7100"/>
            <a:ext cx="9144000" cy="6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3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3.jpe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2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6886_4c69c3222f_b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0684" y="2122507"/>
            <a:ext cx="35660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BlairMdITC TT-Medium"/>
                <a:cs typeface="BlairMdITC TT-Medium"/>
              </a:rPr>
              <a:t>Hugh Roarty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BlairMdITC TT-Medium"/>
                <a:cs typeface="BlairMdITC TT-Medium"/>
              </a:rPr>
              <a:t>Scott Glenn</a:t>
            </a:r>
            <a:endParaRPr lang="en-US" sz="2800" dirty="0">
              <a:solidFill>
                <a:srgbClr val="FFFFFF"/>
              </a:solidFill>
              <a:latin typeface="BlairMdITC TT-Medium"/>
              <a:cs typeface="BlairMdITC TT-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805196"/>
            <a:ext cx="9144000" cy="1143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MARACOOS_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280" y="5805196"/>
            <a:ext cx="4057244" cy="699796"/>
          </a:xfrm>
          <a:prstGeom prst="rect">
            <a:avLst/>
          </a:prstGeom>
        </p:spPr>
      </p:pic>
      <p:pic>
        <p:nvPicPr>
          <p:cNvPr id="12" name="Picture 11" descr="RUCOOL_Clear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041" y="2122507"/>
            <a:ext cx="3314700" cy="71784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589280" y="228600"/>
            <a:ext cx="6465819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Evaluation of Environmental Data </a:t>
            </a:r>
            <a:br>
              <a:rPr lang="en-US" sz="3600" dirty="0" smtClean="0">
                <a:solidFill>
                  <a:srgbClr val="FFFFFF"/>
                </a:solidFill>
              </a:rPr>
            </a:br>
            <a:r>
              <a:rPr lang="en-US" sz="3600" dirty="0" smtClean="0">
                <a:solidFill>
                  <a:srgbClr val="FFFFFF"/>
                </a:solidFill>
              </a:rPr>
              <a:t>for Search and Rescue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07287" y="4627255"/>
            <a:ext cx="4211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April 12, 2016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Shanghai, China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NOAA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35" y="5571170"/>
            <a:ext cx="987149" cy="987149"/>
          </a:xfrm>
          <a:prstGeom prst="rect">
            <a:avLst/>
          </a:prstGeom>
        </p:spPr>
      </p:pic>
      <p:pic>
        <p:nvPicPr>
          <p:cNvPr id="10" name="Picture 9" descr="IOOS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771" y="5052073"/>
            <a:ext cx="829055" cy="1506246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FFFFFF"/>
            </a:solidFill>
          </a:ln>
        </p:spPr>
      </p:pic>
      <p:pic>
        <p:nvPicPr>
          <p:cNvPr id="3" name="Picture 2" descr="OCEANS16 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1" y="-1"/>
            <a:ext cx="2507276" cy="7450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93084" y="3392507"/>
            <a:ext cx="2712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BlairMdITC TT-Medium"/>
                <a:cs typeface="BlairMdITC TT-Medium"/>
              </a:rPr>
              <a:t>Art Allen</a:t>
            </a:r>
          </a:p>
        </p:txBody>
      </p:sp>
      <p:pic>
        <p:nvPicPr>
          <p:cNvPr id="6" name="Picture 5" descr="Coast Guard Search and Rescu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846" y="3158119"/>
            <a:ext cx="1475232" cy="146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5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Text Box 2"/>
          <p:cNvSpPr txBox="1">
            <a:spLocks noChangeArrowheads="1"/>
          </p:cNvSpPr>
          <p:nvPr/>
        </p:nvSpPr>
        <p:spPr bwMode="auto">
          <a:xfrm>
            <a:off x="1524000" y="346075"/>
            <a:ext cx="640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400" dirty="0">
              <a:latin typeface="Times New Roman" charset="0"/>
              <a:cs typeface="+mn-cs"/>
            </a:endParaRPr>
          </a:p>
        </p:txBody>
      </p:sp>
      <p:sp>
        <p:nvSpPr>
          <p:cNvPr id="561155" name="Text Box 3"/>
          <p:cNvSpPr txBox="1">
            <a:spLocks noChangeArrowheads="1"/>
          </p:cNvSpPr>
          <p:nvPr/>
        </p:nvSpPr>
        <p:spPr bwMode="auto">
          <a:xfrm>
            <a:off x="1371600" y="346075"/>
            <a:ext cx="678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400" dirty="0">
              <a:latin typeface="Times New Roman" charset="0"/>
              <a:cs typeface="+mn-cs"/>
            </a:endParaRPr>
          </a:p>
        </p:txBody>
      </p:sp>
      <p:pic>
        <p:nvPicPr>
          <p:cNvPr id="7172" name="Picture 5" descr="cgmark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7313" y="-25400"/>
            <a:ext cx="18399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SLDMB_2006_07_deployments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76375"/>
            <a:ext cx="9144000" cy="4708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1490972357_d86649c7e2_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399" y="0"/>
            <a:ext cx="1371601" cy="147176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0" y="-3810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USCG Drifter Deployments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133600" y="5257800"/>
            <a:ext cx="5464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Most SAR cases occur in the envisioned HF Radar Network </a:t>
            </a:r>
            <a:r>
              <a:rPr lang="en-US" dirty="0"/>
              <a:t>f</a:t>
            </a:r>
            <a:r>
              <a:rPr lang="en-US" dirty="0" smtClean="0"/>
              <a:t>ootprint</a:t>
            </a:r>
            <a:endParaRPr lang="en-US" dirty="0"/>
          </a:p>
        </p:txBody>
      </p:sp>
      <p:pic>
        <p:nvPicPr>
          <p:cNvPr id="4" name="Picture 3" descr="Screen Shot 2015-02-21 at 8.11.24 A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7800"/>
            <a:ext cx="3657600" cy="252201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503384" y="520700"/>
            <a:ext cx="4075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Self Locating Data Marker Buoys (SLDMB)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or Search And Rescue (SAR) </a:t>
            </a:r>
          </a:p>
          <a:p>
            <a:pPr algn="ctr"/>
            <a:r>
              <a:rPr lang="en-US" dirty="0" smtClean="0"/>
              <a:t>January 2006 – December 2007 (2 years)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400" y="33528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National HF Radar Network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760564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17675"/>
            <a:ext cx="4557038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dar_r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4887" y="1524000"/>
            <a:ext cx="4499113" cy="3695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8200" y="5105400"/>
            <a:ext cx="4495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Drifter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CODAR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NOAA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solidFill>
            <a:schemeClr val="lt1"/>
          </a:solidFill>
          <a:ln w="25400" cap="flat" cmpd="sng" algn="ctr">
            <a:solidFill>
              <a:schemeClr val="accent3"/>
            </a:solidFill>
            <a:prstDash val="solid"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dirty="0" smtClean="0"/>
              <a:t>Long Range 5 MHz </a:t>
            </a:r>
            <a:br>
              <a:rPr lang="en-US" dirty="0" smtClean="0"/>
            </a:br>
            <a:r>
              <a:rPr lang="en-US" sz="2400" dirty="0" smtClean="0"/>
              <a:t>Year 2005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4343400"/>
            <a:ext cx="1524000" cy="162034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2441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5" descr="cgmark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7313" y="-25400"/>
            <a:ext cx="18399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1490972357_d86649c7e2_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399" y="0"/>
            <a:ext cx="1371601" cy="147176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USCG Current Validation</a:t>
            </a:r>
            <a:endParaRPr lang="en-US" sz="36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7" y="2452687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274887" y="4773612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3300"/>
                </a:solidFill>
                <a:ea typeface="ＭＳ Ｐゴシック" charset="-128"/>
                <a:cs typeface="ＭＳ Ｐゴシック" charset="-128"/>
              </a:rPr>
              <a:t>232 km</a:t>
            </a:r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>
            <a:off x="3154362" y="4970462"/>
            <a:ext cx="1006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H="1">
            <a:off x="1725612" y="4967287"/>
            <a:ext cx="625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1062037" y="3862387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3300"/>
                </a:solidFill>
                <a:ea typeface="ＭＳ Ｐゴシック" charset="-128"/>
                <a:cs typeface="ＭＳ Ｐゴシック" charset="-128"/>
              </a:rPr>
              <a:t>154 km</a:t>
            </a:r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1520825" y="4178300"/>
            <a:ext cx="0" cy="5349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flipH="1" flipV="1">
            <a:off x="1524000" y="3143250"/>
            <a:ext cx="3175" cy="7191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838200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Results of a 1-year blind validation study - </a:t>
            </a:r>
          </a:p>
          <a:p>
            <a:r>
              <a:rPr lang="en-US" dirty="0" smtClean="0"/>
              <a:t>For every real drifter deployed at sea: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5000 Virtual Drifters Deployed in SAROPS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Search Areas compared to real drifters every 12 hours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5486400"/>
            <a:ext cx="4238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HYCOM 96 hour Search Area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36,000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km</a:t>
            </a:r>
            <a:r>
              <a:rPr lang="en-US" baseline="30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630174" y="2443162"/>
            <a:ext cx="4437626" cy="3874235"/>
            <a:chOff x="4630174" y="2443162"/>
            <a:chExt cx="4437626" cy="3874235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025" y="2443162"/>
              <a:ext cx="4295775" cy="3109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>
              <a:off x="6372225" y="4824412"/>
              <a:ext cx="1179512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b="1" dirty="0">
                  <a:solidFill>
                    <a:srgbClr val="0000FF"/>
                  </a:solidFill>
                  <a:ea typeface="ＭＳ Ｐゴシック" charset="-128"/>
                  <a:cs typeface="ＭＳ Ｐゴシック" charset="-128"/>
                </a:rPr>
                <a:t>123 km</a:t>
              </a:r>
            </a:p>
          </p:txBody>
        </p:sp>
        <p:sp>
          <p:nvSpPr>
            <p:cNvPr id="22" name="Line 14"/>
            <p:cNvSpPr>
              <a:spLocks noChangeShapeType="1"/>
            </p:cNvSpPr>
            <p:nvPr/>
          </p:nvSpPr>
          <p:spPr bwMode="auto">
            <a:xfrm>
              <a:off x="7258050" y="5030787"/>
              <a:ext cx="261937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Line 15"/>
            <p:cNvSpPr>
              <a:spLocks noChangeShapeType="1"/>
            </p:cNvSpPr>
            <p:nvPr/>
          </p:nvSpPr>
          <p:spPr bwMode="auto">
            <a:xfrm flipH="1" flipV="1">
              <a:off x="6213475" y="5040312"/>
              <a:ext cx="252412" cy="3175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" name="Text Box 16"/>
            <p:cNvSpPr txBox="1">
              <a:spLocks noChangeArrowheads="1"/>
            </p:cNvSpPr>
            <p:nvPr/>
          </p:nvSpPr>
          <p:spPr bwMode="auto">
            <a:xfrm>
              <a:off x="5691187" y="4014787"/>
              <a:ext cx="117951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b="1" dirty="0">
                  <a:solidFill>
                    <a:srgbClr val="0000FF"/>
                  </a:solidFill>
                  <a:ea typeface="ＭＳ Ｐゴシック" charset="-128"/>
                  <a:cs typeface="ＭＳ Ｐゴシック" charset="-128"/>
                </a:rPr>
                <a:t>100 km</a:t>
              </a:r>
            </a:p>
          </p:txBody>
        </p:sp>
        <p:sp>
          <p:nvSpPr>
            <p:cNvPr id="25" name="Line 17"/>
            <p:cNvSpPr>
              <a:spLocks noChangeShapeType="1"/>
            </p:cNvSpPr>
            <p:nvPr/>
          </p:nvSpPr>
          <p:spPr bwMode="auto">
            <a:xfrm>
              <a:off x="6149975" y="4330700"/>
              <a:ext cx="0" cy="428625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 flipH="1" flipV="1">
              <a:off x="6153150" y="3751262"/>
              <a:ext cx="3175" cy="263525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30174" y="5486400"/>
              <a:ext cx="44274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HF Radar 96 hour Search Area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12,000 </a:t>
              </a:r>
              <a:r>
                <a:rPr lang="en-US" dirty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km</a:t>
              </a:r>
              <a:r>
                <a:rPr lang="en-US" baseline="30000" dirty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2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533299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of Environmental Data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23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647" y="57081"/>
            <a:ext cx="7114353" cy="1143000"/>
          </a:xfrm>
        </p:spPr>
        <p:txBody>
          <a:bodyPr anchor="t">
            <a:normAutofit fontScale="90000"/>
          </a:bodyPr>
          <a:lstStyle/>
          <a:p>
            <a:r>
              <a:rPr lang="en-US" sz="4000" dirty="0" smtClean="0"/>
              <a:t>National Data Requests from SAROPS </a:t>
            </a:r>
            <a:br>
              <a:rPr lang="en-US" sz="4000" dirty="0" smtClean="0"/>
            </a:br>
            <a:r>
              <a:rPr lang="en-US" sz="2200" dirty="0" smtClean="0"/>
              <a:t>December 1, 2011 to March 15, 2014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706173"/>
            <a:ext cx="12632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Ocean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2152"/>
            <a:ext cx="2029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Atmosphere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71" y="1417637"/>
            <a:ext cx="7433258" cy="466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75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3705"/>
            <a:ext cx="3896254" cy="1143000"/>
          </a:xfrm>
        </p:spPr>
        <p:txBody>
          <a:bodyPr anchor="t" anchorCtr="0"/>
          <a:lstStyle/>
          <a:p>
            <a:r>
              <a:rPr lang="en-US" dirty="0" smtClean="0"/>
              <a:t>HF Radar</a:t>
            </a:r>
            <a:endParaRPr lang="en-US" dirty="0"/>
          </a:p>
        </p:txBody>
      </p:sp>
      <p:pic>
        <p:nvPicPr>
          <p:cNvPr id="4" name="Picture 3" descr="TUV_MARA_50perc_special_201603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r="13658" b="5556"/>
          <a:stretch/>
        </p:blipFill>
        <p:spPr>
          <a:xfrm>
            <a:off x="0" y="795867"/>
            <a:ext cx="5123546" cy="4736572"/>
          </a:xfrm>
          <a:prstGeom prst="rect">
            <a:avLst/>
          </a:prstGeom>
        </p:spPr>
      </p:pic>
      <p:pic>
        <p:nvPicPr>
          <p:cNvPr id="3" name="Picture 2" descr="TUV_HYCOM_50perc_special_2016032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r="12611" b="5628"/>
          <a:stretch/>
        </p:blipFill>
        <p:spPr>
          <a:xfrm>
            <a:off x="4334934" y="795867"/>
            <a:ext cx="4818896" cy="473657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705880" y="3705"/>
            <a:ext cx="3896254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HYCOM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8866" y="5549372"/>
            <a:ext cx="8166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Surface </a:t>
            </a:r>
            <a:r>
              <a:rPr lang="en-US" sz="2400" dirty="0" err="1" smtClean="0"/>
              <a:t>Curent</a:t>
            </a:r>
            <a:r>
              <a:rPr lang="en-US" sz="2400" dirty="0" smtClean="0"/>
              <a:t> Maps, 25 hour mean, March 28, 2016 18:00 UTC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0" y="745068"/>
            <a:ext cx="9144000" cy="350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47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Normalized Cumulative Lagrangian Separation</a:t>
            </a:r>
            <a:br>
              <a:rPr lang="en-US" sz="3200" dirty="0" smtClean="0"/>
            </a:br>
            <a:r>
              <a:rPr lang="en-US" sz="3200" dirty="0" smtClean="0"/>
              <a:t>Liu and Weisberg (2011)</a:t>
            </a:r>
            <a:endParaRPr lang="en-US" sz="3200" dirty="0"/>
          </a:p>
        </p:txBody>
      </p:sp>
      <p:pic>
        <p:nvPicPr>
          <p:cNvPr id="6" name="Picture 5" descr="MetOcean_SLDMB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0266"/>
            <a:ext cx="3337701" cy="3674533"/>
          </a:xfrm>
          <a:prstGeom prst="rect">
            <a:avLst/>
          </a:prstGeom>
        </p:spPr>
      </p:pic>
      <p:pic>
        <p:nvPicPr>
          <p:cNvPr id="2" name="Picture 1" descr="SLDMB_Drifters_3868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0" r="7173" b="6376"/>
          <a:stretch/>
        </p:blipFill>
        <p:spPr>
          <a:xfrm>
            <a:off x="3337701" y="1417637"/>
            <a:ext cx="5569232" cy="479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10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Case_01_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75"/>
            <a:ext cx="9144000" cy="622155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85006" y="4097867"/>
            <a:ext cx="233988" cy="1083733"/>
            <a:chOff x="3085006" y="4097867"/>
            <a:chExt cx="233988" cy="1083733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3217333" y="4097867"/>
              <a:ext cx="0" cy="1083733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3085006" y="4302671"/>
              <a:ext cx="233988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3600" dirty="0" smtClean="0"/>
                <a:t>4</a:t>
              </a:r>
              <a:endParaRPr lang="en-US" sz="3600" dirty="0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 flipH="1" flipV="1">
            <a:off x="6288260" y="782142"/>
            <a:ext cx="1839741" cy="398434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28934" y="663611"/>
            <a:ext cx="584520" cy="5539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3600" dirty="0" smtClean="0"/>
              <a:t>5.1</a:t>
            </a:r>
            <a:endParaRPr lang="en-US" sz="36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5469466" y="3305206"/>
            <a:ext cx="1083733" cy="553998"/>
            <a:chOff x="5469466" y="3152809"/>
            <a:chExt cx="1083733" cy="553998"/>
          </a:xfrm>
        </p:grpSpPr>
        <p:cxnSp>
          <p:nvCxnSpPr>
            <p:cNvPr id="14" name="Straight Arrow Connector 13"/>
            <p:cNvCxnSpPr/>
            <p:nvPr/>
          </p:nvCxnSpPr>
          <p:spPr>
            <a:xfrm rot="18000000" flipV="1">
              <a:off x="6011333" y="2948005"/>
              <a:ext cx="0" cy="1083733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703740" y="3152809"/>
              <a:ext cx="584520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3600" dirty="0" smtClean="0"/>
                <a:t>3.6</a:t>
              </a:r>
              <a:endParaRPr lang="en-US" sz="36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590801" y="3152809"/>
            <a:ext cx="123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Day 1</a:t>
            </a:r>
            <a:endParaRPr lang="en-US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4131734" y="2643544"/>
            <a:ext cx="123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Day 2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4923480" y="340445"/>
            <a:ext cx="123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Day 3</a:t>
            </a:r>
            <a:endParaRPr lang="en-US" sz="3600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56214"/>
              </p:ext>
            </p:extLst>
          </p:nvPr>
        </p:nvGraphicFramePr>
        <p:xfrm>
          <a:off x="64641" y="126563"/>
          <a:ext cx="4067092" cy="2633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359"/>
                <a:gridCol w="1336187"/>
                <a:gridCol w="1203813"/>
                <a:gridCol w="829733"/>
              </a:tblGrid>
              <a:tr h="65839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Day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Symbol" charset="2"/>
                          <a:cs typeface="Symbol" charset="2"/>
                        </a:rPr>
                        <a:t>S </a:t>
                      </a:r>
                      <a:r>
                        <a:rPr lang="en-US" sz="2800" dirty="0" smtClean="0"/>
                        <a:t>di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Symbol" charset="2"/>
                          <a:cs typeface="Symbol" charset="2"/>
                        </a:rPr>
                        <a:t>S </a:t>
                      </a:r>
                      <a:r>
                        <a:rPr lang="en-US" sz="2800" dirty="0" err="1" smtClean="0"/>
                        <a:t>loi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ss</a:t>
                      </a:r>
                      <a:endParaRPr lang="en-US" sz="2800" dirty="0"/>
                    </a:p>
                  </a:txBody>
                  <a:tcPr/>
                </a:tc>
              </a:tr>
              <a:tr h="65839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0.2</a:t>
                      </a:r>
                      <a:endParaRPr lang="en-US" sz="2000" dirty="0"/>
                    </a:p>
                  </a:txBody>
                  <a:tcPr/>
                </a:tc>
              </a:tr>
              <a:tr h="65839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4+3.6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5+14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0.60</a:t>
                      </a:r>
                      <a:endParaRPr lang="en-US" sz="2000" dirty="0"/>
                    </a:p>
                  </a:txBody>
                  <a:tcPr/>
                </a:tc>
              </a:tr>
              <a:tr h="65839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4+3.6+5.1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5+14+24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0.70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18994" y="4302671"/>
            <a:ext cx="53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di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2048995" y="5369471"/>
            <a:ext cx="640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loi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4086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Normalized Cumulative Lagrangian Separation</a:t>
            </a:r>
            <a:br>
              <a:rPr lang="en-US" sz="3200" dirty="0" smtClean="0"/>
            </a:br>
            <a:r>
              <a:rPr lang="en-US" sz="3200" dirty="0" smtClean="0"/>
              <a:t>Liu and Weisberg (2011)</a:t>
            </a:r>
            <a:endParaRPr lang="en-US" sz="3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75568"/>
              </p:ext>
            </p:extLst>
          </p:nvPr>
        </p:nvGraphicFramePr>
        <p:xfrm>
          <a:off x="160866" y="1959504"/>
          <a:ext cx="8894987" cy="2985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Document" r:id="rId4" imgW="5638800" imgH="1892300" progId="Word.Document.12">
                  <p:embed/>
                </p:oleObj>
              </mc:Choice>
              <mc:Fallback>
                <p:oleObj name="Document" r:id="rId4" imgW="5638800" imgH="1892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0866" y="1959504"/>
                        <a:ext cx="8894987" cy="2985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238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ill_score_HFR_map_3868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9" y="0"/>
            <a:ext cx="3807248" cy="6146800"/>
          </a:xfrm>
          <a:prstGeom prst="rect">
            <a:avLst/>
          </a:prstGeom>
        </p:spPr>
      </p:pic>
      <p:pic>
        <p:nvPicPr>
          <p:cNvPr id="5" name="Picture 4" descr="skill_score_HYCOM_map_3868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722" y="0"/>
            <a:ext cx="3807248" cy="6146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06520" y="1151467"/>
            <a:ext cx="16962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HF Radar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3187" y="1160510"/>
            <a:ext cx="14816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HYCOM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89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6886_4c69c3222f_b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805196"/>
            <a:ext cx="9144000" cy="1143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Talk Outline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929466" y="1600200"/>
            <a:ext cx="5757333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Introduction to High Frequency Radar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Application for Search and Rescue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Evaluating Environmental Data in SAROPS</a:t>
            </a:r>
          </a:p>
        </p:txBody>
      </p:sp>
    </p:spTree>
    <p:extLst>
      <p:ext uri="{BB962C8B-B14F-4D97-AF65-F5344CB8AC3E}">
        <p14:creationId xmlns:p14="http://schemas.microsoft.com/office/powerpoint/2010/main" val="127440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ill_score_HYCOM_ts_3868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0"/>
            <a:ext cx="8339328" cy="62544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06610" y="816001"/>
            <a:ext cx="2130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HYCOM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17184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ill_score_HFR_ts_3868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" y="0"/>
            <a:ext cx="8339328" cy="625449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sp>
        <p:nvSpPr>
          <p:cNvPr id="6" name="TextBox 5"/>
          <p:cNvSpPr txBox="1"/>
          <p:nvPr/>
        </p:nvSpPr>
        <p:spPr>
          <a:xfrm>
            <a:off x="5706610" y="816001"/>
            <a:ext cx="1185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HFR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658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ill_score_HYCOM_ts_3868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0"/>
            <a:ext cx="8339328" cy="6254496"/>
          </a:xfrm>
          <a:prstGeom prst="rect">
            <a:avLst/>
          </a:prstGeom>
        </p:spPr>
      </p:pic>
      <p:pic>
        <p:nvPicPr>
          <p:cNvPr id="2" name="Picture 1" descr="skill_score_HFR_ts_3868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2" y="0"/>
            <a:ext cx="8322393" cy="624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3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fter_separation_HFR_3868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558" y="1163166"/>
            <a:ext cx="4944533" cy="3708400"/>
          </a:xfrm>
          <a:prstGeom prst="rect">
            <a:avLst/>
          </a:prstGeom>
        </p:spPr>
      </p:pic>
      <p:pic>
        <p:nvPicPr>
          <p:cNvPr id="3" name="Picture 2" descr="drifter_separation_HYCOM_3868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/>
          <a:stretch/>
        </p:blipFill>
        <p:spPr>
          <a:xfrm>
            <a:off x="4587349" y="1180099"/>
            <a:ext cx="4590519" cy="3708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5613" y="308499"/>
            <a:ext cx="3896254" cy="1143000"/>
          </a:xfrm>
          <a:prstGeom prst="rect">
            <a:avLst/>
          </a:prstGeom>
        </p:spPr>
        <p:txBody>
          <a:bodyPr anchor="t" anchorCtr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HF Radar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05880" y="308499"/>
            <a:ext cx="3896254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HYCOM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871566"/>
            <a:ext cx="9107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Separation (km) between actual and modeled trajectory after 48 hours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59791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49" y="393699"/>
            <a:ext cx="6762559" cy="25018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49" y="3153834"/>
            <a:ext cx="6835140" cy="250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80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6886_4c69c3222f_b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805196"/>
            <a:ext cx="9144000" cy="1143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Talk Outline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929466" y="1600200"/>
            <a:ext cx="5757333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Introduction to High Frequency Radar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Application for Search and Rescue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Evaluating Environmental Data in SAROPS</a:t>
            </a:r>
          </a:p>
        </p:txBody>
      </p:sp>
    </p:spTree>
    <p:extLst>
      <p:ext uri="{BB962C8B-B14F-4D97-AF65-F5344CB8AC3E}">
        <p14:creationId xmlns:p14="http://schemas.microsoft.com/office/powerpoint/2010/main" val="34054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6886_4c69c3222f_b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805196"/>
            <a:ext cx="9144000" cy="1143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MARACOOS_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280" y="5805196"/>
            <a:ext cx="4057244" cy="69979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027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Observations of the Surface Circulation Over the Mid Atlantic Bight Continental Shelf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7" name="Picture 6" descr="NOAA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40" y="5146426"/>
            <a:ext cx="1645920" cy="1645920"/>
          </a:xfrm>
          <a:prstGeom prst="rect">
            <a:avLst/>
          </a:prstGeom>
        </p:spPr>
      </p:pic>
      <p:pic>
        <p:nvPicPr>
          <p:cNvPr id="10" name="Picture 9" descr="IOOS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771" y="4820946"/>
            <a:ext cx="1083485" cy="1968500"/>
          </a:xfrm>
          <a:prstGeom prst="rect">
            <a:avLst/>
          </a:prstGeom>
          <a:solidFill>
            <a:schemeClr val="bg1"/>
          </a:solidFill>
          <a:ln w="76200" cmpd="sng">
            <a:solidFill>
              <a:srgbClr val="FFFFFF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159000" y="2336800"/>
            <a:ext cx="63174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FF"/>
                </a:solidFill>
                <a:latin typeface="BlairMdITC TT-Medium"/>
                <a:cs typeface="BlairMdITC TT-Medium"/>
              </a:rPr>
              <a:t>THANK   YOU</a:t>
            </a:r>
            <a:endParaRPr lang="en-US" sz="5400" dirty="0">
              <a:solidFill>
                <a:srgbClr val="FFFFFF"/>
              </a:solidFill>
              <a:latin typeface="BlairMdITC TT-Medium"/>
              <a:cs typeface="BlairMdITC TT-Medium"/>
            </a:endParaRPr>
          </a:p>
        </p:txBody>
      </p:sp>
    </p:spTree>
    <p:extLst>
      <p:ext uri="{BB962C8B-B14F-4D97-AF65-F5344CB8AC3E}">
        <p14:creationId xmlns:p14="http://schemas.microsoft.com/office/powerpoint/2010/main" val="344796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High Frequency Radar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3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442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18600" cy="62103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152400"/>
            <a:ext cx="3886200" cy="1143000"/>
          </a:xfrm>
          <a:noFill/>
          <a:ln>
            <a:noFill/>
          </a:ln>
        </p:spPr>
        <p:txBody>
          <a:bodyPr/>
          <a:lstStyle/>
          <a:p>
            <a:r>
              <a:rPr lang="en-US" sz="2800" dirty="0" smtClean="0"/>
              <a:t>13 MHz Transmit and Receive Antenna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867400" y="1219200"/>
            <a:ext cx="76200" cy="4419600"/>
          </a:xfrm>
          <a:prstGeom prst="straightConnector1">
            <a:avLst/>
          </a:prstGeom>
          <a:ln w="762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96000" y="2514600"/>
            <a:ext cx="2180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4 meters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0009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 Map of Currents</a:t>
            </a:r>
            <a:endParaRPr lang="en-US" dirty="0"/>
          </a:p>
        </p:txBody>
      </p:sp>
      <p:pic>
        <p:nvPicPr>
          <p:cNvPr id="3" name="Picture 2" descr="13MHz_RDLm_RATH_RedBlu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02" t="2778" r="9259" b="5555"/>
          <a:stretch/>
        </p:blipFill>
        <p:spPr>
          <a:xfrm>
            <a:off x="1557867" y="1270000"/>
            <a:ext cx="6045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2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Thirteen_total_daily_averag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1" t="5006" r="22222" b="4937"/>
          <a:stretch/>
        </p:blipFill>
        <p:spPr>
          <a:xfrm>
            <a:off x="1930402" y="0"/>
            <a:ext cx="4893732" cy="62903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8542" y="122241"/>
            <a:ext cx="93227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30 cm/s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68542" y="1815574"/>
            <a:ext cx="93227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 cm/s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73222" y="2814641"/>
            <a:ext cx="93227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15 cm/s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80801" y="3830641"/>
            <a:ext cx="93227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 cm/s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07088" y="4728108"/>
            <a:ext cx="81528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 cm/s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68542" y="5557841"/>
            <a:ext cx="81528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 cm/s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0006" y="884241"/>
            <a:ext cx="93227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25 cm/s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402980"/>
            <a:ext cx="18626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7 Sites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13 MHz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200 km coastline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2 Km Spatial Resolution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302936" y="771307"/>
            <a:ext cx="1757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April 3, 2016</a:t>
            </a:r>
          </a:p>
          <a:p>
            <a:pPr algn="ctr"/>
            <a:r>
              <a:rPr lang="en-US" dirty="0" smtClean="0"/>
              <a:t>24 Hour Average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77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MARA_13_Anima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177" y="0"/>
            <a:ext cx="8308623" cy="623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6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118206426_2340b3d5e9_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b="1" dirty="0" smtClean="0"/>
              <a:t> </a:t>
            </a:r>
            <a:r>
              <a:rPr lang="en-US" sz="4800" b="1" i="1" dirty="0" smtClean="0"/>
              <a:t>HF  Radar Application</a:t>
            </a:r>
          </a:p>
        </p:txBody>
      </p:sp>
      <p:pic>
        <p:nvPicPr>
          <p:cNvPr id="30725" name="Picture 5" descr="1468414560_d638cdb7d2_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1320800" cy="990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1490972357_d86649c7e2_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514600"/>
            <a:ext cx="1207241" cy="1295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NOAA_0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1524000"/>
            <a:ext cx="1326745" cy="1272592"/>
          </a:xfrm>
          <a:prstGeom prst="rect">
            <a:avLst/>
          </a:prstGeom>
        </p:spPr>
      </p:pic>
      <p:pic>
        <p:nvPicPr>
          <p:cNvPr id="6" name="Picture 5" descr="Coast Guard Search and Rescu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1524000"/>
            <a:ext cx="1224259" cy="1219200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9351" y="464820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b="1" dirty="0" smtClean="0"/>
              <a:t> </a:t>
            </a:r>
            <a:r>
              <a:rPr lang="en-US" sz="4800" b="1" i="1" dirty="0" smtClean="0"/>
              <a:t>Search And Rescue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77000" y="5867400"/>
            <a:ext cx="2531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Dr. Hugh Roarty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Dr. Josh Kohut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5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1" dirty="0" smtClean="0">
                <a:cs typeface="+mj-cs"/>
              </a:rPr>
              <a:t>USCG</a:t>
            </a:r>
            <a:br>
              <a:rPr lang="en-US" sz="3600" b="1" dirty="0" smtClean="0">
                <a:cs typeface="+mj-cs"/>
              </a:rPr>
            </a:br>
            <a:r>
              <a:rPr lang="en-US" sz="3600" b="1" dirty="0" smtClean="0">
                <a:cs typeface="+mj-cs"/>
              </a:rPr>
              <a:t> Area of Responsibility</a:t>
            </a:r>
          </a:p>
        </p:txBody>
      </p:sp>
      <p:pic>
        <p:nvPicPr>
          <p:cNvPr id="4098" name="Picture 3" descr="cg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99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SAREMB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3" y="0"/>
            <a:ext cx="15954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01" name="Picture 5" descr="USCG_AORs"/>
          <p:cNvPicPr>
            <a:picLocks noGrp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55750"/>
            <a:ext cx="9140825" cy="5302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549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12731</TotalTime>
  <Words>405</Words>
  <Application>Microsoft Macintosh PowerPoint</Application>
  <PresentationFormat>On-screen Show (4:3)</PresentationFormat>
  <Paragraphs>113</Paragraphs>
  <Slides>26</Slides>
  <Notes>7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Document</vt:lpstr>
      <vt:lpstr>Evaluation of Environmental Data  for Search and Rescue</vt:lpstr>
      <vt:lpstr>Talk Outline</vt:lpstr>
      <vt:lpstr>Introduction to High Frequency Radar</vt:lpstr>
      <vt:lpstr>13 MHz Transmit and Receive Antenna</vt:lpstr>
      <vt:lpstr>Radial Map of Currents</vt:lpstr>
      <vt:lpstr>PowerPoint Presentation</vt:lpstr>
      <vt:lpstr>PowerPoint Presentation</vt:lpstr>
      <vt:lpstr>PowerPoint Presentation</vt:lpstr>
      <vt:lpstr>USCG  Area of Responsibility</vt:lpstr>
      <vt:lpstr>USCG Drifter Deployments</vt:lpstr>
      <vt:lpstr>PowerPoint Presentation</vt:lpstr>
      <vt:lpstr>USCG Current Validation</vt:lpstr>
      <vt:lpstr>Evaluation of Environmental Data </vt:lpstr>
      <vt:lpstr>National Data Requests from SAROPS  December 1, 2011 to March 15, 2014</vt:lpstr>
      <vt:lpstr>HF Radar</vt:lpstr>
      <vt:lpstr>Normalized Cumulative Lagrangian Separation Liu and Weisberg (2011)</vt:lpstr>
      <vt:lpstr>PowerPoint Presentation</vt:lpstr>
      <vt:lpstr>Normalized Cumulative Lagrangian Separation Liu and Weisberg (2011)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Talk Outline</vt:lpstr>
      <vt:lpstr>Observations of the Surface Circulation Over the Mid Atlantic Bight Continental Shelf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Hugh Roarty</dc:creator>
  <cp:keywords/>
  <dc:description/>
  <cp:lastModifiedBy>Hugh Roarty</cp:lastModifiedBy>
  <cp:revision>80</cp:revision>
  <dcterms:created xsi:type="dcterms:W3CDTF">2014-10-13T15:22:17Z</dcterms:created>
  <dcterms:modified xsi:type="dcterms:W3CDTF">2016-04-12T04:13:44Z</dcterms:modified>
  <cp:category/>
</cp:coreProperties>
</file>