
<file path=[Content_Types].xml><?xml version="1.0" encoding="utf-8"?>
<Types xmlns="http://schemas.openxmlformats.org/package/2006/content-types">
  <Default Extension="xml" ContentType="application/xml"/>
  <Default Extension="wdp" ContentType="image/vnd.ms-photo"/>
  <Default Extension="avi" ContentType="video/unknown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32.gif" ContentType="image/gif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53"/>
  </p:notesMasterIdLst>
  <p:sldIdLst>
    <p:sldId id="257" r:id="rId3"/>
    <p:sldId id="287" r:id="rId4"/>
    <p:sldId id="288" r:id="rId5"/>
    <p:sldId id="289" r:id="rId6"/>
    <p:sldId id="290" r:id="rId7"/>
    <p:sldId id="291" r:id="rId8"/>
    <p:sldId id="292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21" r:id="rId26"/>
    <p:sldId id="317" r:id="rId27"/>
    <p:sldId id="318" r:id="rId28"/>
    <p:sldId id="319" r:id="rId29"/>
    <p:sldId id="320" r:id="rId30"/>
    <p:sldId id="322" r:id="rId31"/>
    <p:sldId id="267" r:id="rId32"/>
    <p:sldId id="272" r:id="rId33"/>
    <p:sldId id="273" r:id="rId34"/>
    <p:sldId id="270" r:id="rId35"/>
    <p:sldId id="271" r:id="rId36"/>
    <p:sldId id="275" r:id="rId37"/>
    <p:sldId id="281" r:id="rId38"/>
    <p:sldId id="280" r:id="rId39"/>
    <p:sldId id="282" r:id="rId40"/>
    <p:sldId id="283" r:id="rId41"/>
    <p:sldId id="284" r:id="rId42"/>
    <p:sldId id="285" r:id="rId43"/>
    <p:sldId id="286" r:id="rId44"/>
    <p:sldId id="328" r:id="rId45"/>
    <p:sldId id="327" r:id="rId46"/>
    <p:sldId id="323" r:id="rId47"/>
    <p:sldId id="324" r:id="rId48"/>
    <p:sldId id="325" r:id="rId49"/>
    <p:sldId id="326" r:id="rId50"/>
    <p:sldId id="330" r:id="rId51"/>
    <p:sldId id="329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315" autoAdjust="0"/>
    <p:restoredTop sz="50067"/>
  </p:normalViewPr>
  <p:slideViewPr>
    <p:cSldViewPr snapToGrid="0" snapToObjects="1">
      <p:cViewPr>
        <p:scale>
          <a:sx n="100" d="100"/>
          <a:sy n="100" d="100"/>
        </p:scale>
        <p:origin x="-1872" y="-384"/>
      </p:cViewPr>
      <p:guideLst>
        <p:guide orient="horz" pos="22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19856-071E-3241-960D-80A718BDABDD}" type="datetimeFigureOut">
              <a:rPr lang="en-US" smtClean="0"/>
              <a:t>12/5/16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59F125-7EAC-0D45-AFE4-C88AE2E91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67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CBCFE2-6652-6645-B0A0-4A1D0B1A4B5A}" type="slidenum">
              <a:rPr lang="en-GB" sz="1200">
                <a:latin typeface="Calibri" charset="0"/>
              </a:rPr>
              <a:pPr eaLnBrk="1" hangingPunct="1"/>
              <a:t>2</a:t>
            </a:fld>
            <a:endParaRPr lang="en-GB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A8395-1945-0F41-956F-980AEAF75B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93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EC4E88-BC0C-FB44-9068-ED8F89B6E415}" type="slidenum">
              <a:rPr lang="en-US"/>
              <a:pPr/>
              <a:t>27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 (Low Conf) 48 hours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A788C1-AC34-0141-8B02-4CB7A32A559D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CBCFE2-6652-6645-B0A0-4A1D0B1A4B5A}" type="slidenum">
              <a:rPr lang="en-GB" sz="1200">
                <a:latin typeface="Calibri" charset="0"/>
              </a:rPr>
              <a:pPr eaLnBrk="1" hangingPunct="1"/>
              <a:t>49</a:t>
            </a:fld>
            <a:endParaRPr lang="en-GB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CBCFE2-6652-6645-B0A0-4A1D0B1A4B5A}" type="slidenum">
              <a:rPr lang="en-GB" sz="1200">
                <a:latin typeface="Calibri" charset="0"/>
              </a:rPr>
              <a:pPr eaLnBrk="1" hangingPunct="1"/>
              <a:t>50</a:t>
            </a:fld>
            <a:endParaRPr lang="en-GB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600">
                <a:latin typeface="Lucida Grande" charset="0"/>
                <a:sym typeface="Lucida Grande" charset="0"/>
              </a:rPr>
              <a:t>-The leading RADAR wave crest reflects some energy off of wave slope C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-The second RADAR wave crest passes A (with some energy lost to reflection)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-The second wave crest &amp; the reflected energy of the leading wave crest meet at B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-The energy of the second wave crest reflected at B adds coherently with the reflected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  energy of the leading wave crest.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600">
                <a:latin typeface="Lucida Grande" charset="0"/>
                <a:sym typeface="Lucida Grande" charset="0"/>
              </a:rPr>
              <a:t>-The leading RADAR wave crest reflects some energy off of wave slope C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-The second RADAR wave crest passes A (with some energy lost to reflection)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-The second wave crest &amp; the reflected energy of the leading wave crest meet at B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-The energy of the second wave crest reflected at B adds coherently with the reflected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  energy of the leading wave crest.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600">
                <a:latin typeface="Lucida Grande" charset="0"/>
                <a:sym typeface="Lucida Grande" charset="0"/>
              </a:rPr>
              <a:t>-The leading RADAR wave crest reflects some energy off of wave slope C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-The second RADAR wave crest passes A (with some energy lost to reflection)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-The second wave crest &amp; the reflected energy of the leading wave crest meet at B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-The energy of the second wave crest reflected at B adds coherently with the reflected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  energy of the leading wave crest.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600">
                <a:latin typeface="Lucida Grande" charset="0"/>
                <a:sym typeface="Lucida Grande" charset="0"/>
              </a:rPr>
              <a:t>-The leading RADAR wave crest reflects some energy off of wave slope C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-The second RADAR wave crest passes A (with some energy lost to reflection)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-The second wave crest &amp; the reflected energy of the leading wave crest meet at B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-The energy of the second wave crest reflected at B adds coherently with the reflected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  energy of the leading wave crest.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600">
                <a:latin typeface="Lucida Grande" charset="0"/>
                <a:sym typeface="Lucida Grande" charset="0"/>
              </a:rPr>
              <a:t>-The leading RADAR wave crest reflects some energy off of wave slope C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-The second RADAR wave crest passes A (with some energy lost to reflection)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-The second wave crest &amp; the reflected energy of the leading wave crest meet at B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-The energy of the second wave crest reflected at B adds coherently with the reflected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  energy of the leading wave crest.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600">
                <a:latin typeface="Lucida Grande" charset="0"/>
                <a:sym typeface="Lucida Grande" charset="0"/>
              </a:rPr>
              <a:t>-The leading RADAR wave crest reflects some energy off of wave slope C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-The second RADAR wave crest passes A (with some energy lost to reflection)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-The second wave crest &amp; the reflected energy of the leading wave crest meet at B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-The energy of the second wave crest reflected at B adds coherently with the reflected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  energy of the leading wave crest.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600">
                <a:latin typeface="Lucida Grande" charset="0"/>
                <a:sym typeface="Lucida Grande" charset="0"/>
              </a:rPr>
              <a:t>-The leading RADAR wave crest reflects some energy off of wave slope C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-The second RADAR wave crest passes A (with some energy lost to reflection)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-The second wave crest &amp; the reflected energy of the leading wave crest meet at B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-The energy of the second wave crest reflected at B adds coherently with the reflected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  energy of the leading wave crest.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600">
                <a:latin typeface="Lucida Grande" charset="0"/>
                <a:sym typeface="Lucida Grande" charset="0"/>
              </a:rPr>
              <a:t>-The leading RADAR wave crest reflects some energy off of wave slope C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-The second RADAR wave crest passes A (with some energy lost to reflection)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-The second wave crest &amp; the reflected energy of the leading wave crest meet at B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-The energy of the second wave crest reflected at B adds coherently with the reflected</a:t>
            </a:r>
          </a:p>
          <a:p>
            <a:r>
              <a:rPr lang="en-US" sz="1600">
                <a:latin typeface="Lucida Grande" charset="0"/>
                <a:sym typeface="Lucida Grande" charset="0"/>
              </a:rPr>
              <a:t>  energy of the leading wave crest.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33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9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93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56413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4473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6400632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12727" y="1526977"/>
            <a:ext cx="2705695" cy="3804047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526977"/>
            <a:ext cx="2705695" cy="3804047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67008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49884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72710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960332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388259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15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0456171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45978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056436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0564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31454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90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44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12/5/16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13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886700" cy="723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12/5/16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7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12/5/16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17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47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5B144-F66F-6447-B0C6-8953961C2AA5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7691719" y="2"/>
            <a:ext cx="1452282" cy="553278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53000">
                <a:schemeClr val="accent3">
                  <a:lumMod val="0"/>
                  <a:lumOff val="100000"/>
                </a:schemeClr>
              </a:gs>
              <a:gs pos="99000">
                <a:schemeClr val="accent3">
                  <a:lumMod val="100000"/>
                  <a:alpha val="51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5323" y="6400800"/>
            <a:ext cx="2286001" cy="3583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05" y="6414013"/>
            <a:ext cx="1875183" cy="35784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701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89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12727" y="1526977"/>
            <a:ext cx="5518547" cy="380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6788" tIns="26788" rIns="26788" bIns="267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9pPr>
    </p:titleStyle>
    <p:bodyStyle>
      <a:lvl1pPr marL="437539" indent="-303599" algn="l" rtl="0" fontAlgn="base">
        <a:spcBef>
          <a:spcPts val="2531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678632" indent="-303599" algn="l" rtl="0" fontAlgn="base">
        <a:spcBef>
          <a:spcPts val="2531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sym typeface="Gill Sans" charset="0"/>
        </a:defRPr>
      </a:lvl2pPr>
      <a:lvl3pPr marL="910796" indent="-303599" algn="l" rtl="0" fontAlgn="base">
        <a:spcBef>
          <a:spcPts val="2531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sym typeface="Gill Sans" charset="0"/>
        </a:defRPr>
      </a:lvl3pPr>
      <a:lvl4pPr marL="1151889" indent="-303599" algn="l" rtl="0" fontAlgn="base">
        <a:spcBef>
          <a:spcPts val="2531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sym typeface="Gill Sans" charset="0"/>
        </a:defRPr>
      </a:lvl4pPr>
      <a:lvl5pPr marL="1384052" indent="-303599" algn="l" rtl="0" fontAlgn="base">
        <a:spcBef>
          <a:spcPts val="2531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sym typeface="Gill Sans" charset="0"/>
        </a:defRPr>
      </a:lvl5pPr>
      <a:lvl6pPr marL="1705510" indent="-303599" algn="l" rtl="0" fontAlgn="base">
        <a:spcBef>
          <a:spcPts val="2531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sym typeface="Gill Sans" charset="0"/>
        </a:defRPr>
      </a:lvl6pPr>
      <a:lvl7pPr marL="2026967" indent="-303599" algn="l" rtl="0" fontAlgn="base">
        <a:spcBef>
          <a:spcPts val="2531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sym typeface="Gill Sans" charset="0"/>
        </a:defRPr>
      </a:lvl7pPr>
      <a:lvl8pPr marL="2348424" indent="-303599" algn="l" rtl="0" fontAlgn="base">
        <a:spcBef>
          <a:spcPts val="2531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sym typeface="Gill Sans" charset="0"/>
        </a:defRPr>
      </a:lvl8pPr>
      <a:lvl9pPr marL="2669882" indent="-303599" algn="l" rtl="0" fontAlgn="base">
        <a:spcBef>
          <a:spcPts val="2531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6.png"/><Relationship Id="rId5" Type="http://schemas.openxmlformats.org/officeDocument/2006/relationships/image" Target="../media/image3.jpe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6.png"/><Relationship Id="rId5" Type="http://schemas.openxmlformats.org/officeDocument/2006/relationships/image" Target="../media/image3.jpe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6.png"/><Relationship Id="rId5" Type="http://schemas.openxmlformats.org/officeDocument/2006/relationships/image" Target="../media/image3.jpe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6.png"/><Relationship Id="rId5" Type="http://schemas.openxmlformats.org/officeDocument/2006/relationships/image" Target="../media/image3.jpe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6.png"/><Relationship Id="rId5" Type="http://schemas.openxmlformats.org/officeDocument/2006/relationships/image" Target="../media/image3.jpe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6.png"/><Relationship Id="rId5" Type="http://schemas.openxmlformats.org/officeDocument/2006/relationships/image" Target="../media/image3.jpe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jpe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6" Type="http://schemas.microsoft.com/office/2007/relationships/hdphoto" Target="../media/hdphoto1.wdp"/><Relationship Id="rId7" Type="http://schemas.openxmlformats.org/officeDocument/2006/relationships/image" Target="../media/image32.gif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microsoft.com/office/2007/relationships/media" Target="../media/media3.avi"/><Relationship Id="rId2" Type="http://schemas.openxmlformats.org/officeDocument/2006/relationships/video" Target="../media/media3.avi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Relationship Id="rId3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3.jpe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3.jpe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453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4" name="Title 6"/>
          <p:cNvSpPr>
            <a:spLocks noGrp="1"/>
          </p:cNvSpPr>
          <p:nvPr>
            <p:ph type="ctrTitle"/>
          </p:nvPr>
        </p:nvSpPr>
        <p:spPr>
          <a:xfrm>
            <a:off x="0" y="533400"/>
            <a:ext cx="7162800" cy="20574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b="1" dirty="0" smtClean="0">
                <a:latin typeface="Arial" charset="0"/>
                <a:ea typeface="ＭＳ Ｐゴシック" charset="0"/>
              </a:rPr>
              <a:t>HF Radar Skill Assessment</a:t>
            </a:r>
            <a:endParaRPr lang="en-US" sz="4000" i="1" dirty="0">
              <a:latin typeface="Arial" charset="0"/>
              <a:ea typeface="ＭＳ Ｐゴシック" charset="0"/>
            </a:endParaRPr>
          </a:p>
        </p:txBody>
      </p:sp>
      <p:sp>
        <p:nvSpPr>
          <p:cNvPr id="3075" name="Subtitle 7"/>
          <p:cNvSpPr>
            <a:spLocks noGrp="1"/>
          </p:cNvSpPr>
          <p:nvPr>
            <p:ph type="subTitle" idx="1"/>
          </p:nvPr>
        </p:nvSpPr>
        <p:spPr>
          <a:xfrm>
            <a:off x="184484" y="2705100"/>
            <a:ext cx="4724400" cy="1752600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sz="2800" dirty="0" smtClean="0">
                <a:latin typeface="Arial" charset="0"/>
                <a:ea typeface="ＭＳ Ｐゴシック" charset="0"/>
              </a:rPr>
              <a:t>Hugh Roarty</a:t>
            </a:r>
          </a:p>
          <a:p>
            <a:pPr eaLnBrk="1" hangingPunct="1">
              <a:spcBef>
                <a:spcPts val="0"/>
              </a:spcBef>
            </a:pPr>
            <a:r>
              <a:rPr lang="en-US" sz="2800" dirty="0" smtClean="0">
                <a:latin typeface="Arial" charset="0"/>
                <a:ea typeface="ＭＳ Ｐゴシック" charset="0"/>
              </a:rPr>
              <a:t>Rutgers University</a:t>
            </a:r>
            <a:r>
              <a:rPr lang="en-US" sz="28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MARACOOS</a:t>
            </a:r>
          </a:p>
        </p:txBody>
      </p:sp>
      <p:pic>
        <p:nvPicPr>
          <p:cNvPr id="5" name="Picture 4" descr="NOAA_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177" y="3911600"/>
            <a:ext cx="1348622" cy="1293576"/>
          </a:xfrm>
          <a:prstGeom prst="rect">
            <a:avLst/>
          </a:prstGeom>
        </p:spPr>
      </p:pic>
      <p:pic>
        <p:nvPicPr>
          <p:cNvPr id="6" name="Picture 5" descr="MARACOOS_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02" y="5999930"/>
            <a:ext cx="3387047" cy="584200"/>
          </a:xfrm>
          <a:prstGeom prst="rect">
            <a:avLst/>
          </a:prstGeom>
        </p:spPr>
      </p:pic>
      <p:pic>
        <p:nvPicPr>
          <p:cNvPr id="7" name="Picture 6" descr="IOOS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3769" y="1829376"/>
            <a:ext cx="1042230" cy="189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9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992" y="5661422"/>
            <a:ext cx="133945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Line 2"/>
          <p:cNvSpPr>
            <a:spLocks noChangeShapeType="1"/>
          </p:cNvSpPr>
          <p:nvPr/>
        </p:nvSpPr>
        <p:spPr bwMode="auto">
          <a:xfrm>
            <a:off x="7026548" y="4491634"/>
            <a:ext cx="0" cy="2202285"/>
          </a:xfrm>
          <a:prstGeom prst="line">
            <a:avLst/>
          </a:prstGeom>
          <a:noFill/>
          <a:ln w="25400">
            <a:solidFill>
              <a:srgbClr val="80808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7865939" y="4491634"/>
            <a:ext cx="0" cy="2202285"/>
          </a:xfrm>
          <a:prstGeom prst="line">
            <a:avLst/>
          </a:prstGeom>
          <a:noFill/>
          <a:ln w="25400">
            <a:solidFill>
              <a:srgbClr val="80808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8723189" y="4491634"/>
            <a:ext cx="0" cy="2202285"/>
          </a:xfrm>
          <a:prstGeom prst="line">
            <a:avLst/>
          </a:prstGeom>
          <a:noFill/>
          <a:ln w="25400">
            <a:solidFill>
              <a:srgbClr val="80808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7445" y="3067348"/>
            <a:ext cx="340445" cy="336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6"/>
          <p:cNvSpPr>
            <a:spLocks/>
          </p:cNvSpPr>
          <p:nvPr/>
        </p:nvSpPr>
        <p:spPr bwMode="auto">
          <a:xfrm>
            <a:off x="-35719" y="6295430"/>
            <a:ext cx="9206508" cy="58043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 flipH="1">
            <a:off x="972220" y="4838775"/>
            <a:ext cx="0" cy="106933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0728" name="Rectangle 8"/>
          <p:cNvSpPr>
            <a:spLocks/>
          </p:cNvSpPr>
          <p:nvPr/>
        </p:nvSpPr>
        <p:spPr bwMode="auto">
          <a:xfrm rot="10800000" flipH="1">
            <a:off x="750094" y="4643438"/>
            <a:ext cx="437555" cy="214313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 flipH="1">
            <a:off x="971104" y="3778374"/>
            <a:ext cx="0" cy="852785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>
            <a:off x="1178720" y="4846588"/>
            <a:ext cx="446484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0731" name="Line 11"/>
          <p:cNvSpPr>
            <a:spLocks noChangeShapeType="1"/>
          </p:cNvSpPr>
          <p:nvPr/>
        </p:nvSpPr>
        <p:spPr bwMode="auto">
          <a:xfrm>
            <a:off x="303610" y="4846588"/>
            <a:ext cx="446484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0732" name="Freeform 12"/>
          <p:cNvSpPr>
            <a:spLocks/>
          </p:cNvSpPr>
          <p:nvPr/>
        </p:nvSpPr>
        <p:spPr bwMode="auto">
          <a:xfrm>
            <a:off x="1" y="5707187"/>
            <a:ext cx="3456906" cy="1153046"/>
          </a:xfrm>
          <a:custGeom>
            <a:avLst/>
            <a:gdLst>
              <a:gd name="T0" fmla="*/ 11 w 21600"/>
              <a:gd name="T1" fmla="*/ 0 h 21600"/>
              <a:gd name="T2" fmla="*/ 12628 w 21600"/>
              <a:gd name="T3" fmla="*/ 5538 h 21600"/>
              <a:gd name="T4" fmla="*/ 21600 w 21600"/>
              <a:gd name="T5" fmla="*/ 21600 h 21600"/>
              <a:gd name="T6" fmla="*/ 0 w 21600"/>
              <a:gd name="T7" fmla="*/ 21552 h 21600"/>
              <a:gd name="T8" fmla="*/ 11 w 21600"/>
              <a:gd name="T9" fmla="*/ 0 h 21600"/>
              <a:gd name="T10" fmla="*/ 11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11" y="0"/>
                </a:moveTo>
                <a:lnTo>
                  <a:pt x="12628" y="5538"/>
                </a:lnTo>
                <a:lnTo>
                  <a:pt x="21600" y="21600"/>
                </a:lnTo>
                <a:lnTo>
                  <a:pt x="0" y="21552"/>
                </a:lnTo>
                <a:lnTo>
                  <a:pt x="11" y="0"/>
                </a:lnTo>
                <a:close/>
                <a:moveTo>
                  <a:pt x="11" y="0"/>
                </a:move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0733" name="Freeform 13"/>
          <p:cNvSpPr>
            <a:spLocks/>
          </p:cNvSpPr>
          <p:nvPr/>
        </p:nvSpPr>
        <p:spPr bwMode="auto">
          <a:xfrm>
            <a:off x="3961433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0734" name="Freeform 14"/>
          <p:cNvSpPr>
            <a:spLocks/>
          </p:cNvSpPr>
          <p:nvPr/>
        </p:nvSpPr>
        <p:spPr bwMode="auto">
          <a:xfrm>
            <a:off x="4854402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0735" name="Freeform 15"/>
          <p:cNvSpPr>
            <a:spLocks/>
          </p:cNvSpPr>
          <p:nvPr/>
        </p:nvSpPr>
        <p:spPr bwMode="auto">
          <a:xfrm>
            <a:off x="5729512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0736" name="Freeform 16"/>
          <p:cNvSpPr>
            <a:spLocks/>
          </p:cNvSpPr>
          <p:nvPr/>
        </p:nvSpPr>
        <p:spPr bwMode="auto">
          <a:xfrm>
            <a:off x="6622480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0737" name="Line 17"/>
          <p:cNvSpPr>
            <a:spLocks noChangeShapeType="1"/>
          </p:cNvSpPr>
          <p:nvPr/>
        </p:nvSpPr>
        <p:spPr bwMode="auto">
          <a:xfrm>
            <a:off x="7044408" y="4761756"/>
            <a:ext cx="809253" cy="0"/>
          </a:xfrm>
          <a:prstGeom prst="line">
            <a:avLst/>
          </a:prstGeom>
          <a:noFill/>
          <a:ln w="38100">
            <a:solidFill>
              <a:srgbClr val="808080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0738" name="Rectangle 18"/>
          <p:cNvSpPr>
            <a:spLocks/>
          </p:cNvSpPr>
          <p:nvPr/>
        </p:nvSpPr>
        <p:spPr bwMode="auto">
          <a:xfrm>
            <a:off x="8064269" y="5004242"/>
            <a:ext cx="4795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808080"/>
                </a:solidFill>
                <a:latin typeface="Gill Sans" charset="0"/>
                <a:ea typeface="ＭＳ Ｐゴシック" charset="0"/>
                <a:sym typeface="Gill Sans" charset="0"/>
              </a:rPr>
              <a:t>λ/2</a:t>
            </a:r>
          </a:p>
        </p:txBody>
      </p:sp>
      <p:pic>
        <p:nvPicPr>
          <p:cNvPr id="30739" name="Picture 1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0953" y="4089797"/>
            <a:ext cx="133945" cy="1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Picture 2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9735" y="3540621"/>
            <a:ext cx="244451" cy="241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1" name="Freeform 21"/>
          <p:cNvSpPr>
            <a:spLocks/>
          </p:cNvSpPr>
          <p:nvPr/>
        </p:nvSpPr>
        <p:spPr bwMode="auto">
          <a:xfrm>
            <a:off x="7452941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0742" name="Freeform 22"/>
          <p:cNvSpPr>
            <a:spLocks/>
          </p:cNvSpPr>
          <p:nvPr/>
        </p:nvSpPr>
        <p:spPr bwMode="auto">
          <a:xfrm>
            <a:off x="8319122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0743" name="Freeform 23"/>
          <p:cNvSpPr>
            <a:spLocks/>
          </p:cNvSpPr>
          <p:nvPr/>
        </p:nvSpPr>
        <p:spPr bwMode="auto">
          <a:xfrm>
            <a:off x="3113113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0744" name="Line 24"/>
          <p:cNvSpPr>
            <a:spLocks noChangeShapeType="1"/>
          </p:cNvSpPr>
          <p:nvPr/>
        </p:nvSpPr>
        <p:spPr bwMode="auto">
          <a:xfrm>
            <a:off x="7892729" y="4761756"/>
            <a:ext cx="809253" cy="0"/>
          </a:xfrm>
          <a:prstGeom prst="line">
            <a:avLst/>
          </a:prstGeom>
          <a:noFill/>
          <a:ln w="38100">
            <a:solidFill>
              <a:srgbClr val="808080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0745" name="Rectangle 25"/>
          <p:cNvSpPr>
            <a:spLocks/>
          </p:cNvSpPr>
          <p:nvPr/>
        </p:nvSpPr>
        <p:spPr bwMode="auto">
          <a:xfrm>
            <a:off x="7215949" y="5004242"/>
            <a:ext cx="4795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808080"/>
                </a:solidFill>
                <a:latin typeface="Gill Sans" charset="0"/>
                <a:ea typeface="ＭＳ Ｐゴシック" charset="0"/>
                <a:sym typeface="Gill Sans" charset="0"/>
              </a:rPr>
              <a:t>λ/2</a:t>
            </a:r>
          </a:p>
        </p:txBody>
      </p:sp>
      <p:sp>
        <p:nvSpPr>
          <p:cNvPr id="30746" name="Rectangle 26"/>
          <p:cNvSpPr>
            <a:spLocks/>
          </p:cNvSpPr>
          <p:nvPr/>
        </p:nvSpPr>
        <p:spPr bwMode="auto">
          <a:xfrm>
            <a:off x="4552319" y="3923750"/>
            <a:ext cx="26930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BF0043"/>
                </a:solidFill>
                <a:latin typeface="Gill Sans" charset="0"/>
                <a:ea typeface="ＭＳ Ｐゴシック" charset="0"/>
                <a:sym typeface="Gill Sans" charset="0"/>
              </a:rPr>
              <a:t>λ</a:t>
            </a:r>
          </a:p>
        </p:txBody>
      </p:sp>
      <p:sp>
        <p:nvSpPr>
          <p:cNvPr id="30747" name="Line 27"/>
          <p:cNvSpPr>
            <a:spLocks noChangeShapeType="1"/>
          </p:cNvSpPr>
          <p:nvPr/>
        </p:nvSpPr>
        <p:spPr bwMode="auto">
          <a:xfrm>
            <a:off x="3855392" y="4324202"/>
            <a:ext cx="1665387" cy="1117"/>
          </a:xfrm>
          <a:prstGeom prst="line">
            <a:avLst/>
          </a:prstGeom>
          <a:noFill/>
          <a:ln w="38100">
            <a:solidFill>
              <a:srgbClr val="BF0043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0748" name="Rectangle 28"/>
          <p:cNvSpPr>
            <a:spLocks/>
          </p:cNvSpPr>
          <p:nvPr/>
        </p:nvSpPr>
        <p:spPr bwMode="auto">
          <a:xfrm>
            <a:off x="2802100" y="4111274"/>
            <a:ext cx="26930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BF0043"/>
                </a:solidFill>
                <a:latin typeface="Gill Sans" charset="0"/>
                <a:ea typeface="ＭＳ Ｐゴシック" charset="0"/>
                <a:sym typeface="Gill Sans" charset="0"/>
              </a:rPr>
              <a:t>λ</a:t>
            </a:r>
          </a:p>
        </p:txBody>
      </p:sp>
      <p:sp>
        <p:nvSpPr>
          <p:cNvPr id="30749" name="Line 29"/>
          <p:cNvSpPr>
            <a:spLocks noChangeShapeType="1"/>
          </p:cNvSpPr>
          <p:nvPr/>
        </p:nvSpPr>
        <p:spPr bwMode="auto">
          <a:xfrm>
            <a:off x="2105174" y="4511725"/>
            <a:ext cx="1665387" cy="1117"/>
          </a:xfrm>
          <a:prstGeom prst="line">
            <a:avLst/>
          </a:prstGeom>
          <a:noFill/>
          <a:ln w="38100">
            <a:solidFill>
              <a:srgbClr val="BF0043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0750" name="Rectangle 30"/>
          <p:cNvSpPr>
            <a:spLocks/>
          </p:cNvSpPr>
          <p:nvPr/>
        </p:nvSpPr>
        <p:spPr bwMode="auto">
          <a:xfrm>
            <a:off x="1095003" y="1236762"/>
            <a:ext cx="357634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rPr>
              <a:t>Bragg Sea Echo</a:t>
            </a:r>
          </a:p>
        </p:txBody>
      </p:sp>
      <p:sp>
        <p:nvSpPr>
          <p:cNvPr id="30751" name="Rectangle 31"/>
          <p:cNvSpPr>
            <a:spLocks/>
          </p:cNvSpPr>
          <p:nvPr/>
        </p:nvSpPr>
        <p:spPr bwMode="auto">
          <a:xfrm>
            <a:off x="3442756" y="6250692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rPr>
              <a:t>A</a:t>
            </a:r>
          </a:p>
        </p:txBody>
      </p:sp>
      <p:sp>
        <p:nvSpPr>
          <p:cNvPr id="30752" name="Rectangle 32"/>
          <p:cNvSpPr>
            <a:spLocks/>
          </p:cNvSpPr>
          <p:nvPr/>
        </p:nvSpPr>
        <p:spPr bwMode="auto">
          <a:xfrm>
            <a:off x="4318941" y="6250692"/>
            <a:ext cx="1299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rPr>
              <a:t>B</a:t>
            </a:r>
          </a:p>
        </p:txBody>
      </p:sp>
      <p:sp>
        <p:nvSpPr>
          <p:cNvPr id="30753" name="Rectangle 33"/>
          <p:cNvSpPr>
            <a:spLocks/>
          </p:cNvSpPr>
          <p:nvPr/>
        </p:nvSpPr>
        <p:spPr bwMode="auto">
          <a:xfrm>
            <a:off x="5194614" y="6250692"/>
            <a:ext cx="1634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rPr>
              <a:t>C</a:t>
            </a:r>
          </a:p>
        </p:txBody>
      </p:sp>
      <p:sp>
        <p:nvSpPr>
          <p:cNvPr id="30824" name="Rectangle 104"/>
          <p:cNvSpPr>
            <a:spLocks/>
          </p:cNvSpPr>
          <p:nvPr/>
        </p:nvSpPr>
        <p:spPr bwMode="auto">
          <a:xfrm>
            <a:off x="6913810" y="6389193"/>
            <a:ext cx="2071688" cy="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15" fontAlgn="base">
              <a:spcBef>
                <a:spcPts val="1266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rPr>
              <a:t>SeaSonde Principles</a:t>
            </a:r>
          </a:p>
        </p:txBody>
      </p:sp>
      <p:sp>
        <p:nvSpPr>
          <p:cNvPr id="30825" name="Rectangle 105"/>
          <p:cNvSpPr>
            <a:spLocks/>
          </p:cNvSpPr>
          <p:nvPr/>
        </p:nvSpPr>
        <p:spPr bwMode="auto">
          <a:xfrm>
            <a:off x="6913810" y="6389193"/>
            <a:ext cx="2071688" cy="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15" fontAlgn="base">
              <a:spcBef>
                <a:spcPts val="1266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rPr>
              <a:t>SeaSonde Principles</a:t>
            </a:r>
          </a:p>
        </p:txBody>
      </p:sp>
      <p:graphicFrame>
        <p:nvGraphicFramePr>
          <p:cNvPr id="38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443541"/>
              </p:ext>
            </p:extLst>
          </p:nvPr>
        </p:nvGraphicFramePr>
        <p:xfrm>
          <a:off x="5156670" y="196652"/>
          <a:ext cx="3387165" cy="2519287"/>
        </p:xfrm>
        <a:graphic>
          <a:graphicData uri="http://schemas.openxmlformats.org/drawingml/2006/table">
            <a:tbl>
              <a:tblPr/>
              <a:tblGrid>
                <a:gridCol w="677433"/>
                <a:gridCol w="677433"/>
                <a:gridCol w="677433"/>
                <a:gridCol w="677433"/>
                <a:gridCol w="677433"/>
              </a:tblGrid>
              <a:tr h="7333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Freq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MHz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meters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λ/2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meters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seconds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m/s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60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30.0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4.4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6.7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13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23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11.5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2.7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3.6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12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6.0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2.0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3.0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42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7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3.6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1.5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2.3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2398" y="5616774"/>
            <a:ext cx="143992" cy="6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Line 2"/>
          <p:cNvSpPr>
            <a:spLocks noChangeShapeType="1"/>
          </p:cNvSpPr>
          <p:nvPr/>
        </p:nvSpPr>
        <p:spPr bwMode="auto">
          <a:xfrm>
            <a:off x="7026548" y="4491634"/>
            <a:ext cx="0" cy="2202285"/>
          </a:xfrm>
          <a:prstGeom prst="line">
            <a:avLst/>
          </a:prstGeom>
          <a:noFill/>
          <a:ln w="25400">
            <a:solidFill>
              <a:srgbClr val="80808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2771" name="Line 3"/>
          <p:cNvSpPr>
            <a:spLocks noChangeShapeType="1"/>
          </p:cNvSpPr>
          <p:nvPr/>
        </p:nvSpPr>
        <p:spPr bwMode="auto">
          <a:xfrm>
            <a:off x="7865939" y="4491634"/>
            <a:ext cx="0" cy="2202285"/>
          </a:xfrm>
          <a:prstGeom prst="line">
            <a:avLst/>
          </a:prstGeom>
          <a:noFill/>
          <a:ln w="25400">
            <a:solidFill>
              <a:srgbClr val="80808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>
            <a:off x="8723189" y="4491634"/>
            <a:ext cx="0" cy="2202285"/>
          </a:xfrm>
          <a:prstGeom prst="line">
            <a:avLst/>
          </a:prstGeom>
          <a:noFill/>
          <a:ln w="25400">
            <a:solidFill>
              <a:srgbClr val="80808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6040" y="3067348"/>
            <a:ext cx="340445" cy="336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6"/>
          <p:cNvSpPr>
            <a:spLocks/>
          </p:cNvSpPr>
          <p:nvPr/>
        </p:nvSpPr>
        <p:spPr bwMode="auto">
          <a:xfrm>
            <a:off x="-35719" y="6295430"/>
            <a:ext cx="9206508" cy="58043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 flipH="1">
            <a:off x="972220" y="4838775"/>
            <a:ext cx="0" cy="106933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2776" name="Rectangle 8"/>
          <p:cNvSpPr>
            <a:spLocks/>
          </p:cNvSpPr>
          <p:nvPr/>
        </p:nvSpPr>
        <p:spPr bwMode="auto">
          <a:xfrm rot="10800000" flipH="1">
            <a:off x="750094" y="4643438"/>
            <a:ext cx="437555" cy="214313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 flipH="1">
            <a:off x="971104" y="3778374"/>
            <a:ext cx="0" cy="852785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>
            <a:off x="1178720" y="4846588"/>
            <a:ext cx="446484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2779" name="Line 11"/>
          <p:cNvSpPr>
            <a:spLocks noChangeShapeType="1"/>
          </p:cNvSpPr>
          <p:nvPr/>
        </p:nvSpPr>
        <p:spPr bwMode="auto">
          <a:xfrm>
            <a:off x="303610" y="4846588"/>
            <a:ext cx="446484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1" y="5707187"/>
            <a:ext cx="3456906" cy="1153046"/>
          </a:xfrm>
          <a:custGeom>
            <a:avLst/>
            <a:gdLst>
              <a:gd name="T0" fmla="*/ 11 w 21600"/>
              <a:gd name="T1" fmla="*/ 0 h 21600"/>
              <a:gd name="T2" fmla="*/ 12628 w 21600"/>
              <a:gd name="T3" fmla="*/ 5538 h 21600"/>
              <a:gd name="T4" fmla="*/ 21600 w 21600"/>
              <a:gd name="T5" fmla="*/ 21600 h 21600"/>
              <a:gd name="T6" fmla="*/ 0 w 21600"/>
              <a:gd name="T7" fmla="*/ 21552 h 21600"/>
              <a:gd name="T8" fmla="*/ 11 w 21600"/>
              <a:gd name="T9" fmla="*/ 0 h 21600"/>
              <a:gd name="T10" fmla="*/ 11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11" y="0"/>
                </a:moveTo>
                <a:lnTo>
                  <a:pt x="12628" y="5538"/>
                </a:lnTo>
                <a:lnTo>
                  <a:pt x="21600" y="21600"/>
                </a:lnTo>
                <a:lnTo>
                  <a:pt x="0" y="21552"/>
                </a:lnTo>
                <a:lnTo>
                  <a:pt x="11" y="0"/>
                </a:lnTo>
                <a:close/>
                <a:moveTo>
                  <a:pt x="11" y="0"/>
                </a:move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3961433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2782" name="Freeform 14"/>
          <p:cNvSpPr>
            <a:spLocks/>
          </p:cNvSpPr>
          <p:nvPr/>
        </p:nvSpPr>
        <p:spPr bwMode="auto">
          <a:xfrm>
            <a:off x="4854402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2783" name="Freeform 15"/>
          <p:cNvSpPr>
            <a:spLocks/>
          </p:cNvSpPr>
          <p:nvPr/>
        </p:nvSpPr>
        <p:spPr bwMode="auto">
          <a:xfrm>
            <a:off x="5729512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2784" name="Freeform 16"/>
          <p:cNvSpPr>
            <a:spLocks/>
          </p:cNvSpPr>
          <p:nvPr/>
        </p:nvSpPr>
        <p:spPr bwMode="auto">
          <a:xfrm>
            <a:off x="6622480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2785" name="Line 17"/>
          <p:cNvSpPr>
            <a:spLocks noChangeShapeType="1"/>
          </p:cNvSpPr>
          <p:nvPr/>
        </p:nvSpPr>
        <p:spPr bwMode="auto">
          <a:xfrm>
            <a:off x="7044408" y="4761756"/>
            <a:ext cx="809253" cy="0"/>
          </a:xfrm>
          <a:prstGeom prst="line">
            <a:avLst/>
          </a:prstGeom>
          <a:noFill/>
          <a:ln w="38100">
            <a:solidFill>
              <a:srgbClr val="808080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2786" name="Rectangle 18"/>
          <p:cNvSpPr>
            <a:spLocks/>
          </p:cNvSpPr>
          <p:nvPr/>
        </p:nvSpPr>
        <p:spPr bwMode="auto">
          <a:xfrm>
            <a:off x="8064269" y="5004242"/>
            <a:ext cx="4795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808080"/>
                </a:solidFill>
                <a:latin typeface="Gill Sans" charset="0"/>
                <a:ea typeface="ＭＳ Ｐゴシック" charset="0"/>
                <a:sym typeface="Gill Sans" charset="0"/>
              </a:rPr>
              <a:t>λ/2</a:t>
            </a:r>
          </a:p>
        </p:txBody>
      </p:sp>
      <p:pic>
        <p:nvPicPr>
          <p:cNvPr id="32787" name="Picture 1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9548" y="4089797"/>
            <a:ext cx="133945" cy="1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8" name="Picture 2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8328" y="3540621"/>
            <a:ext cx="244451" cy="241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9" name="Freeform 21"/>
          <p:cNvSpPr>
            <a:spLocks/>
          </p:cNvSpPr>
          <p:nvPr/>
        </p:nvSpPr>
        <p:spPr bwMode="auto">
          <a:xfrm>
            <a:off x="7452941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2790" name="Freeform 22"/>
          <p:cNvSpPr>
            <a:spLocks/>
          </p:cNvSpPr>
          <p:nvPr/>
        </p:nvSpPr>
        <p:spPr bwMode="auto">
          <a:xfrm>
            <a:off x="8319122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2791" name="Freeform 23"/>
          <p:cNvSpPr>
            <a:spLocks/>
          </p:cNvSpPr>
          <p:nvPr/>
        </p:nvSpPr>
        <p:spPr bwMode="auto">
          <a:xfrm>
            <a:off x="3113113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>
            <a:off x="7892729" y="4761756"/>
            <a:ext cx="809253" cy="0"/>
          </a:xfrm>
          <a:prstGeom prst="line">
            <a:avLst/>
          </a:prstGeom>
          <a:noFill/>
          <a:ln w="38100">
            <a:solidFill>
              <a:srgbClr val="808080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2793" name="Rectangle 25"/>
          <p:cNvSpPr>
            <a:spLocks/>
          </p:cNvSpPr>
          <p:nvPr/>
        </p:nvSpPr>
        <p:spPr bwMode="auto">
          <a:xfrm>
            <a:off x="7215949" y="5004242"/>
            <a:ext cx="4795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808080"/>
                </a:solidFill>
                <a:latin typeface="Gill Sans" charset="0"/>
                <a:ea typeface="ＭＳ Ｐゴシック" charset="0"/>
                <a:sym typeface="Gill Sans" charset="0"/>
              </a:rPr>
              <a:t>λ/2</a:t>
            </a:r>
          </a:p>
        </p:txBody>
      </p:sp>
      <p:sp>
        <p:nvSpPr>
          <p:cNvPr id="32794" name="Rectangle 26"/>
          <p:cNvSpPr>
            <a:spLocks/>
          </p:cNvSpPr>
          <p:nvPr/>
        </p:nvSpPr>
        <p:spPr bwMode="auto">
          <a:xfrm>
            <a:off x="4730912" y="3923750"/>
            <a:ext cx="26930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BF0043"/>
                </a:solidFill>
                <a:latin typeface="Gill Sans" charset="0"/>
                <a:ea typeface="ＭＳ Ｐゴシック" charset="0"/>
                <a:sym typeface="Gill Sans" charset="0"/>
              </a:rPr>
              <a:t>λ</a:t>
            </a:r>
          </a:p>
        </p:txBody>
      </p:sp>
      <p:sp>
        <p:nvSpPr>
          <p:cNvPr id="32795" name="Line 27"/>
          <p:cNvSpPr>
            <a:spLocks noChangeShapeType="1"/>
          </p:cNvSpPr>
          <p:nvPr/>
        </p:nvSpPr>
        <p:spPr bwMode="auto">
          <a:xfrm>
            <a:off x="4033986" y="4324202"/>
            <a:ext cx="1665387" cy="1117"/>
          </a:xfrm>
          <a:prstGeom prst="line">
            <a:avLst/>
          </a:prstGeom>
          <a:noFill/>
          <a:ln w="38100">
            <a:solidFill>
              <a:srgbClr val="BF0043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2796" name="Rectangle 28"/>
          <p:cNvSpPr>
            <a:spLocks/>
          </p:cNvSpPr>
          <p:nvPr/>
        </p:nvSpPr>
        <p:spPr bwMode="auto">
          <a:xfrm>
            <a:off x="2980694" y="4111274"/>
            <a:ext cx="26930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BF0043"/>
                </a:solidFill>
                <a:latin typeface="Gill Sans" charset="0"/>
                <a:ea typeface="ＭＳ Ｐゴシック" charset="0"/>
                <a:sym typeface="Gill Sans" charset="0"/>
              </a:rPr>
              <a:t>λ</a:t>
            </a:r>
          </a:p>
        </p:txBody>
      </p:sp>
      <p:sp>
        <p:nvSpPr>
          <p:cNvPr id="32797" name="Line 29"/>
          <p:cNvSpPr>
            <a:spLocks noChangeShapeType="1"/>
          </p:cNvSpPr>
          <p:nvPr/>
        </p:nvSpPr>
        <p:spPr bwMode="auto">
          <a:xfrm>
            <a:off x="2283767" y="4511725"/>
            <a:ext cx="1665387" cy="1117"/>
          </a:xfrm>
          <a:prstGeom prst="line">
            <a:avLst/>
          </a:prstGeom>
          <a:noFill/>
          <a:ln w="38100">
            <a:solidFill>
              <a:srgbClr val="BF0043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2798" name="Rectangle 30"/>
          <p:cNvSpPr>
            <a:spLocks/>
          </p:cNvSpPr>
          <p:nvPr/>
        </p:nvSpPr>
        <p:spPr bwMode="auto">
          <a:xfrm>
            <a:off x="1095003" y="1236762"/>
            <a:ext cx="357634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rPr>
              <a:t>Bragg Sea Echo</a:t>
            </a:r>
          </a:p>
        </p:txBody>
      </p:sp>
      <p:sp>
        <p:nvSpPr>
          <p:cNvPr id="32799" name="Rectangle 31"/>
          <p:cNvSpPr>
            <a:spLocks/>
          </p:cNvSpPr>
          <p:nvPr/>
        </p:nvSpPr>
        <p:spPr bwMode="auto">
          <a:xfrm>
            <a:off x="3442756" y="6250692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rPr>
              <a:t>A</a:t>
            </a:r>
          </a:p>
        </p:txBody>
      </p:sp>
      <p:sp>
        <p:nvSpPr>
          <p:cNvPr id="32800" name="Rectangle 32"/>
          <p:cNvSpPr>
            <a:spLocks/>
          </p:cNvSpPr>
          <p:nvPr/>
        </p:nvSpPr>
        <p:spPr bwMode="auto">
          <a:xfrm>
            <a:off x="4318941" y="6250692"/>
            <a:ext cx="1299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rPr>
              <a:t>B</a:t>
            </a:r>
          </a:p>
        </p:txBody>
      </p:sp>
      <p:sp>
        <p:nvSpPr>
          <p:cNvPr id="32801" name="Rectangle 33"/>
          <p:cNvSpPr>
            <a:spLocks/>
          </p:cNvSpPr>
          <p:nvPr/>
        </p:nvSpPr>
        <p:spPr bwMode="auto">
          <a:xfrm>
            <a:off x="5194614" y="6250692"/>
            <a:ext cx="1634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rPr>
              <a:t>C</a:t>
            </a:r>
          </a:p>
        </p:txBody>
      </p:sp>
      <p:sp>
        <p:nvSpPr>
          <p:cNvPr id="32872" name="Rectangle 104"/>
          <p:cNvSpPr>
            <a:spLocks/>
          </p:cNvSpPr>
          <p:nvPr/>
        </p:nvSpPr>
        <p:spPr bwMode="auto">
          <a:xfrm>
            <a:off x="6913810" y="6389193"/>
            <a:ext cx="2071688" cy="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15" fontAlgn="base">
              <a:spcBef>
                <a:spcPts val="1266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rPr>
              <a:t>SeaSonde Principles</a:t>
            </a:r>
          </a:p>
        </p:txBody>
      </p:sp>
      <p:sp>
        <p:nvSpPr>
          <p:cNvPr id="32873" name="Rectangle 105"/>
          <p:cNvSpPr>
            <a:spLocks/>
          </p:cNvSpPr>
          <p:nvPr/>
        </p:nvSpPr>
        <p:spPr bwMode="auto">
          <a:xfrm>
            <a:off x="6913810" y="6389193"/>
            <a:ext cx="2071688" cy="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15" fontAlgn="base">
              <a:spcBef>
                <a:spcPts val="1266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rPr>
              <a:t>SeaSonde Principles</a:t>
            </a:r>
          </a:p>
        </p:txBody>
      </p:sp>
      <p:graphicFrame>
        <p:nvGraphicFramePr>
          <p:cNvPr id="38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443541"/>
              </p:ext>
            </p:extLst>
          </p:nvPr>
        </p:nvGraphicFramePr>
        <p:xfrm>
          <a:off x="5156670" y="196652"/>
          <a:ext cx="3387165" cy="2519287"/>
        </p:xfrm>
        <a:graphic>
          <a:graphicData uri="http://schemas.openxmlformats.org/drawingml/2006/table">
            <a:tbl>
              <a:tblPr/>
              <a:tblGrid>
                <a:gridCol w="677433"/>
                <a:gridCol w="677433"/>
                <a:gridCol w="677433"/>
                <a:gridCol w="677433"/>
                <a:gridCol w="677433"/>
              </a:tblGrid>
              <a:tr h="7333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Freq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MHz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meters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λ/2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meters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seconds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m/s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60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30.0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4.4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6.7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13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23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11.5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2.7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3.6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12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6.0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2.0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3.0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42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7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3.6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1.5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2.3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3806" y="5572126"/>
            <a:ext cx="154037" cy="66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Line 2"/>
          <p:cNvSpPr>
            <a:spLocks noChangeShapeType="1"/>
          </p:cNvSpPr>
          <p:nvPr/>
        </p:nvSpPr>
        <p:spPr bwMode="auto">
          <a:xfrm>
            <a:off x="7026548" y="4491634"/>
            <a:ext cx="0" cy="2202285"/>
          </a:xfrm>
          <a:prstGeom prst="line">
            <a:avLst/>
          </a:prstGeom>
          <a:noFill/>
          <a:ln w="25400">
            <a:solidFill>
              <a:srgbClr val="80808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4819" name="Line 3"/>
          <p:cNvSpPr>
            <a:spLocks noChangeShapeType="1"/>
          </p:cNvSpPr>
          <p:nvPr/>
        </p:nvSpPr>
        <p:spPr bwMode="auto">
          <a:xfrm>
            <a:off x="7865939" y="4491634"/>
            <a:ext cx="0" cy="2202285"/>
          </a:xfrm>
          <a:prstGeom prst="line">
            <a:avLst/>
          </a:prstGeom>
          <a:noFill/>
          <a:ln w="25400">
            <a:solidFill>
              <a:srgbClr val="80808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>
            <a:off x="8723189" y="4491634"/>
            <a:ext cx="0" cy="2202285"/>
          </a:xfrm>
          <a:prstGeom prst="line">
            <a:avLst/>
          </a:prstGeom>
          <a:noFill/>
          <a:ln w="25400">
            <a:solidFill>
              <a:srgbClr val="80808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4633" y="3067348"/>
            <a:ext cx="340445" cy="336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ctangle 6"/>
          <p:cNvSpPr>
            <a:spLocks/>
          </p:cNvSpPr>
          <p:nvPr/>
        </p:nvSpPr>
        <p:spPr bwMode="auto">
          <a:xfrm>
            <a:off x="-35719" y="6295430"/>
            <a:ext cx="9206508" cy="58043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>
            <a:off x="972220" y="4838775"/>
            <a:ext cx="0" cy="106933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4824" name="Rectangle 8"/>
          <p:cNvSpPr>
            <a:spLocks/>
          </p:cNvSpPr>
          <p:nvPr/>
        </p:nvSpPr>
        <p:spPr bwMode="auto">
          <a:xfrm rot="10800000" flipH="1">
            <a:off x="750094" y="4643438"/>
            <a:ext cx="437555" cy="214313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 flipH="1">
            <a:off x="971104" y="3778374"/>
            <a:ext cx="0" cy="852785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1178720" y="4846588"/>
            <a:ext cx="446484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4827" name="Line 11"/>
          <p:cNvSpPr>
            <a:spLocks noChangeShapeType="1"/>
          </p:cNvSpPr>
          <p:nvPr/>
        </p:nvSpPr>
        <p:spPr bwMode="auto">
          <a:xfrm>
            <a:off x="303610" y="4846588"/>
            <a:ext cx="446484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4828" name="Freeform 12"/>
          <p:cNvSpPr>
            <a:spLocks/>
          </p:cNvSpPr>
          <p:nvPr/>
        </p:nvSpPr>
        <p:spPr bwMode="auto">
          <a:xfrm>
            <a:off x="1" y="5707187"/>
            <a:ext cx="3456906" cy="1153046"/>
          </a:xfrm>
          <a:custGeom>
            <a:avLst/>
            <a:gdLst>
              <a:gd name="T0" fmla="*/ 11 w 21600"/>
              <a:gd name="T1" fmla="*/ 0 h 21600"/>
              <a:gd name="T2" fmla="*/ 12628 w 21600"/>
              <a:gd name="T3" fmla="*/ 5538 h 21600"/>
              <a:gd name="T4" fmla="*/ 21600 w 21600"/>
              <a:gd name="T5" fmla="*/ 21600 h 21600"/>
              <a:gd name="T6" fmla="*/ 0 w 21600"/>
              <a:gd name="T7" fmla="*/ 21552 h 21600"/>
              <a:gd name="T8" fmla="*/ 11 w 21600"/>
              <a:gd name="T9" fmla="*/ 0 h 21600"/>
              <a:gd name="T10" fmla="*/ 11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11" y="0"/>
                </a:moveTo>
                <a:lnTo>
                  <a:pt x="12628" y="5538"/>
                </a:lnTo>
                <a:lnTo>
                  <a:pt x="21600" y="21600"/>
                </a:lnTo>
                <a:lnTo>
                  <a:pt x="0" y="21552"/>
                </a:lnTo>
                <a:lnTo>
                  <a:pt x="11" y="0"/>
                </a:lnTo>
                <a:close/>
                <a:moveTo>
                  <a:pt x="11" y="0"/>
                </a:move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4829" name="Freeform 13"/>
          <p:cNvSpPr>
            <a:spLocks/>
          </p:cNvSpPr>
          <p:nvPr/>
        </p:nvSpPr>
        <p:spPr bwMode="auto">
          <a:xfrm>
            <a:off x="3961433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4830" name="Freeform 14"/>
          <p:cNvSpPr>
            <a:spLocks/>
          </p:cNvSpPr>
          <p:nvPr/>
        </p:nvSpPr>
        <p:spPr bwMode="auto">
          <a:xfrm>
            <a:off x="4854402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4831" name="Freeform 15"/>
          <p:cNvSpPr>
            <a:spLocks/>
          </p:cNvSpPr>
          <p:nvPr/>
        </p:nvSpPr>
        <p:spPr bwMode="auto">
          <a:xfrm>
            <a:off x="5729512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4832" name="Freeform 16"/>
          <p:cNvSpPr>
            <a:spLocks/>
          </p:cNvSpPr>
          <p:nvPr/>
        </p:nvSpPr>
        <p:spPr bwMode="auto">
          <a:xfrm>
            <a:off x="6622480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4833" name="Line 17"/>
          <p:cNvSpPr>
            <a:spLocks noChangeShapeType="1"/>
          </p:cNvSpPr>
          <p:nvPr/>
        </p:nvSpPr>
        <p:spPr bwMode="auto">
          <a:xfrm>
            <a:off x="7044408" y="4761756"/>
            <a:ext cx="809253" cy="0"/>
          </a:xfrm>
          <a:prstGeom prst="line">
            <a:avLst/>
          </a:prstGeom>
          <a:noFill/>
          <a:ln w="38100">
            <a:solidFill>
              <a:srgbClr val="808080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4834" name="Rectangle 18"/>
          <p:cNvSpPr>
            <a:spLocks/>
          </p:cNvSpPr>
          <p:nvPr/>
        </p:nvSpPr>
        <p:spPr bwMode="auto">
          <a:xfrm>
            <a:off x="8064269" y="5004242"/>
            <a:ext cx="4795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808080"/>
                </a:solidFill>
                <a:latin typeface="Gill Sans" charset="0"/>
                <a:ea typeface="ＭＳ Ｐゴシック" charset="0"/>
                <a:sym typeface="Gill Sans" charset="0"/>
              </a:rPr>
              <a:t>λ/2</a:t>
            </a:r>
          </a:p>
        </p:txBody>
      </p:sp>
      <p:pic>
        <p:nvPicPr>
          <p:cNvPr id="34835" name="Picture 1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141" y="4089797"/>
            <a:ext cx="133945" cy="1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6" name="Picture 2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6923" y="3540621"/>
            <a:ext cx="244451" cy="241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7" name="Freeform 21"/>
          <p:cNvSpPr>
            <a:spLocks/>
          </p:cNvSpPr>
          <p:nvPr/>
        </p:nvSpPr>
        <p:spPr bwMode="auto">
          <a:xfrm>
            <a:off x="7452941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4838" name="Freeform 22"/>
          <p:cNvSpPr>
            <a:spLocks/>
          </p:cNvSpPr>
          <p:nvPr/>
        </p:nvSpPr>
        <p:spPr bwMode="auto">
          <a:xfrm>
            <a:off x="8319122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4839" name="Freeform 23"/>
          <p:cNvSpPr>
            <a:spLocks/>
          </p:cNvSpPr>
          <p:nvPr/>
        </p:nvSpPr>
        <p:spPr bwMode="auto">
          <a:xfrm>
            <a:off x="3113113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4840" name="Line 24"/>
          <p:cNvSpPr>
            <a:spLocks noChangeShapeType="1"/>
          </p:cNvSpPr>
          <p:nvPr/>
        </p:nvSpPr>
        <p:spPr bwMode="auto">
          <a:xfrm>
            <a:off x="7892729" y="4761756"/>
            <a:ext cx="809253" cy="0"/>
          </a:xfrm>
          <a:prstGeom prst="line">
            <a:avLst/>
          </a:prstGeom>
          <a:noFill/>
          <a:ln w="38100">
            <a:solidFill>
              <a:srgbClr val="808080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4841" name="Rectangle 25"/>
          <p:cNvSpPr>
            <a:spLocks/>
          </p:cNvSpPr>
          <p:nvPr/>
        </p:nvSpPr>
        <p:spPr bwMode="auto">
          <a:xfrm>
            <a:off x="7215949" y="5004242"/>
            <a:ext cx="4795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808080"/>
                </a:solidFill>
                <a:latin typeface="Gill Sans" charset="0"/>
                <a:ea typeface="ＭＳ Ｐゴシック" charset="0"/>
                <a:sym typeface="Gill Sans" charset="0"/>
              </a:rPr>
              <a:t>λ/2</a:t>
            </a:r>
          </a:p>
        </p:txBody>
      </p:sp>
      <p:sp>
        <p:nvSpPr>
          <p:cNvPr id="34842" name="Rectangle 26"/>
          <p:cNvSpPr>
            <a:spLocks/>
          </p:cNvSpPr>
          <p:nvPr/>
        </p:nvSpPr>
        <p:spPr bwMode="auto">
          <a:xfrm>
            <a:off x="4909506" y="3923750"/>
            <a:ext cx="26930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BF0043"/>
                </a:solidFill>
                <a:latin typeface="Gill Sans" charset="0"/>
                <a:ea typeface="ＭＳ Ｐゴシック" charset="0"/>
                <a:sym typeface="Gill Sans" charset="0"/>
              </a:rPr>
              <a:t>λ</a:t>
            </a:r>
          </a:p>
        </p:txBody>
      </p:sp>
      <p:sp>
        <p:nvSpPr>
          <p:cNvPr id="34843" name="Line 27"/>
          <p:cNvSpPr>
            <a:spLocks noChangeShapeType="1"/>
          </p:cNvSpPr>
          <p:nvPr/>
        </p:nvSpPr>
        <p:spPr bwMode="auto">
          <a:xfrm>
            <a:off x="4212581" y="4324202"/>
            <a:ext cx="1665387" cy="1117"/>
          </a:xfrm>
          <a:prstGeom prst="line">
            <a:avLst/>
          </a:prstGeom>
          <a:noFill/>
          <a:ln w="38100">
            <a:solidFill>
              <a:srgbClr val="BF0043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4844" name="Rectangle 28"/>
          <p:cNvSpPr>
            <a:spLocks/>
          </p:cNvSpPr>
          <p:nvPr/>
        </p:nvSpPr>
        <p:spPr bwMode="auto">
          <a:xfrm>
            <a:off x="3159287" y="4111274"/>
            <a:ext cx="26930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BF0043"/>
                </a:solidFill>
                <a:latin typeface="Gill Sans" charset="0"/>
                <a:ea typeface="ＭＳ Ｐゴシック" charset="0"/>
                <a:sym typeface="Gill Sans" charset="0"/>
              </a:rPr>
              <a:t>λ</a:t>
            </a:r>
          </a:p>
        </p:txBody>
      </p:sp>
      <p:sp>
        <p:nvSpPr>
          <p:cNvPr id="34845" name="Line 29"/>
          <p:cNvSpPr>
            <a:spLocks noChangeShapeType="1"/>
          </p:cNvSpPr>
          <p:nvPr/>
        </p:nvSpPr>
        <p:spPr bwMode="auto">
          <a:xfrm>
            <a:off x="2462361" y="4511725"/>
            <a:ext cx="1665387" cy="1117"/>
          </a:xfrm>
          <a:prstGeom prst="line">
            <a:avLst/>
          </a:prstGeom>
          <a:noFill/>
          <a:ln w="38100">
            <a:solidFill>
              <a:srgbClr val="BF0043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4846" name="Rectangle 30"/>
          <p:cNvSpPr>
            <a:spLocks/>
          </p:cNvSpPr>
          <p:nvPr/>
        </p:nvSpPr>
        <p:spPr bwMode="auto">
          <a:xfrm>
            <a:off x="1095003" y="1236762"/>
            <a:ext cx="357634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rPr>
              <a:t>Bragg Sea Echo</a:t>
            </a:r>
          </a:p>
        </p:txBody>
      </p:sp>
      <p:sp>
        <p:nvSpPr>
          <p:cNvPr id="34847" name="Rectangle 31"/>
          <p:cNvSpPr>
            <a:spLocks/>
          </p:cNvSpPr>
          <p:nvPr/>
        </p:nvSpPr>
        <p:spPr bwMode="auto">
          <a:xfrm>
            <a:off x="3442756" y="6250692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rPr>
              <a:t>A</a:t>
            </a:r>
          </a:p>
        </p:txBody>
      </p:sp>
      <p:sp>
        <p:nvSpPr>
          <p:cNvPr id="34848" name="Rectangle 32"/>
          <p:cNvSpPr>
            <a:spLocks/>
          </p:cNvSpPr>
          <p:nvPr/>
        </p:nvSpPr>
        <p:spPr bwMode="auto">
          <a:xfrm>
            <a:off x="4318941" y="6250692"/>
            <a:ext cx="1299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rPr>
              <a:t>B</a:t>
            </a:r>
          </a:p>
        </p:txBody>
      </p:sp>
      <p:sp>
        <p:nvSpPr>
          <p:cNvPr id="34849" name="Rectangle 33"/>
          <p:cNvSpPr>
            <a:spLocks/>
          </p:cNvSpPr>
          <p:nvPr/>
        </p:nvSpPr>
        <p:spPr bwMode="auto">
          <a:xfrm>
            <a:off x="5194614" y="6250692"/>
            <a:ext cx="1634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rPr>
              <a:t>C</a:t>
            </a:r>
          </a:p>
        </p:txBody>
      </p:sp>
      <p:sp>
        <p:nvSpPr>
          <p:cNvPr id="34920" name="Rectangle 104"/>
          <p:cNvSpPr>
            <a:spLocks/>
          </p:cNvSpPr>
          <p:nvPr/>
        </p:nvSpPr>
        <p:spPr bwMode="auto">
          <a:xfrm>
            <a:off x="6913810" y="6389193"/>
            <a:ext cx="2071688" cy="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15" fontAlgn="base">
              <a:spcBef>
                <a:spcPts val="1266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rPr>
              <a:t>SeaSonde Principles</a:t>
            </a:r>
          </a:p>
        </p:txBody>
      </p:sp>
      <p:sp>
        <p:nvSpPr>
          <p:cNvPr id="34921" name="Rectangle 105"/>
          <p:cNvSpPr>
            <a:spLocks/>
          </p:cNvSpPr>
          <p:nvPr/>
        </p:nvSpPr>
        <p:spPr bwMode="auto">
          <a:xfrm>
            <a:off x="6913810" y="6389193"/>
            <a:ext cx="2071688" cy="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15" fontAlgn="base">
              <a:spcBef>
                <a:spcPts val="1266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rPr>
              <a:t>SeaSonde Principles</a:t>
            </a:r>
          </a:p>
        </p:txBody>
      </p:sp>
      <p:graphicFrame>
        <p:nvGraphicFramePr>
          <p:cNvPr id="38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443541"/>
              </p:ext>
            </p:extLst>
          </p:nvPr>
        </p:nvGraphicFramePr>
        <p:xfrm>
          <a:off x="5156670" y="196652"/>
          <a:ext cx="3387165" cy="2519287"/>
        </p:xfrm>
        <a:graphic>
          <a:graphicData uri="http://schemas.openxmlformats.org/drawingml/2006/table">
            <a:tbl>
              <a:tblPr/>
              <a:tblGrid>
                <a:gridCol w="677433"/>
                <a:gridCol w="677433"/>
                <a:gridCol w="677433"/>
                <a:gridCol w="677433"/>
                <a:gridCol w="677433"/>
              </a:tblGrid>
              <a:tr h="7333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Freq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MHz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meters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λ/2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meters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seconds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m/s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60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30.0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4.4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6.7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13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23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11.5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2.7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3.6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12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6.0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2.0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3.0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42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7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3.6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1.5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2.3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4096" y="5536406"/>
            <a:ext cx="162967" cy="70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Line 2"/>
          <p:cNvSpPr>
            <a:spLocks noChangeShapeType="1"/>
          </p:cNvSpPr>
          <p:nvPr/>
        </p:nvSpPr>
        <p:spPr bwMode="auto">
          <a:xfrm>
            <a:off x="7026548" y="4491634"/>
            <a:ext cx="0" cy="2202285"/>
          </a:xfrm>
          <a:prstGeom prst="line">
            <a:avLst/>
          </a:prstGeom>
          <a:noFill/>
          <a:ln w="25400">
            <a:solidFill>
              <a:srgbClr val="80808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6867" name="Line 3"/>
          <p:cNvSpPr>
            <a:spLocks noChangeShapeType="1"/>
          </p:cNvSpPr>
          <p:nvPr/>
        </p:nvSpPr>
        <p:spPr bwMode="auto">
          <a:xfrm>
            <a:off x="7865939" y="4491634"/>
            <a:ext cx="0" cy="2202285"/>
          </a:xfrm>
          <a:prstGeom prst="line">
            <a:avLst/>
          </a:prstGeom>
          <a:noFill/>
          <a:ln w="25400">
            <a:solidFill>
              <a:srgbClr val="80808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>
            <a:off x="8723189" y="4491634"/>
            <a:ext cx="0" cy="2202285"/>
          </a:xfrm>
          <a:prstGeom prst="line">
            <a:avLst/>
          </a:prstGeom>
          <a:noFill/>
          <a:ln w="25400">
            <a:solidFill>
              <a:srgbClr val="80808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3226" y="3067348"/>
            <a:ext cx="340445" cy="336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Rectangle 6"/>
          <p:cNvSpPr>
            <a:spLocks/>
          </p:cNvSpPr>
          <p:nvPr/>
        </p:nvSpPr>
        <p:spPr bwMode="auto">
          <a:xfrm>
            <a:off x="-35719" y="6295430"/>
            <a:ext cx="9206508" cy="58043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 flipH="1">
            <a:off x="972220" y="4838775"/>
            <a:ext cx="0" cy="106933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6872" name="Rectangle 8"/>
          <p:cNvSpPr>
            <a:spLocks/>
          </p:cNvSpPr>
          <p:nvPr/>
        </p:nvSpPr>
        <p:spPr bwMode="auto">
          <a:xfrm rot="10800000" flipH="1">
            <a:off x="750094" y="4643438"/>
            <a:ext cx="437555" cy="214313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 flipH="1">
            <a:off x="971104" y="3778374"/>
            <a:ext cx="0" cy="852785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>
            <a:off x="1178720" y="4846588"/>
            <a:ext cx="446484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>
            <a:off x="303610" y="4846588"/>
            <a:ext cx="446484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6876" name="Freeform 12"/>
          <p:cNvSpPr>
            <a:spLocks/>
          </p:cNvSpPr>
          <p:nvPr/>
        </p:nvSpPr>
        <p:spPr bwMode="auto">
          <a:xfrm>
            <a:off x="1" y="5707187"/>
            <a:ext cx="3456906" cy="1153046"/>
          </a:xfrm>
          <a:custGeom>
            <a:avLst/>
            <a:gdLst>
              <a:gd name="T0" fmla="*/ 11 w 21600"/>
              <a:gd name="T1" fmla="*/ 0 h 21600"/>
              <a:gd name="T2" fmla="*/ 12628 w 21600"/>
              <a:gd name="T3" fmla="*/ 5538 h 21600"/>
              <a:gd name="T4" fmla="*/ 21600 w 21600"/>
              <a:gd name="T5" fmla="*/ 21600 h 21600"/>
              <a:gd name="T6" fmla="*/ 0 w 21600"/>
              <a:gd name="T7" fmla="*/ 21552 h 21600"/>
              <a:gd name="T8" fmla="*/ 11 w 21600"/>
              <a:gd name="T9" fmla="*/ 0 h 21600"/>
              <a:gd name="T10" fmla="*/ 11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11" y="0"/>
                </a:moveTo>
                <a:lnTo>
                  <a:pt x="12628" y="5538"/>
                </a:lnTo>
                <a:lnTo>
                  <a:pt x="21600" y="21600"/>
                </a:lnTo>
                <a:lnTo>
                  <a:pt x="0" y="21552"/>
                </a:lnTo>
                <a:lnTo>
                  <a:pt x="11" y="0"/>
                </a:lnTo>
                <a:close/>
                <a:moveTo>
                  <a:pt x="11" y="0"/>
                </a:move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6877" name="Freeform 13"/>
          <p:cNvSpPr>
            <a:spLocks/>
          </p:cNvSpPr>
          <p:nvPr/>
        </p:nvSpPr>
        <p:spPr bwMode="auto">
          <a:xfrm>
            <a:off x="3961433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6878" name="Freeform 14"/>
          <p:cNvSpPr>
            <a:spLocks/>
          </p:cNvSpPr>
          <p:nvPr/>
        </p:nvSpPr>
        <p:spPr bwMode="auto">
          <a:xfrm>
            <a:off x="4854402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6879" name="Freeform 15"/>
          <p:cNvSpPr>
            <a:spLocks/>
          </p:cNvSpPr>
          <p:nvPr/>
        </p:nvSpPr>
        <p:spPr bwMode="auto">
          <a:xfrm>
            <a:off x="5729512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6880" name="Freeform 16"/>
          <p:cNvSpPr>
            <a:spLocks/>
          </p:cNvSpPr>
          <p:nvPr/>
        </p:nvSpPr>
        <p:spPr bwMode="auto">
          <a:xfrm>
            <a:off x="6622480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6881" name="Line 17"/>
          <p:cNvSpPr>
            <a:spLocks noChangeShapeType="1"/>
          </p:cNvSpPr>
          <p:nvPr/>
        </p:nvSpPr>
        <p:spPr bwMode="auto">
          <a:xfrm>
            <a:off x="7044408" y="4761756"/>
            <a:ext cx="809253" cy="0"/>
          </a:xfrm>
          <a:prstGeom prst="line">
            <a:avLst/>
          </a:prstGeom>
          <a:noFill/>
          <a:ln w="38100">
            <a:solidFill>
              <a:srgbClr val="808080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6882" name="Rectangle 18"/>
          <p:cNvSpPr>
            <a:spLocks/>
          </p:cNvSpPr>
          <p:nvPr/>
        </p:nvSpPr>
        <p:spPr bwMode="auto">
          <a:xfrm>
            <a:off x="8064269" y="5004242"/>
            <a:ext cx="4795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808080"/>
                </a:solidFill>
                <a:latin typeface="Gill Sans" charset="0"/>
                <a:ea typeface="ＭＳ Ｐゴシック" charset="0"/>
                <a:sym typeface="Gill Sans" charset="0"/>
              </a:rPr>
              <a:t>λ/2</a:t>
            </a:r>
          </a:p>
        </p:txBody>
      </p:sp>
      <p:pic>
        <p:nvPicPr>
          <p:cNvPr id="36883" name="Picture 1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6735" y="4089797"/>
            <a:ext cx="133945" cy="1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4" name="Picture 2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5516" y="3540621"/>
            <a:ext cx="244451" cy="241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5" name="Freeform 21"/>
          <p:cNvSpPr>
            <a:spLocks/>
          </p:cNvSpPr>
          <p:nvPr/>
        </p:nvSpPr>
        <p:spPr bwMode="auto">
          <a:xfrm>
            <a:off x="7452941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6886" name="Freeform 22"/>
          <p:cNvSpPr>
            <a:spLocks/>
          </p:cNvSpPr>
          <p:nvPr/>
        </p:nvSpPr>
        <p:spPr bwMode="auto">
          <a:xfrm>
            <a:off x="8319122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6887" name="Freeform 23"/>
          <p:cNvSpPr>
            <a:spLocks/>
          </p:cNvSpPr>
          <p:nvPr/>
        </p:nvSpPr>
        <p:spPr bwMode="auto">
          <a:xfrm>
            <a:off x="3113113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6888" name="Line 24"/>
          <p:cNvSpPr>
            <a:spLocks noChangeShapeType="1"/>
          </p:cNvSpPr>
          <p:nvPr/>
        </p:nvSpPr>
        <p:spPr bwMode="auto">
          <a:xfrm>
            <a:off x="7892729" y="4761756"/>
            <a:ext cx="809253" cy="0"/>
          </a:xfrm>
          <a:prstGeom prst="line">
            <a:avLst/>
          </a:prstGeom>
          <a:noFill/>
          <a:ln w="38100">
            <a:solidFill>
              <a:srgbClr val="808080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6889" name="Rectangle 25"/>
          <p:cNvSpPr>
            <a:spLocks/>
          </p:cNvSpPr>
          <p:nvPr/>
        </p:nvSpPr>
        <p:spPr bwMode="auto">
          <a:xfrm>
            <a:off x="7215949" y="5004242"/>
            <a:ext cx="4795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808080"/>
                </a:solidFill>
                <a:latin typeface="Gill Sans" charset="0"/>
                <a:ea typeface="ＭＳ Ｐゴシック" charset="0"/>
                <a:sym typeface="Gill Sans" charset="0"/>
              </a:rPr>
              <a:t>λ/2</a:t>
            </a:r>
          </a:p>
        </p:txBody>
      </p:sp>
      <p:sp>
        <p:nvSpPr>
          <p:cNvPr id="36890" name="Rectangle 26"/>
          <p:cNvSpPr>
            <a:spLocks/>
          </p:cNvSpPr>
          <p:nvPr/>
        </p:nvSpPr>
        <p:spPr bwMode="auto">
          <a:xfrm>
            <a:off x="5088100" y="3923750"/>
            <a:ext cx="26930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BF0043"/>
                </a:solidFill>
                <a:latin typeface="Gill Sans" charset="0"/>
                <a:ea typeface="ＭＳ Ｐゴシック" charset="0"/>
                <a:sym typeface="Gill Sans" charset="0"/>
              </a:rPr>
              <a:t>λ</a:t>
            </a:r>
          </a:p>
        </p:txBody>
      </p:sp>
      <p:sp>
        <p:nvSpPr>
          <p:cNvPr id="36891" name="Line 27"/>
          <p:cNvSpPr>
            <a:spLocks noChangeShapeType="1"/>
          </p:cNvSpPr>
          <p:nvPr/>
        </p:nvSpPr>
        <p:spPr bwMode="auto">
          <a:xfrm>
            <a:off x="4391174" y="4324202"/>
            <a:ext cx="1665387" cy="1117"/>
          </a:xfrm>
          <a:prstGeom prst="line">
            <a:avLst/>
          </a:prstGeom>
          <a:noFill/>
          <a:ln w="38100">
            <a:solidFill>
              <a:srgbClr val="BF0043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6892" name="Rectangle 28"/>
          <p:cNvSpPr>
            <a:spLocks/>
          </p:cNvSpPr>
          <p:nvPr/>
        </p:nvSpPr>
        <p:spPr bwMode="auto">
          <a:xfrm>
            <a:off x="3337881" y="4111274"/>
            <a:ext cx="26930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BF0043"/>
                </a:solidFill>
                <a:latin typeface="Gill Sans" charset="0"/>
                <a:ea typeface="ＭＳ Ｐゴシック" charset="0"/>
                <a:sym typeface="Gill Sans" charset="0"/>
              </a:rPr>
              <a:t>λ</a:t>
            </a:r>
          </a:p>
        </p:txBody>
      </p:sp>
      <p:sp>
        <p:nvSpPr>
          <p:cNvPr id="36893" name="Line 29"/>
          <p:cNvSpPr>
            <a:spLocks noChangeShapeType="1"/>
          </p:cNvSpPr>
          <p:nvPr/>
        </p:nvSpPr>
        <p:spPr bwMode="auto">
          <a:xfrm>
            <a:off x="2640956" y="4511725"/>
            <a:ext cx="1665387" cy="1117"/>
          </a:xfrm>
          <a:prstGeom prst="line">
            <a:avLst/>
          </a:prstGeom>
          <a:noFill/>
          <a:ln w="38100">
            <a:solidFill>
              <a:srgbClr val="BF0043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6894" name="Rectangle 30"/>
          <p:cNvSpPr>
            <a:spLocks/>
          </p:cNvSpPr>
          <p:nvPr/>
        </p:nvSpPr>
        <p:spPr bwMode="auto">
          <a:xfrm>
            <a:off x="1095003" y="1236762"/>
            <a:ext cx="357634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rPr>
              <a:t>Bragg Sea Echo</a:t>
            </a:r>
          </a:p>
        </p:txBody>
      </p:sp>
      <p:sp>
        <p:nvSpPr>
          <p:cNvPr id="36895" name="Rectangle 31"/>
          <p:cNvSpPr>
            <a:spLocks/>
          </p:cNvSpPr>
          <p:nvPr/>
        </p:nvSpPr>
        <p:spPr bwMode="auto">
          <a:xfrm>
            <a:off x="3442756" y="6250692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rPr>
              <a:t>A</a:t>
            </a:r>
          </a:p>
        </p:txBody>
      </p:sp>
      <p:sp>
        <p:nvSpPr>
          <p:cNvPr id="36896" name="Rectangle 32"/>
          <p:cNvSpPr>
            <a:spLocks/>
          </p:cNvSpPr>
          <p:nvPr/>
        </p:nvSpPr>
        <p:spPr bwMode="auto">
          <a:xfrm>
            <a:off x="4318941" y="6250692"/>
            <a:ext cx="1299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rPr>
              <a:t>B</a:t>
            </a:r>
          </a:p>
        </p:txBody>
      </p:sp>
      <p:sp>
        <p:nvSpPr>
          <p:cNvPr id="36897" name="Rectangle 33"/>
          <p:cNvSpPr>
            <a:spLocks/>
          </p:cNvSpPr>
          <p:nvPr/>
        </p:nvSpPr>
        <p:spPr bwMode="auto">
          <a:xfrm>
            <a:off x="5194614" y="6250692"/>
            <a:ext cx="1634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rPr>
              <a:t>C</a:t>
            </a:r>
          </a:p>
        </p:txBody>
      </p:sp>
      <p:sp>
        <p:nvSpPr>
          <p:cNvPr id="36968" name="Rectangle 104"/>
          <p:cNvSpPr>
            <a:spLocks/>
          </p:cNvSpPr>
          <p:nvPr/>
        </p:nvSpPr>
        <p:spPr bwMode="auto">
          <a:xfrm>
            <a:off x="6913810" y="6389193"/>
            <a:ext cx="2071688" cy="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15" fontAlgn="base">
              <a:spcBef>
                <a:spcPts val="1266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rPr>
              <a:t>SeaSonde Principles</a:t>
            </a:r>
          </a:p>
        </p:txBody>
      </p:sp>
      <p:sp>
        <p:nvSpPr>
          <p:cNvPr id="36969" name="Rectangle 105"/>
          <p:cNvSpPr>
            <a:spLocks/>
          </p:cNvSpPr>
          <p:nvPr/>
        </p:nvSpPr>
        <p:spPr bwMode="auto">
          <a:xfrm>
            <a:off x="6913810" y="6389193"/>
            <a:ext cx="2071688" cy="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15" fontAlgn="base">
              <a:spcBef>
                <a:spcPts val="1266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rPr>
              <a:t>SeaSonde Principles</a:t>
            </a:r>
          </a:p>
        </p:txBody>
      </p:sp>
      <p:graphicFrame>
        <p:nvGraphicFramePr>
          <p:cNvPr id="38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443541"/>
              </p:ext>
            </p:extLst>
          </p:nvPr>
        </p:nvGraphicFramePr>
        <p:xfrm>
          <a:off x="5156670" y="196652"/>
          <a:ext cx="3387165" cy="2519287"/>
        </p:xfrm>
        <a:graphic>
          <a:graphicData uri="http://schemas.openxmlformats.org/drawingml/2006/table">
            <a:tbl>
              <a:tblPr/>
              <a:tblGrid>
                <a:gridCol w="677433"/>
                <a:gridCol w="677433"/>
                <a:gridCol w="677433"/>
                <a:gridCol w="677433"/>
                <a:gridCol w="677433"/>
              </a:tblGrid>
              <a:tr h="7333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Freq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MHz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meters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λ/2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meters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seconds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m/s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60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30.0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4.4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6.7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13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23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11.5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2.7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3.6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12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6.0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2.0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3.0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42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7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3.6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1.5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2.3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6618" y="5491758"/>
            <a:ext cx="170781" cy="74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Line 2"/>
          <p:cNvSpPr>
            <a:spLocks noChangeShapeType="1"/>
          </p:cNvSpPr>
          <p:nvPr/>
        </p:nvSpPr>
        <p:spPr bwMode="auto">
          <a:xfrm>
            <a:off x="7026548" y="4491634"/>
            <a:ext cx="0" cy="2202285"/>
          </a:xfrm>
          <a:prstGeom prst="line">
            <a:avLst/>
          </a:prstGeom>
          <a:noFill/>
          <a:ln w="25400">
            <a:solidFill>
              <a:srgbClr val="80808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8915" name="Line 3"/>
          <p:cNvSpPr>
            <a:spLocks noChangeShapeType="1"/>
          </p:cNvSpPr>
          <p:nvPr/>
        </p:nvSpPr>
        <p:spPr bwMode="auto">
          <a:xfrm>
            <a:off x="7865939" y="4491634"/>
            <a:ext cx="0" cy="2202285"/>
          </a:xfrm>
          <a:prstGeom prst="line">
            <a:avLst/>
          </a:prstGeom>
          <a:noFill/>
          <a:ln w="25400">
            <a:solidFill>
              <a:srgbClr val="80808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>
            <a:off x="8723189" y="4491634"/>
            <a:ext cx="0" cy="2202285"/>
          </a:xfrm>
          <a:prstGeom prst="line">
            <a:avLst/>
          </a:prstGeom>
          <a:noFill/>
          <a:ln w="25400">
            <a:solidFill>
              <a:srgbClr val="80808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9680" y="3067348"/>
            <a:ext cx="340445" cy="336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6"/>
          <p:cNvSpPr>
            <a:spLocks/>
          </p:cNvSpPr>
          <p:nvPr/>
        </p:nvSpPr>
        <p:spPr bwMode="auto">
          <a:xfrm>
            <a:off x="-35719" y="6295430"/>
            <a:ext cx="9206508" cy="58043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 flipH="1">
            <a:off x="972220" y="4838775"/>
            <a:ext cx="0" cy="106933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8920" name="Rectangle 8"/>
          <p:cNvSpPr>
            <a:spLocks/>
          </p:cNvSpPr>
          <p:nvPr/>
        </p:nvSpPr>
        <p:spPr bwMode="auto">
          <a:xfrm rot="10800000" flipH="1">
            <a:off x="750094" y="4643438"/>
            <a:ext cx="437555" cy="214313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8921" name="Line 9"/>
          <p:cNvSpPr>
            <a:spLocks noChangeShapeType="1"/>
          </p:cNvSpPr>
          <p:nvPr/>
        </p:nvSpPr>
        <p:spPr bwMode="auto">
          <a:xfrm flipH="1">
            <a:off x="971104" y="3778374"/>
            <a:ext cx="0" cy="852785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>
            <a:off x="1178720" y="4846588"/>
            <a:ext cx="446484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>
            <a:off x="303610" y="4846588"/>
            <a:ext cx="446484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1" y="5707187"/>
            <a:ext cx="3456906" cy="1153046"/>
          </a:xfrm>
          <a:custGeom>
            <a:avLst/>
            <a:gdLst>
              <a:gd name="T0" fmla="*/ 11 w 21600"/>
              <a:gd name="T1" fmla="*/ 0 h 21600"/>
              <a:gd name="T2" fmla="*/ 12628 w 21600"/>
              <a:gd name="T3" fmla="*/ 5538 h 21600"/>
              <a:gd name="T4" fmla="*/ 21600 w 21600"/>
              <a:gd name="T5" fmla="*/ 21600 h 21600"/>
              <a:gd name="T6" fmla="*/ 0 w 21600"/>
              <a:gd name="T7" fmla="*/ 21552 h 21600"/>
              <a:gd name="T8" fmla="*/ 11 w 21600"/>
              <a:gd name="T9" fmla="*/ 0 h 21600"/>
              <a:gd name="T10" fmla="*/ 11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11" y="0"/>
                </a:moveTo>
                <a:lnTo>
                  <a:pt x="12628" y="5538"/>
                </a:lnTo>
                <a:lnTo>
                  <a:pt x="21600" y="21600"/>
                </a:lnTo>
                <a:lnTo>
                  <a:pt x="0" y="21552"/>
                </a:lnTo>
                <a:lnTo>
                  <a:pt x="11" y="0"/>
                </a:lnTo>
                <a:close/>
                <a:moveTo>
                  <a:pt x="11" y="0"/>
                </a:move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3961433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8926" name="Freeform 14"/>
          <p:cNvSpPr>
            <a:spLocks/>
          </p:cNvSpPr>
          <p:nvPr/>
        </p:nvSpPr>
        <p:spPr bwMode="auto">
          <a:xfrm>
            <a:off x="4854402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8927" name="Freeform 15"/>
          <p:cNvSpPr>
            <a:spLocks/>
          </p:cNvSpPr>
          <p:nvPr/>
        </p:nvSpPr>
        <p:spPr bwMode="auto">
          <a:xfrm>
            <a:off x="5729512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8928" name="Freeform 16"/>
          <p:cNvSpPr>
            <a:spLocks/>
          </p:cNvSpPr>
          <p:nvPr/>
        </p:nvSpPr>
        <p:spPr bwMode="auto">
          <a:xfrm>
            <a:off x="6622480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8929" name="Line 17"/>
          <p:cNvSpPr>
            <a:spLocks noChangeShapeType="1"/>
          </p:cNvSpPr>
          <p:nvPr/>
        </p:nvSpPr>
        <p:spPr bwMode="auto">
          <a:xfrm>
            <a:off x="7044408" y="4761756"/>
            <a:ext cx="809253" cy="0"/>
          </a:xfrm>
          <a:prstGeom prst="line">
            <a:avLst/>
          </a:prstGeom>
          <a:noFill/>
          <a:ln w="38100">
            <a:solidFill>
              <a:srgbClr val="808080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8930" name="Rectangle 18"/>
          <p:cNvSpPr>
            <a:spLocks/>
          </p:cNvSpPr>
          <p:nvPr/>
        </p:nvSpPr>
        <p:spPr bwMode="auto">
          <a:xfrm>
            <a:off x="8064269" y="5004242"/>
            <a:ext cx="4795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808080"/>
                </a:solidFill>
                <a:latin typeface="Gill Sans" charset="0"/>
                <a:ea typeface="ＭＳ Ｐゴシック" charset="0"/>
                <a:sym typeface="Gill Sans" charset="0"/>
              </a:rPr>
              <a:t>λ/2</a:t>
            </a:r>
          </a:p>
        </p:txBody>
      </p:sp>
      <p:pic>
        <p:nvPicPr>
          <p:cNvPr id="38931" name="Picture 1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188" y="4089797"/>
            <a:ext cx="133945" cy="1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2" name="Picture 2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1970" y="3540621"/>
            <a:ext cx="244451" cy="241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3" name="Freeform 21"/>
          <p:cNvSpPr>
            <a:spLocks/>
          </p:cNvSpPr>
          <p:nvPr/>
        </p:nvSpPr>
        <p:spPr bwMode="auto">
          <a:xfrm>
            <a:off x="7452941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8934" name="Freeform 22"/>
          <p:cNvSpPr>
            <a:spLocks/>
          </p:cNvSpPr>
          <p:nvPr/>
        </p:nvSpPr>
        <p:spPr bwMode="auto">
          <a:xfrm>
            <a:off x="8319122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8935" name="Freeform 23"/>
          <p:cNvSpPr>
            <a:spLocks/>
          </p:cNvSpPr>
          <p:nvPr/>
        </p:nvSpPr>
        <p:spPr bwMode="auto">
          <a:xfrm>
            <a:off x="3113113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8936" name="Line 24"/>
          <p:cNvSpPr>
            <a:spLocks noChangeShapeType="1"/>
          </p:cNvSpPr>
          <p:nvPr/>
        </p:nvSpPr>
        <p:spPr bwMode="auto">
          <a:xfrm>
            <a:off x="7892729" y="4761756"/>
            <a:ext cx="809253" cy="0"/>
          </a:xfrm>
          <a:prstGeom prst="line">
            <a:avLst/>
          </a:prstGeom>
          <a:noFill/>
          <a:ln w="38100">
            <a:solidFill>
              <a:srgbClr val="808080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8937" name="Rectangle 25"/>
          <p:cNvSpPr>
            <a:spLocks/>
          </p:cNvSpPr>
          <p:nvPr/>
        </p:nvSpPr>
        <p:spPr bwMode="auto">
          <a:xfrm>
            <a:off x="7215949" y="5004242"/>
            <a:ext cx="4795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808080"/>
                </a:solidFill>
                <a:latin typeface="Gill Sans" charset="0"/>
                <a:ea typeface="ＭＳ Ｐゴシック" charset="0"/>
                <a:sym typeface="Gill Sans" charset="0"/>
              </a:rPr>
              <a:t>λ/2</a:t>
            </a:r>
          </a:p>
        </p:txBody>
      </p:sp>
      <p:sp>
        <p:nvSpPr>
          <p:cNvPr id="38938" name="Rectangle 26"/>
          <p:cNvSpPr>
            <a:spLocks/>
          </p:cNvSpPr>
          <p:nvPr/>
        </p:nvSpPr>
        <p:spPr bwMode="auto">
          <a:xfrm>
            <a:off x="5284553" y="3923750"/>
            <a:ext cx="26930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BF0043"/>
                </a:solidFill>
                <a:latin typeface="Gill Sans" charset="0"/>
                <a:ea typeface="ＭＳ Ｐゴシック" charset="0"/>
                <a:sym typeface="Gill Sans" charset="0"/>
              </a:rPr>
              <a:t>λ</a:t>
            </a:r>
          </a:p>
        </p:txBody>
      </p:sp>
      <p:sp>
        <p:nvSpPr>
          <p:cNvPr id="38939" name="Line 27"/>
          <p:cNvSpPr>
            <a:spLocks noChangeShapeType="1"/>
          </p:cNvSpPr>
          <p:nvPr/>
        </p:nvSpPr>
        <p:spPr bwMode="auto">
          <a:xfrm>
            <a:off x="4587628" y="4324202"/>
            <a:ext cx="1665387" cy="1117"/>
          </a:xfrm>
          <a:prstGeom prst="line">
            <a:avLst/>
          </a:prstGeom>
          <a:noFill/>
          <a:ln w="38100">
            <a:solidFill>
              <a:srgbClr val="BF0043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8940" name="Rectangle 28"/>
          <p:cNvSpPr>
            <a:spLocks/>
          </p:cNvSpPr>
          <p:nvPr/>
        </p:nvSpPr>
        <p:spPr bwMode="auto">
          <a:xfrm>
            <a:off x="3534334" y="4111274"/>
            <a:ext cx="26930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BF0043"/>
                </a:solidFill>
                <a:latin typeface="Gill Sans" charset="0"/>
                <a:ea typeface="ＭＳ Ｐゴシック" charset="0"/>
                <a:sym typeface="Gill Sans" charset="0"/>
              </a:rPr>
              <a:t>λ</a:t>
            </a:r>
          </a:p>
        </p:txBody>
      </p:sp>
      <p:sp>
        <p:nvSpPr>
          <p:cNvPr id="38941" name="Line 29"/>
          <p:cNvSpPr>
            <a:spLocks noChangeShapeType="1"/>
          </p:cNvSpPr>
          <p:nvPr/>
        </p:nvSpPr>
        <p:spPr bwMode="auto">
          <a:xfrm>
            <a:off x="2837409" y="4511725"/>
            <a:ext cx="1665387" cy="1117"/>
          </a:xfrm>
          <a:prstGeom prst="line">
            <a:avLst/>
          </a:prstGeom>
          <a:noFill/>
          <a:ln w="38100">
            <a:solidFill>
              <a:srgbClr val="BF0043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38942" name="Rectangle 30"/>
          <p:cNvSpPr>
            <a:spLocks/>
          </p:cNvSpPr>
          <p:nvPr/>
        </p:nvSpPr>
        <p:spPr bwMode="auto">
          <a:xfrm>
            <a:off x="1095003" y="1236762"/>
            <a:ext cx="357634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rPr>
              <a:t>Bragg Sea Echo</a:t>
            </a:r>
          </a:p>
        </p:txBody>
      </p:sp>
      <p:sp>
        <p:nvSpPr>
          <p:cNvPr id="38943" name="Rectangle 31"/>
          <p:cNvSpPr>
            <a:spLocks/>
          </p:cNvSpPr>
          <p:nvPr/>
        </p:nvSpPr>
        <p:spPr bwMode="auto">
          <a:xfrm>
            <a:off x="3442756" y="6250692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rPr>
              <a:t>A</a:t>
            </a:r>
          </a:p>
        </p:txBody>
      </p:sp>
      <p:sp>
        <p:nvSpPr>
          <p:cNvPr id="38944" name="Rectangle 32"/>
          <p:cNvSpPr>
            <a:spLocks/>
          </p:cNvSpPr>
          <p:nvPr/>
        </p:nvSpPr>
        <p:spPr bwMode="auto">
          <a:xfrm>
            <a:off x="4318941" y="6250692"/>
            <a:ext cx="1299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rPr>
              <a:t>B</a:t>
            </a:r>
          </a:p>
        </p:txBody>
      </p:sp>
      <p:sp>
        <p:nvSpPr>
          <p:cNvPr id="38945" name="Rectangle 33"/>
          <p:cNvSpPr>
            <a:spLocks/>
          </p:cNvSpPr>
          <p:nvPr/>
        </p:nvSpPr>
        <p:spPr bwMode="auto">
          <a:xfrm>
            <a:off x="5194614" y="6250692"/>
            <a:ext cx="1634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rPr>
              <a:t>C</a:t>
            </a:r>
          </a:p>
        </p:txBody>
      </p:sp>
      <p:sp>
        <p:nvSpPr>
          <p:cNvPr id="39016" name="Rectangle 104"/>
          <p:cNvSpPr>
            <a:spLocks/>
          </p:cNvSpPr>
          <p:nvPr/>
        </p:nvSpPr>
        <p:spPr bwMode="auto">
          <a:xfrm>
            <a:off x="6913810" y="6389193"/>
            <a:ext cx="2071688" cy="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15" fontAlgn="base">
              <a:spcBef>
                <a:spcPts val="1266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rPr>
              <a:t>SeaSonde Principles</a:t>
            </a:r>
          </a:p>
        </p:txBody>
      </p:sp>
      <p:sp>
        <p:nvSpPr>
          <p:cNvPr id="39017" name="Rectangle 105"/>
          <p:cNvSpPr>
            <a:spLocks/>
          </p:cNvSpPr>
          <p:nvPr/>
        </p:nvSpPr>
        <p:spPr bwMode="auto">
          <a:xfrm>
            <a:off x="6913810" y="6389193"/>
            <a:ext cx="2071688" cy="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15" fontAlgn="base">
              <a:spcBef>
                <a:spcPts val="1266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rPr>
              <a:t>SeaSonde Principles</a:t>
            </a:r>
          </a:p>
        </p:txBody>
      </p:sp>
      <p:graphicFrame>
        <p:nvGraphicFramePr>
          <p:cNvPr id="38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443541"/>
              </p:ext>
            </p:extLst>
          </p:nvPr>
        </p:nvGraphicFramePr>
        <p:xfrm>
          <a:off x="5156670" y="196652"/>
          <a:ext cx="3387165" cy="2519287"/>
        </p:xfrm>
        <a:graphic>
          <a:graphicData uri="http://schemas.openxmlformats.org/drawingml/2006/table">
            <a:tbl>
              <a:tblPr/>
              <a:tblGrid>
                <a:gridCol w="677433"/>
                <a:gridCol w="677433"/>
                <a:gridCol w="677433"/>
                <a:gridCol w="677433"/>
                <a:gridCol w="677433"/>
              </a:tblGrid>
              <a:tr h="7333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Freq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MHz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meters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λ/2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meters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seconds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m/s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60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30.0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4.4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6.7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13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23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11.5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2.7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3.6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12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6.0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2.0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3.0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42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7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3.6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1.5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2.3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8024" y="5491758"/>
            <a:ext cx="170781" cy="74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1602" y="5500688"/>
            <a:ext cx="170781" cy="74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Line 3"/>
          <p:cNvSpPr>
            <a:spLocks noChangeShapeType="1"/>
          </p:cNvSpPr>
          <p:nvPr/>
        </p:nvSpPr>
        <p:spPr bwMode="auto">
          <a:xfrm>
            <a:off x="7026548" y="4491634"/>
            <a:ext cx="0" cy="2202285"/>
          </a:xfrm>
          <a:prstGeom prst="line">
            <a:avLst/>
          </a:prstGeom>
          <a:noFill/>
          <a:ln w="25400">
            <a:solidFill>
              <a:srgbClr val="80808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40964" name="Line 4"/>
          <p:cNvSpPr>
            <a:spLocks noChangeShapeType="1"/>
          </p:cNvSpPr>
          <p:nvPr/>
        </p:nvSpPr>
        <p:spPr bwMode="auto">
          <a:xfrm>
            <a:off x="7865939" y="4491634"/>
            <a:ext cx="0" cy="2202285"/>
          </a:xfrm>
          <a:prstGeom prst="line">
            <a:avLst/>
          </a:prstGeom>
          <a:noFill/>
          <a:ln w="25400">
            <a:solidFill>
              <a:srgbClr val="80808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>
            <a:off x="8723189" y="4491634"/>
            <a:ext cx="0" cy="2202285"/>
          </a:xfrm>
          <a:prstGeom prst="line">
            <a:avLst/>
          </a:prstGeom>
          <a:noFill/>
          <a:ln w="25400">
            <a:solidFill>
              <a:srgbClr val="80808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9344" y="3067348"/>
            <a:ext cx="340445" cy="336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7"/>
          <p:cNvSpPr>
            <a:spLocks/>
          </p:cNvSpPr>
          <p:nvPr/>
        </p:nvSpPr>
        <p:spPr bwMode="auto">
          <a:xfrm>
            <a:off x="-35719" y="6295430"/>
            <a:ext cx="9206508" cy="58043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 flipH="1">
            <a:off x="972220" y="4838775"/>
            <a:ext cx="0" cy="106933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40969" name="Rectangle 9"/>
          <p:cNvSpPr>
            <a:spLocks/>
          </p:cNvSpPr>
          <p:nvPr/>
        </p:nvSpPr>
        <p:spPr bwMode="auto">
          <a:xfrm rot="10800000" flipH="1">
            <a:off x="750094" y="4643438"/>
            <a:ext cx="437555" cy="214313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40970" name="Line 10"/>
          <p:cNvSpPr>
            <a:spLocks noChangeShapeType="1"/>
          </p:cNvSpPr>
          <p:nvPr/>
        </p:nvSpPr>
        <p:spPr bwMode="auto">
          <a:xfrm flipH="1">
            <a:off x="971104" y="3778374"/>
            <a:ext cx="0" cy="852785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40971" name="Line 11"/>
          <p:cNvSpPr>
            <a:spLocks noChangeShapeType="1"/>
          </p:cNvSpPr>
          <p:nvPr/>
        </p:nvSpPr>
        <p:spPr bwMode="auto">
          <a:xfrm>
            <a:off x="1178720" y="4846588"/>
            <a:ext cx="446484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40972" name="Line 12"/>
          <p:cNvSpPr>
            <a:spLocks noChangeShapeType="1"/>
          </p:cNvSpPr>
          <p:nvPr/>
        </p:nvSpPr>
        <p:spPr bwMode="auto">
          <a:xfrm>
            <a:off x="303610" y="4846588"/>
            <a:ext cx="446484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40973" name="Freeform 13"/>
          <p:cNvSpPr>
            <a:spLocks/>
          </p:cNvSpPr>
          <p:nvPr/>
        </p:nvSpPr>
        <p:spPr bwMode="auto">
          <a:xfrm>
            <a:off x="1" y="5707187"/>
            <a:ext cx="3456906" cy="1153046"/>
          </a:xfrm>
          <a:custGeom>
            <a:avLst/>
            <a:gdLst>
              <a:gd name="T0" fmla="*/ 11 w 21600"/>
              <a:gd name="T1" fmla="*/ 0 h 21600"/>
              <a:gd name="T2" fmla="*/ 12628 w 21600"/>
              <a:gd name="T3" fmla="*/ 5538 h 21600"/>
              <a:gd name="T4" fmla="*/ 21600 w 21600"/>
              <a:gd name="T5" fmla="*/ 21600 h 21600"/>
              <a:gd name="T6" fmla="*/ 0 w 21600"/>
              <a:gd name="T7" fmla="*/ 21552 h 21600"/>
              <a:gd name="T8" fmla="*/ 11 w 21600"/>
              <a:gd name="T9" fmla="*/ 0 h 21600"/>
              <a:gd name="T10" fmla="*/ 11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11" y="0"/>
                </a:moveTo>
                <a:lnTo>
                  <a:pt x="12628" y="5538"/>
                </a:lnTo>
                <a:lnTo>
                  <a:pt x="21600" y="21600"/>
                </a:lnTo>
                <a:lnTo>
                  <a:pt x="0" y="21552"/>
                </a:lnTo>
                <a:lnTo>
                  <a:pt x="11" y="0"/>
                </a:lnTo>
                <a:close/>
                <a:moveTo>
                  <a:pt x="11" y="0"/>
                </a:move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40974" name="Freeform 14"/>
          <p:cNvSpPr>
            <a:spLocks/>
          </p:cNvSpPr>
          <p:nvPr/>
        </p:nvSpPr>
        <p:spPr bwMode="auto">
          <a:xfrm>
            <a:off x="3961433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40975" name="Freeform 15"/>
          <p:cNvSpPr>
            <a:spLocks/>
          </p:cNvSpPr>
          <p:nvPr/>
        </p:nvSpPr>
        <p:spPr bwMode="auto">
          <a:xfrm>
            <a:off x="4854402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40976" name="Freeform 16"/>
          <p:cNvSpPr>
            <a:spLocks/>
          </p:cNvSpPr>
          <p:nvPr/>
        </p:nvSpPr>
        <p:spPr bwMode="auto">
          <a:xfrm>
            <a:off x="5729512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40977" name="Freeform 17"/>
          <p:cNvSpPr>
            <a:spLocks/>
          </p:cNvSpPr>
          <p:nvPr/>
        </p:nvSpPr>
        <p:spPr bwMode="auto">
          <a:xfrm>
            <a:off x="6622480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7044408" y="4761756"/>
            <a:ext cx="809253" cy="0"/>
          </a:xfrm>
          <a:prstGeom prst="line">
            <a:avLst/>
          </a:prstGeom>
          <a:noFill/>
          <a:ln w="38100">
            <a:solidFill>
              <a:srgbClr val="808080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40979" name="Rectangle 19"/>
          <p:cNvSpPr>
            <a:spLocks/>
          </p:cNvSpPr>
          <p:nvPr/>
        </p:nvSpPr>
        <p:spPr bwMode="auto">
          <a:xfrm>
            <a:off x="8064269" y="5004242"/>
            <a:ext cx="4795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808080"/>
                </a:solidFill>
                <a:latin typeface="Gill Sans" charset="0"/>
                <a:ea typeface="ＭＳ Ｐゴシック" charset="0"/>
                <a:sym typeface="Gill Sans" charset="0"/>
              </a:rPr>
              <a:t>λ/2</a:t>
            </a:r>
          </a:p>
        </p:txBody>
      </p:sp>
      <p:pic>
        <p:nvPicPr>
          <p:cNvPr id="40980" name="Picture 2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2852" y="4089797"/>
            <a:ext cx="133945" cy="1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1" name="Picture 2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1634" y="3540621"/>
            <a:ext cx="244451" cy="241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2" name="Freeform 22"/>
          <p:cNvSpPr>
            <a:spLocks/>
          </p:cNvSpPr>
          <p:nvPr/>
        </p:nvSpPr>
        <p:spPr bwMode="auto">
          <a:xfrm>
            <a:off x="7452941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40983" name="Freeform 23"/>
          <p:cNvSpPr>
            <a:spLocks/>
          </p:cNvSpPr>
          <p:nvPr/>
        </p:nvSpPr>
        <p:spPr bwMode="auto">
          <a:xfrm>
            <a:off x="8319122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40984" name="Freeform 24"/>
          <p:cNvSpPr>
            <a:spLocks/>
          </p:cNvSpPr>
          <p:nvPr/>
        </p:nvSpPr>
        <p:spPr bwMode="auto">
          <a:xfrm>
            <a:off x="3113113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40985" name="Line 25"/>
          <p:cNvSpPr>
            <a:spLocks noChangeShapeType="1"/>
          </p:cNvSpPr>
          <p:nvPr/>
        </p:nvSpPr>
        <p:spPr bwMode="auto">
          <a:xfrm>
            <a:off x="7892729" y="4761756"/>
            <a:ext cx="809253" cy="0"/>
          </a:xfrm>
          <a:prstGeom prst="line">
            <a:avLst/>
          </a:prstGeom>
          <a:noFill/>
          <a:ln w="38100">
            <a:solidFill>
              <a:srgbClr val="808080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40986" name="Rectangle 26"/>
          <p:cNvSpPr>
            <a:spLocks/>
          </p:cNvSpPr>
          <p:nvPr/>
        </p:nvSpPr>
        <p:spPr bwMode="auto">
          <a:xfrm>
            <a:off x="7215949" y="5004242"/>
            <a:ext cx="4795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808080"/>
                </a:solidFill>
                <a:latin typeface="Gill Sans" charset="0"/>
                <a:ea typeface="ＭＳ Ｐゴシック" charset="0"/>
                <a:sym typeface="Gill Sans" charset="0"/>
              </a:rPr>
              <a:t>λ/2</a:t>
            </a:r>
          </a:p>
        </p:txBody>
      </p:sp>
      <p:sp>
        <p:nvSpPr>
          <p:cNvPr id="40987" name="Rectangle 27"/>
          <p:cNvSpPr>
            <a:spLocks/>
          </p:cNvSpPr>
          <p:nvPr/>
        </p:nvSpPr>
        <p:spPr bwMode="auto">
          <a:xfrm>
            <a:off x="5454217" y="3923750"/>
            <a:ext cx="26930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BF0043"/>
                </a:solidFill>
                <a:latin typeface="Gill Sans" charset="0"/>
                <a:ea typeface="ＭＳ Ｐゴシック" charset="0"/>
                <a:sym typeface="Gill Sans" charset="0"/>
              </a:rPr>
              <a:t>λ</a:t>
            </a:r>
          </a:p>
        </p:txBody>
      </p:sp>
      <p:sp>
        <p:nvSpPr>
          <p:cNvPr id="40988" name="Line 28"/>
          <p:cNvSpPr>
            <a:spLocks noChangeShapeType="1"/>
          </p:cNvSpPr>
          <p:nvPr/>
        </p:nvSpPr>
        <p:spPr bwMode="auto">
          <a:xfrm>
            <a:off x="4757292" y="4324202"/>
            <a:ext cx="1665387" cy="1117"/>
          </a:xfrm>
          <a:prstGeom prst="line">
            <a:avLst/>
          </a:prstGeom>
          <a:noFill/>
          <a:ln w="38100">
            <a:solidFill>
              <a:srgbClr val="BF0043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40989" name="Rectangle 29"/>
          <p:cNvSpPr>
            <a:spLocks/>
          </p:cNvSpPr>
          <p:nvPr/>
        </p:nvSpPr>
        <p:spPr bwMode="auto">
          <a:xfrm>
            <a:off x="3703998" y="4111274"/>
            <a:ext cx="26930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BF0043"/>
                </a:solidFill>
                <a:latin typeface="Gill Sans" charset="0"/>
                <a:ea typeface="ＭＳ Ｐゴシック" charset="0"/>
                <a:sym typeface="Gill Sans" charset="0"/>
              </a:rPr>
              <a:t>λ</a:t>
            </a:r>
          </a:p>
        </p:txBody>
      </p:sp>
      <p:sp>
        <p:nvSpPr>
          <p:cNvPr id="40990" name="Line 30"/>
          <p:cNvSpPr>
            <a:spLocks noChangeShapeType="1"/>
          </p:cNvSpPr>
          <p:nvPr/>
        </p:nvSpPr>
        <p:spPr bwMode="auto">
          <a:xfrm>
            <a:off x="3007073" y="4511725"/>
            <a:ext cx="1665387" cy="1117"/>
          </a:xfrm>
          <a:prstGeom prst="line">
            <a:avLst/>
          </a:prstGeom>
          <a:noFill/>
          <a:ln w="38100">
            <a:solidFill>
              <a:srgbClr val="BF0043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40991" name="Rectangle 31"/>
          <p:cNvSpPr>
            <a:spLocks/>
          </p:cNvSpPr>
          <p:nvPr/>
        </p:nvSpPr>
        <p:spPr bwMode="auto">
          <a:xfrm>
            <a:off x="1095003" y="1236762"/>
            <a:ext cx="357634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rPr>
              <a:t>Bragg Sea Echo</a:t>
            </a:r>
          </a:p>
        </p:txBody>
      </p:sp>
      <p:sp>
        <p:nvSpPr>
          <p:cNvPr id="40992" name="Rectangle 32"/>
          <p:cNvSpPr>
            <a:spLocks/>
          </p:cNvSpPr>
          <p:nvPr/>
        </p:nvSpPr>
        <p:spPr bwMode="auto">
          <a:xfrm>
            <a:off x="3442756" y="6250692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rPr>
              <a:t>A</a:t>
            </a:r>
          </a:p>
        </p:txBody>
      </p:sp>
      <p:sp>
        <p:nvSpPr>
          <p:cNvPr id="40993" name="Rectangle 33"/>
          <p:cNvSpPr>
            <a:spLocks/>
          </p:cNvSpPr>
          <p:nvPr/>
        </p:nvSpPr>
        <p:spPr bwMode="auto">
          <a:xfrm>
            <a:off x="4318941" y="6250692"/>
            <a:ext cx="1299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rPr>
              <a:t>B</a:t>
            </a:r>
          </a:p>
        </p:txBody>
      </p:sp>
      <p:sp>
        <p:nvSpPr>
          <p:cNvPr id="40994" name="Rectangle 34"/>
          <p:cNvSpPr>
            <a:spLocks/>
          </p:cNvSpPr>
          <p:nvPr/>
        </p:nvSpPr>
        <p:spPr bwMode="auto">
          <a:xfrm>
            <a:off x="5194614" y="6250692"/>
            <a:ext cx="1634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rPr>
              <a:t>C</a:t>
            </a:r>
          </a:p>
        </p:txBody>
      </p:sp>
      <p:sp>
        <p:nvSpPr>
          <p:cNvPr id="41065" name="Rectangle 105"/>
          <p:cNvSpPr>
            <a:spLocks/>
          </p:cNvSpPr>
          <p:nvPr/>
        </p:nvSpPr>
        <p:spPr bwMode="auto">
          <a:xfrm>
            <a:off x="6913810" y="6389193"/>
            <a:ext cx="2071688" cy="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15" fontAlgn="base">
              <a:spcBef>
                <a:spcPts val="1266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rPr>
              <a:t>SeaSonde Principles</a:t>
            </a:r>
          </a:p>
        </p:txBody>
      </p:sp>
      <p:sp>
        <p:nvSpPr>
          <p:cNvPr id="41066" name="Rectangle 106"/>
          <p:cNvSpPr>
            <a:spLocks/>
          </p:cNvSpPr>
          <p:nvPr/>
        </p:nvSpPr>
        <p:spPr bwMode="auto">
          <a:xfrm>
            <a:off x="6913810" y="6389193"/>
            <a:ext cx="2071688" cy="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15" fontAlgn="base">
              <a:spcBef>
                <a:spcPts val="1266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rPr>
              <a:t>SeaSonde Principles</a:t>
            </a:r>
          </a:p>
        </p:txBody>
      </p:sp>
      <p:graphicFrame>
        <p:nvGraphicFramePr>
          <p:cNvPr id="39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443541"/>
              </p:ext>
            </p:extLst>
          </p:nvPr>
        </p:nvGraphicFramePr>
        <p:xfrm>
          <a:off x="5156670" y="196652"/>
          <a:ext cx="3387165" cy="2519287"/>
        </p:xfrm>
        <a:graphic>
          <a:graphicData uri="http://schemas.openxmlformats.org/drawingml/2006/table">
            <a:tbl>
              <a:tblPr/>
              <a:tblGrid>
                <a:gridCol w="677433"/>
                <a:gridCol w="677433"/>
                <a:gridCol w="677433"/>
                <a:gridCol w="677433"/>
                <a:gridCol w="677433"/>
              </a:tblGrid>
              <a:tr h="7333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Freq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MHz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meters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λ/2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meters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seconds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m/s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60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30.0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4.4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6.7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13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23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11.5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2.7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3.6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12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6.0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2.0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3.0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42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7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3.6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1.5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2.3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6-10-27 at 10.36.38 PM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" t="4812" r="5000" b="11664"/>
          <a:stretch/>
        </p:blipFill>
        <p:spPr>
          <a:xfrm>
            <a:off x="0" y="406400"/>
            <a:ext cx="9142172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16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/>
          <a:lstStyle/>
          <a:p>
            <a:r>
              <a:rPr lang="en-US" dirty="0" smtClean="0"/>
              <a:t>Radial Surface Currents</a:t>
            </a:r>
            <a:endParaRPr lang="en-US" dirty="0"/>
          </a:p>
        </p:txBody>
      </p:sp>
      <p:pic>
        <p:nvPicPr>
          <p:cNvPr id="4" name="Picture 3" descr="RDLMeasured_WOOD_2014_11_27_000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0" y="711199"/>
            <a:ext cx="72898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34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Combine Radial Velocity Measurements</a:t>
            </a:r>
            <a:endParaRPr lang="en-US" dirty="0"/>
          </a:p>
        </p:txBody>
      </p:sp>
      <p:pic>
        <p:nvPicPr>
          <p:cNvPr id="3" name="Picture 2" descr="RDLMeasured_WOOD_2014_11_27_0000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00" y="2247900"/>
            <a:ext cx="3206121" cy="2755900"/>
          </a:xfrm>
          <a:prstGeom prst="rect">
            <a:avLst/>
          </a:prstGeom>
        </p:spPr>
      </p:pic>
      <p:pic>
        <p:nvPicPr>
          <p:cNvPr id="4" name="Picture 3" descr="RDLMeasured_RATH_2014_11_27_0000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5350" y="2070100"/>
            <a:ext cx="2708996" cy="3086100"/>
          </a:xfrm>
          <a:prstGeom prst="rect">
            <a:avLst/>
          </a:prstGeom>
        </p:spPr>
      </p:pic>
      <p:pic>
        <p:nvPicPr>
          <p:cNvPr id="5" name="Picture 4" descr="RDLMeasured_SPRK_2014_11_27_0000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346" y="1714500"/>
            <a:ext cx="2819653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34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4000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Total Vector Surface Currents: October 27, 2016 23:00 GMT</a:t>
            </a:r>
            <a:endParaRPr lang="en-US" sz="2800" dirty="0"/>
          </a:p>
        </p:txBody>
      </p:sp>
      <p:pic>
        <p:nvPicPr>
          <p:cNvPr id="4" name="Picture 3" descr="Tot_BPU_TUV_20161027T2300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94" t="5931" r="4602" b="8385"/>
          <a:stretch/>
        </p:blipFill>
        <p:spPr>
          <a:xfrm>
            <a:off x="457200" y="503788"/>
            <a:ext cx="8089900" cy="57065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3506" y="1358900"/>
            <a:ext cx="1753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Long Branch</a:t>
            </a:r>
            <a:endParaRPr lang="en-US" sz="2400" b="1" dirty="0"/>
          </a:p>
        </p:txBody>
      </p:sp>
      <p:cxnSp>
        <p:nvCxnSpPr>
          <p:cNvPr id="6" name="Straight Arrow Connector 5"/>
          <p:cNvCxnSpPr>
            <a:stCxn id="3" idx="3"/>
          </p:cNvCxnSpPr>
          <p:nvPr/>
        </p:nvCxnSpPr>
        <p:spPr>
          <a:xfrm flipV="1">
            <a:off x="2847412" y="1173634"/>
            <a:ext cx="302188" cy="416099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661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209356886_4c69c3222f_b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805196"/>
            <a:ext cx="9144000" cy="1143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717800" y="274638"/>
            <a:ext cx="596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263900" y="1600200"/>
            <a:ext cx="5422900" cy="452596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Introduction to HF Radar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Application for Search and Rescue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Assessing Skill of HFR for Search and Rescue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Radial Quality Control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46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A_13_Animat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3550" y="0"/>
            <a:ext cx="821690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71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Documents and Settings\hroarty\MyDocuments\COOL\01 CODAR\Codar RU Processing - Waves\BRZY_Release3_Data\Codar_Buoy_2006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22"/>
          <a:stretch/>
        </p:blipFill>
        <p:spPr bwMode="auto">
          <a:xfrm>
            <a:off x="101600" y="0"/>
            <a:ext cx="8902700" cy="619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1" name="Group 9"/>
          <p:cNvGrpSpPr>
            <a:grpSpLocks/>
          </p:cNvGrpSpPr>
          <p:nvPr/>
        </p:nvGrpSpPr>
        <p:grpSpPr bwMode="auto">
          <a:xfrm>
            <a:off x="3467100" y="0"/>
            <a:ext cx="3429000" cy="369888"/>
            <a:chOff x="720" y="0"/>
            <a:chExt cx="2160" cy="233"/>
          </a:xfrm>
        </p:grpSpPr>
        <p:sp>
          <p:nvSpPr>
            <p:cNvPr id="3074" name="Oval 2"/>
            <p:cNvSpPr>
              <a:spLocks noChangeArrowheads="1"/>
            </p:cNvSpPr>
            <p:nvPr/>
          </p:nvSpPr>
          <p:spPr bwMode="auto">
            <a:xfrm>
              <a:off x="720" y="96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" name="Text Box 3"/>
            <p:cNvSpPr txBox="1">
              <a:spLocks noChangeArrowheads="1"/>
            </p:cNvSpPr>
            <p:nvPr/>
          </p:nvSpPr>
          <p:spPr bwMode="auto">
            <a:xfrm>
              <a:off x="912" y="0"/>
              <a:ext cx="196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/>
                <a:t>25 MHZ Codar </a:t>
              </a:r>
              <a:r>
                <a:rPr lang="en-US" dirty="0"/>
                <a:t>at Breezy Pt.</a:t>
              </a:r>
            </a:p>
          </p:txBody>
        </p:sp>
      </p:grp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099300" y="0"/>
            <a:ext cx="2032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NOAA Buoy 44025</a:t>
            </a: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6756400" y="228600"/>
            <a:ext cx="304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 rot="-5400000">
            <a:off x="-699294" y="2597427"/>
            <a:ext cx="28463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Significant Wave Height (m)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0" y="0"/>
            <a:ext cx="340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2006 Wave Comparison</a:t>
            </a:r>
          </a:p>
        </p:txBody>
      </p:sp>
    </p:spTree>
    <p:extLst>
      <p:ext uri="{BB962C8B-B14F-4D97-AF65-F5344CB8AC3E}">
        <p14:creationId xmlns:p14="http://schemas.microsoft.com/office/powerpoint/2010/main" val="2512910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te_Map_Mercator_Maracoos_v4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75" t="6011" r="25616" b="6369"/>
          <a:stretch/>
        </p:blipFill>
        <p:spPr>
          <a:xfrm>
            <a:off x="-12700" y="-1"/>
            <a:ext cx="4737100" cy="621232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33217" y="2959100"/>
            <a:ext cx="2411783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10100" y="274638"/>
            <a:ext cx="40767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MARACOOS HF RADAR NETWORK</a:t>
            </a:r>
            <a:endParaRPr lang="en-US" sz="3200" dirty="0"/>
          </a:p>
        </p:txBody>
      </p:sp>
      <p:pic>
        <p:nvPicPr>
          <p:cNvPr id="6" name="Picture 20" descr="ODU_croppe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5246" y="4415793"/>
            <a:ext cx="1006321" cy="5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 descr="unc-log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9042" y="5334351"/>
            <a:ext cx="538728" cy="43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OOL_redgray_on_light_lg.g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220" y="3251200"/>
            <a:ext cx="922373" cy="404614"/>
          </a:xfrm>
          <a:prstGeom prst="rect">
            <a:avLst/>
          </a:prstGeom>
        </p:spPr>
      </p:pic>
      <p:pic>
        <p:nvPicPr>
          <p:cNvPr id="10" name="Picture 10" descr="final_randd_largegif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9282" y="4999224"/>
            <a:ext cx="1238249" cy="34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705777"/>
              </p:ext>
            </p:extLst>
          </p:nvPr>
        </p:nvGraphicFramePr>
        <p:xfrm>
          <a:off x="4622800" y="1522279"/>
          <a:ext cx="4432300" cy="40792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08075"/>
                <a:gridCol w="1108075"/>
                <a:gridCol w="1108075"/>
                <a:gridCol w="1108075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 MHz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 MHz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 MHz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 Mass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WHOI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U Conn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URI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Stevens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Rutgers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Delaware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ODU/CIT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UNC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12" descr="umass_dartmouth_logo2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660" y="3200105"/>
            <a:ext cx="593831" cy="551448"/>
          </a:xfrm>
          <a:prstGeom prst="rect">
            <a:avLst/>
          </a:prstGeom>
        </p:spPr>
      </p:pic>
      <p:pic>
        <p:nvPicPr>
          <p:cNvPr id="14" name="Picture 17" descr="uconn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9306" y="4505885"/>
            <a:ext cx="490538" cy="49184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WHOI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445" y="3822623"/>
            <a:ext cx="642260" cy="591679"/>
          </a:xfrm>
          <a:prstGeom prst="rect">
            <a:avLst/>
          </a:prstGeom>
        </p:spPr>
      </p:pic>
      <p:pic>
        <p:nvPicPr>
          <p:cNvPr id="16" name="Picture 15" descr="Stevens-Official-Color_logo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317" y="5376134"/>
            <a:ext cx="926517" cy="394654"/>
          </a:xfrm>
          <a:prstGeom prst="rect">
            <a:avLst/>
          </a:prstGeom>
        </p:spPr>
      </p:pic>
      <p:pic>
        <p:nvPicPr>
          <p:cNvPr id="17" name="Picture 15" descr="uDelLogo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7586" y="3753044"/>
            <a:ext cx="521640" cy="52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uri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2015" y="4891192"/>
            <a:ext cx="485120" cy="44166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" name="Oval 20"/>
          <p:cNvSpPr/>
          <p:nvPr/>
        </p:nvSpPr>
        <p:spPr>
          <a:xfrm>
            <a:off x="6108700" y="1938338"/>
            <a:ext cx="254000" cy="2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108700" y="3808432"/>
            <a:ext cx="254000" cy="2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108700" y="4555194"/>
            <a:ext cx="254000" cy="2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108700" y="4926460"/>
            <a:ext cx="254000" cy="2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362950" y="2687638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251700" y="3808432"/>
            <a:ext cx="254000" cy="254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362950" y="4555194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362950" y="4164460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362950" y="2306638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8362950" y="3084532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362950" y="3437594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8362950" y="3796160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575300" y="5664200"/>
            <a:ext cx="2977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46 Stations in Total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8664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National HF Radar Network</a:t>
            </a:r>
            <a:endParaRPr lang="en-US" sz="4000" dirty="0"/>
          </a:p>
        </p:txBody>
      </p:sp>
      <p:pic>
        <p:nvPicPr>
          <p:cNvPr id="3" name="Picture 2" descr="Screen Shot 2015-02-21 at 8.16.20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684" y="838201"/>
            <a:ext cx="7076615" cy="5333999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</p:pic>
      <p:pic>
        <p:nvPicPr>
          <p:cNvPr id="4" name="Picture 3" descr="Screen Shot 2015-02-21 at 8.18.03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59667"/>
            <a:ext cx="2286000" cy="1718067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</p:pic>
      <p:pic>
        <p:nvPicPr>
          <p:cNvPr id="6" name="Picture 5" descr="Screen Shot 2015-02-21 at 8.18.45 A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66833"/>
            <a:ext cx="2286000" cy="1716634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5029200"/>
            <a:ext cx="3845524" cy="1200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 smtClean="0"/>
              <a:t>Coverage for 20 Feb 2015</a:t>
            </a:r>
          </a:p>
          <a:p>
            <a:r>
              <a:rPr lang="en-US" dirty="0" smtClean="0"/>
              <a:t>150 HF Radars Registered</a:t>
            </a:r>
          </a:p>
          <a:p>
            <a:r>
              <a:rPr lang="en-US" dirty="0" smtClean="0"/>
              <a:t>121 HF Radars Reporting</a:t>
            </a:r>
            <a:endParaRPr lang="en-US" dirty="0"/>
          </a:p>
        </p:txBody>
      </p:sp>
      <p:pic>
        <p:nvPicPr>
          <p:cNvPr id="8" name="Picture 7" descr="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34" y="831954"/>
            <a:ext cx="574375" cy="55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867" y="855133"/>
            <a:ext cx="1312333" cy="5301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274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APPLICATION FOR SEARCH AND RESCUE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247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209357858_8eb5b99b2a_b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9070"/>
          </a:xfrm>
          <a:prstGeom prst="rect">
            <a:avLst/>
          </a:prstGeom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/>
              <a:t>                                      Success Stories – Making a Difference</a:t>
            </a:r>
          </a:p>
          <a:p>
            <a:pPr eaLnBrk="1" hangingPunct="1"/>
            <a:endParaRPr lang="en-US" b="1" dirty="0"/>
          </a:p>
          <a:p>
            <a:pPr eaLnBrk="1" hangingPunct="1"/>
            <a:r>
              <a:rPr lang="en-US" b="1" i="1" dirty="0"/>
              <a:t>Optimizing HF Radar for SAR using USCG Surface Drifters</a:t>
            </a:r>
          </a:p>
          <a:p>
            <a:pPr eaLnBrk="1" hangingPunct="1"/>
            <a:endParaRPr lang="en-US" sz="2000" b="1" i="1" dirty="0"/>
          </a:p>
        </p:txBody>
      </p:sp>
      <p:pic>
        <p:nvPicPr>
          <p:cNvPr id="30726" name="Picture 6" descr="1490972357_d86649c7e2_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3200400"/>
            <a:ext cx="1597025" cy="171364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NOAA_0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1371600"/>
            <a:ext cx="1668294" cy="1600200"/>
          </a:xfrm>
          <a:prstGeom prst="rect">
            <a:avLst/>
          </a:prstGeom>
        </p:spPr>
      </p:pic>
      <p:pic>
        <p:nvPicPr>
          <p:cNvPr id="3" name="Picture 2" descr="MARACOOS_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"/>
            <a:ext cx="3175000" cy="547626"/>
          </a:xfrm>
          <a:prstGeom prst="rect">
            <a:avLst/>
          </a:prstGeom>
        </p:spPr>
      </p:pic>
      <p:pic>
        <p:nvPicPr>
          <p:cNvPr id="6" name="Picture 5" descr="Coast Guard Search and Rescu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1371600"/>
            <a:ext cx="1530324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2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dar_ru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914400"/>
            <a:ext cx="6400800" cy="52578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>
            <a:noFill/>
          </a:ln>
        </p:spPr>
        <p:txBody>
          <a:bodyPr/>
          <a:lstStyle/>
          <a:p>
            <a:r>
              <a:rPr lang="en-US" dirty="0" smtClean="0"/>
              <a:t>Search and Rescue - 2004</a:t>
            </a:r>
            <a:endParaRPr 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4766" y="2002367"/>
            <a:ext cx="1289050" cy="1371600"/>
          </a:xfrm>
          <a:prstGeom prst="rect">
            <a:avLst/>
          </a:prstGeom>
          <a:noFill/>
          <a:ln w="76200" cmpd="sng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910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9488" y="2009775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76238"/>
            <a:ext cx="8229600" cy="114300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solidFill>
                  <a:srgbClr val="000000"/>
                </a:solidFill>
                <a:ea typeface="ＭＳ Ｐゴシック" charset="-128"/>
              </a:rPr>
              <a:t>SAROPS Test Case - 2008</a:t>
            </a: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 </a:t>
            </a:r>
            <a:br>
              <a:rPr lang="en-US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</a:rPr>
              <a:t>5000 Virtual Drifters +</a:t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1 Real Drifter (Black Line): </a:t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Search </a:t>
            </a:r>
            <a:r>
              <a:rPr lang="en-US" sz="3600" dirty="0">
                <a:solidFill>
                  <a:srgbClr val="000000"/>
                </a:solidFill>
              </a:rPr>
              <a:t>Area After 96 Hours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HyCOM </a:t>
            </a:r>
            <a:endParaRPr lang="en-US" sz="2400" dirty="0">
              <a:solidFill>
                <a:srgbClr val="00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00000"/>
                </a:solidFill>
              </a:rPr>
              <a:t>36,000 km</a:t>
            </a:r>
            <a:r>
              <a:rPr lang="en-US" sz="2400" baseline="30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HF Radar</a:t>
            </a:r>
            <a:endParaRPr lang="en-US" sz="2400" dirty="0">
              <a:solidFill>
                <a:srgbClr val="00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00000"/>
                </a:solidFill>
              </a:rPr>
              <a:t>12,000 km</a:t>
            </a:r>
            <a:r>
              <a:rPr lang="en-US" sz="2400" baseline="30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292350" y="4340225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232 km</a:t>
            </a: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171825" y="4537075"/>
            <a:ext cx="1006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1743075" y="4533900"/>
            <a:ext cx="625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079500" y="3429000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154 km</a:t>
            </a: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1538288" y="3744913"/>
            <a:ext cx="0" cy="5349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 flipV="1">
            <a:off x="1541463" y="2709863"/>
            <a:ext cx="3175" cy="7191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6389688" y="4391025"/>
            <a:ext cx="1179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123 km</a:t>
            </a: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7275513" y="4597400"/>
            <a:ext cx="26193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 flipV="1">
            <a:off x="6230938" y="4606925"/>
            <a:ext cx="252412" cy="31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5708650" y="3581400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100 km</a:t>
            </a:r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6167438" y="3897313"/>
            <a:ext cx="0" cy="4286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H="1" flipV="1">
            <a:off x="6170613" y="3317875"/>
            <a:ext cx="3175" cy="2635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466" y="160867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43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doc_front_page_05050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70104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0" y="39688"/>
            <a:ext cx="95043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May 4, 2009: After a year of testing, NOAA  Announces on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U.S. Department of Commerce Website that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MARACOOS CODAR is Operational in SAROPS</a:t>
            </a:r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7086600" y="1371600"/>
            <a:ext cx="20574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Present Activity: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Bring all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sustained regional-scale  HFR networks up to operational status in USCG SAROPS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3 West Coast Regions for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California &amp;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Oregon are ready.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7800" y="2438400"/>
            <a:ext cx="4191000" cy="12192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7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ASSESSING SKILL OF HFR FOR SEARCH AND RESCUE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01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High Frequency Radar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INTRODUCTION TO HF RADAR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546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899"/>
            <a:ext cx="7886700" cy="723900"/>
          </a:xfrm>
        </p:spPr>
        <p:txBody>
          <a:bodyPr anchor="t">
            <a:normAutofit fontScale="90000"/>
          </a:bodyPr>
          <a:lstStyle/>
          <a:p>
            <a:r>
              <a:rPr lang="en-US" sz="4000" dirty="0" smtClean="0"/>
              <a:t>National Data Requests from SAROPS </a:t>
            </a:r>
            <a:br>
              <a:rPr lang="en-US" sz="4000" dirty="0" smtClean="0"/>
            </a:br>
            <a:r>
              <a:rPr lang="en-US" sz="2200" dirty="0" smtClean="0"/>
              <a:t>December 1, 2011 to March 15, 2014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4394200" y="6018626"/>
            <a:ext cx="12632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Ocean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9000" y="6080182"/>
            <a:ext cx="2029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Atmosphere</a:t>
            </a:r>
            <a:endParaRPr lang="en-US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71" y="1417637"/>
            <a:ext cx="7433258" cy="466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53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Drifter Deployment Locations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2613799"/>
              </p:ext>
            </p:extLst>
          </p:nvPr>
        </p:nvGraphicFramePr>
        <p:xfrm>
          <a:off x="165101" y="1825625"/>
          <a:ext cx="8788399" cy="1876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499"/>
                <a:gridCol w="1536700"/>
                <a:gridCol w="1397000"/>
                <a:gridCol w="4902200"/>
              </a:tblGrid>
              <a:tr h="49452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Cluster</a:t>
                      </a:r>
                      <a:endParaRPr lang="en-US" dirty="0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Longitude</a:t>
                      </a:r>
                      <a:endParaRPr lang="en-US" dirty="0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Latitude</a:t>
                      </a:r>
                      <a:endParaRPr lang="en-US" dirty="0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87630" marR="8763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70d 42m W</a:t>
                      </a:r>
                      <a:endParaRPr lang="en-US" dirty="0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41d 10m N</a:t>
                      </a:r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 m isobath south of Martha's Vineyard</a:t>
                      </a:r>
                      <a:endParaRPr lang="en-US" dirty="0"/>
                    </a:p>
                  </a:txBody>
                  <a:tcPr marL="87630" marR="8763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70d 42m W</a:t>
                      </a:r>
                      <a:endParaRPr lang="en-US" dirty="0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40d 32m N</a:t>
                      </a:r>
                      <a:endParaRPr lang="en-US" dirty="0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70 m isobath south of Martha's Vineyard</a:t>
                      </a:r>
                    </a:p>
                  </a:txBody>
                  <a:tcPr marL="87630" marR="8763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73d 38m W</a:t>
                      </a:r>
                      <a:endParaRPr lang="en-US" dirty="0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39d 53m N</a:t>
                      </a:r>
                      <a:endParaRPr lang="en-US" dirty="0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ENE of Barnegat Inlet but south of the Hudson Canyon</a:t>
                      </a:r>
                      <a:endParaRPr lang="en-US" dirty="0"/>
                    </a:p>
                  </a:txBody>
                  <a:tcPr marL="87630" marR="8763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" y="4058691"/>
            <a:ext cx="4242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Planned deployment date May 10-11,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447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Drifter Deployment Locations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4027590"/>
              </p:ext>
            </p:extLst>
          </p:nvPr>
        </p:nvGraphicFramePr>
        <p:xfrm>
          <a:off x="241300" y="1825625"/>
          <a:ext cx="85725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/>
                <a:gridCol w="1714500"/>
                <a:gridCol w="1714500"/>
                <a:gridCol w="1117600"/>
                <a:gridCol w="2311400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#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Buoy Number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Date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Group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Description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43241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5/10/16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MVCO 30 m isobath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43372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5/10/16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MVCO 30 m isobath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38824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5/10/16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MVCO 70 m isobath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43104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5/10/16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MVCO 70 m isobath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43340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5/10/16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NJ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43346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5/10/16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NJ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43411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5/10/16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/>
                        </a:rPr>
                        <a:t>NJ</a:t>
                      </a: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1334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ifters_All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65" t="11343" r="6250" b="13425"/>
          <a:stretch/>
        </p:blipFill>
        <p:spPr>
          <a:xfrm>
            <a:off x="228600" y="838200"/>
            <a:ext cx="8496299" cy="555593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Normalized Cumulative Lagrangian Separation</a:t>
            </a:r>
            <a:br>
              <a:rPr lang="en-US" sz="2800" dirty="0" smtClean="0"/>
            </a:br>
            <a:r>
              <a:rPr lang="en-US" sz="2800" dirty="0" smtClean="0"/>
              <a:t>Liu and Weisberg (2011)</a:t>
            </a:r>
            <a:endParaRPr lang="en-US" sz="2800" dirty="0"/>
          </a:p>
        </p:txBody>
      </p:sp>
      <p:pic>
        <p:nvPicPr>
          <p:cNvPr id="6" name="Picture 5" descr="MetOcean_SLDMB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1" y="1331752"/>
            <a:ext cx="1206499" cy="1328256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2428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Case_01_Map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575"/>
            <a:ext cx="9144000" cy="622155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85006" y="4097867"/>
            <a:ext cx="233988" cy="1083733"/>
            <a:chOff x="3085006" y="4097867"/>
            <a:chExt cx="233988" cy="1083733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3217333" y="4097867"/>
              <a:ext cx="0" cy="1083733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3085006" y="4302671"/>
              <a:ext cx="233988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sz="3600" dirty="0" smtClean="0"/>
                <a:t>4</a:t>
              </a:r>
              <a:endParaRPr lang="en-US" sz="3600" dirty="0"/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 flipH="1" flipV="1">
            <a:off x="6288260" y="782142"/>
            <a:ext cx="1839741" cy="398434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28934" y="663611"/>
            <a:ext cx="584520" cy="55399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3600" dirty="0" smtClean="0"/>
              <a:t>5.1</a:t>
            </a:r>
            <a:endParaRPr lang="en-US" sz="36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5469466" y="3305206"/>
            <a:ext cx="1083733" cy="553998"/>
            <a:chOff x="5469466" y="3152809"/>
            <a:chExt cx="1083733" cy="553998"/>
          </a:xfrm>
        </p:grpSpPr>
        <p:cxnSp>
          <p:nvCxnSpPr>
            <p:cNvPr id="14" name="Straight Arrow Connector 13"/>
            <p:cNvCxnSpPr/>
            <p:nvPr/>
          </p:nvCxnSpPr>
          <p:spPr>
            <a:xfrm rot="18000000" flipV="1">
              <a:off x="6011333" y="2948005"/>
              <a:ext cx="0" cy="1083733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703740" y="3152809"/>
              <a:ext cx="584520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sz="3600" dirty="0" smtClean="0"/>
                <a:t>3.6</a:t>
              </a:r>
              <a:endParaRPr lang="en-US" sz="36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590801" y="3152809"/>
            <a:ext cx="123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Day 1</a:t>
            </a:r>
            <a:endParaRPr lang="en-US" sz="3600" dirty="0"/>
          </a:p>
        </p:txBody>
      </p:sp>
      <p:sp>
        <p:nvSpPr>
          <p:cNvPr id="20" name="TextBox 19"/>
          <p:cNvSpPr txBox="1"/>
          <p:nvPr/>
        </p:nvSpPr>
        <p:spPr>
          <a:xfrm>
            <a:off x="4131734" y="2643544"/>
            <a:ext cx="123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Day 2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4923480" y="340445"/>
            <a:ext cx="123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Day 3</a:t>
            </a:r>
            <a:endParaRPr lang="en-US" sz="3600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983085"/>
              </p:ext>
            </p:extLst>
          </p:nvPr>
        </p:nvGraphicFramePr>
        <p:xfrm>
          <a:off x="64641" y="126563"/>
          <a:ext cx="4067092" cy="2633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359"/>
                <a:gridCol w="1336187"/>
                <a:gridCol w="1203813"/>
                <a:gridCol w="829733"/>
              </a:tblGrid>
              <a:tr h="65839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Day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Symbol" charset="2"/>
                          <a:cs typeface="Symbol" charset="2"/>
                        </a:rPr>
                        <a:t>S </a:t>
                      </a:r>
                      <a:r>
                        <a:rPr lang="en-US" sz="2800" dirty="0" smtClean="0"/>
                        <a:t>di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Symbol" charset="2"/>
                          <a:cs typeface="Symbol" charset="2"/>
                        </a:rPr>
                        <a:t>S </a:t>
                      </a:r>
                      <a:r>
                        <a:rPr lang="en-US" sz="2800" dirty="0" err="1" smtClean="0"/>
                        <a:t>loi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/>
                        <a:t>skill</a:t>
                      </a:r>
                      <a:endParaRPr lang="en-US" sz="2800" dirty="0"/>
                    </a:p>
                  </a:txBody>
                  <a:tcPr/>
                </a:tc>
              </a:tr>
              <a:tr h="65839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0.2</a:t>
                      </a:r>
                      <a:endParaRPr lang="en-US" sz="2000" dirty="0"/>
                    </a:p>
                  </a:txBody>
                  <a:tcPr/>
                </a:tc>
              </a:tr>
              <a:tr h="65839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4+3.6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5+14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0.60</a:t>
                      </a:r>
                      <a:endParaRPr lang="en-US" sz="2000" dirty="0"/>
                    </a:p>
                  </a:txBody>
                  <a:tcPr/>
                </a:tc>
              </a:tr>
              <a:tr h="65839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4+3.6+5.1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5+14+24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0.70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18994" y="4302671"/>
            <a:ext cx="53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di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2048995" y="5369471"/>
            <a:ext cx="640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loi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81644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DMB_Drifters_43372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03" t="13194" b="19213"/>
          <a:stretch/>
        </p:blipFill>
        <p:spPr>
          <a:xfrm>
            <a:off x="0" y="939800"/>
            <a:ext cx="9146436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13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911224"/>
            <a:ext cx="6946900" cy="52101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Drifter 43372 Washed </a:t>
            </a:r>
            <a:r>
              <a:rPr lang="en-US" sz="2800" smtClean="0"/>
              <a:t>Ashore South </a:t>
            </a:r>
            <a:r>
              <a:rPr lang="en-US" sz="2800" dirty="0" smtClean="0"/>
              <a:t>Dartmouth, MA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83944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DMB_Drifters_4341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" y="8509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56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ll_score_HFR_map_4341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6" y="1562099"/>
            <a:ext cx="4346564" cy="3513091"/>
          </a:xfrm>
          <a:prstGeom prst="rect">
            <a:avLst/>
          </a:prstGeom>
        </p:spPr>
      </p:pic>
      <p:pic>
        <p:nvPicPr>
          <p:cNvPr id="3" name="Picture 2" descr="skill_score_HFR_ts_434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845" y="1524000"/>
            <a:ext cx="5249333" cy="3937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MHz HF Radar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439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 MHz HF Radar</a:t>
            </a:r>
            <a:endParaRPr lang="en-US" dirty="0"/>
          </a:p>
        </p:txBody>
      </p:sp>
      <p:pic>
        <p:nvPicPr>
          <p:cNvPr id="3" name="Picture 2" descr="skill_score_HFR_map_4341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9524"/>
            <a:ext cx="4238752" cy="3425952"/>
          </a:xfrm>
          <a:prstGeom prst="rect">
            <a:avLst/>
          </a:prstGeom>
        </p:spPr>
      </p:pic>
      <p:pic>
        <p:nvPicPr>
          <p:cNvPr id="4" name="Picture 3" descr="skill_score_HFR_ts_434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7866" y="1779524"/>
            <a:ext cx="5266944" cy="395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80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14-03-11 20.56.58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2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 MHz HF Radar with QC</a:t>
            </a:r>
            <a:endParaRPr lang="en-US" dirty="0"/>
          </a:p>
        </p:txBody>
      </p:sp>
      <p:pic>
        <p:nvPicPr>
          <p:cNvPr id="3" name="Picture 2" descr="skill_score_HFR_map_4341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" y="1779524"/>
            <a:ext cx="4238752" cy="3425952"/>
          </a:xfrm>
          <a:prstGeom prst="rect">
            <a:avLst/>
          </a:prstGeom>
        </p:spPr>
      </p:pic>
      <p:pic>
        <p:nvPicPr>
          <p:cNvPr id="4" name="Picture 3" descr="skill_score_HFR_ts_434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200" y="1517396"/>
            <a:ext cx="5266944" cy="395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81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HYCOM</a:t>
            </a:r>
            <a:endParaRPr lang="en-US" dirty="0"/>
          </a:p>
        </p:txBody>
      </p:sp>
      <p:pic>
        <p:nvPicPr>
          <p:cNvPr id="3" name="Picture 2" descr="skill_score_HYCOM_map_4341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" y="1892300"/>
            <a:ext cx="4238752" cy="3425952"/>
          </a:xfrm>
          <a:prstGeom prst="rect">
            <a:avLst/>
          </a:prstGeom>
        </p:spPr>
      </p:pic>
      <p:pic>
        <p:nvPicPr>
          <p:cNvPr id="4" name="Picture 3" descr="skill_score_HYCOM_ts_434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872" y="1695196"/>
            <a:ext cx="5266944" cy="395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30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Skill Scores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49" y="1905000"/>
            <a:ext cx="8857102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05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RADIAL QUALITY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9847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/>
          <a:lstStyle/>
          <a:p>
            <a:r>
              <a:rPr lang="en-US" dirty="0" smtClean="0"/>
              <a:t>Radial Surface Currents</a:t>
            </a:r>
            <a:endParaRPr lang="en-US" dirty="0"/>
          </a:p>
        </p:txBody>
      </p:sp>
      <p:pic>
        <p:nvPicPr>
          <p:cNvPr id="4" name="Picture 3" descr="RDLMeasured_WOOD_2014_11_27_000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0" y="711199"/>
            <a:ext cx="72898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3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ifter_comp_43411_SPRK_RDLm_tim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28" y="733552"/>
            <a:ext cx="7324344" cy="549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385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fter_comp_43411_SPRK_RDL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797052"/>
            <a:ext cx="7324344" cy="549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97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fter_comp_43411_SPRK_RDLm_diffscatter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28" y="822452"/>
            <a:ext cx="7324344" cy="549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170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ifter_comp_43411_SPRK_RDLm_time_wk2016051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28" y="889000"/>
            <a:ext cx="7324344" cy="549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955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209356886_4c69c3222f_b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805196"/>
            <a:ext cx="9144000" cy="1143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717800" y="274638"/>
            <a:ext cx="596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263900" y="1600200"/>
            <a:ext cx="5422900" cy="452596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Introduction to HF Radar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Application for Search and Rescue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Assessing Skill of HFR for Search and Rescue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Radial Quality Control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00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442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18600" cy="62103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152400"/>
            <a:ext cx="3886200" cy="1143000"/>
          </a:xfrm>
          <a:noFill/>
          <a:ln>
            <a:noFill/>
          </a:ln>
        </p:spPr>
        <p:txBody>
          <a:bodyPr/>
          <a:lstStyle/>
          <a:p>
            <a:r>
              <a:rPr lang="en-US" sz="2800" dirty="0" smtClean="0"/>
              <a:t>13 MHz Transmit and Receive Antenna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867400" y="1219200"/>
            <a:ext cx="76200" cy="4419600"/>
          </a:xfrm>
          <a:prstGeom prst="straightConnector1">
            <a:avLst/>
          </a:prstGeom>
          <a:ln w="762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96000" y="2514600"/>
            <a:ext cx="2180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4 meters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4325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209356886_4c69c3222f_b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805196"/>
            <a:ext cx="9144000" cy="1143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NOAA_0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177" y="5053688"/>
            <a:ext cx="1348622" cy="1293576"/>
          </a:xfrm>
          <a:prstGeom prst="rect">
            <a:avLst/>
          </a:prstGeom>
        </p:spPr>
      </p:pic>
      <p:pic>
        <p:nvPicPr>
          <p:cNvPr id="9" name="Picture 8" descr="MARACOOS_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02" y="5999930"/>
            <a:ext cx="3387047" cy="5842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630" y="431800"/>
            <a:ext cx="9139369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HF Radar Skill Assessment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0" name="Picture 9" descr="IOOS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3769" y="2776150"/>
            <a:ext cx="1042230" cy="18935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00200" y="1968500"/>
            <a:ext cx="63174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FFFF"/>
                </a:solidFill>
                <a:latin typeface="BlairMdITC TT-Medium"/>
                <a:cs typeface="BlairMdITC TT-Medium"/>
              </a:rPr>
              <a:t>THANK   YOU</a:t>
            </a:r>
            <a:endParaRPr lang="en-US" sz="5400" dirty="0">
              <a:solidFill>
                <a:srgbClr val="FFFFFF"/>
              </a:solidFill>
              <a:latin typeface="BlairMdITC TT-Medium"/>
              <a:cs typeface="BlairMdITC TT-Medium"/>
            </a:endParaRPr>
          </a:p>
        </p:txBody>
      </p:sp>
    </p:spTree>
    <p:extLst>
      <p:ext uri="{BB962C8B-B14F-4D97-AF65-F5344CB8AC3E}">
        <p14:creationId xmlns:p14="http://schemas.microsoft.com/office/powerpoint/2010/main" val="1849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ntenna_pictur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21" y="1113795"/>
            <a:ext cx="9801417" cy="757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69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0" y="8837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Standard CODAR Shore Site: </a:t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Shed, Enclosure, Tx/Rx, Comms, Power, GPS, AIS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513" y="1377950"/>
            <a:ext cx="2182812" cy="404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6043613" y="5353050"/>
            <a:ext cx="208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Enclosure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" y="1389063"/>
            <a:ext cx="3195638" cy="400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1633538" y="5335588"/>
            <a:ext cx="841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Shed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5022850" y="2020888"/>
            <a:ext cx="1141413" cy="5365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H="1">
            <a:off x="6680200" y="3132138"/>
            <a:ext cx="1295400" cy="50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4800600" y="2801938"/>
            <a:ext cx="990600" cy="3984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>
            <a:off x="4859338" y="3598863"/>
            <a:ext cx="1447800" cy="15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H="1" flipV="1">
            <a:off x="6713538" y="4005263"/>
            <a:ext cx="1270000" cy="666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flipH="1">
            <a:off x="6781800" y="2387600"/>
            <a:ext cx="1084263" cy="482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2" name="TextBox 39"/>
          <p:cNvSpPr txBox="1">
            <a:spLocks noChangeArrowheads="1"/>
          </p:cNvSpPr>
          <p:nvPr/>
        </p:nvSpPr>
        <p:spPr bwMode="auto">
          <a:xfrm>
            <a:off x="4148138" y="1727200"/>
            <a:ext cx="1109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monitor</a:t>
            </a:r>
          </a:p>
        </p:txBody>
      </p:sp>
      <p:sp>
        <p:nvSpPr>
          <p:cNvPr id="15373" name="TextBox 40"/>
          <p:cNvSpPr txBox="1">
            <a:spLocks noChangeArrowheads="1"/>
          </p:cNvSpPr>
          <p:nvPr/>
        </p:nvSpPr>
        <p:spPr bwMode="auto">
          <a:xfrm>
            <a:off x="3860800" y="2506663"/>
            <a:ext cx="1109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A.C. unit</a:t>
            </a:r>
          </a:p>
        </p:txBody>
      </p:sp>
      <p:sp>
        <p:nvSpPr>
          <p:cNvPr id="15374" name="TextBox 41"/>
          <p:cNvSpPr txBox="1">
            <a:spLocks noChangeArrowheads="1"/>
          </p:cNvSpPr>
          <p:nvPr/>
        </p:nvSpPr>
        <p:spPr bwMode="auto">
          <a:xfrm>
            <a:off x="3802063" y="3284538"/>
            <a:ext cx="1438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transmitter</a:t>
            </a:r>
          </a:p>
        </p:txBody>
      </p:sp>
      <p:sp>
        <p:nvSpPr>
          <p:cNvPr id="15375" name="TextBox 42"/>
          <p:cNvSpPr txBox="1">
            <a:spLocks noChangeArrowheads="1"/>
          </p:cNvSpPr>
          <p:nvPr/>
        </p:nvSpPr>
        <p:spPr bwMode="auto">
          <a:xfrm>
            <a:off x="7874000" y="1752600"/>
            <a:ext cx="1295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computer &amp; external hard drive</a:t>
            </a:r>
          </a:p>
        </p:txBody>
      </p:sp>
      <p:sp>
        <p:nvSpPr>
          <p:cNvPr id="15376" name="TextBox 45"/>
          <p:cNvSpPr txBox="1">
            <a:spLocks noChangeArrowheads="1"/>
          </p:cNvSpPr>
          <p:nvPr/>
        </p:nvSpPr>
        <p:spPr bwMode="auto">
          <a:xfrm>
            <a:off x="7958138" y="2921000"/>
            <a:ext cx="1109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UPS system</a:t>
            </a:r>
          </a:p>
        </p:txBody>
      </p:sp>
      <p:sp>
        <p:nvSpPr>
          <p:cNvPr id="15377" name="TextBox 47"/>
          <p:cNvSpPr txBox="1">
            <a:spLocks noChangeArrowheads="1"/>
          </p:cNvSpPr>
          <p:nvPr/>
        </p:nvSpPr>
        <p:spPr bwMode="auto">
          <a:xfrm>
            <a:off x="7916863" y="3894138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receiver</a:t>
            </a:r>
          </a:p>
        </p:txBody>
      </p: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 flipH="1">
            <a:off x="6654800" y="4826000"/>
            <a:ext cx="1236663" cy="16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9" name="TextBox 51"/>
          <p:cNvSpPr txBox="1">
            <a:spLocks noChangeArrowheads="1"/>
          </p:cNvSpPr>
          <p:nvPr/>
        </p:nvSpPr>
        <p:spPr bwMode="auto">
          <a:xfrm>
            <a:off x="7715303" y="4572000"/>
            <a:ext cx="14286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Two lines of </a:t>
            </a:r>
            <a:r>
              <a:rPr lang="en-US" sz="1400" dirty="0" smtClean="0"/>
              <a:t>Communication</a:t>
            </a:r>
            <a:endParaRPr lang="en-US" sz="1400" dirty="0"/>
          </a:p>
        </p:txBody>
      </p:sp>
      <p:pic>
        <p:nvPicPr>
          <p:cNvPr id="15380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38" y="4086225"/>
            <a:ext cx="1879600" cy="1409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1" name="TextBox 41"/>
          <p:cNvSpPr txBox="1">
            <a:spLocks noChangeArrowheads="1"/>
          </p:cNvSpPr>
          <p:nvPr/>
        </p:nvSpPr>
        <p:spPr bwMode="auto">
          <a:xfrm>
            <a:off x="3646488" y="5540375"/>
            <a:ext cx="2238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Lightning Protection</a:t>
            </a:r>
          </a:p>
        </p:txBody>
      </p:sp>
    </p:spTree>
    <p:extLst>
      <p:ext uri="{BB962C8B-B14F-4D97-AF65-F5344CB8AC3E}">
        <p14:creationId xmlns:p14="http://schemas.microsoft.com/office/powerpoint/2010/main" val="175592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Line 1"/>
          <p:cNvSpPr>
            <a:spLocks noChangeShapeType="1"/>
          </p:cNvSpPr>
          <p:nvPr/>
        </p:nvSpPr>
        <p:spPr bwMode="auto">
          <a:xfrm>
            <a:off x="7026548" y="4491634"/>
            <a:ext cx="0" cy="2202285"/>
          </a:xfrm>
          <a:prstGeom prst="line">
            <a:avLst/>
          </a:prstGeom>
          <a:noFill/>
          <a:ln w="25400">
            <a:solidFill>
              <a:srgbClr val="80808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7865939" y="4491634"/>
            <a:ext cx="0" cy="2202285"/>
          </a:xfrm>
          <a:prstGeom prst="line">
            <a:avLst/>
          </a:prstGeom>
          <a:noFill/>
          <a:ln w="25400">
            <a:solidFill>
              <a:srgbClr val="80808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8723189" y="4491634"/>
            <a:ext cx="0" cy="2202285"/>
          </a:xfrm>
          <a:prstGeom prst="line">
            <a:avLst/>
          </a:prstGeom>
          <a:noFill/>
          <a:ln w="25400">
            <a:solidFill>
              <a:srgbClr val="80808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258" y="3067348"/>
            <a:ext cx="340445" cy="336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5"/>
          <p:cNvSpPr>
            <a:spLocks/>
          </p:cNvSpPr>
          <p:nvPr/>
        </p:nvSpPr>
        <p:spPr bwMode="auto">
          <a:xfrm>
            <a:off x="-35719" y="6295430"/>
            <a:ext cx="9206508" cy="58043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H="1">
            <a:off x="972220" y="4838775"/>
            <a:ext cx="0" cy="106933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5607" name="Rectangle 7"/>
          <p:cNvSpPr>
            <a:spLocks/>
          </p:cNvSpPr>
          <p:nvPr/>
        </p:nvSpPr>
        <p:spPr bwMode="auto">
          <a:xfrm rot="10800000" flipH="1">
            <a:off x="750094" y="4643438"/>
            <a:ext cx="437555" cy="214313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 flipH="1">
            <a:off x="971104" y="3778374"/>
            <a:ext cx="0" cy="852785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1178720" y="4846588"/>
            <a:ext cx="446484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303610" y="4846588"/>
            <a:ext cx="446484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5611" name="Freeform 11"/>
          <p:cNvSpPr>
            <a:spLocks/>
          </p:cNvSpPr>
          <p:nvPr/>
        </p:nvSpPr>
        <p:spPr bwMode="auto">
          <a:xfrm>
            <a:off x="1" y="5707187"/>
            <a:ext cx="3456906" cy="1153046"/>
          </a:xfrm>
          <a:custGeom>
            <a:avLst/>
            <a:gdLst>
              <a:gd name="T0" fmla="*/ 11 w 21600"/>
              <a:gd name="T1" fmla="*/ 0 h 21600"/>
              <a:gd name="T2" fmla="*/ 12628 w 21600"/>
              <a:gd name="T3" fmla="*/ 5538 h 21600"/>
              <a:gd name="T4" fmla="*/ 21600 w 21600"/>
              <a:gd name="T5" fmla="*/ 21600 h 21600"/>
              <a:gd name="T6" fmla="*/ 0 w 21600"/>
              <a:gd name="T7" fmla="*/ 21552 h 21600"/>
              <a:gd name="T8" fmla="*/ 11 w 21600"/>
              <a:gd name="T9" fmla="*/ 0 h 21600"/>
              <a:gd name="T10" fmla="*/ 11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11" y="0"/>
                </a:moveTo>
                <a:lnTo>
                  <a:pt x="12628" y="5538"/>
                </a:lnTo>
                <a:lnTo>
                  <a:pt x="21600" y="21600"/>
                </a:lnTo>
                <a:lnTo>
                  <a:pt x="0" y="21552"/>
                </a:lnTo>
                <a:lnTo>
                  <a:pt x="11" y="0"/>
                </a:lnTo>
                <a:close/>
                <a:moveTo>
                  <a:pt x="11" y="0"/>
                </a:moveTo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5612" name="Freeform 12"/>
          <p:cNvSpPr>
            <a:spLocks/>
          </p:cNvSpPr>
          <p:nvPr/>
        </p:nvSpPr>
        <p:spPr bwMode="auto">
          <a:xfrm>
            <a:off x="3961433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5613" name="Freeform 13"/>
          <p:cNvSpPr>
            <a:spLocks/>
          </p:cNvSpPr>
          <p:nvPr/>
        </p:nvSpPr>
        <p:spPr bwMode="auto">
          <a:xfrm>
            <a:off x="4854402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5614" name="Freeform 14"/>
          <p:cNvSpPr>
            <a:spLocks/>
          </p:cNvSpPr>
          <p:nvPr/>
        </p:nvSpPr>
        <p:spPr bwMode="auto">
          <a:xfrm>
            <a:off x="5729512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5615" name="Freeform 15"/>
          <p:cNvSpPr>
            <a:spLocks/>
          </p:cNvSpPr>
          <p:nvPr/>
        </p:nvSpPr>
        <p:spPr bwMode="auto">
          <a:xfrm>
            <a:off x="6622480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>
            <a:off x="7044408" y="4761756"/>
            <a:ext cx="809253" cy="0"/>
          </a:xfrm>
          <a:prstGeom prst="line">
            <a:avLst/>
          </a:prstGeom>
          <a:noFill/>
          <a:ln w="38100">
            <a:solidFill>
              <a:srgbClr val="808080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5617" name="Rectangle 17"/>
          <p:cNvSpPr>
            <a:spLocks/>
          </p:cNvSpPr>
          <p:nvPr/>
        </p:nvSpPr>
        <p:spPr bwMode="auto">
          <a:xfrm>
            <a:off x="8064269" y="5004242"/>
            <a:ext cx="4795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srgbClr val="808080"/>
                </a:solidFill>
                <a:latin typeface="Gill Sans" charset="0"/>
                <a:ea typeface="ＭＳ Ｐゴシック" charset="0"/>
                <a:sym typeface="Gill Sans" charset="0"/>
              </a:rPr>
              <a:t>λ/2</a:t>
            </a:r>
          </a:p>
        </p:txBody>
      </p:sp>
      <p:pic>
        <p:nvPicPr>
          <p:cNvPr id="25618" name="Picture 1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3766" y="4089797"/>
            <a:ext cx="133945" cy="1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Picture 1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2548" y="3540621"/>
            <a:ext cx="244451" cy="241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0" name="Freeform 20"/>
          <p:cNvSpPr>
            <a:spLocks/>
          </p:cNvSpPr>
          <p:nvPr/>
        </p:nvSpPr>
        <p:spPr bwMode="auto">
          <a:xfrm>
            <a:off x="7452941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5621" name="Freeform 21"/>
          <p:cNvSpPr>
            <a:spLocks/>
          </p:cNvSpPr>
          <p:nvPr/>
        </p:nvSpPr>
        <p:spPr bwMode="auto">
          <a:xfrm>
            <a:off x="8319122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5622" name="Freeform 22"/>
          <p:cNvSpPr>
            <a:spLocks/>
          </p:cNvSpPr>
          <p:nvPr/>
        </p:nvSpPr>
        <p:spPr bwMode="auto">
          <a:xfrm>
            <a:off x="3113113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5623" name="Line 23"/>
          <p:cNvSpPr>
            <a:spLocks noChangeShapeType="1"/>
          </p:cNvSpPr>
          <p:nvPr/>
        </p:nvSpPr>
        <p:spPr bwMode="auto">
          <a:xfrm>
            <a:off x="7892729" y="4761756"/>
            <a:ext cx="809253" cy="0"/>
          </a:xfrm>
          <a:prstGeom prst="line">
            <a:avLst/>
          </a:prstGeom>
          <a:noFill/>
          <a:ln w="38100">
            <a:solidFill>
              <a:srgbClr val="808080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5624" name="Rectangle 24"/>
          <p:cNvSpPr>
            <a:spLocks/>
          </p:cNvSpPr>
          <p:nvPr/>
        </p:nvSpPr>
        <p:spPr bwMode="auto">
          <a:xfrm>
            <a:off x="7215949" y="5004242"/>
            <a:ext cx="4795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srgbClr val="808080"/>
                </a:solidFill>
                <a:latin typeface="Gill Sans" charset="0"/>
                <a:ea typeface="ＭＳ Ｐゴシック" charset="0"/>
                <a:sym typeface="Gill Sans" charset="0"/>
              </a:rPr>
              <a:t>λ/2</a:t>
            </a:r>
          </a:p>
        </p:txBody>
      </p:sp>
      <p:sp>
        <p:nvSpPr>
          <p:cNvPr id="25625" name="Rectangle 25"/>
          <p:cNvSpPr>
            <a:spLocks/>
          </p:cNvSpPr>
          <p:nvPr/>
        </p:nvSpPr>
        <p:spPr bwMode="auto">
          <a:xfrm>
            <a:off x="4195131" y="3923750"/>
            <a:ext cx="26930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srgbClr val="BF0043"/>
                </a:solidFill>
                <a:latin typeface="Gill Sans" charset="0"/>
                <a:ea typeface="ＭＳ Ｐゴシック" charset="0"/>
                <a:sym typeface="Gill Sans" charset="0"/>
              </a:rPr>
              <a:t>λ</a:t>
            </a:r>
          </a:p>
        </p:txBody>
      </p:sp>
      <p:sp>
        <p:nvSpPr>
          <p:cNvPr id="25626" name="Line 26"/>
          <p:cNvSpPr>
            <a:spLocks noChangeShapeType="1"/>
          </p:cNvSpPr>
          <p:nvPr/>
        </p:nvSpPr>
        <p:spPr bwMode="auto">
          <a:xfrm>
            <a:off x="3498206" y="4324202"/>
            <a:ext cx="1665387" cy="1117"/>
          </a:xfrm>
          <a:prstGeom prst="line">
            <a:avLst/>
          </a:prstGeom>
          <a:noFill/>
          <a:ln w="38100">
            <a:solidFill>
              <a:srgbClr val="BF0043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5627" name="Rectangle 27"/>
          <p:cNvSpPr>
            <a:spLocks/>
          </p:cNvSpPr>
          <p:nvPr/>
        </p:nvSpPr>
        <p:spPr bwMode="auto">
          <a:xfrm>
            <a:off x="2444912" y="4111274"/>
            <a:ext cx="26930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srgbClr val="BF0043"/>
                </a:solidFill>
                <a:latin typeface="Gill Sans" charset="0"/>
                <a:ea typeface="ＭＳ Ｐゴシック" charset="0"/>
                <a:sym typeface="Gill Sans" charset="0"/>
              </a:rPr>
              <a:t>λ</a:t>
            </a:r>
          </a:p>
        </p:txBody>
      </p:sp>
      <p:sp>
        <p:nvSpPr>
          <p:cNvPr id="25628" name="Line 28"/>
          <p:cNvSpPr>
            <a:spLocks noChangeShapeType="1"/>
          </p:cNvSpPr>
          <p:nvPr/>
        </p:nvSpPr>
        <p:spPr bwMode="auto">
          <a:xfrm>
            <a:off x="1747986" y="4511725"/>
            <a:ext cx="1665387" cy="1117"/>
          </a:xfrm>
          <a:prstGeom prst="line">
            <a:avLst/>
          </a:prstGeom>
          <a:noFill/>
          <a:ln w="38100">
            <a:solidFill>
              <a:srgbClr val="BF0043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5629" name="Rectangle 29"/>
          <p:cNvSpPr>
            <a:spLocks/>
          </p:cNvSpPr>
          <p:nvPr/>
        </p:nvSpPr>
        <p:spPr bwMode="auto">
          <a:xfrm>
            <a:off x="1095003" y="1236762"/>
            <a:ext cx="357634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4500" dirty="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rPr>
              <a:t>Bragg Sea Echo</a:t>
            </a:r>
          </a:p>
        </p:txBody>
      </p:sp>
      <p:sp>
        <p:nvSpPr>
          <p:cNvPr id="25630" name="Rectangle 30"/>
          <p:cNvSpPr>
            <a:spLocks/>
          </p:cNvSpPr>
          <p:nvPr/>
        </p:nvSpPr>
        <p:spPr bwMode="auto">
          <a:xfrm>
            <a:off x="3442756" y="6250692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rPr>
              <a:t>A</a:t>
            </a:r>
          </a:p>
        </p:txBody>
      </p:sp>
      <p:sp>
        <p:nvSpPr>
          <p:cNvPr id="25631" name="Rectangle 31"/>
          <p:cNvSpPr>
            <a:spLocks/>
          </p:cNvSpPr>
          <p:nvPr/>
        </p:nvSpPr>
        <p:spPr bwMode="auto">
          <a:xfrm>
            <a:off x="4318941" y="6250692"/>
            <a:ext cx="1299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rPr>
              <a:t>B</a:t>
            </a:r>
          </a:p>
        </p:txBody>
      </p:sp>
      <p:sp>
        <p:nvSpPr>
          <p:cNvPr id="25632" name="Rectangle 32"/>
          <p:cNvSpPr>
            <a:spLocks/>
          </p:cNvSpPr>
          <p:nvPr/>
        </p:nvSpPr>
        <p:spPr bwMode="auto">
          <a:xfrm>
            <a:off x="5194614" y="6250692"/>
            <a:ext cx="1634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rPr>
              <a:t>C</a:t>
            </a:r>
          </a:p>
        </p:txBody>
      </p:sp>
      <p:graphicFrame>
        <p:nvGraphicFramePr>
          <p:cNvPr id="25633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36518"/>
              </p:ext>
            </p:extLst>
          </p:nvPr>
        </p:nvGraphicFramePr>
        <p:xfrm>
          <a:off x="5156670" y="196652"/>
          <a:ext cx="3387165" cy="2519287"/>
        </p:xfrm>
        <a:graphic>
          <a:graphicData uri="http://schemas.openxmlformats.org/drawingml/2006/table">
            <a:tbl>
              <a:tblPr/>
              <a:tblGrid>
                <a:gridCol w="677433"/>
                <a:gridCol w="677433"/>
                <a:gridCol w="677433"/>
                <a:gridCol w="677433"/>
                <a:gridCol w="677433"/>
              </a:tblGrid>
              <a:tr h="7333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Freq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MHz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meters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λ/2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meters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seconds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m/s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60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30.0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4.4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6.7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13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23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11.5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2.7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3.6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12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6.0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2.0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3.0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42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7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3.6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1.5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2.3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703" name="Rectangle 103"/>
          <p:cNvSpPr>
            <a:spLocks/>
          </p:cNvSpPr>
          <p:nvPr/>
        </p:nvSpPr>
        <p:spPr bwMode="auto">
          <a:xfrm>
            <a:off x="6913810" y="6389193"/>
            <a:ext cx="2071688" cy="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15" fontAlgn="base">
              <a:spcBef>
                <a:spcPts val="1266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rPr>
              <a:t>SeaSonde Principles</a:t>
            </a:r>
          </a:p>
        </p:txBody>
      </p:sp>
      <p:sp>
        <p:nvSpPr>
          <p:cNvPr id="25704" name="Rectangle 104"/>
          <p:cNvSpPr>
            <a:spLocks/>
          </p:cNvSpPr>
          <p:nvPr/>
        </p:nvSpPr>
        <p:spPr bwMode="auto">
          <a:xfrm>
            <a:off x="6913810" y="6389193"/>
            <a:ext cx="2071688" cy="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15" fontAlgn="base">
              <a:spcBef>
                <a:spcPts val="1266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rPr>
              <a:t>SeaSonde Principles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Line 1"/>
          <p:cNvSpPr>
            <a:spLocks noChangeShapeType="1"/>
          </p:cNvSpPr>
          <p:nvPr/>
        </p:nvSpPr>
        <p:spPr bwMode="auto">
          <a:xfrm>
            <a:off x="7026548" y="4491634"/>
            <a:ext cx="0" cy="2202285"/>
          </a:xfrm>
          <a:prstGeom prst="line">
            <a:avLst/>
          </a:prstGeom>
          <a:noFill/>
          <a:ln w="25400">
            <a:solidFill>
              <a:srgbClr val="80808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8674" name="Line 2"/>
          <p:cNvSpPr>
            <a:spLocks noChangeShapeType="1"/>
          </p:cNvSpPr>
          <p:nvPr/>
        </p:nvSpPr>
        <p:spPr bwMode="auto">
          <a:xfrm>
            <a:off x="7865939" y="4491634"/>
            <a:ext cx="0" cy="2202285"/>
          </a:xfrm>
          <a:prstGeom prst="line">
            <a:avLst/>
          </a:prstGeom>
          <a:noFill/>
          <a:ln w="25400">
            <a:solidFill>
              <a:srgbClr val="80808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8675" name="Line 3"/>
          <p:cNvSpPr>
            <a:spLocks noChangeShapeType="1"/>
          </p:cNvSpPr>
          <p:nvPr/>
        </p:nvSpPr>
        <p:spPr bwMode="auto">
          <a:xfrm>
            <a:off x="8723189" y="4491634"/>
            <a:ext cx="0" cy="2202285"/>
          </a:xfrm>
          <a:prstGeom prst="line">
            <a:avLst/>
          </a:prstGeom>
          <a:noFill/>
          <a:ln w="25400">
            <a:solidFill>
              <a:srgbClr val="80808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8851" y="3067348"/>
            <a:ext cx="340445" cy="336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5"/>
          <p:cNvSpPr>
            <a:spLocks/>
          </p:cNvSpPr>
          <p:nvPr/>
        </p:nvSpPr>
        <p:spPr bwMode="auto">
          <a:xfrm>
            <a:off x="-35719" y="6295430"/>
            <a:ext cx="9206508" cy="58043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 flipH="1">
            <a:off x="972220" y="4838775"/>
            <a:ext cx="0" cy="106933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8679" name="Rectangle 7"/>
          <p:cNvSpPr>
            <a:spLocks/>
          </p:cNvSpPr>
          <p:nvPr/>
        </p:nvSpPr>
        <p:spPr bwMode="auto">
          <a:xfrm rot="10800000" flipH="1">
            <a:off x="750094" y="4643438"/>
            <a:ext cx="437555" cy="214313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 flipH="1">
            <a:off x="971104" y="3778374"/>
            <a:ext cx="0" cy="852785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>
            <a:off x="1178720" y="4846588"/>
            <a:ext cx="446484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>
            <a:off x="303610" y="4846588"/>
            <a:ext cx="446484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8683" name="Freeform 11"/>
          <p:cNvSpPr>
            <a:spLocks/>
          </p:cNvSpPr>
          <p:nvPr/>
        </p:nvSpPr>
        <p:spPr bwMode="auto">
          <a:xfrm>
            <a:off x="1" y="5707187"/>
            <a:ext cx="3456906" cy="1153046"/>
          </a:xfrm>
          <a:custGeom>
            <a:avLst/>
            <a:gdLst>
              <a:gd name="T0" fmla="*/ 11 w 21600"/>
              <a:gd name="T1" fmla="*/ 0 h 21600"/>
              <a:gd name="T2" fmla="*/ 12628 w 21600"/>
              <a:gd name="T3" fmla="*/ 5538 h 21600"/>
              <a:gd name="T4" fmla="*/ 21600 w 21600"/>
              <a:gd name="T5" fmla="*/ 21600 h 21600"/>
              <a:gd name="T6" fmla="*/ 0 w 21600"/>
              <a:gd name="T7" fmla="*/ 21552 h 21600"/>
              <a:gd name="T8" fmla="*/ 11 w 21600"/>
              <a:gd name="T9" fmla="*/ 0 h 21600"/>
              <a:gd name="T10" fmla="*/ 11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11" y="0"/>
                </a:moveTo>
                <a:lnTo>
                  <a:pt x="12628" y="5538"/>
                </a:lnTo>
                <a:lnTo>
                  <a:pt x="21600" y="21600"/>
                </a:lnTo>
                <a:lnTo>
                  <a:pt x="0" y="21552"/>
                </a:lnTo>
                <a:lnTo>
                  <a:pt x="11" y="0"/>
                </a:lnTo>
                <a:close/>
                <a:moveTo>
                  <a:pt x="11" y="0"/>
                </a:moveTo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8684" name="Freeform 12"/>
          <p:cNvSpPr>
            <a:spLocks/>
          </p:cNvSpPr>
          <p:nvPr/>
        </p:nvSpPr>
        <p:spPr bwMode="auto">
          <a:xfrm>
            <a:off x="3961433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8685" name="Freeform 13"/>
          <p:cNvSpPr>
            <a:spLocks/>
          </p:cNvSpPr>
          <p:nvPr/>
        </p:nvSpPr>
        <p:spPr bwMode="auto">
          <a:xfrm>
            <a:off x="4854402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8686" name="Freeform 14"/>
          <p:cNvSpPr>
            <a:spLocks/>
          </p:cNvSpPr>
          <p:nvPr/>
        </p:nvSpPr>
        <p:spPr bwMode="auto">
          <a:xfrm>
            <a:off x="5729512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8687" name="Freeform 15"/>
          <p:cNvSpPr>
            <a:spLocks/>
          </p:cNvSpPr>
          <p:nvPr/>
        </p:nvSpPr>
        <p:spPr bwMode="auto">
          <a:xfrm>
            <a:off x="6622480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>
            <a:off x="7044408" y="4761756"/>
            <a:ext cx="809253" cy="0"/>
          </a:xfrm>
          <a:prstGeom prst="line">
            <a:avLst/>
          </a:prstGeom>
          <a:noFill/>
          <a:ln w="38100">
            <a:solidFill>
              <a:srgbClr val="808080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8689" name="Rectangle 17"/>
          <p:cNvSpPr>
            <a:spLocks/>
          </p:cNvSpPr>
          <p:nvPr/>
        </p:nvSpPr>
        <p:spPr bwMode="auto">
          <a:xfrm>
            <a:off x="8064269" y="5004242"/>
            <a:ext cx="4795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808080"/>
                </a:solidFill>
                <a:latin typeface="Gill Sans" charset="0"/>
                <a:ea typeface="ＭＳ Ｐゴシック" charset="0"/>
                <a:sym typeface="Gill Sans" charset="0"/>
              </a:rPr>
              <a:t>λ/2</a:t>
            </a:r>
          </a:p>
        </p:txBody>
      </p:sp>
      <p:pic>
        <p:nvPicPr>
          <p:cNvPr id="28690" name="Picture 1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2360" y="4089797"/>
            <a:ext cx="133945" cy="1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1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1141" y="3540621"/>
            <a:ext cx="244451" cy="241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2" name="Freeform 20"/>
          <p:cNvSpPr>
            <a:spLocks/>
          </p:cNvSpPr>
          <p:nvPr/>
        </p:nvSpPr>
        <p:spPr bwMode="auto">
          <a:xfrm>
            <a:off x="7452941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8693" name="Freeform 21"/>
          <p:cNvSpPr>
            <a:spLocks/>
          </p:cNvSpPr>
          <p:nvPr/>
        </p:nvSpPr>
        <p:spPr bwMode="auto">
          <a:xfrm>
            <a:off x="8319122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8694" name="Freeform 22"/>
          <p:cNvSpPr>
            <a:spLocks/>
          </p:cNvSpPr>
          <p:nvPr/>
        </p:nvSpPr>
        <p:spPr bwMode="auto">
          <a:xfrm>
            <a:off x="3113113" y="6034237"/>
            <a:ext cx="837158" cy="267891"/>
          </a:xfrm>
          <a:custGeom>
            <a:avLst/>
            <a:gdLst>
              <a:gd name="T0" fmla="*/ 0 w 21600"/>
              <a:gd name="T1" fmla="*/ 21600 h 21600"/>
              <a:gd name="T2" fmla="*/ 3778 w 21600"/>
              <a:gd name="T3" fmla="*/ 17597 h 21600"/>
              <a:gd name="T4" fmla="*/ 7555 w 21600"/>
              <a:gd name="T5" fmla="*/ 11021 h 21600"/>
              <a:gd name="T6" fmla="*/ 10752 w 21600"/>
              <a:gd name="T7" fmla="*/ 0 h 21600"/>
              <a:gd name="T8" fmla="*/ 13948 w 21600"/>
              <a:gd name="T9" fmla="*/ 11172 h 21600"/>
              <a:gd name="T10" fmla="*/ 17726 w 21600"/>
              <a:gd name="T11" fmla="*/ 17876 h 21600"/>
              <a:gd name="T12" fmla="*/ 21600 w 21600"/>
              <a:gd name="T13" fmla="*/ 21542 h 21600"/>
              <a:gd name="T14" fmla="*/ 0 w 21600"/>
              <a:gd name="T15" fmla="*/ 21600 h 21600"/>
              <a:gd name="T16" fmla="*/ 0 w 21600"/>
              <a:gd name="T1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778" y="17597"/>
                </a:lnTo>
                <a:lnTo>
                  <a:pt x="7555" y="11021"/>
                </a:lnTo>
                <a:lnTo>
                  <a:pt x="10752" y="0"/>
                </a:lnTo>
                <a:lnTo>
                  <a:pt x="13948" y="11172"/>
                </a:lnTo>
                <a:lnTo>
                  <a:pt x="17726" y="17876"/>
                </a:lnTo>
                <a:lnTo>
                  <a:pt x="21600" y="21542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>
            <a:off x="7892729" y="4761756"/>
            <a:ext cx="809253" cy="0"/>
          </a:xfrm>
          <a:prstGeom prst="line">
            <a:avLst/>
          </a:prstGeom>
          <a:noFill/>
          <a:ln w="38100">
            <a:solidFill>
              <a:srgbClr val="808080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8696" name="Rectangle 24"/>
          <p:cNvSpPr>
            <a:spLocks/>
          </p:cNvSpPr>
          <p:nvPr/>
        </p:nvSpPr>
        <p:spPr bwMode="auto">
          <a:xfrm>
            <a:off x="7215949" y="5004242"/>
            <a:ext cx="4795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808080"/>
                </a:solidFill>
                <a:latin typeface="Gill Sans" charset="0"/>
                <a:ea typeface="ＭＳ Ｐゴシック" charset="0"/>
                <a:sym typeface="Gill Sans" charset="0"/>
              </a:rPr>
              <a:t>λ/2</a:t>
            </a:r>
          </a:p>
        </p:txBody>
      </p:sp>
      <p:sp>
        <p:nvSpPr>
          <p:cNvPr id="28697" name="Rectangle 25"/>
          <p:cNvSpPr>
            <a:spLocks/>
          </p:cNvSpPr>
          <p:nvPr/>
        </p:nvSpPr>
        <p:spPr bwMode="auto">
          <a:xfrm>
            <a:off x="4373725" y="3923750"/>
            <a:ext cx="26930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BF0043"/>
                </a:solidFill>
                <a:latin typeface="Gill Sans" charset="0"/>
                <a:ea typeface="ＭＳ Ｐゴシック" charset="0"/>
                <a:sym typeface="Gill Sans" charset="0"/>
              </a:rPr>
              <a:t>λ</a:t>
            </a: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>
            <a:off x="3676799" y="4324202"/>
            <a:ext cx="1665387" cy="1117"/>
          </a:xfrm>
          <a:prstGeom prst="line">
            <a:avLst/>
          </a:prstGeom>
          <a:noFill/>
          <a:ln w="38100">
            <a:solidFill>
              <a:srgbClr val="BF0043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8699" name="Rectangle 27"/>
          <p:cNvSpPr>
            <a:spLocks/>
          </p:cNvSpPr>
          <p:nvPr/>
        </p:nvSpPr>
        <p:spPr bwMode="auto">
          <a:xfrm>
            <a:off x="2623506" y="4111274"/>
            <a:ext cx="26930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BF0043"/>
                </a:solidFill>
                <a:latin typeface="Gill Sans" charset="0"/>
                <a:ea typeface="ＭＳ Ｐゴシック" charset="0"/>
                <a:sym typeface="Gill Sans" charset="0"/>
              </a:rPr>
              <a:t>λ</a:t>
            </a: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>
            <a:off x="1926581" y="4511725"/>
            <a:ext cx="1665387" cy="1117"/>
          </a:xfrm>
          <a:prstGeom prst="line">
            <a:avLst/>
          </a:prstGeom>
          <a:noFill/>
          <a:ln w="38100">
            <a:solidFill>
              <a:srgbClr val="BF0043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28701" name="Rectangle 29"/>
          <p:cNvSpPr>
            <a:spLocks/>
          </p:cNvSpPr>
          <p:nvPr/>
        </p:nvSpPr>
        <p:spPr bwMode="auto">
          <a:xfrm>
            <a:off x="1095003" y="1236762"/>
            <a:ext cx="357634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rPr>
              <a:t>Bragg Sea Echo</a:t>
            </a:r>
          </a:p>
        </p:txBody>
      </p:sp>
      <p:sp>
        <p:nvSpPr>
          <p:cNvPr id="28702" name="Rectangle 30"/>
          <p:cNvSpPr>
            <a:spLocks/>
          </p:cNvSpPr>
          <p:nvPr/>
        </p:nvSpPr>
        <p:spPr bwMode="auto">
          <a:xfrm>
            <a:off x="3442756" y="6250692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rPr>
              <a:t>A</a:t>
            </a:r>
          </a:p>
        </p:txBody>
      </p:sp>
      <p:sp>
        <p:nvSpPr>
          <p:cNvPr id="28703" name="Rectangle 31"/>
          <p:cNvSpPr>
            <a:spLocks/>
          </p:cNvSpPr>
          <p:nvPr/>
        </p:nvSpPr>
        <p:spPr bwMode="auto">
          <a:xfrm>
            <a:off x="4318941" y="6250692"/>
            <a:ext cx="1299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rPr>
              <a:t>B</a:t>
            </a:r>
          </a:p>
        </p:txBody>
      </p:sp>
      <p:sp>
        <p:nvSpPr>
          <p:cNvPr id="28704" name="Rectangle 32"/>
          <p:cNvSpPr>
            <a:spLocks/>
          </p:cNvSpPr>
          <p:nvPr/>
        </p:nvSpPr>
        <p:spPr bwMode="auto">
          <a:xfrm>
            <a:off x="5194614" y="6250692"/>
            <a:ext cx="1634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rPr>
              <a:t>C</a:t>
            </a:r>
          </a:p>
        </p:txBody>
      </p:sp>
      <p:sp>
        <p:nvSpPr>
          <p:cNvPr id="28775" name="Rectangle 103"/>
          <p:cNvSpPr>
            <a:spLocks/>
          </p:cNvSpPr>
          <p:nvPr/>
        </p:nvSpPr>
        <p:spPr bwMode="auto">
          <a:xfrm>
            <a:off x="6913810" y="6389193"/>
            <a:ext cx="2071688" cy="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15" fontAlgn="base">
              <a:spcBef>
                <a:spcPts val="1266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rPr>
              <a:t>SeaSonde Principles</a:t>
            </a:r>
          </a:p>
        </p:txBody>
      </p:sp>
      <p:sp>
        <p:nvSpPr>
          <p:cNvPr id="28776" name="Rectangle 104"/>
          <p:cNvSpPr>
            <a:spLocks/>
          </p:cNvSpPr>
          <p:nvPr/>
        </p:nvSpPr>
        <p:spPr bwMode="auto">
          <a:xfrm>
            <a:off x="6913810" y="6389193"/>
            <a:ext cx="2071688" cy="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15" fontAlgn="base">
              <a:spcBef>
                <a:spcPts val="1266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rPr>
              <a:t>SeaSonde Principles</a:t>
            </a:r>
          </a:p>
        </p:txBody>
      </p:sp>
      <p:graphicFrame>
        <p:nvGraphicFramePr>
          <p:cNvPr id="37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443541"/>
              </p:ext>
            </p:extLst>
          </p:nvPr>
        </p:nvGraphicFramePr>
        <p:xfrm>
          <a:off x="5156670" y="196652"/>
          <a:ext cx="3387165" cy="2519287"/>
        </p:xfrm>
        <a:graphic>
          <a:graphicData uri="http://schemas.openxmlformats.org/drawingml/2006/table">
            <a:tbl>
              <a:tblPr/>
              <a:tblGrid>
                <a:gridCol w="677433"/>
                <a:gridCol w="677433"/>
                <a:gridCol w="677433"/>
                <a:gridCol w="677433"/>
                <a:gridCol w="677433"/>
              </a:tblGrid>
              <a:tr h="7333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Freq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MHz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meters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λ/2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meters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seconds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  <a:tab pos="8763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m/s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6262">
                        <a:alpha val="49803"/>
                      </a:srgbClr>
                    </a:solidFill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60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30.0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4.4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6.7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13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23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11.5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2.7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3.6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12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6.0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2.0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3.0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42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3D3D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7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3.6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1.5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87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7C7C7"/>
                          </a:solidFill>
                          <a:effectLst/>
                          <a:latin typeface="Gill Sans" charset="0"/>
                          <a:ea typeface="ＭＳ Ｐゴシック" charset="0"/>
                          <a:sym typeface="Gill Sans" charset="0"/>
                        </a:rPr>
                        <a:t>2.3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7C7C7"/>
                        </a:solidFill>
                        <a:effectLst/>
                        <a:latin typeface="Gill Sans" charset="0"/>
                        <a:ea typeface="ＭＳ Ｐゴシック" charset="0"/>
                        <a:sym typeface="Gill Sans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FFFC"/>
      </a:accent1>
      <a:accent2>
        <a:srgbClr val="333399"/>
      </a:accent2>
      <a:accent3>
        <a:srgbClr val="AAAAAA"/>
      </a:accent3>
      <a:accent4>
        <a:srgbClr val="DADADA"/>
      </a:accent4>
      <a:accent5>
        <a:srgbClr val="AAFFFD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ＭＳ Ｐゴシック"/>
        <a:cs typeface=""/>
      </a:majorFont>
      <a:minorFont>
        <a:latin typeface="Gill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1858</TotalTime>
  <Words>1523</Words>
  <Application>Microsoft Macintosh PowerPoint</Application>
  <PresentationFormat>On-screen Show (4:3)</PresentationFormat>
  <Paragraphs>546</Paragraphs>
  <Slides>50</Slides>
  <Notes>14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Office Theme</vt:lpstr>
      <vt:lpstr>Bullets</vt:lpstr>
      <vt:lpstr>HF Radar Skill Assessment</vt:lpstr>
      <vt:lpstr>Outline</vt:lpstr>
      <vt:lpstr>Introduction to High Frequency Radar</vt:lpstr>
      <vt:lpstr>PowerPoint Presentation</vt:lpstr>
      <vt:lpstr>13 MHz Transmit and Receive Antenna</vt:lpstr>
      <vt:lpstr>PowerPoint Presentation</vt:lpstr>
      <vt:lpstr>Standard CODAR Shore Site:  Shed, Enclosure, Tx/Rx, Comms, Power, GPS, AIS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Radial Surface Currents</vt:lpstr>
      <vt:lpstr>Combine Radial Velocity Measurements</vt:lpstr>
      <vt:lpstr>Total Vector Surface Currents: October 27, 2016 23:00 GMT</vt:lpstr>
      <vt:lpstr>PowerPoint Presentation</vt:lpstr>
      <vt:lpstr>PowerPoint Presentation</vt:lpstr>
      <vt:lpstr>MARACOOS HF RADAR NETWORK</vt:lpstr>
      <vt:lpstr>National HF Radar Network</vt:lpstr>
      <vt:lpstr>PowerPoint Presentation</vt:lpstr>
      <vt:lpstr>PowerPoint Presentation</vt:lpstr>
      <vt:lpstr>Search and Rescue - 2004</vt:lpstr>
      <vt:lpstr>SAROPS Test Case - 2008  5000 Virtual Drifters + 1 Real Drifter (Black Line):  Search Area After 96 Hours</vt:lpstr>
      <vt:lpstr>PowerPoint Presentation</vt:lpstr>
      <vt:lpstr>PowerPoint Presentation</vt:lpstr>
      <vt:lpstr>National Data Requests from SAROPS  December 1, 2011 to March 15, 2014</vt:lpstr>
      <vt:lpstr>Drifter Deployment Locations</vt:lpstr>
      <vt:lpstr>Drifter Deployment Locations</vt:lpstr>
      <vt:lpstr>Normalized Cumulative Lagrangian Separation Liu and Weisberg (2011)</vt:lpstr>
      <vt:lpstr>PowerPoint Presentation</vt:lpstr>
      <vt:lpstr>PowerPoint Presentation</vt:lpstr>
      <vt:lpstr>Drifter 43372 Washed Ashore South Dartmouth, MA  </vt:lpstr>
      <vt:lpstr>PowerPoint Presentation</vt:lpstr>
      <vt:lpstr>5 MHz HF Radar</vt:lpstr>
      <vt:lpstr>13 MHz HF Radar</vt:lpstr>
      <vt:lpstr>13 MHz HF Radar with QC</vt:lpstr>
      <vt:lpstr>HYCOM</vt:lpstr>
      <vt:lpstr>Skill Scores</vt:lpstr>
      <vt:lpstr>PowerPoint Presentation</vt:lpstr>
      <vt:lpstr>Radial Surface Currents</vt:lpstr>
      <vt:lpstr>PowerPoint Presentation</vt:lpstr>
      <vt:lpstr>PowerPoint Presentation</vt:lpstr>
      <vt:lpstr>PowerPoint Presentation</vt:lpstr>
      <vt:lpstr>PowerPoint Presentation</vt:lpstr>
      <vt:lpstr>Outline</vt:lpstr>
      <vt:lpstr>HF Radar Skill Assessment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Hugh Roarty</cp:lastModifiedBy>
  <cp:revision>24</cp:revision>
  <dcterms:created xsi:type="dcterms:W3CDTF">2016-04-29T17:08:48Z</dcterms:created>
  <dcterms:modified xsi:type="dcterms:W3CDTF">2016-12-05T20:04:37Z</dcterms:modified>
</cp:coreProperties>
</file>