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51" r:id="rId1"/>
  </p:sldMasterIdLst>
  <p:notesMasterIdLst>
    <p:notesMasterId r:id="rId36"/>
  </p:notesMasterIdLst>
  <p:handoutMasterIdLst>
    <p:handoutMasterId r:id="rId37"/>
  </p:handoutMasterIdLst>
  <p:sldIdLst>
    <p:sldId id="312" r:id="rId2"/>
    <p:sldId id="325" r:id="rId3"/>
    <p:sldId id="326" r:id="rId4"/>
    <p:sldId id="414" r:id="rId5"/>
    <p:sldId id="415" r:id="rId6"/>
    <p:sldId id="416" r:id="rId7"/>
    <p:sldId id="388" r:id="rId8"/>
    <p:sldId id="333" r:id="rId9"/>
    <p:sldId id="346" r:id="rId10"/>
    <p:sldId id="345" r:id="rId11"/>
    <p:sldId id="419" r:id="rId12"/>
    <p:sldId id="420" r:id="rId13"/>
    <p:sldId id="421" r:id="rId14"/>
    <p:sldId id="422" r:id="rId15"/>
    <p:sldId id="387" r:id="rId16"/>
    <p:sldId id="403" r:id="rId17"/>
    <p:sldId id="406" r:id="rId18"/>
    <p:sldId id="405" r:id="rId19"/>
    <p:sldId id="418" r:id="rId20"/>
    <p:sldId id="404" r:id="rId21"/>
    <p:sldId id="389" r:id="rId22"/>
    <p:sldId id="399" r:id="rId23"/>
    <p:sldId id="400" r:id="rId24"/>
    <p:sldId id="401" r:id="rId25"/>
    <p:sldId id="402" r:id="rId26"/>
    <p:sldId id="398" r:id="rId27"/>
    <p:sldId id="394" r:id="rId28"/>
    <p:sldId id="408" r:id="rId29"/>
    <p:sldId id="409" r:id="rId30"/>
    <p:sldId id="410" r:id="rId31"/>
    <p:sldId id="411" r:id="rId32"/>
    <p:sldId id="412" r:id="rId33"/>
    <p:sldId id="413" r:id="rId34"/>
    <p:sldId id="378" r:id="rId3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8000"/>
    <a:srgbClr val="F53D0B"/>
    <a:srgbClr val="CF070E"/>
    <a:srgbClr val="0C5890"/>
    <a:srgbClr val="0C588D"/>
    <a:srgbClr val="13476D"/>
    <a:srgbClr val="14486E"/>
    <a:srgbClr val="C1DBB1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135" autoAdjust="0"/>
    <p:restoredTop sz="90952" autoAdjust="0"/>
  </p:normalViewPr>
  <p:slideViewPr>
    <p:cSldViewPr>
      <p:cViewPr>
        <p:scale>
          <a:sx n="75" d="100"/>
          <a:sy n="75" d="100"/>
        </p:scale>
        <p:origin x="-1488" y="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691" tIns="47346" rIns="94691" bIns="4734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691" tIns="47346" rIns="94691" bIns="4734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3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691" tIns="47346" rIns="94691" bIns="4734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3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691" tIns="47346" rIns="94691" bIns="4734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5006AB4-C85E-384A-96D3-B45DEA35EE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04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defTabSz="966774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>
            <a:lvl1pPr algn="r" defTabSz="966774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0250" y="4559300"/>
            <a:ext cx="5854700" cy="432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43" tIns="48322" rIns="96643" bIns="483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defTabSz="966774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43" tIns="48322" rIns="96643" bIns="48322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/>
            </a:lvl1pPr>
          </a:lstStyle>
          <a:p>
            <a:fld id="{B666922C-5425-EE46-9888-664E434494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3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06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72519" indent="-297123" defTabSz="9706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88491" indent="-237698" defTabSz="9706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63888" indent="-237698" defTabSz="9706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39285" indent="-237698" defTabSz="9706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614681" indent="-237698" defTabSz="970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3090078" indent="-237698" defTabSz="970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565474" indent="-237698" defTabSz="970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4040871" indent="-237698" defTabSz="970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EFCE1D-73B3-4507-A792-B873B5260304}" type="slidenum">
              <a:rPr lang="en-US" altLang="en-US" smtClean="0">
                <a:ea typeface="ヒラギノ角ゴ ProN W3"/>
                <a:cs typeface="ヒラギノ角ゴ ProN W3"/>
              </a:rPr>
              <a:pPr>
                <a:spcBef>
                  <a:spcPct val="0"/>
                </a:spcBef>
              </a:pPr>
              <a:t>3</a:t>
            </a:fld>
            <a:endParaRPr lang="en-US" altLang="en-US" smtClean="0"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702710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06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72519" indent="-297123" defTabSz="9706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88491" indent="-237698" defTabSz="9706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63888" indent="-237698" defTabSz="9706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39285" indent="-237698" defTabSz="9706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614681" indent="-237698" defTabSz="970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3090078" indent="-237698" defTabSz="970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565474" indent="-237698" defTabSz="970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4040871" indent="-237698" defTabSz="970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B88290-035A-4FAF-A063-1494227E9620}" type="slidenum">
              <a:rPr lang="en-US" altLang="en-US" smtClean="0">
                <a:ea typeface="ヒラギノ角ゴ ProN W3"/>
                <a:cs typeface="ヒラギノ角ゴ ProN W3"/>
              </a:rPr>
              <a:pPr>
                <a:spcBef>
                  <a:spcPct val="0"/>
                </a:spcBef>
              </a:pPr>
              <a:t>4</a:t>
            </a:fld>
            <a:endParaRPr lang="en-US" altLang="en-US" smtClean="0"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99251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06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72519" indent="-297123" defTabSz="9706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88491" indent="-237698" defTabSz="9706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63888" indent="-237698" defTabSz="9706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39285" indent="-237698" defTabSz="9706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614681" indent="-237698" defTabSz="970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3090078" indent="-237698" defTabSz="970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565474" indent="-237698" defTabSz="970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4040871" indent="-237698" defTabSz="9706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7FE0E7-7FDD-4DB7-873B-C5301250F908}" type="slidenum">
              <a:rPr lang="en-US" altLang="en-US" smtClean="0">
                <a:ea typeface="ヒラギノ角ゴ ProN W3"/>
                <a:cs typeface="ヒラギノ角ゴ ProN W3"/>
              </a:rPr>
              <a:pPr>
                <a:spcBef>
                  <a:spcPct val="0"/>
                </a:spcBef>
              </a:pPr>
              <a:t>5</a:t>
            </a:fld>
            <a:endParaRPr lang="en-US" altLang="en-US" smtClean="0">
              <a:ea typeface="ヒラギノ角ゴ ProN W3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3239908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4143739" y="9119833"/>
            <a:ext cx="3169809" cy="47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5" tIns="48317" rIns="96635" bIns="48317" anchor="b"/>
          <a:lstStyle/>
          <a:p>
            <a:pPr algn="r" defTabSz="966562" fontAlgn="auto">
              <a:spcBef>
                <a:spcPts val="0"/>
              </a:spcBef>
              <a:spcAft>
                <a:spcPts val="0"/>
              </a:spcAft>
            </a:pPr>
            <a:fld id="{748DD643-C456-4C38-A792-AC0E70EB1351}" type="slidenum">
              <a:rPr lang="en-US" sz="1100">
                <a:solidFill>
                  <a:prstClr val="black"/>
                </a:solidFill>
                <a:latin typeface="Calibri"/>
                <a:ea typeface="+mn-ea"/>
              </a:rPr>
              <a:pPr algn="r" defTabSz="966562" fontAlgn="auto"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en-US" sz="11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241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C18BD6-9573-48B7-B7A9-D6CBA754DC0F}" type="slidenum">
              <a:rPr lang="en-US" smtClean="0"/>
              <a:pPr/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84102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600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Relationship Id="rId11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 userDrawn="1"/>
        </p:nvSpPr>
        <p:spPr bwMode="auto">
          <a:xfrm rot="10800000" flipH="1">
            <a:off x="76200" y="2328863"/>
            <a:ext cx="5781675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5" name="Picture 1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3"/>
          <a:stretch>
            <a:fillRect/>
          </a:stretch>
        </p:blipFill>
        <p:spPr bwMode="auto">
          <a:xfrm>
            <a:off x="703263" y="985838"/>
            <a:ext cx="197326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/>
          </p:cNvSpPr>
          <p:nvPr userDrawn="1"/>
        </p:nvSpPr>
        <p:spPr bwMode="auto">
          <a:xfrm>
            <a:off x="706438" y="1908175"/>
            <a:ext cx="4462462" cy="3524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/>
          <a:p>
            <a:pPr defTabSz="342900">
              <a:defRPr/>
            </a:pPr>
            <a:r>
              <a:rPr lang="en-US" sz="2200" dirty="0">
                <a:solidFill>
                  <a:srgbClr val="003E6C"/>
                </a:solidFill>
                <a:latin typeface="Arial" pitchFamily="34" charset="0"/>
                <a:ea typeface="ヒラギノ角ゴ ProN W3" pitchFamily="-128" charset="-128"/>
                <a:cs typeface="+mn-cs"/>
                <a:sym typeface="Gill Sans" pitchFamily="-128" charset="0"/>
              </a:rPr>
              <a:t>Ocean Observatories Initiative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738" y="2590800"/>
            <a:ext cx="5164137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3263" y="4267200"/>
            <a:ext cx="5154612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81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24000" y="6430963"/>
            <a:ext cx="381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2EAF78-8869-C349-B7BB-D65B7073C6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9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 userDrawn="1"/>
        </p:nvSpPr>
        <p:spPr bwMode="auto">
          <a:xfrm>
            <a:off x="3843338" y="6324600"/>
            <a:ext cx="152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9pPr>
          </a:lstStyle>
          <a:p>
            <a:pPr eaLnBrk="1" hangingPunct="1">
              <a:defRPr/>
            </a:pPr>
            <a:endParaRPr lang="en-US" altLang="en-US" sz="1800" smtClean="0"/>
          </a:p>
        </p:txBody>
      </p:sp>
      <p:sp>
        <p:nvSpPr>
          <p:cNvPr id="3" name="Slide Number Placeholder 15"/>
          <p:cNvSpPr>
            <a:spLocks noGrp="1"/>
          </p:cNvSpPr>
          <p:nvPr>
            <p:ph type="sldNum" sz="quarter" idx="10"/>
          </p:nvPr>
        </p:nvSpPr>
        <p:spPr>
          <a:xfrm>
            <a:off x="8763000" y="6400800"/>
            <a:ext cx="38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0EA0D-324F-495C-89D6-83C4D23F6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7906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6075"/>
            <a:ext cx="917257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4325" y="171450"/>
            <a:ext cx="909638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343650"/>
            <a:ext cx="428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200" y="6408738"/>
            <a:ext cx="4429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6410325"/>
            <a:ext cx="32861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13" y="6415532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>
            <a:spLocks/>
          </p:cNvSpPr>
          <p:nvPr/>
        </p:nvSpPr>
        <p:spPr bwMode="auto">
          <a:xfrm>
            <a:off x="0" y="6234113"/>
            <a:ext cx="9155113" cy="428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342900" eaLnBrk="0" hangingPunct="0">
              <a:defRPr sz="2400" b="1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1pPr>
            <a:lvl2pPr marL="742950" indent="-285750" defTabSz="342900" eaLnBrk="0" hangingPunct="0">
              <a:defRPr sz="2400" b="1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2pPr>
            <a:lvl3pPr marL="1143000" indent="-228600" defTabSz="342900" eaLnBrk="0" hangingPunct="0">
              <a:defRPr sz="2400" b="1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3pPr>
            <a:lvl4pPr marL="1600200" indent="-228600" defTabSz="342900" eaLnBrk="0" hangingPunct="0">
              <a:defRPr sz="2400" b="1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4pPr>
            <a:lvl5pPr marL="2057400" indent="-228600" defTabSz="342900" eaLnBrk="0" hangingPunct="0">
              <a:defRPr sz="2400" b="1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9pPr>
          </a:lstStyle>
          <a:p>
            <a:pPr algn="ctr" eaLnBrk="1" hangingPunct="1">
              <a:defRPr/>
            </a:pPr>
            <a:endParaRPr lang="en-US" altLang="en-US" sz="2800" b="0" smtClean="0">
              <a:solidFill>
                <a:srgbClr val="000000"/>
              </a:solidFill>
              <a:sym typeface="Arial" charset="0"/>
            </a:endParaRPr>
          </a:p>
        </p:txBody>
      </p:sp>
      <p:pic>
        <p:nvPicPr>
          <p:cNvPr id="20" name="Picture 33" descr="Logo.pn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7664" y="6496712"/>
            <a:ext cx="74295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7" descr="Rutgers"/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3535" y="6464113"/>
            <a:ext cx="638414" cy="20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5750" y="6490144"/>
            <a:ext cx="7286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050" y="6415532"/>
            <a:ext cx="308410" cy="308410"/>
          </a:xfrm>
          <a:prstGeom prst="rect">
            <a:avLst/>
          </a:prstGeom>
        </p:spPr>
      </p:pic>
      <p:sp>
        <p:nvSpPr>
          <p:cNvPr id="26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73100"/>
            <a:ext cx="78486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>
                <a:sym typeface="Arial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77300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 rot="10800000" flipH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24000" y="6430963"/>
            <a:ext cx="381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B77143-FE43-F14F-B5DE-B4231E2382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54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24000" y="6430963"/>
            <a:ext cx="381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0450984-F8A8-5E4B-A231-8CF90A452B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2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24000" y="6430963"/>
            <a:ext cx="381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AB6983F-C0F1-3543-914A-DDF468C6B6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24000" y="6430963"/>
            <a:ext cx="381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3040F3-7237-0F48-9DC6-8FF01166D1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52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24000" y="6430963"/>
            <a:ext cx="381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ABDF6C7-9F07-1A4E-AE40-5167C304D2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24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24000" y="6430963"/>
            <a:ext cx="381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DA464C6-4133-A442-9AED-D9B50BA0F8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4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24000" y="6430963"/>
            <a:ext cx="381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6D9F8E8-59D6-574F-83D1-D214022952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9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24000" y="6430963"/>
            <a:ext cx="3810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AD023EE-FECB-7444-BD27-4F111A7A02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59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8" name="Picture 1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31641" r="1814"/>
          <a:stretch>
            <a:fillRect/>
          </a:stretch>
        </p:blipFill>
        <p:spPr bwMode="auto">
          <a:xfrm>
            <a:off x="0" y="0"/>
            <a:ext cx="9144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34325" y="171450"/>
            <a:ext cx="909638" cy="40481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0000"/>
              </a:schemeClr>
            </a:outerShdw>
          </a:effectLst>
          <a:extLst/>
        </p:spPr>
      </p:pic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410854"/>
            <a:ext cx="428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6475942"/>
            <a:ext cx="4429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Line 2"/>
          <p:cNvSpPr>
            <a:spLocks noChangeShapeType="1"/>
          </p:cNvSpPr>
          <p:nvPr/>
        </p:nvSpPr>
        <p:spPr bwMode="auto">
          <a:xfrm rot="10800000" flipH="1" flipV="1">
            <a:off x="0" y="6248400"/>
            <a:ext cx="9144000" cy="0"/>
          </a:xfrm>
          <a:prstGeom prst="line">
            <a:avLst/>
          </a:prstGeom>
          <a:noFill/>
          <a:ln w="50800">
            <a:solidFill>
              <a:srgbClr val="B2D0DB"/>
            </a:solidFill>
            <a:round/>
            <a:headEnd/>
            <a:tailEnd/>
          </a:ln>
          <a:extLst/>
        </p:spPr>
        <p:txBody>
          <a:bodyPr lIns="0" tIns="0" rIns="0" bIns="0"/>
          <a:lstStyle/>
          <a:p>
            <a:pPr>
              <a:defRPr/>
            </a:pPr>
            <a:endParaRPr lang="en-US" dirty="0"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34" r:id="rId7"/>
    <p:sldLayoutId id="2147483741" r:id="rId8"/>
    <p:sldLayoutId id="2147483733" r:id="rId9"/>
    <p:sldLayoutId id="2147483742" r:id="rId10"/>
    <p:sldLayoutId id="2147483743" r:id="rId11"/>
    <p:sldLayoutId id="2147483744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3C3C3C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3C3C3C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C3C3C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C3C3C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Relationship Id="rId3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7" Type="http://schemas.openxmlformats.org/officeDocument/2006/relationships/image" Target="../media/image68.png"/><Relationship Id="rId8" Type="http://schemas.openxmlformats.org/officeDocument/2006/relationships/image" Target="../media/image69.jpeg"/><Relationship Id="rId9" Type="http://schemas.openxmlformats.org/officeDocument/2006/relationships/image" Target="../media/image70.png"/><Relationship Id="rId10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738" y="2590800"/>
            <a:ext cx="7764462" cy="1470025"/>
          </a:xfrm>
        </p:spPr>
        <p:txBody>
          <a:bodyPr/>
          <a:lstStyle/>
          <a:p>
            <a:pPr algn="ctr"/>
            <a:r>
              <a:rPr lang="en-US" dirty="0" smtClean="0"/>
              <a:t>Where are we?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4267200"/>
            <a:ext cx="5154612" cy="1752600"/>
          </a:xfrm>
        </p:spPr>
        <p:txBody>
          <a:bodyPr/>
          <a:lstStyle/>
          <a:p>
            <a:r>
              <a:rPr lang="en-US" sz="2000" dirty="0" smtClean="0"/>
              <a:t>Oscar Schofield on behalf of many</a:t>
            </a:r>
          </a:p>
          <a:p>
            <a:r>
              <a:rPr lang="en-US" sz="2000" dirty="0" err="1" smtClean="0"/>
              <a:t>oscar@marine.rutgers.edu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5491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00005C"/>
                </a:solidFill>
              </a:rPr>
              <a:t>Data Products from NE Pacific observatories</a:t>
            </a:r>
            <a:endParaRPr lang="en-US" sz="2800" b="1" dirty="0">
              <a:solidFill>
                <a:srgbClr val="00005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4" descr="Data Types_Final_v2_chem&amp;bio.pdf"/>
          <p:cNvPicPr>
            <a:picLocks noChangeAspect="1"/>
          </p:cNvPicPr>
          <p:nvPr/>
        </p:nvPicPr>
        <p:blipFill>
          <a:blip r:embed="rId2"/>
          <a:srcRect t="8717" b="57388"/>
          <a:stretch>
            <a:fillRect/>
          </a:stretch>
        </p:blipFill>
        <p:spPr>
          <a:xfrm>
            <a:off x="-544412" y="1217350"/>
            <a:ext cx="10422334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Pioneer Array: deployments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00800"/>
            <a:ext cx="381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F9CCFC2-C0A2-457A-B4D2-AC032F51B0F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3731884"/>
            <a:ext cx="3936586" cy="2131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5904315"/>
            <a:ext cx="3995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REMUS 600 AUV Testing at Pioneer, May 2015.</a:t>
            </a:r>
            <a:endParaRPr lang="en-US" sz="14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011" y="1345474"/>
            <a:ext cx="3899575" cy="1954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00" y="1371600"/>
            <a:ext cx="3581400" cy="4252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3376" y="5736031"/>
            <a:ext cx="3377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Ocean glider deployments, Spring 2015.</a:t>
            </a:r>
            <a:endParaRPr lang="en-US" sz="14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869631" y="3319089"/>
            <a:ext cx="3108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Pioneer surface moorings, Fall 2014.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54424471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Cabled Observatory: deployments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39645" y="6430096"/>
            <a:ext cx="381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F9CCFC2-C0A2-457A-B4D2-AC032F51B0F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67218" y="5808262"/>
            <a:ext cx="342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3D Temperature Sensor, summer 2015.</a:t>
            </a:r>
            <a:endParaRPr lang="en-US" sz="14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217" y="3873675"/>
            <a:ext cx="3290983" cy="1934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080" y="5032370"/>
            <a:ext cx="32650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Shallow </a:t>
            </a:r>
            <a:r>
              <a:rPr lang="en-US" sz="1400" b="0" dirty="0"/>
              <a:t>Profiler platform on a 2700 m-tall, 2 legged mooring </a:t>
            </a:r>
            <a:r>
              <a:rPr lang="en-US" sz="1400" b="0" dirty="0" smtClean="0"/>
              <a:t>hosting </a:t>
            </a:r>
            <a:r>
              <a:rPr lang="en-US" sz="1400" b="0" dirty="0"/>
              <a:t>acoustic </a:t>
            </a:r>
            <a:r>
              <a:rPr lang="en-US" sz="1400" b="0" dirty="0" err="1"/>
              <a:t>doppler</a:t>
            </a:r>
            <a:r>
              <a:rPr lang="en-US" sz="1400" b="0" dirty="0"/>
              <a:t> current profilers, a digital still camera, and </a:t>
            </a:r>
            <a:r>
              <a:rPr lang="en-US" sz="1400" b="0" dirty="0" smtClean="0"/>
              <a:t>chemical </a:t>
            </a:r>
            <a:r>
              <a:rPr lang="en-US" sz="1400" b="0" dirty="0"/>
              <a:t>and biological </a:t>
            </a:r>
            <a:r>
              <a:rPr lang="en-US" sz="1400" b="0" dirty="0" smtClean="0"/>
              <a:t>sensors (summer 2015). </a:t>
            </a:r>
            <a:endParaRPr lang="en-US" sz="1400" b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489" y="1339867"/>
            <a:ext cx="2971800" cy="3595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lum contrast="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7217" y="1382226"/>
            <a:ext cx="3247997" cy="19234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67217" y="3282029"/>
            <a:ext cx="3247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/>
              <a:t>Digital Still Camera, summer 2014).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08860610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Endurance Array: deployments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00800"/>
            <a:ext cx="381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F9CCFC2-C0A2-457A-B4D2-AC032F51B0FA}" type="slidenum">
              <a:rPr lang="en-US" sz="1400" smtClean="0"/>
              <a:pPr>
                <a:defRPr/>
              </a:pPr>
              <a:t>12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6112872" y="5244738"/>
            <a:ext cx="2709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Endurance surface mooring deployment, July 2015.</a:t>
            </a:r>
            <a:endParaRPr lang="en-US" sz="14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0" y="2743200"/>
            <a:ext cx="2438399" cy="2514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2918861"/>
            <a:ext cx="2895270" cy="1966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927" y="1371600"/>
            <a:ext cx="2320892" cy="30945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4888469"/>
            <a:ext cx="2971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Benthic Experiment Package (ADCP visible on top), summer 2014.</a:t>
            </a:r>
            <a:endParaRPr lang="en-US" sz="14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3580927" y="4466123"/>
            <a:ext cx="2379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ROPOS ROV and Benthic Experiment Package pre- deployment, summer 2014.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94627842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Array: deployments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00800"/>
            <a:ext cx="381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F9CCFC2-C0A2-457A-B4D2-AC032F51B0FA}" type="slidenum">
              <a:rPr lang="en-US" sz="1400" smtClean="0"/>
              <a:pPr>
                <a:defRPr/>
              </a:pPr>
              <a:t>13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4666521" y="5194757"/>
            <a:ext cx="4305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/>
              <a:t>Southern Ocean, July 2015.</a:t>
            </a:r>
            <a:endParaRPr lang="en-US" sz="14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80731" y="5194757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err="1" smtClean="0"/>
              <a:t>Irminger</a:t>
            </a:r>
            <a:r>
              <a:rPr lang="en-US" sz="1400" b="0" dirty="0" smtClean="0"/>
              <a:t> Surface Mooring, Winter 2014.</a:t>
            </a:r>
            <a:endParaRPr lang="en-US" sz="14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57" y="1600200"/>
            <a:ext cx="4067762" cy="3505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657" y="1600201"/>
            <a:ext cx="4448418" cy="35051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145969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OOI By the Numbers</a:t>
            </a:r>
            <a:endParaRPr lang="en-US" dirty="0"/>
          </a:p>
        </p:txBody>
      </p:sp>
      <p:pic>
        <p:nvPicPr>
          <p:cNvPr id="6" name="Picture 5" descr="OOI Product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0"/>
            <a:ext cx="4431340" cy="3735288"/>
          </a:xfrm>
          <a:prstGeom prst="rect">
            <a:avLst/>
          </a:prstGeom>
        </p:spPr>
      </p:pic>
      <p:pic>
        <p:nvPicPr>
          <p:cNvPr id="7" name="Picture 6" descr="OOI Sta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3894575" cy="373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344180"/>
            <a:ext cx="2978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(2,583 yesterday)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663700" y="6311900"/>
            <a:ext cx="29337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31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Web based services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1905000"/>
            <a:ext cx="7086600" cy="431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12267" y="1440869"/>
            <a:ext cx="8194431" cy="387931"/>
          </a:xfrm>
          <a:prstGeom prst="rect">
            <a:avLst/>
          </a:prstGeom>
          <a:solidFill>
            <a:srgbClr val="0049A2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>
              <a:spcBef>
                <a:spcPct val="0"/>
              </a:spcBef>
            </a:pPr>
            <a:r>
              <a:rPr lang="en-US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Approach Uses Proven SOA Infrastructure to Integrate OOI Data</a:t>
            </a:r>
            <a:endParaRPr lang="en-US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829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25136"/>
            <a:ext cx="3563845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Access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00800"/>
            <a:ext cx="381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F9CCFC2-C0A2-457A-B4D2-AC032F51B0F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048000" y="2798484"/>
            <a:ext cx="381000" cy="39355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192035"/>
            <a:ext cx="5505816" cy="28194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038599" y="1374869"/>
            <a:ext cx="483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Time Series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59582030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Access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00800"/>
            <a:ext cx="381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F9CCFC2-C0A2-457A-B4D2-AC032F51B0F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048000" y="2798484"/>
            <a:ext cx="381000" cy="39355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952999" y="1249872"/>
            <a:ext cx="41910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Available Plots</a:t>
            </a:r>
          </a:p>
          <a:p>
            <a:pPr marL="917575" lvl="3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Time Series</a:t>
            </a:r>
          </a:p>
          <a:p>
            <a:pPr marL="917575" lvl="3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T-S Diagrams</a:t>
            </a:r>
          </a:p>
          <a:p>
            <a:pPr marL="917575" lvl="3" indent="-342900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FF0000"/>
                </a:solidFill>
              </a:rPr>
              <a:t>Depth Profiles</a:t>
            </a:r>
          </a:p>
          <a:p>
            <a:pPr marL="917575" lvl="3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Quiver</a:t>
            </a:r>
          </a:p>
          <a:p>
            <a:pPr marL="917575" lvl="3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Rose</a:t>
            </a:r>
          </a:p>
          <a:p>
            <a:pPr marL="917575" lvl="3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3D Colored Plots</a:t>
            </a:r>
            <a:endParaRPr lang="en-US" sz="20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23352"/>
            <a:ext cx="4495800" cy="27502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9966"/>
          <a:stretch/>
        </p:blipFill>
        <p:spPr>
          <a:xfrm>
            <a:off x="3538084" y="3496641"/>
            <a:ext cx="5415416" cy="26526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656847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Access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00800"/>
            <a:ext cx="381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F9CCFC2-C0A2-457A-B4D2-AC032F51B0F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1295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Pioneer Glider Time Series Cross Sections</a:t>
            </a:r>
            <a:endParaRPr lang="en-US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1" y="1736283"/>
            <a:ext cx="2971800" cy="24903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2973" y="2667000"/>
            <a:ext cx="3048000" cy="24903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544" y="3576935"/>
            <a:ext cx="3016828" cy="24903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144177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Themes to be 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438400"/>
            <a:ext cx="8229600" cy="4525963"/>
          </a:xfrm>
        </p:spPr>
        <p:txBody>
          <a:bodyPr/>
          <a:lstStyle/>
          <a:p>
            <a:r>
              <a:rPr lang="en-US" dirty="0" smtClean="0"/>
              <a:t>History and status</a:t>
            </a:r>
          </a:p>
          <a:p>
            <a:r>
              <a:rPr lang="en-US" dirty="0" smtClean="0"/>
              <a:t>Basic system</a:t>
            </a:r>
          </a:p>
          <a:p>
            <a:r>
              <a:rPr lang="en-US" dirty="0" smtClean="0"/>
              <a:t>Science Potential</a:t>
            </a:r>
          </a:p>
          <a:p>
            <a:r>
              <a:rPr lang="en-US" dirty="0" smtClean="0"/>
              <a:t>Procedures For Data Quality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4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781300"/>
            <a:ext cx="3563845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Access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00800"/>
            <a:ext cx="381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F9CCFC2-C0A2-457A-B4D2-AC032F51B0F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2971800" y="4114800"/>
            <a:ext cx="1066799" cy="304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07996" y="1290507"/>
            <a:ext cx="8487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Data are available through a GUI to display or download</a:t>
            </a:r>
          </a:p>
          <a:p>
            <a:pPr marL="460375" lvl="2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Data are also available through web services for automatic download</a:t>
            </a:r>
          </a:p>
          <a:p>
            <a:pPr marL="460375" lvl="2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NetCDF, JSON &amp; csv available</a:t>
            </a:r>
            <a:endParaRPr lang="en-US" sz="20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046" y="2997238"/>
            <a:ext cx="4818091" cy="28447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256947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Testing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00800"/>
            <a:ext cx="381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F9CCFC2-C0A2-457A-B4D2-AC032F51B0F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1000" y="2081748"/>
            <a:ext cx="51053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Alpha 2 Test: Early August, 2015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25 selected users testing GUI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Beta Test: Early September, 2015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0" dirty="0"/>
              <a:t>~30 users expanding outside OOI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Final </a:t>
            </a:r>
            <a:r>
              <a:rPr lang="en-US" b="0" dirty="0"/>
              <a:t>Test: </a:t>
            </a:r>
            <a:r>
              <a:rPr lang="en-US" b="0" dirty="0" smtClean="0"/>
              <a:t>End </a:t>
            </a:r>
            <a:r>
              <a:rPr lang="en-US" b="0" dirty="0"/>
              <a:t>September, 2015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Numerous testers from the community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419135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lvl="2" indent="15875"/>
            <a:r>
              <a:rPr lang="en-US" b="0" dirty="0" smtClean="0"/>
              <a:t>Upcoming software tests of the OOI GUI and web services used to access scientific (L0, L1, L2), engineering and meta data:</a:t>
            </a:r>
            <a:endParaRPr lang="en-US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492" y="3276600"/>
            <a:ext cx="3418957" cy="20621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4267200"/>
            <a:ext cx="7177793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 smtClean="0"/>
              <a:t>Data tests (reasonable, acceptable, </a:t>
            </a:r>
            <a:r>
              <a:rPr lang="en-US" b="0" dirty="0" err="1" smtClean="0"/>
              <a:t>etc</a:t>
            </a:r>
            <a:r>
              <a:rPr lang="en-US" b="0" dirty="0" smtClean="0"/>
              <a:t>, more to follow)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 smtClean="0"/>
              <a:t>Surface Moorings: Late September, 2015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 smtClean="0"/>
              <a:t>PH &amp; PCO2: October, 2015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 smtClean="0"/>
              <a:t>Sea Floor Sensors: October 2015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14593441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" y="533400"/>
            <a:ext cx="9906000" cy="609600"/>
          </a:xfrm>
        </p:spPr>
        <p:txBody>
          <a:bodyPr/>
          <a:lstStyle/>
          <a:p>
            <a:pPr>
              <a:defRPr/>
            </a:pPr>
            <a:r>
              <a:rPr lang="en-US" sz="2600" b="1" dirty="0" smtClean="0"/>
              <a:t>Ship and Shore-based </a:t>
            </a:r>
            <a:r>
              <a:rPr lang="en-US" sz="2600" b="1" smtClean="0"/>
              <a:t>sensor verification</a:t>
            </a:r>
            <a:endParaRPr lang="en-US" sz="2600" dirty="0"/>
          </a:p>
        </p:txBody>
      </p:sp>
      <p:pic>
        <p:nvPicPr>
          <p:cNvPr id="39938" name="Picture 1" descr="Screen Shot 2014-01-26 at 3.05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616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609600"/>
          </a:xfrm>
        </p:spPr>
        <p:txBody>
          <a:bodyPr/>
          <a:lstStyle/>
          <a:p>
            <a:r>
              <a:rPr lang="en-US" dirty="0" smtClean="0"/>
              <a:t>At-sea protocols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5344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D</a:t>
            </a:r>
            <a:r>
              <a:rPr lang="en-US" sz="2200" b="1" dirty="0" smtClean="0"/>
              <a:t>eployment and post-deployment procedures</a:t>
            </a:r>
            <a:endParaRPr lang="en-US" sz="2200" dirty="0"/>
          </a:p>
          <a:p>
            <a:pPr marL="0" indent="0">
              <a:buNone/>
            </a:pPr>
            <a:r>
              <a:rPr lang="en-US" sz="1800" dirty="0"/>
              <a:t> </a:t>
            </a:r>
          </a:p>
          <a:p>
            <a:pPr marL="0" indent="0">
              <a:buNone/>
            </a:pPr>
            <a:r>
              <a:rPr lang="en-US" sz="2200" dirty="0" smtClean="0"/>
              <a:t>Deployment </a:t>
            </a:r>
            <a:r>
              <a:rPr lang="en-US" sz="2200" dirty="0"/>
              <a:t>documentation</a:t>
            </a:r>
          </a:p>
          <a:p>
            <a:pPr marL="520700" lvl="0" indent="-292100"/>
            <a:r>
              <a:rPr lang="en-US" sz="1800" dirty="0"/>
              <a:t>Pre-deployment checklists </a:t>
            </a:r>
            <a:r>
              <a:rPr lang="en-US" sz="1800" i="1" dirty="0"/>
              <a:t>[CP02PMUI-00001_checklist.pdf]</a:t>
            </a:r>
            <a:endParaRPr lang="en-US" sz="1800" dirty="0"/>
          </a:p>
          <a:p>
            <a:pPr marL="520700" lvl="0" indent="-292100"/>
            <a:r>
              <a:rPr lang="en-US" sz="1800" dirty="0"/>
              <a:t>Mooring deployment logs </a:t>
            </a:r>
            <a:r>
              <a:rPr lang="en-US" sz="1800" i="1" dirty="0"/>
              <a:t>[CP02PMUI-00001_deployment-log.pdf]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 </a:t>
            </a:r>
          </a:p>
          <a:p>
            <a:pPr marL="0" indent="0">
              <a:buNone/>
            </a:pPr>
            <a:r>
              <a:rPr lang="en-US" sz="2200" dirty="0"/>
              <a:t>Post-deployment data assessment</a:t>
            </a:r>
          </a:p>
          <a:p>
            <a:pPr marL="520700" lvl="0" indent="-292100"/>
            <a:r>
              <a:rPr lang="en-US" sz="1800" dirty="0"/>
              <a:t>Adjacent CTD cast(s) (</a:t>
            </a:r>
            <a:r>
              <a:rPr lang="en-US" sz="1800" dirty="0" err="1"/>
              <a:t>temp,sal,oxy,chl,turb</a:t>
            </a:r>
            <a:r>
              <a:rPr lang="en-US" sz="1800" dirty="0"/>
              <a:t>) </a:t>
            </a:r>
            <a:r>
              <a:rPr lang="en-US" sz="1800" i="1" dirty="0"/>
              <a:t>[see quick look report]</a:t>
            </a:r>
            <a:endParaRPr lang="en-US" sz="1800" dirty="0"/>
          </a:p>
          <a:p>
            <a:pPr marL="520700" lvl="0" indent="-292100"/>
            <a:r>
              <a:rPr lang="en-US" sz="1800" dirty="0"/>
              <a:t>Shipboard systems (met, surface t-</a:t>
            </a:r>
            <a:r>
              <a:rPr lang="en-US" sz="1800" dirty="0" err="1"/>
              <a:t>sal</a:t>
            </a:r>
            <a:r>
              <a:rPr lang="en-US" sz="1800" dirty="0"/>
              <a:t>, ADCP) </a:t>
            </a:r>
            <a:r>
              <a:rPr lang="en-US" sz="1800" i="1" dirty="0"/>
              <a:t>[</a:t>
            </a:r>
            <a:r>
              <a:rPr lang="en-US" sz="1800" i="1" dirty="0" err="1"/>
              <a:t>SCS_WSPD.gif</a:t>
            </a:r>
            <a:r>
              <a:rPr lang="en-US" sz="1800" i="1" dirty="0"/>
              <a:t>, </a:t>
            </a:r>
            <a:r>
              <a:rPr lang="en-US" sz="1800" i="1" dirty="0" err="1"/>
              <a:t>SCS_WDIR.gif</a:t>
            </a:r>
            <a:r>
              <a:rPr lang="en-US" sz="1800" i="1" dirty="0"/>
              <a:t>]</a:t>
            </a:r>
            <a:endParaRPr lang="en-US" sz="1800" dirty="0"/>
          </a:p>
          <a:p>
            <a:pPr marL="520700" lvl="0" indent="-292100"/>
            <a:r>
              <a:rPr lang="en-US" sz="1800" dirty="0"/>
              <a:t>Water samples and lab analysis (</a:t>
            </a:r>
            <a:r>
              <a:rPr lang="en-US" sz="1800" dirty="0" err="1"/>
              <a:t>sal,oxy,chl,etc</a:t>
            </a:r>
            <a:r>
              <a:rPr lang="en-US" sz="1800" i="1" dirty="0"/>
              <a:t>) [Pioneer1_salinity_oxygen.xlsx]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068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609600"/>
          </a:xfrm>
        </p:spPr>
        <p:txBody>
          <a:bodyPr/>
          <a:lstStyle/>
          <a:p>
            <a:r>
              <a:rPr lang="en-US" dirty="0" smtClean="0"/>
              <a:t>At-sea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5344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P</a:t>
            </a:r>
            <a:r>
              <a:rPr lang="en-US" sz="2200" b="1" dirty="0" smtClean="0"/>
              <a:t>ost-deployment procedures</a:t>
            </a:r>
            <a:endParaRPr lang="en-US" sz="2200" dirty="0"/>
          </a:p>
          <a:p>
            <a:pPr marL="0" indent="0">
              <a:buNone/>
            </a:pPr>
            <a:r>
              <a:rPr lang="en-US" sz="1800" dirty="0"/>
              <a:t> </a:t>
            </a:r>
          </a:p>
          <a:p>
            <a:pPr marL="0" indent="0">
              <a:buNone/>
            </a:pPr>
            <a:r>
              <a:rPr lang="en-US" sz="2200" dirty="0" smtClean="0"/>
              <a:t>Deployment </a:t>
            </a:r>
            <a:r>
              <a:rPr lang="en-US" sz="2200" dirty="0"/>
              <a:t>documentation</a:t>
            </a:r>
          </a:p>
          <a:p>
            <a:pPr marL="520700" lvl="0" indent="-292100"/>
            <a:r>
              <a:rPr lang="en-US" sz="1800" dirty="0"/>
              <a:t>Pre-deployment checklists </a:t>
            </a:r>
            <a:r>
              <a:rPr lang="en-US" sz="1800" i="1" dirty="0"/>
              <a:t>[CP02PMUI-00001_checklist.pdf]</a:t>
            </a:r>
            <a:endParaRPr lang="en-US" sz="1800" dirty="0"/>
          </a:p>
          <a:p>
            <a:pPr marL="520700" lvl="0" indent="-292100"/>
            <a:r>
              <a:rPr lang="en-US" sz="1800" dirty="0"/>
              <a:t>Mooring deployment logs </a:t>
            </a:r>
            <a:r>
              <a:rPr lang="en-US" sz="1800" i="1" dirty="0"/>
              <a:t>[CP02PMUI-00001_deployment-log.pdf]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 </a:t>
            </a:r>
          </a:p>
          <a:p>
            <a:pPr marL="0" indent="0">
              <a:buNone/>
            </a:pPr>
            <a:r>
              <a:rPr lang="en-US" sz="2200" dirty="0"/>
              <a:t>Post-</a:t>
            </a:r>
            <a:r>
              <a:rPr lang="en-US" sz="2200" dirty="0" smtClean="0"/>
              <a:t>deployment assessments</a:t>
            </a:r>
            <a:endParaRPr lang="en-US" sz="2200" dirty="0"/>
          </a:p>
          <a:p>
            <a:pPr marL="520700" lvl="0" indent="-292100"/>
            <a:r>
              <a:rPr lang="en-US" sz="1800" dirty="0"/>
              <a:t>Adjacent CTD cast(s) (</a:t>
            </a:r>
            <a:r>
              <a:rPr lang="en-US" sz="1800" dirty="0" err="1"/>
              <a:t>temp,sal,oxy,chl,turb</a:t>
            </a:r>
            <a:r>
              <a:rPr lang="en-US" sz="1800" dirty="0"/>
              <a:t>) </a:t>
            </a:r>
            <a:r>
              <a:rPr lang="en-US" sz="1800" i="1" dirty="0"/>
              <a:t>[see quick look report]</a:t>
            </a:r>
            <a:endParaRPr lang="en-US" sz="1800" dirty="0"/>
          </a:p>
          <a:p>
            <a:pPr marL="520700" lvl="0" indent="-292100"/>
            <a:r>
              <a:rPr lang="en-US" sz="1800" dirty="0"/>
              <a:t>Shipboard systems (met, surface t-</a:t>
            </a:r>
            <a:r>
              <a:rPr lang="en-US" sz="1800" dirty="0" err="1"/>
              <a:t>sal</a:t>
            </a:r>
            <a:r>
              <a:rPr lang="en-US" sz="1800" dirty="0"/>
              <a:t>, ADCP) </a:t>
            </a:r>
            <a:r>
              <a:rPr lang="en-US" sz="1800" i="1" dirty="0"/>
              <a:t>[</a:t>
            </a:r>
            <a:r>
              <a:rPr lang="en-US" sz="1800" i="1" dirty="0" err="1"/>
              <a:t>SCS_WSPD.gif</a:t>
            </a:r>
            <a:r>
              <a:rPr lang="en-US" sz="1800" i="1" dirty="0"/>
              <a:t>, </a:t>
            </a:r>
            <a:r>
              <a:rPr lang="en-US" sz="1800" i="1" dirty="0" err="1"/>
              <a:t>SCS_WDIR.gif</a:t>
            </a:r>
            <a:r>
              <a:rPr lang="en-US" sz="1800" i="1" dirty="0"/>
              <a:t>]</a:t>
            </a:r>
            <a:endParaRPr lang="en-US" sz="1800" dirty="0"/>
          </a:p>
          <a:p>
            <a:pPr marL="520700" lvl="0" indent="-292100"/>
            <a:r>
              <a:rPr lang="en-US" sz="1800" dirty="0"/>
              <a:t>Water samples and lab analysis (</a:t>
            </a:r>
            <a:r>
              <a:rPr lang="en-US" sz="1800" dirty="0" err="1"/>
              <a:t>sal,oxy,chl,etc</a:t>
            </a:r>
            <a:r>
              <a:rPr lang="en-US" sz="1800" i="1" dirty="0"/>
              <a:t>) [Pioneer1_salinity_oxygen.xlsx</a:t>
            </a:r>
            <a:r>
              <a:rPr lang="en-US" sz="1800" i="1" dirty="0" smtClean="0"/>
              <a:t>]</a:t>
            </a:r>
          </a:p>
          <a:p>
            <a:pPr marL="520700" lvl="0" indent="-292100"/>
            <a:r>
              <a:rPr lang="en-US" sz="1800" dirty="0"/>
              <a:t>Quick-look report </a:t>
            </a:r>
            <a:r>
              <a:rPr lang="en-US" sz="1800" i="1" dirty="0"/>
              <a:t>[3204-00023_Poineer_1_Quick_Look_Cruise_Report.pdf]</a:t>
            </a:r>
            <a:endParaRPr lang="en-US" sz="1800" dirty="0"/>
          </a:p>
          <a:p>
            <a:pPr marL="520700" lvl="0" indent="-292100"/>
            <a:r>
              <a:rPr lang="en-US" sz="1800" dirty="0"/>
              <a:t>Lessons learned </a:t>
            </a:r>
            <a:r>
              <a:rPr lang="en-US" sz="1800" i="1" dirty="0"/>
              <a:t>[internal working documents]</a:t>
            </a:r>
            <a:endParaRPr lang="en-US" sz="1800" dirty="0"/>
          </a:p>
          <a:p>
            <a:pPr marL="520700" lvl="0" indent="-292100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10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dirty="0" smtClean="0"/>
              <a:t>Aligning with accepted community standards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95400"/>
            <a:ext cx="4025900" cy="4933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2286000"/>
            <a:ext cx="3962400" cy="2275640"/>
          </a:xfrm>
          <a:prstGeom prst="rect">
            <a:avLst/>
          </a:prstGeom>
          <a:noFill/>
        </p:spPr>
        <p:txBody>
          <a:bodyPr wrap="square" rtlCol="0">
            <a:normAutofit fontScale="55000" lnSpcReduction="20000"/>
          </a:bodyPr>
          <a:lstStyle/>
          <a:p>
            <a:r>
              <a:rPr lang="en-US" sz="2800" b="0" dirty="0" smtClean="0"/>
              <a:t>AUTOMATED QC tests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 smtClean="0"/>
              <a:t>Global </a:t>
            </a:r>
            <a:r>
              <a:rPr lang="en-US" sz="2800" b="0" dirty="0"/>
              <a:t>Range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/>
              <a:t>Local Range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/>
              <a:t>Spike Test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/>
              <a:t>Gradient Test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 smtClean="0"/>
              <a:t>Trend </a:t>
            </a:r>
            <a:r>
              <a:rPr lang="en-US" sz="2800" b="0" dirty="0"/>
              <a:t>Test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/>
              <a:t>Stuck Value </a:t>
            </a:r>
            <a:r>
              <a:rPr lang="en-US" sz="2800" b="0" dirty="0" smtClean="0"/>
              <a:t>Test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r>
              <a:rPr lang="en-US" sz="2800" dirty="0" smtClean="0"/>
              <a:t>FOLLOWED BY HUMAN IN THE LOOP</a:t>
            </a:r>
          </a:p>
          <a:p>
            <a:r>
              <a:rPr lang="en-US" sz="2800" b="0" dirty="0" smtClean="0"/>
              <a:t>-flagged data linked to data products</a:t>
            </a:r>
            <a:endParaRPr lang="en-US" sz="2800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944017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9525000" cy="609600"/>
          </a:xfrm>
        </p:spPr>
        <p:txBody>
          <a:bodyPr/>
          <a:lstStyle/>
          <a:p>
            <a:r>
              <a:rPr lang="en-US" sz="2000" dirty="0" smtClean="0"/>
              <a:t>Data </a:t>
            </a:r>
            <a:r>
              <a:rPr lang="en-US" sz="2000" dirty="0" err="1" smtClean="0"/>
              <a:t>Qa</a:t>
            </a:r>
            <a:r>
              <a:rPr lang="en-US" sz="2000" dirty="0" smtClean="0"/>
              <a:t>/Qc is ongoing using </a:t>
            </a:r>
            <a:r>
              <a:rPr lang="en-US" sz="2000" dirty="0" err="1" smtClean="0"/>
              <a:t>uFrame</a:t>
            </a:r>
            <a:r>
              <a:rPr lang="en-US" sz="2000" dirty="0" smtClean="0"/>
              <a:t> tools now running at Rutgers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 descr="Macintosh HD:Users:rucool:Downloads:CP02PMCO_WFP01_03_CTDPFK000_ctdpf_ckl_wfp_instrument_processed-temperature-profil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3276600"/>
            <a:ext cx="160020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41867" y="2895600"/>
            <a:ext cx="2967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Wire following profile pioneer array</a:t>
            </a:r>
            <a:endParaRPr lang="en-US" dirty="0"/>
          </a:p>
        </p:txBody>
      </p:sp>
      <p:pic>
        <p:nvPicPr>
          <p:cNvPr id="8" name="Picture 7" descr="Macintosh HD:Users:rucool:Downloads:CP02PMCO_WFP01_03_CTDPFK000_ctdpf_ckl_wfp_instrument_processed-temperature-xsection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67" y="3276600"/>
            <a:ext cx="20574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Macintosh HD:Users:rucool:Downloads:CP05MOAS_GL002_03_CTDGVM000_ctdgv_m_glider_instrument_unprocessed-pressuresegment-ts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429000"/>
            <a:ext cx="25908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248400" y="2895600"/>
            <a:ext cx="1787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 pioneer array</a:t>
            </a:r>
            <a:endParaRPr lang="en-US" dirty="0"/>
          </a:p>
        </p:txBody>
      </p:sp>
      <p:pic>
        <p:nvPicPr>
          <p:cNvPr id="13" name="Picture 12" descr="coastalPioneer-glider_GL0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5" r="22705"/>
          <a:stretch/>
        </p:blipFill>
        <p:spPr>
          <a:xfrm>
            <a:off x="4656667" y="3200400"/>
            <a:ext cx="1860315" cy="2667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19200" y="1524000"/>
            <a:ext cx="72122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Science data flowing from in-water assets through </a:t>
            </a:r>
            <a:r>
              <a:rPr lang="en-US" dirty="0" err="1" smtClean="0"/>
              <a:t>OOInet</a:t>
            </a:r>
            <a:endParaRPr lang="en-US" dirty="0" smtClean="0"/>
          </a:p>
          <a:p>
            <a:pPr marL="342900" indent="-342900">
              <a:buAutoNum type="arabicParenR"/>
            </a:pPr>
            <a:r>
              <a:rPr lang="en-US" dirty="0" smtClean="0"/>
              <a:t>Data is provided to scientist available through a series of quick look plots</a:t>
            </a:r>
          </a:p>
          <a:p>
            <a:pPr marL="342900" indent="-342900">
              <a:buAutoNum type="arabicParenR"/>
            </a:pPr>
            <a:r>
              <a:rPr lang="en-US" dirty="0" smtClean="0"/>
              <a:t>Science and engineering data is then used to identify issues warranting a “deep dive”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854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OOI Commissioning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00800"/>
            <a:ext cx="381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F9CCFC2-C0A2-457A-B4D2-AC032F51B0F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01762" y="2602467"/>
            <a:ext cx="7958269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 err="1" smtClean="0"/>
              <a:t>Irminger</a:t>
            </a:r>
            <a:r>
              <a:rPr lang="en-US" b="0" dirty="0" smtClean="0"/>
              <a:t> Sea &amp; Station Papa: 1</a:t>
            </a:r>
            <a:r>
              <a:rPr lang="en-US" b="0" baseline="30000" dirty="0" smtClean="0"/>
              <a:t>st</a:t>
            </a:r>
            <a:r>
              <a:rPr lang="en-US" b="0" dirty="0" smtClean="0"/>
              <a:t> week of October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 smtClean="0"/>
              <a:t>Southern Ocean, Argentine &amp; Endurance: mid October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 smtClean="0"/>
              <a:t>Cabled Array: Late October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 smtClean="0"/>
              <a:t>Pioneer Array: End October</a:t>
            </a:r>
            <a:endParaRPr lang="en-US" b="0" dirty="0"/>
          </a:p>
        </p:txBody>
      </p:sp>
      <p:sp>
        <p:nvSpPr>
          <p:cNvPr id="7" name="TextBox 6"/>
          <p:cNvSpPr txBox="1"/>
          <p:nvPr/>
        </p:nvSpPr>
        <p:spPr>
          <a:xfrm>
            <a:off x="576943" y="1457235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lvl="2" indent="15875"/>
            <a:r>
              <a:rPr lang="en-US" b="0" dirty="0" smtClean="0"/>
              <a:t>Construction of the OOI will be completed this fall. Final commissioning of the arrays is as follows:</a:t>
            </a:r>
            <a:endParaRPr lang="en-US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815" y="3747699"/>
            <a:ext cx="3317185" cy="219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3943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 bwMode="auto">
          <a:xfrm>
            <a:off x="1371600" y="2057400"/>
            <a:ext cx="7315200" cy="40386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b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3277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dirty="0" smtClean="0"/>
              <a:t>EPE System Architecture</a:t>
            </a:r>
          </a:p>
        </p:txBody>
      </p:sp>
      <p:sp>
        <p:nvSpPr>
          <p:cNvPr id="32772" name="Slide Number Placeholder 3"/>
          <p:cNvSpPr txBox="1">
            <a:spLocks/>
          </p:cNvSpPr>
          <p:nvPr/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AC79582-2A4C-49E6-A95E-2D72F93FA2AD}" type="slidenum">
              <a:rPr lang="en-US" sz="1000" b="0">
                <a:solidFill>
                  <a:srgbClr val="000000"/>
                </a:solidFill>
                <a:latin typeface="Arial"/>
                <a:ea typeface="ヒラギノ角ゴ ProN W3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en-US" sz="1000" b="0">
              <a:solidFill>
                <a:srgbClr val="000000"/>
              </a:solidFill>
              <a:latin typeface="Arial"/>
              <a:ea typeface="ヒラギノ角ゴ ProN W3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228600" y="1295400"/>
            <a:ext cx="8686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557213" indent="-457200">
              <a:spcBef>
                <a:spcPct val="20000"/>
              </a:spcBef>
              <a:defRPr/>
            </a:pPr>
            <a:r>
              <a:rPr lang="en-US" sz="2000" b="0" kern="0" dirty="0" smtClean="0">
                <a:solidFill>
                  <a:srgbClr val="000000"/>
                </a:solidFill>
                <a:latin typeface="Arial"/>
                <a:ea typeface="ヒラギノ角ゴ ProN W3"/>
              </a:rPr>
              <a:t>Three primary tools, accessible</a:t>
            </a:r>
            <a:r>
              <a:rPr lang="en-US" sz="2000" b="0" kern="0" dirty="0" smtClean="0">
                <a:solidFill>
                  <a:srgbClr val="000000"/>
                </a:solidFill>
                <a:latin typeface="Arial"/>
                <a:ea typeface="MS PGothic" pitchFamily="34" charset="-128"/>
              </a:rPr>
              <a:t> through a single website, </a:t>
            </a:r>
            <a:r>
              <a:rPr lang="en-US" sz="2000" b="0" kern="0" dirty="0" smtClean="0">
                <a:solidFill>
                  <a:srgbClr val="000000"/>
                </a:solidFill>
                <a:latin typeface="Arial"/>
                <a:ea typeface="ヒラギノ角ゴ ProN W3"/>
              </a:rPr>
              <a:t>and sharable through a </a:t>
            </a:r>
            <a:r>
              <a:rPr lang="en-US" sz="2000" b="0" kern="0" dirty="0" smtClean="0">
                <a:solidFill>
                  <a:srgbClr val="000000"/>
                </a:solidFill>
                <a:latin typeface="Arial"/>
                <a:ea typeface="MS PGothic" pitchFamily="34" charset="-128"/>
              </a:rPr>
              <a:t>resource database: </a:t>
            </a:r>
          </a:p>
        </p:txBody>
      </p:sp>
      <p:pic>
        <p:nvPicPr>
          <p:cNvPr id="8" name="Picture 7" descr="C:\Users\crowley\Desktop\timeseries_january_comparison_09-12.jpg"/>
          <p:cNvPicPr>
            <a:picLocks noChangeAspect="1" noChangeArrowheads="1"/>
          </p:cNvPicPr>
          <p:nvPr/>
        </p:nvPicPr>
        <p:blipFill>
          <a:blip r:embed="rId4"/>
          <a:srcRect l="22963" r="17988"/>
          <a:stretch>
            <a:fillRect/>
          </a:stretch>
        </p:blipFill>
        <p:spPr bwMode="auto">
          <a:xfrm>
            <a:off x="1752600" y="4267200"/>
            <a:ext cx="1905001" cy="1447800"/>
          </a:xfrm>
          <a:prstGeom prst="rect">
            <a:avLst/>
          </a:prstGeom>
          <a:ln w="19050">
            <a:solidFill>
              <a:srgbClr val="F53D0B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example_c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267200"/>
            <a:ext cx="1645444" cy="1447800"/>
          </a:xfrm>
          <a:prstGeom prst="rect">
            <a:avLst/>
          </a:prstGeom>
          <a:ln w="19050">
            <a:solidFill>
              <a:srgbClr val="F53D0B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ontent Placeholder 3" descr="resources_index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4" t="14217" r="1583"/>
          <a:stretch>
            <a:fillRect/>
          </a:stretch>
        </p:blipFill>
        <p:spPr bwMode="auto">
          <a:xfrm>
            <a:off x="4191000" y="2514601"/>
            <a:ext cx="1905000" cy="1371600"/>
          </a:xfrm>
          <a:prstGeom prst="rect">
            <a:avLst/>
          </a:prstGeom>
          <a:ln w="19050">
            <a:solidFill>
              <a:srgbClr val="F53D0B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7"/>
          <a:srcRect b="35608"/>
          <a:stretch>
            <a:fillRect/>
          </a:stretch>
        </p:blipFill>
        <p:spPr bwMode="auto">
          <a:xfrm>
            <a:off x="4343400" y="4343400"/>
            <a:ext cx="1687513" cy="914400"/>
          </a:xfrm>
          <a:prstGeom prst="rect">
            <a:avLst/>
          </a:prstGeom>
          <a:ln w="28575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565900" y="5715000"/>
            <a:ext cx="1406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ヒラギノ角ゴ ProN W3"/>
              </a:rPr>
              <a:t>Concept Maps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rgbClr val="000000"/>
              </a:solidFill>
              <a:latin typeface="Arial"/>
              <a:ea typeface="ヒラギノ角ゴ ProN W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9000" y="20574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ヒラギノ角ゴ ProN W3"/>
              </a:rPr>
              <a:t>Data Investigation Builder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rgbClr val="000000"/>
              </a:solidFill>
              <a:latin typeface="Arial"/>
              <a:ea typeface="ヒラギノ角ゴ ProN W3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3657600" y="5638800"/>
            <a:ext cx="2971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3657600" y="3886200"/>
            <a:ext cx="5334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6096000" y="3886200"/>
            <a:ext cx="5334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1" name="TextBox 40"/>
          <p:cNvSpPr txBox="1"/>
          <p:nvPr/>
        </p:nvSpPr>
        <p:spPr>
          <a:xfrm>
            <a:off x="4073525" y="5238750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ヒラギノ角ゴ ProN W3"/>
              </a:rPr>
              <a:t>Resource Database</a:t>
            </a:r>
          </a:p>
        </p:txBody>
      </p:sp>
      <p:sp>
        <p:nvSpPr>
          <p:cNvPr id="4100" name="AutoShape 4" descr="data:image/jpeg;base64,/9j/4AAQSkZJRgABAQAAAQABAAD/2wCEAAkGBxQSEhQUERQWFRQUFxoWGRgWGBQgIRggGhwfGxggIh8dHSghGxwmHBgXITYhJSkuLi4uHCA2ODMsNygtMCsBCgoKDg0OGxAQGywmICY0NywyMjcsLCwuMi8tLCwsLCwvLywvLCwsMCwsLywsNCwsLCwsLCwvLCwsLCwsLCwsLP/AABEIAOEA4QMBEQACEQEDEQH/xAAcAAEAAgIDAQAAAAAAAAAAAAAABQYEBwEDCAL/xABOEAACAQMCAwUFAwcIBwYHAAABAgMABBESIQUGMRMiQVFhBxQycYEjUpEzQmKhsbLRFSQ2cnOCwfAINEOSs7TCNXWDosPSFkRTY3SE8f/EABoBAQACAwEAAAAAAAAAAAAAAAACAwEEBQb/xAA4EQACAQIDBAkDAwMEAwAAAAAAAQIDEQQhMQUSQVETYXGBkaGx0fAiMsFC4fEUIzQzUmKCFUNE/9oADAMBAAIRAxEAPwDeNAKAUAoBQCgFAKAUAoBQEXxzj8Fp2XvD6O2kESHB+I9M+Q9TsM1ZTozqX3VpmYcktSK4rzVNDMkQsJSZZGijdpbdVcqGbOzsygqpIyAfrtVsKEZRb31lnoyLlbgfDc4NHfW9nPb6DNErGQSalSR+00x/ANWRC2G238Kz/TJ05VIu9urhln5jfs0md83NoHEksFiLakJaXVsjaS4TGNzoAbrsGWorDvoXVv3eVw52konTJzmSsk0NpNNaxFg06GLB0EiRkQsGkVSCMgb4OM1n+m0UpJN8Mxv8kSV9zRaxLEzSFu3XXGI0lkZ1wDqCxqzacEb4xvVcaE5NpLTXgZ3kZvDuKQzxrLDIrIxwD03BwRg7hgQRg71CUJRdmjKaZmVEyKAUAoBQCgFAKAUAoBQCgFAKAUAoBQCgFAQltzLBcNcQ2kqPcwa1Mbal767b5GSurALLkCrnQnBKU1kyO8r2KxNxJr2ewLzTxWt3DIpiiYxlbiLdkd1AkGwkXSGG8fqQdlQVOM0knJPXXJ9WhC7diV4G0lrfvZGSSWCSD3mEysXaPS4SRCzd5l7yEZ6biqqlqlLpLWadn7klk7GBzVFJc8QEEdulxHFZuJFklMaj3ltI3COdWmBug21ZzU6DjClvN2beWV9P5MSzaRhxx3his4biN3uLC9t9UiB2WWJw0faBio1YRyG8QVycZqy9PelKLykn3Mjna3Iz+a+ATTzXbxKQy21s9u2280EssqgZ+ag+j1XQqxhGKfN37GkiUldmPwzgNwZrG4lRllkku57jBB7IzRaIl/uoI0/u1KVWCjOKeSSS67O7I2d0+v8ADPjg/E3tOHe4tbTm8ijaBESGUpKdwjiUL2YjOQxJYY72elJ01Uq9Imt156rLuMxdlZmNDapDJFCt0LO+sLSKHXN2ZiuY2UM2FZgSgkRhqUgqfPapOTlFycbxk32pr9mFy4mA937/AO5KtisquZr+6gjKKJDlreNwZNIYO2pwGIJCjc1NR6LeblbSKfnbuMXuZXDuLy2l1DbO5s4bicypFcSxs0cKRhSmWZgvazfCobYK2KjKnGpBzWbS4Ljf8IZp5fOfsXl+Y4lnniOy20Kzyy5GlNWohT46tKl/ljzrS6GW6pc3ZIs3s7Gfw3iMVxGJIJEljboyMCPUbePpUJwlB2krGU0zKqJkUAoBQCgFAKAUAoBQCgFAKAUAoCh8x8Zure+ndJUMEFtDK0EpRQ4d5VcrIfgkBjGM7HODjat2lThOkk1m3a/gVybUsiIijs768EkZZVvAWjkTKTWt1CuJF80LwgEqcq3ZZwc5q59LSp2f6fBxfs/UjlJ35khYck3hW4jnuYx/OYru3njTvLIv5VjGe6C4ByAcZdzgg4quWJp3i4x4NNX4cM+ozuPNFlsOEw2ZkuZ52eV1CvcXDoMKuSFGAqRoCScKBvuc1ryqSqJQisuS+Zk0rO7IfiXtO4Vbs384V3OM9ijNqx07wGk4/rVZDBV5rQxvIrl57drQfkrad/65jX9hatiOy6nFob5FSe3w/m2IHznJ/wDSq3/xX/Ly/cx0hwnt7bxsVPynI/8ATNP/ABX/AC8v3G+SFn7eID+WtJU/qOj/ALdFVy2VPhJDfJmH2o8Huwq3Hd3yFuIdQB+YDKPnmqngsTT+3yYbi9S4cGuLOZ3ntXikZlVGaN1bupnQCAe7jU3l1rVmqkVuyTJK17o6o+Xk7e6mn0z+8BECOikJGi7JgkhsuXYk4zqHlWemajGMcreo3c7s1wOCsscPDkEVtNfySXs6SbqqK2YrcAEahsilVOwV/Cuh0ibdV3aikl28X86iq2VufoTvHL4Waq5it7TiV4/uyujgxkZXVM2QoYKMY1qWBIXoxzRTj0jtduCz6+zv6siX2q9ixcE45J20tredmJoY1m7WMnQ8bEqGIO8bZU5UkjxBIrXqUluqcNHl13/JJSd7MsSsCARuDuCKoJnNAKAUAoBQCgFAKAUAoBQFN5v5kQ286wyMhgnhiuSAyvFG7p2jDbIBjY4kHhkg7ZrboUXvRclqm1yb/ngQlLJokYoLThkDyxIwjkePOhnfU0jLGhGpj1LKSR13O5qDdSvJRk813GEowTkhectrLxGK7kSN0jt2jGsZZX7QMjAEYGF179d9qRrONFwTebv3WJON2jq5l5msOGl5Z2RZpAMqiqZZAudOQNyBuAWIHrSlRq1vpjp5BtLM1HzP7bLqbK2SLbp984eQ/iNK/LBPrXVo7MhHObv6EHNmtuJcUmuG13EskrecjM2Plk7D0FdCFOEFaKsQuYlTAoBQCgFAKA7Ledo2DxsyMu4ZSQR8iNxWHFNWYL3y37XeIWuFlcXMY20zfFj0kHez6tqrRq7PpTzWTJKTRtXgnPfDOMIILhVR2/2Nxp3P6D9CfLGG9K5lTC18O96PivyS3oyyZYH5bijaaZla5JtxAkUhV8Ii7xgv8RkYAkuSScZOBVPTSaUVlne/zl1ElBXNe2thFBaCzZRCkcKXHFZV2bSe/HbZG7M2rTjOyjx1Vvym5T6TXO0Vwvxf5Klpbj6Itf8AL1/Db+9yW1vFZooY24LiZIvvZ/J6wN+ywNttQO1avRUpS3N5uXPhf17ySb3bpZF4VsjI8a0i1O5zQCgFAKAUAoBQCgFAUjj/ADlau9zZy++QmLTqmiil7h2ZGDR5YDI2LLpbB+IVuUsNNKNRWd+F/crlJX3WVuHjC3sn2LwTcRgjK4Ur2fErc/HGwPwORk6G+FtxlSSNl03TV2moPxi+f7/HWpXdnrwfPq+dq6rnw/lG1twkjGURw/apFNO7RW5AzkKWKjTvgkkL1GOtacsROWStd5XSzZYoLVmu/aB7ZDloOGeGzXBHXz7MH94+uB0Nb+G2d+qr4e4lPkaZubh5GLyMzuxyzMSST5kncmuvGKirIrOusgUAoBQCgFAKAUAoBQCgNjch+1i4stMV1quLcbbnMiD9Fie8P0WPlgiufidnwqZwyfkSUmjdd2tvxewkFvKpSYKQ4GdLoVdNSnByGVcqcbbVx4ueHqreWhNpTi0ZvCJbuTWt7bwIukAGOVpBIT8XdaNcL6Hf51CaprODfhYyr6NHVxzm+ztNQmmXWoLGNMu4AGSSqZKjbqcD1rNOhUqfajLkkS9pcLLGkiZ0uocZBBwwyMg7g4PQ1VKLi2mE7q53VgyKAUAoBQCgFAV3nPi9xarA9ukTB5likMzOAofITdQdOX0rqIIGobeIvoU4TbUr6EZtpXRVeJ8ZM84/m89pxG2IjWaNDPCS+CIZXhyTG+QcMoK5DDB67UKe5H7k4vho+1X5Fcpc0XYrDCnvd1HDDKkeZJMKdGQC416QSM7eu21ad5Se5Ftr5wLEuLPPvtM9o8nEWMUOY7RTsvQy46M/p4hfDruencweDVFb0vu9CuUrlBrfIigFAKAUAoBQCgFAKAUAoBQCgJ3k/mu44bN2tu2xwHjOdMg8iPMb4PUfUg0YjDwrRtIJ2PSXAuNWvGbMlC2lsCWNXdHQ9dJKENg46g4YZ9RXnqlOeHqZlye8ircc4BFb3KWUDJFZXQNzdoQAIo7crqIckaY5ToQg5AwSMZNbVOtKcHUlnJZLrb6ua1ISjbJcSbbnVywnjtz/ACahCvcNkMdRwJETqYUONTHqDkbKc0/0ytut/Xy9+t/NTO/yWRda0ywUAoBQCgFAQ3N/E5La0kliRncAAYVm0aiAXKruyoCWIHgPrVtCCnNRZiTaWRCWPELe6t5rfX29jDbaJruSQnUxUMdyN2VO+zZ7pKjGc4vnCdOSna0m8l8+MhFp5EjyFB2PD4u0AU4Z2c5BkyxPatq7waRcOQ241YPSq8S96q7fOru0FP7TRvtX9oDcQlMMBItIm2/+6w/PP6P3R9TucDs4LCKkt6X3PyIylc19W+RFAKAUAoBQHFYuDmsgUBxWLg5rIOKxcHNZAoBQCgJvlDmabh1ws8B9HQnaRfFT/gfA1RiKEa0N1hZHoy+hg43w9JIGG5WVNYyA6HPZyqD3k1DDLuD1HQGuBFyw1Vp/OtFuUkQ/NvFriSAW91CthDLiOWQyxyNINg0dvHHlnZxsCVGATtnpdQpwUt+L3ms0rPxb6iLbtbQnuT+aWvZblPdnhitiiKzspJYjLKwBIV1GnKgkjO+DtVOIw6pRi967ZKMru1i01qkxQCgFAKAqnA2NzeXMkk8oe1maFbdXKoqaBpd0H5QvqLhmyBsBupraqfRTiklmr3/HVYr1k1yI+LlyC4vbpQrwJFLGZoo3HZXepFlUumMK4fGcfEBvnVU+mnCnF6305rhkYcVKTRY+beCG9tJbYStD2q41rg+OcEeKnGCARkZGa16NTo5qdr2LGro8v83co3PDZezuE7p+CRclHHofPzU7j8K9JQxEKyvHwKWrEDV5gUAoD1LyfxAW/A4J2BYQ2nakDqQilsfXFeZrR38Q483YuWhg8hc9x8a94hltQioq5VnEiuGyCCCi+Xr1qeJwrw1mpfgKVzV1nyfAvMYsGBa3EhbTk7qIjOqk9SOik9SK6UsRN4TpOP72IW+qxs3n/wBoEfB3hgS0EgaPUAriMIAdIAARvI+XhXOw2EeITk5W8yblYj/bVwaCfhvvojCzR9kwYABisjBdLEdQNefQjbqc2bPqyjW6O+TMTWVz79knDILThHv3ZhpWSWV2wNREZYBQT0GEH1NYxs5VK/R3yyQirK5Icg88x8a94iktFjVFXKsyyK4bIIIKL5evWq8ThnhrNS/BmMrmteG8nW//AMRtZlc26O0mg53HZ9oqeqgkDfqB610J4mf9Jv8AHQhb6rGxefvaLHwiaK3W0EgaISd11QKNTKAAEbPwHy8K0cNg3Xi571vMm5WI7248CglsBeBAs0ZjwwABZXIGlsdcZBGemDjqcz2dVlGr0d8mYmsrnn+u8VCgJfljlu44hMIbZNTdWY7Kg82PgP1nwBqqtWhSjvSHUb+5T9kllaKGnUXU3i0oGgfKPpj1bJ+VcKtj6tR/Tki1Q5l9ggVFCoqqo6BQAB9BWk23myaVitc58Ml0maxgV7yTTB2upA0UZzrZC5xkZOwxuQTnTitnDzjfdqO0dbc33EJLitSrxcYvbYJY8Pt7XtYwAYleWcpndmmkxEkZJyckliTsN62XSpTvUqN255Lw1bIXcckbMt5dSg5XPRtJyAw+IZ9Dt0Fc1qzLUdtYMigFAQnMd/KrQQW5RJbl2USONQjVELu2nI1tsAFyOuTsMG6lGLvKWiIydrW4lP45wCaO4hlvJO1V3WD3u21W88RkYKgYIxSWIsVXpkas461t060XFxgrcbPNO3boyuUWldu/qXzg3CI7WMpFq3YuzOzM8jHqzMxJZtgMnwAHQVo1Kkpu7LUrGfUDJhcZ4TDdwtDcIJI3G4P6iD1BHgRuKnCpKEt6LzGp5n9o3IMvC5c7yW0h+zlx08dD42DgfRgMjxA9FhcXGuusplGxTq2yIoD0rYf0ZP8A3dJ/wmrzkv8AL/7fku/SUv8A0cvy15/Zx/vNW5tXSJGmZC/0x+p/5Ksf/B8/3D9ZHf6RX+uW39h/1tU9l/ZLtE9S8+1H+j7/ANnbfvx1pYP/ACV3/klLQyPZuI/5Ah7f8j2M/adfg1ya+m/w56b1jFX/AKl7ut1+BHQ6PZWnCQ0/8lNIz6U7TtO06ZOnGoAdc1nGdPl0ojbgVvhv9Lpvkf8Al1q+f+CvnEj+om/afFwY3MR4o0gm7IadHa/BqbGdII+Iv6/qqrCPE7j6LTuMytxM320Y/kaXT8OYcfLWuP1VDAf5C7zMtDzTXoykzODcLkup44IF1SStpUftJ8gACSfIGoVKipxcpaIHqvkrlWLhtssMQyxwZJMbyN4n0HgB4D6k+ZxFeVae8y6MbE/VBIUBhC/ieV7cNl1QFlBOwbbqPHp8sirXRnGCqWyZUq8HUdNPNZmvr6zEEhswzrEDlLLhqP2kiE4V552wVLYOe8ud+82K3Yy310nHnLRdSRhqzt/JM+zm/dzcQpaRWtrbssaCN9WZNzKCw2dh3QSM4ORqbwpxcEkpOV2/Th89CUHnZIutaZYKAUBGcf4Il2iq7OjoweOSM4eNhkAqfkSCDkEE1ZTqOm7ow0mrMirfl26d4vfbwTxQuJFRYFjLupzGZCGIOk4bChQSAfDFWutBJ7kbN9d+2xHcfF5ForWJigFAYfFuGRXULwToHjkGGU/qPoQcEEbggGpQnKElKOoPLntB5Ok4ZcmNstE+WhkP5y+IPhqXIBHqD0Ir0uFxKrwvx4lMlYrFbJE9K2H9GT/3dJ/wmrzkv8v/ALfku/SUv/Ry/LXn9nH+81bm1dIkaZ08Z4tHac1tNOdMasis33ddqEBPoCwJ9KlTpyngd2Ov7hu0i8e0H2eDi8kM8d0IwsekYQOGBOoEEOPM1pYbFvDpxcSUo3MH21cWht+Ge56w00nZKqgjIWNlYsw8B3MfM+hxPZ9OU62/bJGJvIyeTf6M/wD6tz+2Wo1/8vvX4Mr7Spf6OX5a8/s4/wB5q2tq6RIwM3h39Lpvkf8Al1quf+CvnEfqIH/SH/7Rh/8AxU/4stbGy/8ARfb+EYnqbC9sH/Yb/wDgfvrWhgf8hd5OWh5tr0RSb69gfKnZQtfSr35spFnwQHvN/eYfgvrXD2lX3pdGtFqTgru/z5+5tyuWWigITmvjwtIcjBkfIjX18SfQfwHjW5gsK69S3BamljsYsNTvxenzqNY8C4s0N0k7MTlvtCfEN8efPrn5gV6LEYdVKLppdndoeWw2JlTrqq3xz79TY/PMl17qVsI9csrCMsHRTGhBLuC22QBgHwLA74xXmcOqe/8A3Hkvlj2km7XRUeE8WW37KBbjUINlseGRmY7H/azMNySTn8nuTnNbU6bneVtf1SdvBfyVJ2yubQFc0vFAKAqszcTtgWLWt3GMnvard/x78Z+oWtldBPKzT8V7kHvLidnK0xEM95cgRmeVpSNauERAI4xqQlW7kYbu53Y1mrHenGlDO2XLN58SG+op1JafhfGT1nexzLqidXXzUg//AMNUVKc6btNWJU6sKivBpmRUCwUAoCD5y5ai4javBLsTuj43jcfCw/YR4gkVdQrSpTUkYaueUuNcLktZ5IJ10yRNpYfrBHmCCCD5EV6enUVSKlHRlLVjCqZgUAoBSwFAKAUAoBQCgJnk7gDX95DbJkB277D81Bu5/AHGfEgeNU16qpU3Jg9cWlssSJHGoVEUIqjoAowB9AK8tKTk7svSsrHbWDJjcRvUgjaSQ4VRk/4AepO1WUqcqk1COrK6tWNKDnLRGmuOcVe6maV/HZV+6o6D/PjmvWYehGhTUI/GeLxWJliKjnLu7DAq81ja3AmS84aFmQSgIUdD+cY/hB+eFP1ry2Mg6OJe7lx8T2WzqvS4aN+GXh+xWrQyS2vCYVlFut8zySGyVYtKiJ5lRcZxghVJ6nT6mrHaNSpJq+7zz4pXNlL6ci28kcQea2Ot+17OaWES4H2qxuVV9hgkgAEjYkHFamIgoyyyuk7crk4PgT9UEzE4taNLDJHHK0LupVZExlCfEZ/z8qlCSjJNq4NW3PBI4rmzj4nCWxKdd1NNNLDMBE4RT2rEQs0jKdDDHd2Y101VcoSdJ91kms+rX5kUOO7r4+5cufWWGx7ONQisyRqqgAKB3sADYDCYxUNmRc8RvPhd/j8mltae5hmlxdvz+DWvD7+SBw8TFWHl4+hHQj0Nehq0oVY7s1dHl6NadKW9B2ZtblTmVLtMHCzKO8vn+kvp+z8CfM4zBSw8rrOL0f4Z6zAY+OJjZ5SWq/K+ZE/WkdAUAoDW3tl5H99g95gXNzAp2A3lQblfVhuR9R4jHQwGJ6KW7LRkJRuecq9AVCgFAKAUAoBQCgFAKA9A+wXlfsLZryRftLnupkbrGD/1sM+oVDXC2lX3p9GtF6k6a4m1a5hacMcbnYCgNT868xe9SaIz9jGe7+mehb/Aenzr0+z8H0EN6X3Py6jyW08d089yP2rz6yt10DligNg+yy67s8fkVcfUEH91a4W2IZxn3Hoth1Mpw7/nkfTraWt4723D7uW4BYZijk7NDJhn0mR1iTVtkp6+taS6SpTtKaS7VfLzO07KV7GXyhxCZry9jnhe31LBPHG7xthWVomI0EqoLQ5056knxqNeEVTi4u+qfrx7TMX9Rb61CwgOcrq2jhX3qaWIFwE7B5lkdsEBV7LvNnPw9Oh8Kvw8ZuX0JPttbzIyaSzKrZ8Gv7l10SXNvZ5GtL5opXmXbK9kUJQHcZd8/o1tSq0oLNJy6srd/sirdclloZvtUm7tunmXb8AoH7xrZ2NHOcuz8nI25O0YR7X4fya+runnDusrt4ZFkjOl0OQf89QemKhUpxqRcZaMspVJU5qcdUbh5b46l3FqXZ12dPun+B8D/CvK4rCyw8916cGexweMjiYby14olq1TcFAKA89+2vkb3WU3luv2EzfaKBtE5/YrHf0ORtkCu7s/Fb66OWqKpx4mra6ZAUAoBQCgFAKAUBOck8vNxC8it1zpY5kYfmou7n0ONh6kVRiKypU3Ix1I9bW8CxoqIAqIoVVHQADAA9ABXl223dmwlZWR2Vgya8595n1ZtoDt0kYeP6I9PP8ADzru7NwVrVZrs9/Y89tXaF70ab7X+PfwKLXaPPigFAWz2Zy4u2H3omH4FT/GuXtaN6CfJ+52NiytiGua9i3c1i9VJZbe5ghjjiZ8PCWJKgk5YyBVU4H5px61xKPRNpSTb7T07vwIHlS5lN5ayS3Yufe7KST8lApj0tCyjKLq0/aOME9QfGr68YqnJKNrPm+sri802bBrQLisc5tHIYrc2cd7NJqdI5dIVFTSHdmYHSBrUbAkk488bFC6vLe3UvliMnwIHhnCEtbmD3iwS3DyBY5bW6nKLJglVePuDDaSAcEZwDjNXyqOcHuzv1NLTqeZU4pNNr5wHtTP2kA/Rb9o/hW/sf7Z9xxNu/dDv/BR67JwBQGZwjicltKJYjuNiD0YeIPpVNehGtDckX4fEToVFOBuDgfGI7qISRn0ZT1U+R/j415XEYedCe7L+T2OFxUMRDej3rkSNUGyKAx+I2Mc8TxTKHjkUqynxB/Z8/CpRk4tSWoPLntD5Jk4XPpOXgckxSeY+62Ng4/X1HkPSYXFKvHr4lMo2KpW0RFAKAUAoBQCgPR/sV5PNna9vMuJ7kA4I3SPqi+hPxH+6D0rz+0MR0k91aL1LKa4mx655YUTnTnDGqC2bvdHkHh5qp8/M+Hhv07WA2fe1SqsuC/LODtLae7elSefF/hfMvTXld084c0AoBQFi9n7Yvo/UOP/ACk/4VobTV8M+71Olsl2xUe/0LL7QbIBo7mW1ju4YtKNE0kgIZ5AqlUP2Um7DOsA7da4mElrBS3W+Nvzqu49XNcTK5buuHi4YRW4tLuXOqOWHs5Hxu2k40yDbJ0EjbNQrRrbmbvFcndfO0Rcb9ZbK1SwqnOrrC8Fwt3b2s6LIii5I0TI2kupGoNsyxtqXp5b1s4e8k4uLa6uHzMhMgOGcwC8ubdLq9sTokDxwWnauZHAOjU7DYL8WAOoGTV86XRwbhGXa7aFd75S9H81O32pr9pAfNXH4Efxre2O/pn3HE27rDv/AAUeuycAUAoDO4PxaS2kEkRwehB6MPIiqa9CFaO7M2MPialCe9Bm1+XuYorte4dMgHejJ3Hy+8PX9leZxWEnh3npzPW4TG08THLJ8UTFahuCgI/j3BYbyB4LhNcb/iD4MD4MPOp06kqct6Ophq55m5/5Dn4ZJ3gZLdz9nMBt/Vb7r48PHw8ceiwuLjWXXyKnGxUq2yIoBQCgFAbV9j/s5Ny6Xl2mLdDqjRv9sw6Ej/6YP+8fTOeXjsZuLo4a+hKMd7sN9Xt4kKF5WCKPE/53PoK41OnKpLdirsnUqQpx3puyNb8z86vNmO3zHF0LfnP/AO0enX9ld/CbNjT+qpm/Je55rG7WlU+ilkufF+xUK6pxjmgFAKAUBY/Z8mb2M/dVz/5SP8a0Npu2Hfd6nT2TG+Ki+V/Qs/tCvEPZ20l7BZxyDW7SDMh0OrLoyQi7qcsc+G1cPCxteai5NeHeeqnyMLg81gl5bC1ljvbiZpA87ziWWNVjdsjfEYJAXChRhjU6iqunLeW6lwtZarxMZJrmbArQLSrc53jwy2TpEZw0skRiXs8sWiZ1ILkAYMZPUbZrZoRUlJN2yvfvIT4Pr9z4HHLxCjTWlvawl1Vmmul1d4gYCpGVLnwGrc1noqbyjJt9nuY3ms2rGF7U4MxwP91mX/eAP/RW/seX1Sj3+H8nG25C9OEuTt4/wa7rvHmxQCgFAfcEzIwZGKsu4IOCKxKKkrSV0ShOUHvRdmXvgHP/AES7H/iKP3lH7V/CuLidk/qo+Hs/fxO/hNs/pr+PuvbwLzaXaSqGidXU+KkH/JrjTpyg92Sszu06kKi3oO6O6oEzovbRJkaOVFeNxhlYAgj1BrMZOLugaV509ijAtJwxtS9ewkO4/qOdj8mx8zXYw+01pV8Spw5GpOJcNmt3MdxG8Tj811IPz36j1G1dSFSM1eLuQMWpg+4IWdgqKWZjgKoJJPkANyaw2krsG3ORfZUsem64uVjQbrAzAavLtDnp+gNz443B5dfGym+joK75/PUxJxgt6bsi/wDFufooxotE14GAxGlBjpgbE/LaoUNkzlnVdvX54nNxG2YQ+mir9fD54FF4nxSW4bVM5Y+HkPkOgrtUaEKK3YKxwK+IqV5b1R3MSrSg4oBQHNAKAUBcPZjBm5kbwWIj6swx+oGuVteVqSjzZ2diQvWcuS/JauZuK3EDLoitZImGMTXAictk5A1IVIxp8fOuLRpwks20+pXPSydiP4Uj3F5byvZPa9jHKdX83dZO00KAJI3JyBk407+mN7ZtQpyipb17c/RkVm1kXOtItIbmuJ+w7SG3FzPAwlhjL6O/umrOQNldzg9enjV1FretJ2TyZiSuigw3ix3ttc8RNyXAlEjXFu6RQFgrRmPAaNQNJXVqLHVufLdcb05Qp2tlo83zvxKbvJyXz+bFx52jWewaSMh1ASZGUggjzB8RoYnNQ2dJ08Sk+OXzvNXadPpMLK3DP53GqK9OePFAKAUAoBQHfZ3skLaonZG81JGfn5j0NQqU4VFaauWU6s6bvBtFs4Z7QpUwJ0WQfeXut/A/gK5lbZFOWdN2817+p16G2qkcqiv5P29Cx2nPdo/xM8Z8nU/tXIrnz2XiI6JPv97HSp7Xw0tW12r2uSkXMNq3S4i+rqP2mtZ4SutYPwNtY3Dv9a8Trv7iynXRO1tKpPwyGJgT4bHO9I0q8M4xku5kv6ig/wBcfFEPc+zDhTtqazQH9F5VH4K4H6qlHG10rKXoW7iJrg3Ldpaf6tbxRHGCyqNRHq3xH6mqalapU+5tmVFIzbu2jcZlRGC+LhTj8elYhOccoN9xCpCEl9aT7SDuuYeHw7Axk+USA/rAx+ut2GExdTn3uxo1Mbg6XFdyv6EXc+0C3IwIHYeTaAP2mtiOyaurkl4/sas9s0LWUG/D9yi8VuI5JWeKPslbfRnIB8cbDA8cV2qMJwgozd3zODiJwnNyhGy5GJVpQKAUBxQHNAbH9l9piGWQ/nuFHyQfxY/hXn9sVL1Iw5L1/g9LsSnanKfN28P5MYpYe/XY4osHbvIvYm6CFTCEUIIjJ3dn7TIXfUTnqK1063RR6G9uNud+Nuqx2Mt57xmcmLCl3dR2DBrJUibCNqjSZmftFQ7gdwRllXYEjpmoYjedOLqfd52y1Ebb2Rc60yw+XJwcDJxsCcZ8t/CgKBzLf8RGiFZ4o7mfIigtk1EDxeSaXIWJfEiME7Ab1vUo0fuadlq36JL3KpOXEt3DOGlLVbeeUzsI9EkjYy+Rvt4ddvTFa0qn9zfirZ3RncTg4Szv+TTV3bmN3jb4kYqfmDivYQmpxUlxzPDVabpzcHwyOqpFYoBQCgFAKAUB9RRliFUFiegAJJ+grDaSuyUYuTskWbhHI1xLgyYhX9Ldv90dPqRXOr7Uo08o/U/Lx9jqYfZFapnP6V5+HvYvfA+WILXdF1Sfffc/TwX6frri4jG1a+UnZckd7DYCjh84q75v5kSV9fRwqXlcIo8Sf2eZ9BWvTpTqPdgrs2alWFKO9N2RSOM+0Lqtqn9+T/Bf4n6V2KGyONV9y9zh4jbXCiu9+xTOI8UmnOZpGf0J2HyUbD6CuvSoU6StBWOLWxNWs71JNmJVpQcUAoDmgOKA5oDigFAbp4Hara2kayEIETU5YgAE95ySegBJ3ryGJqOtWlJcXl+D3GDo9DQjB8s+3VlB4rxcEslpefymBv7vJae8rny7WJVC+WWLVuU6b1nHc677vkycn13L5yo8htYzLbLaPg5hQqQm5A+EADIwceGa0a9t92lvdZZDTQl6pJCgKh/8DBrmeeS7uT27AlI2EeFHwprUdpoHkGA8wa2v6q0FFRWXf38iDheVyf4NwWC0UrbxhAx1MdyWPmzMSzH1JNU1KsqjvJmVFLQoPtJ4X2c4mUd2UYPoyjH61x+BrvbKr71N03qvQ81tnD7tRVVo/X+CoV1TiigFAKAUAoCw8sxWDf620gfyOyHy3XvD6kCtDFyxa/0UrefnkdLBRwcv9Zu/l5ZmwuH3ljEuIZLdB46XjH475P1rhVaeKm/rUn3M9FSq4SmvolFd6F3zXaR9Z1b0TLfu5pDAYiekX35eoqbRw0NZruz9Cs8W9oZORbR4/Tk/wUH9p+ldGjsjjVfcvc5dfbfClHvfsUq/v5J21zOzt6np8h0A9BXXp0oU1uwVjiVa1Sq96buY9WFQoBQCgFAKAUAoBQE9yTwvt7pMjuR/aN9PhH1bG3lmtLaFfoqL5vL53HQ2bh+mrq+izfztNsX1lHNG0UyB43GGVhsRXl4ycXdansSvJyf2C4sLqe2A+GMsJYh/clyQPRWWth4nff8Acin5Py9iG5bQs6A4GTk+J861SZzQCgFAVmfmlpZTDw+L3hkbTLKSVhix8QL4Ot/0UBx44xWwqCjHeqO3JcX86yDk9I6kpzFwoXUDxHqd1Pkw6fw+RNMLXdGqp+PYU4vDqvScH3dppaWMqxVhhlJBB8CNiPxr10ZKSujxMouLcXqj5rJEUAoBQCgFAcUBzQCgFAKAUAoBQCgFAKAUBxQG3OSeD+7W+XGJJO++fAfmj6D9ZNeX2hiemq2WiyXuew2Zhego3erzf4Rk8I5gSaOORgI1nlZLfJJMqgEq2MbalRmA+7g53xWrOk4u3LXqN9SuTNVEhQCgFAfMqalIyRkEZHhmiBSuDTXtrbxWUNjmWFRGJmeNYCF2EmQTIS3xFAuck7+Nbk1TnJ1JSyfDj2cvMrV4qyRYuEQvANNzddtNKxbvBEHQDTGg3CADxJPUk71RNqWcY2S+ZmVlqyq+0XgH/wA1GPISgfgG/wAD9PWuvsvF/wDpl3exwtsYK/8Afgu33KDXbPPCgFAKAUAoBQCgFAKAUAoBQCgFAKAUAoC18hcA7eTtpB9lEds/nMNwPkOp+g865m0sX0UOjjq/JHX2Vguln0kvtXmy48ycSYt7nBAtxJLEzSK8nZokR7mWYAtljkAAeDHIxvwqUFbpJOyT5XzPUSlbJFdn4BPYTxPZuLvs4ZFhs7mXDxqSusxSHqB9muHGy7at62VWhVi1P6bvNpeqIbtrWLhy7w1reBUkbXKxMkr/AHnc6nI8lycAeAAFadWanK604dhOKssyTqskKAUAoCD5tkMFvNdwoGuIYWCk6jhSQzZA6gaQ2Op01dRW9JQbybIyXFala4lwuC44i4kSO4NzYLJA4IzGYWIJjbcxhu2Rg4PVTWxGcoUssrSz7+fO1iF1Jrimi5cHhk92hS6w0vZIsvQhm0gP6HJzWrOS324aXyJJXjaRrTnDlk2r64wTA52P3D90/wCBr0eBxqrx3ZfcvPrPK7R2e8PLej9r8uorldA5YoBQCgFAKAUAoBQCgFAKAUAoBQCgJblvgT3culdkXd3+6P8A3HwH8K1cXio4eF3rwRuYLCSxNTdWnFmz7+8isLdQqnqI4ok+KV2+FV82JyST03J2BNeZ+uvUbbz1bPYQhCjBRjkkU2e/uWv8/wA2teIRxqohebVHeQyFmCg4DiRGRzkKcZ8mrajCCpcXHnbNP2Ybd+RZOF2d1PdR3N5DHb9hHJHHGknaMxkK62ZtKgKAgAUZ6knoK15ypwg4Qd79VtCVm2myzVrExQCgFAKAUBBcL5ft7OWaWGK3hjZBkomlgQSXy2dIjxpOABggk1dOtOpFRk2yO7nciGv7viLarCQW9rGcrM6ZN046BVPS3z1fq3QbZNWqNOiv7ivJ8OX7kbuTstCc4JfLf2ivJGAJAySRncBkYpIAfEB1bB+RqqalRqfS9M0w4qpFxkuo19zXyo9qS8eXgJ6+Kejen6X+T6HBY+NdbsspevZ7Hlsfs6VB70M4+nb7lbroHLFAKAUAoBQCgFAKAUAoBQCgFATHLnL0l2+F7sYPec9B6Dzb0/GtTFYuGHjnrwRu4PBTxMsslxZtS3torK3IjRtEas5Cgsz4GTsN2c46fICvM1Kk69Tek834HrqFCFCG5BZFPgvIeJQxG6fW144e2jt8a7QJ+f2g7yyKfjYnAYhQD+dsuMqMmoL7dW9H1W5cvEzdPU7eC8rDVcWvELcXPakze+nGZdwqqxzqikRcABNsAkY3zipXyU6btbLd+ahRzaa1LxBCEVUXOFAUZJJwBgZJJJPqd60m7u5YlZWOysGRQCgFAKAUB1XNusiMkihkcFWVhkMCMEEeIIrKbTugVOfgt5BE0MV7HFZopxI8bGaGMDdQ5cJhVGA7LkDrkjNbSqU5S3nFuXk2V7rWS0K5wK6aaSKCzlksLeGPVYK6HF7jOt31Y1oRk9mMPhxJttjZqx3U5TW8393/AB+c9OBBa2Wn5Nh2d+H0RT9mlw8etoNascZ0sR4smfHHjXPcWvqjpzLdVaRVOZORM5ktMA9TETt/dPh8jt6jpXWwm1LfTW8fc4eN2On9dDw9ig3EDIxV1KsOoYEEV24yjJXi7o8/OEoS3ZKzPipEBQCgFAKAUAoBQCgFAcqpJAAJJ2AHjRtJXZlJt2RdOXORHfD3WUTqIx8R+f3R6dflXIxW1Ix+mlm+fD9/TtO3g9jyn9VbJcuPfy9ewuPGOKW/DrcPICkSlUAjQndjgYCjz/zk1xYxqV582z0UYxpxtFWSKhziyXbWF7Z3OAkphWRGJEbygdkXTwBdREykA4l9K2qF6anTnHhfw1t6rsIzakk0dXDOHSyTTT8P7OyvWIhv4ZE1BSdxNHjqxBLL+Y+cncHMpzioqNW8o6xf4fpzQs75al94NwtLWFYo9RC5JZyWZ2YlnZmPxMzEknzNaFSo6kt5k4x3VYzqgSFAKAUAoBQCgFAdN7aJNG0cqh43BVlboQeorMZOLugV94ZLK2bUrXgiZfdU05kBPcRWfcbFiO1OMLnOTnN91Vn/ALb68vnUQturqKpfcAvESZprdZ72ZhLHeQyKot3AwFOshkij3xp1B1J1AEnO1GrTbSi7RWVnx/d+RBp6st3BOborm4MESu4ERkE+nEcmlgjaM7sNR2YDScHBOK1amHlCG8/DjzJxnd2JTifCYLlcSor42B8V+RG4+VRo4ipRd4OxXXw1KurTV/UpHFvZ665Ns4cfdfZvx6H64rs0drxeVRW61p88ThV9iSWdJ36nr7ehU7/hk0BxNGyeGSNj8j0P0NdOnXp1Pskmcmrh6tJ/XFoxKtKBQCgFAKAUB32dlJKcRIzn9EE4+eOn1qE6sKavNpFlOjOo7QTZaeFez+Z8GdhEvkMM36th+J+Vc2ttanHKmr+S9zrUNi1ZZ1HZeLLxwbl6C1H2Sd7xdt2P18PkMCuNXxdWt97y5cDuYbBUcP8AYs+fH52GJxLnC2t7pbWZmR2QPrZSIxqbSoL9ASQQD0yMZztUYYapOnvx08zZc0nZlP4gzQX1+bktPZStELiNySIopkxFKvkqypKjY6Aq35tbkLTpQ3cpK9nza1XerEJNqV/nxGS3IQn7WGYyKwVTHfQsA06ZyiTgbSSoVXvkbgKwIOaj/WbtpRt1xfB9XJMxuXyNiouPU+J2ya59y1I+qwZFAKAUAoBQCgFAKAUAoCC5l5c9++zlnkS30kNFFhdbHoWbclQOiYwT1z0q6lW6LNJX5kZRvxKrDeyWVxxCWZlne3t7W2g0x6DIXaRo0KrtqLOgJQAY3wMYracVVhBRyu23nfS13/JD7X2L56EfwW3lglghiiuYuJGRJbsllMUyO5M8rYYxkHLBSAJAQB4VZUcZJybThouadslz/BHNdvz5+5ZhzVcQ3L29xamcxxrK0lnltKuzKuqJ8MG7pOlGc46CtboISgpxlbhn7/wWbzTsyw8P4xBcNLHFIrvCQsqb5QnOAwI9D+B8qolTnBJta6Gbp5HRecsWkvxQJnzUFf3cVdDG14aSfr6mtUwGHqawXp6EVP7P7VvhMqfJgf3lNbMdrV1rZ93sak9jYd6XXf7mK3s5i8JpB8wp/hVq2xU4xRU9h0uEn5HC+zmLxmf6BaPbE+EUYWw6fGTMmH2e2w+JpW9CygfqXP66rltas9El87S2OxcOtW387CUtOVLSPpAp/r5b94kVrTx+InrJ92XobVPZ2GhpBd+fqSsBQZVNPd6quO75bDpWs7vNm4klkiE4hzIyyyxW1tLctBjtSjRqFLDUFBdhrk0kNpA8Rk5OKtjRTipSklfQw5Z2RGTIt9fyW912ixx20M0cHaOmvtC4kduzYFihVExkgEnxOatV6VJTha92r2vpprzIv6mkyGu+DS9tNbAmeS0Rbi27Y6jNBNqSa1lLfEhaMhS2SDoOe7V0asd1T0TyduDWkkRcc7X6yb5b5SWKXtleT3aa1EItJ1yYwx1hCxOdKhnXs2zjU2+NqprYjejutLeTvdcfnMzCOki228CxoqIoVEUKqgYCgDAAHgABWo25O7LUrHZWAKAUAoBQCgFAKAUAoBQCgFAdF1ZxyFDIisY3EiagDpYAgMPIgMd/U1KMnHRmGk9TCt+EabuW6Z9RkijhVcfAqF2bfO+pnB6eFTdS9NQ67mLZ3IzlyBoEu7y7HZyTSPK4OnMcUQKxKSCRtGmrr1Y1ZVak404ZpZd718zEVm2ymcAvmsJdZj1XF/ZxzrGCAZZ5biV9PyUTLlvBUJ8K3asOlja+UXbsSSz8itSs78zoQS28F65nnaS44jBbM8Rk1ExlTcmJV3A1dsoVR8Kgb4rP0zlFWVlFv2v5DPPMsXEL+SOxnksru5aUyQQp73FjsmklRTgSQqzd1+p1CteEIuqlUirZvJ62T6yV7J2ZkWfNMtxFZIhWK5lmltrgFQ3ZyQwytJtn76IwGfhI86jLDxhKTeaSTXY2rGVJtdZ98ON819NbvejRAkEvdt4xrEhfUpyTj8n1Hn6ViXRKmpKOt1ryH1Xtcz+YrmV7q2s45WhWVJZZHTGsrFoARSQQuTICTjOF2xnNV0oxUJTavay8TMm8kVXnLtoY7yzMrzR+6++xNIe+oglUzRMy4LoVxgnfBYEnatrD7knGpa2e6+9ZMjJNZXLVyZCFUmOwis4XVWXQ8RZ/LUI1x0Ox1k71rYh52c959/59jMOaRi9q9heXLPFLJbXZWUNDG8hjkVAjqyoC2lgiENjGcipWVWmkmk1zdroy8pXPteFS3yiefXaTRyObZ48CRIiAAJA2pSXwWKEbd3oQax0kaT3Y/UrZ8r9XZzFt7PwJfgvBFgZ5Gkkmml0h5ZdOSFzpUBQFRRknSoG5JOSaqqVd9JJWS4GVGzuyVqokKAUAoBQCgFAKAUAoBQCgFAKAUAoBQHy6BgQwBBGCD0IPUU0BiycMhaVJjGpliVkR8bqG+IDyz/HzqaqSUXG+TMbq1Ie75RUxQpBM8Rgne5VsI5LvrLagwwR9q/6qtjiHvNyV7q3L5oRcMj7u+CXE0KRzzxyMlzDNqWIplInV9JGtu8Sp72w36bUjVhGTcU1k1rfNq3IzZtWZiycqMOKJexuBFpZpIzneXR2YcbY3jOD0+Edc7SWIXQOm1nz6tbeJFw+pMlbXhTJez3OoaZYYYwu+QY2kJJ8MESD8DVTqJ01Dk3+CVs7nXzFwM3Bhlhl7G4t2LRyaQwwwxIjLkakYYzggggEHas0qu4nGSun8TEo3Omx5ecyyT3kqzSyRG3ASMoiRk5YBS7EljglifADAxUpVkoqMFZXvzdwou92S/DLFYIYoUJKxIsaljk4UBRk+JwKpnNzk5PiZirKxk1EyKAUAoBQCgFAKAUAoBQCgFAKAUAoBQCgFAKAUAoBQCgFAKAUAoBQCgFAKAUAoBQCgFAKAUAoD/9k="/>
          <p:cNvSpPr>
            <a:spLocks noChangeAspect="1" noChangeArrowheads="1"/>
          </p:cNvSpPr>
          <p:nvPr/>
        </p:nvSpPr>
        <p:spPr bwMode="auto">
          <a:xfrm>
            <a:off x="155575" y="-2133600"/>
            <a:ext cx="4457700" cy="4457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000000"/>
              </a:solidFill>
              <a:latin typeface="Arial"/>
              <a:ea typeface="ヒラギノ角ゴ ProN W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4267200"/>
            <a:ext cx="1143000" cy="172354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ヒラギノ角ゴ ProN W3"/>
              </a:rPr>
              <a:t>External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ヒラギノ角ゴ ProN W3"/>
              </a:rPr>
              <a:t>Data</a:t>
            </a:r>
            <a:endParaRPr lang="en-US" sz="1600" dirty="0" smtClean="0">
              <a:solidFill>
                <a:srgbClr val="000000"/>
              </a:solidFill>
              <a:latin typeface="Arial"/>
              <a:ea typeface="ヒラギノ角ゴ ProN W3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srgbClr val="000000"/>
              </a:solidFill>
              <a:latin typeface="Arial"/>
              <a:ea typeface="ヒラギノ角ゴ ProN W3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rgbClr val="000000"/>
              </a:solidFill>
              <a:latin typeface="Arial"/>
              <a:ea typeface="ヒラギノ角ゴ ProN W3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rgbClr val="000000"/>
              </a:solidFill>
              <a:latin typeface="Arial"/>
              <a:ea typeface="ヒラギノ角ゴ ProN W3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rgbClr val="000000"/>
              </a:solidFill>
              <a:latin typeface="Arial"/>
              <a:ea typeface="ヒラギノ角ゴ ProN W3"/>
            </a:endParaRPr>
          </a:p>
        </p:txBody>
      </p:sp>
      <p:pic>
        <p:nvPicPr>
          <p:cNvPr id="4098" name="Picture 2" descr="https://encrypted-tbn2.gstatic.com/images?q=tbn:ANd9GcQX38_nyI9_MgGlb_GvZWoHrt7qvoFaJO0X2oZi2L2SvcrufGMG"/>
          <p:cNvPicPr>
            <a:picLocks noChangeAspect="1" noChangeArrowheads="1"/>
          </p:cNvPicPr>
          <p:nvPr/>
        </p:nvPicPr>
        <p:blipFill>
          <a:blip r:embed="rId8"/>
          <a:srcRect r="3546" b="22710"/>
          <a:stretch>
            <a:fillRect/>
          </a:stretch>
        </p:blipFill>
        <p:spPr bwMode="auto">
          <a:xfrm>
            <a:off x="228600" y="4953000"/>
            <a:ext cx="752475" cy="228600"/>
          </a:xfrm>
          <a:prstGeom prst="rect">
            <a:avLst/>
          </a:prstGeom>
          <a:noFill/>
        </p:spPr>
      </p:pic>
      <p:pic>
        <p:nvPicPr>
          <p:cNvPr id="4102" name="Picture 6" descr="http://sos.noaa.gov/Docs/NOAA-Transparent-Logo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" y="5334000"/>
            <a:ext cx="457200" cy="457200"/>
          </a:xfrm>
          <a:prstGeom prst="rect">
            <a:avLst/>
          </a:prstGeom>
          <a:noFill/>
        </p:spPr>
      </p:pic>
      <p:sp>
        <p:nvSpPr>
          <p:cNvPr id="58" name="TextBox 57"/>
          <p:cNvSpPr txBox="1"/>
          <p:nvPr/>
        </p:nvSpPr>
        <p:spPr>
          <a:xfrm>
            <a:off x="1981200" y="2667000"/>
            <a:ext cx="1447800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ヒラギノ角ゴ ProN W3"/>
              </a:rPr>
              <a:t>OOI Data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rgbClr val="000000"/>
              </a:solidFill>
              <a:latin typeface="Arial"/>
              <a:ea typeface="ヒラギノ角ゴ ProN W3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 smtClean="0">
              <a:solidFill>
                <a:srgbClr val="000000"/>
              </a:solidFill>
              <a:latin typeface="Arial"/>
              <a:ea typeface="ヒラギノ角ゴ ProN W3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 smtClean="0">
              <a:solidFill>
                <a:srgbClr val="000000"/>
              </a:solidFill>
              <a:latin typeface="Arial"/>
              <a:ea typeface="ヒラギノ角ゴ ProN W3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29400" y="2362200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srgbClr val="0C5890"/>
                </a:solidFill>
                <a:latin typeface="Arial"/>
                <a:ea typeface="ヒラギノ角ゴ ProN W3"/>
              </a:rPr>
              <a:t>Single Integrated Web-based Portal</a:t>
            </a:r>
          </a:p>
        </p:txBody>
      </p:sp>
      <p:pic>
        <p:nvPicPr>
          <p:cNvPr id="56322" name="Picture 2" descr="http://www.neptunecanada.ca/dotAsset/25973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09800" y="2977801"/>
            <a:ext cx="1066800" cy="544068"/>
          </a:xfrm>
          <a:prstGeom prst="rect">
            <a:avLst/>
          </a:prstGeom>
          <a:noFill/>
        </p:spPr>
      </p:pic>
      <p:cxnSp>
        <p:nvCxnSpPr>
          <p:cNvPr id="59" name="Straight Arrow Connector 58"/>
          <p:cNvCxnSpPr>
            <a:stCxn id="58" idx="2"/>
            <a:endCxn id="8" idx="0"/>
          </p:cNvCxnSpPr>
          <p:nvPr/>
        </p:nvCxnSpPr>
        <p:spPr bwMode="auto">
          <a:xfrm>
            <a:off x="2705100" y="3621107"/>
            <a:ext cx="1" cy="6460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C589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1" name="Straight Arrow Connector 70"/>
          <p:cNvCxnSpPr>
            <a:stCxn id="12" idx="3"/>
            <a:endCxn id="8" idx="1"/>
          </p:cNvCxnSpPr>
          <p:nvPr/>
        </p:nvCxnSpPr>
        <p:spPr bwMode="auto">
          <a:xfrm flipV="1">
            <a:off x="1219200" y="4991100"/>
            <a:ext cx="533400" cy="1378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2057400" y="5715000"/>
            <a:ext cx="1274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ヒラギノ角ゴ ProN W3"/>
              </a:rPr>
              <a:t>Visualization</a:t>
            </a:r>
          </a:p>
        </p:txBody>
      </p:sp>
      <p:cxnSp>
        <p:nvCxnSpPr>
          <p:cNvPr id="94" name="Straight Arrow Connector 93"/>
          <p:cNvCxnSpPr/>
          <p:nvPr/>
        </p:nvCxnSpPr>
        <p:spPr bwMode="auto">
          <a:xfrm>
            <a:off x="6019800" y="48768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7" name="Straight Arrow Connector 96"/>
          <p:cNvCxnSpPr/>
          <p:nvPr/>
        </p:nvCxnSpPr>
        <p:spPr bwMode="auto">
          <a:xfrm>
            <a:off x="3657600" y="4876800"/>
            <a:ext cx="685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8" name="Straight Arrow Connector 97"/>
          <p:cNvCxnSpPr>
            <a:stCxn id="10" idx="2"/>
          </p:cNvCxnSpPr>
          <p:nvPr/>
        </p:nvCxnSpPr>
        <p:spPr bwMode="auto">
          <a:xfrm>
            <a:off x="5143500" y="3886201"/>
            <a:ext cx="0" cy="4571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1663700" y="6311900"/>
            <a:ext cx="29337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rgbClr val="000000"/>
              </a:solidFill>
              <a:latin typeface="Arial"/>
              <a:ea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245490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7829550" cy="519113"/>
          </a:xfrm>
        </p:spPr>
        <p:txBody>
          <a:bodyPr/>
          <a:lstStyle/>
          <a:p>
            <a:r>
              <a:rPr lang="en-US" smtClean="0">
                <a:latin typeface="Helvetica" charset="0"/>
              </a:rPr>
              <a:t>Educational Visualization Service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7467600" cy="1600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>
                <a:cs typeface="+mn-cs"/>
                <a:sym typeface="Gill Sans" pitchFamily="1" charset="0"/>
              </a:rPr>
              <a:t>Buildin</a:t>
            </a:r>
            <a:r>
              <a:rPr lang="en-US" sz="2000" dirty="0" smtClean="0">
                <a:sym typeface="Gill Sans" pitchFamily="1" charset="0"/>
              </a:rPr>
              <a:t>g flexible and customizable </a:t>
            </a:r>
            <a:r>
              <a:rPr lang="en-US" sz="2000" dirty="0" smtClean="0">
                <a:cs typeface="+mn-cs"/>
                <a:sym typeface="Gill Sans" pitchFamily="1" charset="0"/>
              </a:rPr>
              <a:t>visualization tools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>
                <a:sym typeface="Gill Sans" pitchFamily="1" charset="0"/>
              </a:rPr>
              <a:t>F</a:t>
            </a:r>
            <a:r>
              <a:rPr lang="en-US" sz="2000" dirty="0" smtClean="0">
                <a:cs typeface="+mn-cs"/>
                <a:sym typeface="Gill Sans" pitchFamily="1" charset="0"/>
              </a:rPr>
              <a:t>ocused on time series and profiles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>
                <a:cs typeface="+mn-cs"/>
                <a:sym typeface="Gill Sans" pitchFamily="1" charset="0"/>
              </a:rPr>
              <a:t>Goal is to balance capability and usefulness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>
                <a:sym typeface="Gill Sans" pitchFamily="1" charset="0"/>
              </a:rPr>
              <a:t>Multiple entry points (teacher, student, developer)</a:t>
            </a:r>
            <a:r>
              <a:rPr lang="en-US" sz="2000" dirty="0" smtClean="0">
                <a:cs typeface="+mn-cs"/>
                <a:sym typeface="Gill Sans" pitchFamily="1" charset="0"/>
              </a:rPr>
              <a:t> </a:t>
            </a:r>
          </a:p>
        </p:txBody>
      </p:sp>
      <p:sp>
        <p:nvSpPr>
          <p:cNvPr id="33796" name="Slide Number Placeholder 3"/>
          <p:cNvSpPr txBox="1">
            <a:spLocks/>
          </p:cNvSpPr>
          <p:nvPr/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6435A057-4ACA-47EC-9D55-E04004CE05D6}" type="slidenum">
              <a:rPr lang="en-US" sz="1000">
                <a:latin typeface="Arial" pitchFamily="34" charset="0"/>
              </a:rPr>
              <a:pPr/>
              <a:t>28</a:t>
            </a:fld>
            <a:endParaRPr lang="en-US" sz="1000">
              <a:latin typeface="Arial" pitchFamily="34" charset="0"/>
            </a:endParaRPr>
          </a:p>
        </p:txBody>
      </p:sp>
      <p:pic>
        <p:nvPicPr>
          <p:cNvPr id="8" name="Picture 7" descr="C:\Users\crowley\Desktop\timeseries_january_comparison_09-12.jpg"/>
          <p:cNvPicPr>
            <a:picLocks noChangeAspect="1" noChangeArrowheads="1"/>
          </p:cNvPicPr>
          <p:nvPr/>
        </p:nvPicPr>
        <p:blipFill>
          <a:blip r:embed="rId3"/>
          <a:srcRect r="3175"/>
          <a:stretch>
            <a:fillRect/>
          </a:stretch>
        </p:blipFill>
        <p:spPr bwMode="auto">
          <a:xfrm>
            <a:off x="4572000" y="4572000"/>
            <a:ext cx="4038600" cy="1505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3" descr="viz_browser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r="6817" b="9085"/>
          <a:stretch>
            <a:fillRect/>
          </a:stretch>
        </p:blipFill>
        <p:spPr bwMode="auto">
          <a:xfrm>
            <a:off x="381000" y="2971800"/>
            <a:ext cx="3733800" cy="3009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 descr="create_viz_instance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t="7806" r="10208" b="35216"/>
          <a:stretch>
            <a:fillRect/>
          </a:stretch>
        </p:blipFill>
        <p:spPr bwMode="auto">
          <a:xfrm>
            <a:off x="5334000" y="2971800"/>
            <a:ext cx="2590800" cy="137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3700" y="6311900"/>
            <a:ext cx="29337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268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being built?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7" descr="OOI_map_new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0830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3455074"/>
            <a:ext cx="2057400" cy="23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After an RFA that gave input from 48 white papers from 130 academic institutions (representing 550 investigators) followed by community meetings across all ocean disciplines (lithosphere to atmosphere) identified: 1) high latitude sites that could be afforded (2 in north and south Pacific and Atlantic), 2) coastal regimes (eastern boundary  short continental and </a:t>
            </a:r>
            <a:r>
              <a:rPr lang="en-US" sz="900" smtClean="0">
                <a:solidFill>
                  <a:schemeClr val="bg1"/>
                </a:solidFill>
              </a:rPr>
              <a:t>western boundary broad </a:t>
            </a:r>
            <a:r>
              <a:rPr lang="en-US" sz="900" dirty="0">
                <a:solidFill>
                  <a:schemeClr val="bg1"/>
                </a:solidFill>
              </a:rPr>
              <a:t>continental </a:t>
            </a:r>
            <a:r>
              <a:rPr lang="en-US" sz="900" dirty="0" smtClean="0">
                <a:solidFill>
                  <a:schemeClr val="bg1"/>
                </a:solidFill>
              </a:rPr>
              <a:t>shelves), and 3) a plate scale lithospheric plate encompassing gas hydrate-vent field-repository from the upper ocean.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1447800"/>
            <a:ext cx="4343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dirty="0" smtClean="0"/>
              <a:t>A distributed network of fully open access data for sustained periods open to anyone with open access to the web the democratization of oceanography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 Ability to characterize the importance of episodic versus seasonal, annual variability over eddy, shelf and plate scales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&gt;800 unique sensors deployed at any given time on the network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 network capable of absorbing new sensors as they are developed by the wider scientific community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 scalable cyber infrastructure providing a service orientated architecture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 system that provides web service data management with visualization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An integrated education and public engagement suite of tools that can be directly integrated into undergraduate education modules</a:t>
            </a:r>
          </a:p>
          <a:p>
            <a:pPr marL="171450" indent="-171450"/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7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685800"/>
            <a:ext cx="7519988" cy="457200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Concept Mapper</a:t>
            </a:r>
          </a:p>
        </p:txBody>
      </p:sp>
      <p:sp>
        <p:nvSpPr>
          <p:cNvPr id="34820" name="Slide Number Placeholder 3"/>
          <p:cNvSpPr txBox="1">
            <a:spLocks/>
          </p:cNvSpPr>
          <p:nvPr/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9B78E880-355D-434F-A972-CF2D0FC82255}" type="slidenum">
              <a:rPr lang="en-US" sz="1000">
                <a:latin typeface="Arial" pitchFamily="34" charset="0"/>
              </a:rPr>
              <a:pPr/>
              <a:t>29</a:t>
            </a:fld>
            <a:endParaRPr lang="en-US" sz="1000">
              <a:latin typeface="Arial" pitchFamily="34" charset="0"/>
            </a:endParaRPr>
          </a:p>
        </p:txBody>
      </p:sp>
      <p:sp>
        <p:nvSpPr>
          <p:cNvPr id="34819" name="Rectangle 3"/>
          <p:cNvSpPr txBox="1">
            <a:spLocks noChangeArrowheads="1"/>
          </p:cNvSpPr>
          <p:nvPr/>
        </p:nvSpPr>
        <p:spPr bwMode="auto">
          <a:xfrm>
            <a:off x="0" y="1676400"/>
            <a:ext cx="3429000" cy="419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50" tIns="19050" rIns="19050" bIns="19050"/>
          <a:lstStyle/>
          <a:p>
            <a:pPr marL="309563" indent="-209550" algn="l" defTabSz="342900" eaLnBrk="0" hangingPunct="0">
              <a:spcAft>
                <a:spcPts val="120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Concept Map </a:t>
            </a:r>
            <a:r>
              <a:rPr lang="en-US" sz="2000" dirty="0" smtClean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Builder (create &amp; edit) and Viewer</a:t>
            </a:r>
            <a:endParaRPr lang="en-US" sz="2000" dirty="0">
              <a:solidFill>
                <a:srgbClr val="3C3C3C"/>
              </a:solidFill>
              <a:latin typeface="Arial" pitchFamily="34" charset="0"/>
              <a:sym typeface="Gill Sans" charset="0"/>
            </a:endParaRPr>
          </a:p>
          <a:p>
            <a:pPr marL="309563" indent="-209550" algn="l" defTabSz="342900" eaLnBrk="0" hangingPunct="0">
              <a:spcAft>
                <a:spcPts val="120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Concept </a:t>
            </a:r>
            <a:r>
              <a:rPr lang="en-US" sz="2000" dirty="0" smtClean="0">
                <a:solidFill>
                  <a:srgbClr val="3C3C3C"/>
                </a:solidFill>
                <a:sym typeface="Gill Sans" charset="0"/>
              </a:rPr>
              <a:t>&amp;</a:t>
            </a:r>
            <a:r>
              <a:rPr lang="en-US" sz="2000" dirty="0" smtClean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 </a:t>
            </a:r>
            <a:r>
              <a:rPr lang="en-US" sz="2000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linking phrase </a:t>
            </a:r>
            <a:r>
              <a:rPr lang="en-US" sz="2000" dirty="0" smtClean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suggestions (ontologies)</a:t>
            </a:r>
            <a:endParaRPr lang="en-US" sz="2000" dirty="0">
              <a:solidFill>
                <a:srgbClr val="3C3C3C"/>
              </a:solidFill>
              <a:latin typeface="Arial" pitchFamily="34" charset="0"/>
              <a:sym typeface="Gill Sans" charset="0"/>
            </a:endParaRPr>
          </a:p>
          <a:p>
            <a:pPr marL="309563" indent="-209550" algn="l" defTabSz="342900" eaLnBrk="0" hangingPunct="0">
              <a:spcAft>
                <a:spcPts val="120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i="1" u="sng" dirty="0" smtClean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Embedded </a:t>
            </a:r>
            <a:r>
              <a:rPr lang="en-US" sz="2000" i="1" u="sng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content </a:t>
            </a:r>
            <a:r>
              <a:rPr lang="en-US" sz="2000" dirty="0" smtClean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resources such as descriptions, data visualizations, photos &amp; videos from OOI </a:t>
            </a:r>
            <a:r>
              <a:rPr lang="en-US" sz="2000" dirty="0" smtClean="0">
                <a:solidFill>
                  <a:srgbClr val="3C3C3C"/>
                </a:solidFill>
                <a:sym typeface="Gill Sans" charset="0"/>
              </a:rPr>
              <a:t>&amp;</a:t>
            </a:r>
            <a:r>
              <a:rPr lang="en-US" sz="2000" dirty="0" smtClean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 outside resources</a:t>
            </a:r>
          </a:p>
          <a:p>
            <a:pPr marL="309563" indent="-209550" algn="l" defTabSz="342900" eaLnBrk="0" hangingPunct="0">
              <a:buClr>
                <a:srgbClr val="0C588D"/>
              </a:buClr>
              <a:buSzPct val="94000"/>
              <a:buFont typeface="Gill Sans" charset="0"/>
              <a:buChar char="•"/>
            </a:pPr>
            <a:endParaRPr lang="en-US" sz="2000" dirty="0">
              <a:solidFill>
                <a:srgbClr val="3C3C3C"/>
              </a:solidFill>
              <a:latin typeface="Arial" pitchFamily="34" charset="0"/>
              <a:sym typeface="Gill Sans" charset="0"/>
            </a:endParaRPr>
          </a:p>
        </p:txBody>
      </p:sp>
      <p:pic>
        <p:nvPicPr>
          <p:cNvPr id="8" name="Content Placeholder 5" descr="ooi_ontology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r="952" b="12069"/>
          <a:stretch>
            <a:fillRect/>
          </a:stretch>
        </p:blipFill>
        <p:spPr>
          <a:xfrm>
            <a:off x="3505200" y="1676400"/>
            <a:ext cx="5453529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63700" y="6311900"/>
            <a:ext cx="29337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2294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7" name="Title 22"/>
          <p:cNvSpPr>
            <a:spLocks noGrp="1"/>
          </p:cNvSpPr>
          <p:nvPr>
            <p:ph type="title"/>
          </p:nvPr>
        </p:nvSpPr>
        <p:spPr>
          <a:xfrm>
            <a:off x="609600" y="609600"/>
            <a:ext cx="7829550" cy="519113"/>
          </a:xfrm>
        </p:spPr>
        <p:txBody>
          <a:bodyPr/>
          <a:lstStyle/>
          <a:p>
            <a:r>
              <a:rPr lang="en-US" dirty="0" smtClean="0"/>
              <a:t>Data Investigation Builder</a:t>
            </a:r>
          </a:p>
        </p:txBody>
      </p:sp>
      <p:sp>
        <p:nvSpPr>
          <p:cNvPr id="37898" name="Rectangle 3"/>
          <p:cNvSpPr txBox="1">
            <a:spLocks noChangeArrowheads="1"/>
          </p:cNvSpPr>
          <p:nvPr/>
        </p:nvSpPr>
        <p:spPr bwMode="auto">
          <a:xfrm>
            <a:off x="304800" y="1295400"/>
            <a:ext cx="3962400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50" tIns="19050" rIns="19050" bIns="19050"/>
          <a:lstStyle/>
          <a:p>
            <a:pPr marL="309563" indent="-209550" algn="l" defTabSz="342900" eaLnBrk="0" hangingPunct="0">
              <a:spcAft>
                <a:spcPts val="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 smtClean="0">
                <a:latin typeface="Arial" pitchFamily="34" charset="0"/>
                <a:sym typeface="Gill Sans" charset="0"/>
              </a:rPr>
              <a:t>Community library of lessons</a:t>
            </a:r>
          </a:p>
          <a:p>
            <a:pPr marL="309563" indent="-209550" algn="l" defTabSz="342900" eaLnBrk="0" hangingPunct="0">
              <a:spcAft>
                <a:spcPts val="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 smtClean="0">
                <a:latin typeface="Arial" pitchFamily="34" charset="0"/>
                <a:sym typeface="Gill Sans" charset="0"/>
              </a:rPr>
              <a:t>Online </a:t>
            </a:r>
            <a:r>
              <a:rPr lang="en-US" sz="2000" dirty="0">
                <a:sym typeface="Gill Sans" charset="0"/>
              </a:rPr>
              <a:t>l</a:t>
            </a:r>
            <a:r>
              <a:rPr lang="en-US" sz="2000" dirty="0" smtClean="0">
                <a:latin typeface="Arial" pitchFamily="34" charset="0"/>
                <a:sym typeface="Gill Sans" charset="0"/>
              </a:rPr>
              <a:t>esson </a:t>
            </a:r>
            <a:r>
              <a:rPr lang="en-US" sz="2000" dirty="0" smtClean="0">
                <a:sym typeface="Gill Sans" charset="0"/>
              </a:rPr>
              <a:t>template</a:t>
            </a:r>
          </a:p>
          <a:p>
            <a:pPr marL="309563" indent="-209550" algn="l" defTabSz="342900" eaLnBrk="0" hangingPunct="0">
              <a:spcAft>
                <a:spcPts val="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 smtClean="0">
                <a:latin typeface="Arial" pitchFamily="34" charset="0"/>
                <a:sym typeface="Gill Sans" charset="0"/>
              </a:rPr>
              <a:t>Lesson Builder Wizard (step by step design process)</a:t>
            </a:r>
            <a:endParaRPr lang="en-US" sz="2000" dirty="0">
              <a:latin typeface="Arial" pitchFamily="34" charset="0"/>
              <a:sym typeface="Gill Sans" charset="0"/>
            </a:endParaRPr>
          </a:p>
          <a:p>
            <a:pPr marL="309563" indent="-209550" algn="l" defTabSz="342900" eaLnBrk="0" hangingPunct="0">
              <a:spcAft>
                <a:spcPts val="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 smtClean="0">
                <a:latin typeface="Arial" pitchFamily="34" charset="0"/>
                <a:sym typeface="Gill Sans" charset="0"/>
              </a:rPr>
              <a:t>EPE </a:t>
            </a:r>
            <a:r>
              <a:rPr lang="en-US" sz="2000" dirty="0">
                <a:sym typeface="Gill Sans" charset="0"/>
              </a:rPr>
              <a:t>r</a:t>
            </a:r>
            <a:r>
              <a:rPr lang="en-US" sz="2000" dirty="0" smtClean="0">
                <a:latin typeface="Arial" pitchFamily="34" charset="0"/>
                <a:sym typeface="Gill Sans" charset="0"/>
              </a:rPr>
              <a:t>esource integration</a:t>
            </a:r>
            <a:endParaRPr lang="en-US" sz="2000" dirty="0">
              <a:latin typeface="Arial" pitchFamily="34" charset="0"/>
              <a:sym typeface="Gill Sans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971800"/>
            <a:ext cx="3200399" cy="3026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Group 33"/>
          <p:cNvGrpSpPr/>
          <p:nvPr/>
        </p:nvGrpSpPr>
        <p:grpSpPr>
          <a:xfrm>
            <a:off x="457200" y="3352800"/>
            <a:ext cx="7722781" cy="588818"/>
            <a:chOff x="457200" y="3352800"/>
            <a:chExt cx="7722781" cy="588818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2"/>
            <a:srcRect t="16388" r="27462" b="71094"/>
            <a:stretch>
              <a:fillRect/>
            </a:stretch>
          </p:blipFill>
          <p:spPr bwMode="auto">
            <a:xfrm>
              <a:off x="4572000" y="3352800"/>
              <a:ext cx="3607981" cy="5888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Rectangle 27"/>
            <p:cNvSpPr/>
            <p:nvPr/>
          </p:nvSpPr>
          <p:spPr bwMode="auto">
            <a:xfrm>
              <a:off x="457200" y="3429000"/>
              <a:ext cx="2362200" cy="45720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30" name="Straight Connector 29"/>
            <p:cNvCxnSpPr>
              <a:endCxn id="27" idx="1"/>
            </p:cNvCxnSpPr>
            <p:nvPr/>
          </p:nvCxnSpPr>
          <p:spPr bwMode="auto">
            <a:xfrm flipV="1">
              <a:off x="2819400" y="3647209"/>
              <a:ext cx="1752600" cy="10391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2" name="Group 61"/>
          <p:cNvGrpSpPr/>
          <p:nvPr/>
        </p:nvGrpSpPr>
        <p:grpSpPr>
          <a:xfrm>
            <a:off x="4267200" y="1447800"/>
            <a:ext cx="2066453" cy="2474190"/>
            <a:chOff x="4267200" y="1447800"/>
            <a:chExt cx="2066453" cy="247419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67200" y="1447800"/>
              <a:ext cx="2066453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Rectangle 31"/>
            <p:cNvSpPr/>
            <p:nvPr/>
          </p:nvSpPr>
          <p:spPr bwMode="auto">
            <a:xfrm>
              <a:off x="5132438" y="3733800"/>
              <a:ext cx="548695" cy="18819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33" name="Straight Connector 32"/>
            <p:cNvCxnSpPr>
              <a:endCxn id="1027" idx="2"/>
            </p:cNvCxnSpPr>
            <p:nvPr/>
          </p:nvCxnSpPr>
          <p:spPr bwMode="auto">
            <a:xfrm flipH="1" flipV="1">
              <a:off x="5300427" y="2819400"/>
              <a:ext cx="109773" cy="914401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1" name="Group 60"/>
          <p:cNvGrpSpPr/>
          <p:nvPr/>
        </p:nvGrpSpPr>
        <p:grpSpPr>
          <a:xfrm>
            <a:off x="5715000" y="1295400"/>
            <a:ext cx="2971800" cy="2626590"/>
            <a:chOff x="5715000" y="1295400"/>
            <a:chExt cx="2971800" cy="262659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1800" y="1295400"/>
              <a:ext cx="1905000" cy="9220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" name="Rectangle 34"/>
            <p:cNvSpPr/>
            <p:nvPr/>
          </p:nvSpPr>
          <p:spPr bwMode="auto">
            <a:xfrm>
              <a:off x="5715000" y="3733800"/>
              <a:ext cx="457200" cy="18819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42" name="Straight Connector 41"/>
            <p:cNvCxnSpPr>
              <a:stCxn id="35" idx="0"/>
              <a:endCxn id="1029" idx="2"/>
            </p:cNvCxnSpPr>
            <p:nvPr/>
          </p:nvCxnSpPr>
          <p:spPr bwMode="auto">
            <a:xfrm flipV="1">
              <a:off x="5943600" y="2217445"/>
              <a:ext cx="1790700" cy="1516355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62"/>
          <p:cNvGrpSpPr/>
          <p:nvPr/>
        </p:nvGrpSpPr>
        <p:grpSpPr>
          <a:xfrm>
            <a:off x="6172200" y="2362200"/>
            <a:ext cx="2514600" cy="1559790"/>
            <a:chOff x="6172200" y="2362200"/>
            <a:chExt cx="2514600" cy="155979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6172200" y="3733800"/>
              <a:ext cx="533400" cy="18819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81800" y="2362200"/>
              <a:ext cx="1905000" cy="7890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45" name="Straight Connector 44"/>
            <p:cNvCxnSpPr>
              <a:stCxn id="36" idx="0"/>
              <a:endCxn id="1028" idx="2"/>
            </p:cNvCxnSpPr>
            <p:nvPr/>
          </p:nvCxnSpPr>
          <p:spPr bwMode="auto">
            <a:xfrm flipV="1">
              <a:off x="6438900" y="3151204"/>
              <a:ext cx="1295400" cy="582596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9"/>
          <p:cNvGrpSpPr/>
          <p:nvPr/>
        </p:nvGrpSpPr>
        <p:grpSpPr>
          <a:xfrm>
            <a:off x="4038600" y="3733800"/>
            <a:ext cx="3124200" cy="1362872"/>
            <a:chOff x="4038600" y="3733800"/>
            <a:chExt cx="3124200" cy="1362872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38600" y="4114800"/>
              <a:ext cx="1905000" cy="98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7" name="Rectangle 36"/>
            <p:cNvSpPr/>
            <p:nvPr/>
          </p:nvSpPr>
          <p:spPr bwMode="auto">
            <a:xfrm>
              <a:off x="6705600" y="3733800"/>
              <a:ext cx="457200" cy="18819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48" name="Straight Connector 47"/>
            <p:cNvCxnSpPr>
              <a:stCxn id="1030" idx="3"/>
              <a:endCxn id="37" idx="2"/>
            </p:cNvCxnSpPr>
            <p:nvPr/>
          </p:nvCxnSpPr>
          <p:spPr bwMode="auto">
            <a:xfrm flipV="1">
              <a:off x="5943600" y="3921990"/>
              <a:ext cx="990600" cy="683746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4" name="Group 63"/>
          <p:cNvGrpSpPr/>
          <p:nvPr/>
        </p:nvGrpSpPr>
        <p:grpSpPr>
          <a:xfrm>
            <a:off x="5486400" y="3733800"/>
            <a:ext cx="2133600" cy="1753357"/>
            <a:chOff x="5486400" y="3733800"/>
            <a:chExt cx="2133600" cy="1753357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86400" y="4648200"/>
              <a:ext cx="1905000" cy="8389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Rectangle 37"/>
            <p:cNvSpPr/>
            <p:nvPr/>
          </p:nvSpPr>
          <p:spPr bwMode="auto">
            <a:xfrm>
              <a:off x="7162800" y="3733800"/>
              <a:ext cx="457200" cy="18819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51" name="Straight Connector 50"/>
            <p:cNvCxnSpPr>
              <a:stCxn id="1031" idx="0"/>
              <a:endCxn id="38" idx="2"/>
            </p:cNvCxnSpPr>
            <p:nvPr/>
          </p:nvCxnSpPr>
          <p:spPr bwMode="auto">
            <a:xfrm flipV="1">
              <a:off x="6438900" y="3921990"/>
              <a:ext cx="952500" cy="72621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59" name="Group 58"/>
          <p:cNvGrpSpPr/>
          <p:nvPr/>
        </p:nvGrpSpPr>
        <p:grpSpPr>
          <a:xfrm>
            <a:off x="6934200" y="3733800"/>
            <a:ext cx="1905000" cy="2315333"/>
            <a:chOff x="6934200" y="3733800"/>
            <a:chExt cx="1905000" cy="2315333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934200" y="5029200"/>
              <a:ext cx="1905000" cy="10199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9" name="Rectangle 38"/>
            <p:cNvSpPr/>
            <p:nvPr/>
          </p:nvSpPr>
          <p:spPr bwMode="auto">
            <a:xfrm>
              <a:off x="7620000" y="3733800"/>
              <a:ext cx="533400" cy="18819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54" name="Straight Connector 53"/>
            <p:cNvCxnSpPr>
              <a:stCxn id="1032" idx="0"/>
              <a:endCxn id="39" idx="2"/>
            </p:cNvCxnSpPr>
            <p:nvPr/>
          </p:nvCxnSpPr>
          <p:spPr bwMode="auto">
            <a:xfrm flipV="1">
              <a:off x="7886700" y="3921990"/>
              <a:ext cx="0" cy="110721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40" name="TextBox 39"/>
          <p:cNvSpPr txBox="1"/>
          <p:nvPr/>
        </p:nvSpPr>
        <p:spPr>
          <a:xfrm>
            <a:off x="1663700" y="6311900"/>
            <a:ext cx="29337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942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26 at 5.58.2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87"/>
          <a:stretch/>
        </p:blipFill>
        <p:spPr>
          <a:xfrm>
            <a:off x="1016001" y="1236133"/>
            <a:ext cx="6874429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468" y="612801"/>
            <a:ext cx="6525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Website:   http</a:t>
            </a:r>
            <a:r>
              <a:rPr lang="en-US" sz="2800" dirty="0"/>
              <a:t>://</a:t>
            </a:r>
            <a:r>
              <a:rPr lang="en-US" sz="2800" dirty="0" err="1"/>
              <a:t>oceanobservatories.org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663700" y="6311900"/>
            <a:ext cx="29337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98337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0EA0D-324F-495C-89D6-83C4D23F687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7" y="1524000"/>
            <a:ext cx="4848810" cy="1536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0" y="762000"/>
            <a:ext cx="4617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4/23/2015 (Capturing an Earthquake)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219200"/>
            <a:ext cx="2669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Seafloor pressure (red </a:t>
            </a:r>
            <a:r>
              <a:rPr lang="en-US" dirty="0" err="1" smtClean="0"/>
              <a:t>detided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429000"/>
            <a:ext cx="3886200" cy="2787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600200"/>
            <a:ext cx="4231191" cy="2730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0600" y="4648200"/>
            <a:ext cx="381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Special thanks to Al Herrington, William Chadwick, John Delaney, Deb Kelly, and William </a:t>
            </a:r>
            <a:r>
              <a:rPr lang="en-US" dirty="0" err="1" smtClean="0"/>
              <a:t>Wilcock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313393"/>
      </p:ext>
    </p:extLst>
  </p:cSld>
  <p:clrMapOvr>
    <a:masterClrMapping/>
  </p:clrMapOvr>
  <p:transition xmlns:p14="http://schemas.microsoft.com/office/powerpoint/2010/main"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access high frequency diverse data for sustained periods of time</a:t>
            </a:r>
          </a:p>
          <a:p>
            <a:r>
              <a:rPr lang="en-US" dirty="0" smtClean="0"/>
              <a:t>Ability to enable science as is, provide a infrastructure to expanded by investigators, and can provide leverage to other programs</a:t>
            </a:r>
          </a:p>
          <a:p>
            <a:r>
              <a:rPr lang="en-US" dirty="0" smtClean="0"/>
              <a:t>Coupled to tools to enable teaching and shared community education resources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77143-FE43-F14F-B5DE-B4231E2382B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9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6096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OOI Components: Global Component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0231" y="4233409"/>
            <a:ext cx="2473754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09538" indent="-109538" eaLnBrk="1" hangingPunct="1">
              <a:buFont typeface="Arial" pitchFamily="34" charset="0"/>
              <a:buChar char="•"/>
              <a:defRPr/>
            </a:pPr>
            <a:r>
              <a:rPr lang="en-US" sz="1800" b="0" dirty="0">
                <a:latin typeface="+mn-lt"/>
                <a:ea typeface="ヒラギノ角ゴ ProN W3" charset="-128"/>
                <a:cs typeface="+mn-cs"/>
              </a:rPr>
              <a:t>Four Global Sites</a:t>
            </a:r>
          </a:p>
          <a:p>
            <a:pPr marL="400050" lvl="1" indent="-225425" eaLnBrk="1" hangingPunct="1">
              <a:buFont typeface="Arial" pitchFamily="34" charset="0"/>
              <a:buChar char="•"/>
              <a:defRPr/>
            </a:pPr>
            <a:r>
              <a:rPr lang="en-US" sz="1800" b="0" dirty="0" smtClean="0">
                <a:latin typeface="+mn-lt"/>
                <a:ea typeface="ヒラギノ角ゴ ProN W3" charset="-128"/>
                <a:cs typeface="+mn-cs"/>
              </a:rPr>
              <a:t>Flanking Moorings</a:t>
            </a:r>
            <a:endParaRPr lang="en-US" sz="1800" b="0" dirty="0">
              <a:latin typeface="+mn-lt"/>
              <a:ea typeface="ヒラギノ角ゴ ProN W3" charset="-128"/>
              <a:cs typeface="+mn-cs"/>
            </a:endParaRPr>
          </a:p>
          <a:p>
            <a:pPr marL="400050" lvl="1" indent="-225425" eaLnBrk="1" hangingPunct="1">
              <a:buFont typeface="Arial" pitchFamily="34" charset="0"/>
              <a:buChar char="•"/>
              <a:defRPr/>
            </a:pPr>
            <a:r>
              <a:rPr lang="en-US" sz="1800" b="0" dirty="0" smtClean="0">
                <a:latin typeface="+mn-lt"/>
                <a:ea typeface="ヒラギノ角ゴ ProN W3" charset="-128"/>
                <a:cs typeface="+mn-cs"/>
              </a:rPr>
              <a:t>Profiler Mooring</a:t>
            </a:r>
            <a:endParaRPr lang="en-US" sz="1800" b="0" dirty="0">
              <a:latin typeface="+mn-lt"/>
              <a:ea typeface="ヒラギノ角ゴ ProN W3" charset="-128"/>
              <a:cs typeface="+mn-cs"/>
            </a:endParaRPr>
          </a:p>
          <a:p>
            <a:pPr marL="400050" lvl="1" indent="-225425" eaLnBrk="1" hangingPunct="1">
              <a:buFont typeface="Arial" pitchFamily="34" charset="0"/>
              <a:buChar char="•"/>
              <a:defRPr/>
            </a:pPr>
            <a:r>
              <a:rPr lang="en-US" sz="1800" b="0" dirty="0">
                <a:latin typeface="+mn-lt"/>
                <a:ea typeface="ヒラギノ角ゴ ProN W3" charset="-128"/>
                <a:cs typeface="+mn-cs"/>
              </a:rPr>
              <a:t>Gliders </a:t>
            </a:r>
            <a:r>
              <a:rPr lang="en-US" sz="1800" b="0" dirty="0" smtClean="0">
                <a:latin typeface="+mn-lt"/>
                <a:ea typeface="ヒラギノ角ゴ ProN W3" charset="-128"/>
                <a:cs typeface="+mn-cs"/>
              </a:rPr>
              <a:t>(5)</a:t>
            </a:r>
            <a:endParaRPr lang="en-US" sz="1800" b="0" dirty="0">
              <a:latin typeface="+mn-lt"/>
              <a:ea typeface="ヒラギノ角ゴ ProN W3" charset="-128"/>
              <a:cs typeface="+mn-cs"/>
            </a:endParaRPr>
          </a:p>
          <a:p>
            <a:pPr marL="400050" lvl="1" indent="-225425" eaLnBrk="1" hangingPunct="1">
              <a:buFont typeface="Arial" pitchFamily="34" charset="0"/>
              <a:buChar char="•"/>
              <a:defRPr/>
            </a:pPr>
            <a:r>
              <a:rPr lang="en-US" sz="1800" b="0" dirty="0">
                <a:latin typeface="+mn-lt"/>
                <a:ea typeface="ヒラギノ角ゴ ProN W3" charset="-128"/>
                <a:cs typeface="+mn-cs"/>
              </a:rPr>
              <a:t>Acoustics</a:t>
            </a:r>
          </a:p>
        </p:txBody>
      </p:sp>
      <p:pic>
        <p:nvPicPr>
          <p:cNvPr id="10" name="Picture 5" descr="ooi_map_new00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371599"/>
            <a:ext cx="3233604" cy="4131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461" name="Group 20"/>
          <p:cNvGrpSpPr>
            <a:grpSpLocks/>
          </p:cNvGrpSpPr>
          <p:nvPr/>
        </p:nvGrpSpPr>
        <p:grpSpPr bwMode="auto">
          <a:xfrm>
            <a:off x="152400" y="1252603"/>
            <a:ext cx="4019550" cy="4250823"/>
            <a:chOff x="170688" y="1676400"/>
            <a:chExt cx="3410712" cy="3657600"/>
          </a:xfrm>
        </p:grpSpPr>
        <p:cxnSp>
          <p:nvCxnSpPr>
            <p:cNvPr id="19464" name="Straight Arrow Connector 10"/>
            <p:cNvCxnSpPr>
              <a:cxnSpLocks noChangeShapeType="1"/>
            </p:cNvCxnSpPr>
            <p:nvPr/>
          </p:nvCxnSpPr>
          <p:spPr bwMode="auto">
            <a:xfrm flipH="1">
              <a:off x="2971800" y="1676400"/>
              <a:ext cx="609600" cy="2286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65" name="Straight Arrow Connector 11"/>
            <p:cNvCxnSpPr>
              <a:cxnSpLocks noChangeShapeType="1"/>
            </p:cNvCxnSpPr>
            <p:nvPr/>
          </p:nvCxnSpPr>
          <p:spPr bwMode="auto">
            <a:xfrm flipV="1">
              <a:off x="1371600" y="5105400"/>
              <a:ext cx="457200" cy="2286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66" name="Straight Arrow Connector 14"/>
            <p:cNvCxnSpPr>
              <a:cxnSpLocks noChangeShapeType="1"/>
            </p:cNvCxnSpPr>
            <p:nvPr/>
          </p:nvCxnSpPr>
          <p:spPr bwMode="auto">
            <a:xfrm flipH="1" flipV="1">
              <a:off x="2895600" y="4648200"/>
              <a:ext cx="148216" cy="4572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67" name="Straight Arrow Connector 16"/>
            <p:cNvCxnSpPr>
              <a:cxnSpLocks noChangeShapeType="1"/>
            </p:cNvCxnSpPr>
            <p:nvPr/>
          </p:nvCxnSpPr>
          <p:spPr bwMode="auto">
            <a:xfrm flipV="1">
              <a:off x="170688" y="2374392"/>
              <a:ext cx="368808" cy="30784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00"/>
          <a:stretch>
            <a:fillRect/>
          </a:stretch>
        </p:blipFill>
        <p:spPr bwMode="auto">
          <a:xfrm>
            <a:off x="5483225" y="1409700"/>
            <a:ext cx="3429000" cy="224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6215" y="3344322"/>
            <a:ext cx="2895600" cy="2724150"/>
          </a:xfrm>
          <a:prstGeom prst="rect">
            <a:avLst/>
          </a:prstGeom>
          <a:effectLst>
            <a:outerShdw blurRad="241300" dist="203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248867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533400" y="609600"/>
            <a:ext cx="861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OOI Components: Cabled Array</a:t>
            </a:r>
          </a:p>
        </p:txBody>
      </p:sp>
      <p:pic>
        <p:nvPicPr>
          <p:cNvPr id="11267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338" y="1447800"/>
            <a:ext cx="4081462" cy="2132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8100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" y="3906838"/>
            <a:ext cx="3819525" cy="218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638800" y="4267200"/>
            <a:ext cx="1729191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eaLnBrk="1" hangingPunct="1">
              <a:buFont typeface="Arial" pitchFamily="34" charset="0"/>
              <a:buChar char="•"/>
              <a:defRPr/>
            </a:pPr>
            <a:r>
              <a:rPr lang="en-US" b="0" dirty="0">
                <a:latin typeface="+mj-lt"/>
                <a:ea typeface="ヒラギノ角ゴ ProN W3" charset="-128"/>
                <a:cs typeface="+mn-cs"/>
              </a:rPr>
              <a:t>Moorings</a:t>
            </a:r>
          </a:p>
          <a:p>
            <a:pPr marL="228600" indent="-228600" eaLnBrk="1" hangingPunct="1">
              <a:buFont typeface="Arial" pitchFamily="34" charset="0"/>
              <a:buChar char="•"/>
              <a:defRPr/>
            </a:pPr>
            <a:r>
              <a:rPr lang="en-US" b="0" dirty="0">
                <a:latin typeface="+mj-lt"/>
                <a:ea typeface="ヒラギノ角ゴ ProN W3" charset="-128"/>
                <a:cs typeface="+mn-cs"/>
              </a:rPr>
              <a:t>Profilers</a:t>
            </a:r>
          </a:p>
          <a:p>
            <a:pPr marL="228600" indent="-228600" eaLnBrk="1" hangingPunct="1">
              <a:buFont typeface="Arial" pitchFamily="34" charset="0"/>
              <a:buChar char="•"/>
              <a:defRPr/>
            </a:pPr>
            <a:r>
              <a:rPr lang="en-US" b="0" dirty="0">
                <a:latin typeface="+mj-lt"/>
                <a:ea typeface="ヒラギノ角ゴ ProN W3" charset="-128"/>
                <a:cs typeface="+mn-cs"/>
              </a:rPr>
              <a:t>HD Video</a:t>
            </a:r>
          </a:p>
          <a:p>
            <a:pPr marL="228600" indent="-228600" eaLnBrk="1" hangingPunct="1">
              <a:buFont typeface="Arial" pitchFamily="34" charset="0"/>
              <a:buChar char="•"/>
              <a:defRPr/>
            </a:pPr>
            <a:r>
              <a:rPr lang="en-US" b="0" dirty="0">
                <a:latin typeface="+mj-lt"/>
                <a:ea typeface="ヒラギノ角ゴ ProN W3" charset="-128"/>
                <a:cs typeface="+mn-cs"/>
              </a:rPr>
              <a:t>Met Data</a:t>
            </a:r>
          </a:p>
        </p:txBody>
      </p:sp>
    </p:spTree>
    <p:extLst>
      <p:ext uri="{BB962C8B-B14F-4D97-AF65-F5344CB8AC3E}">
        <p14:creationId xmlns:p14="http://schemas.microsoft.com/office/powerpoint/2010/main" val="176813729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6096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OOI Components: Coastal Component</a:t>
            </a:r>
          </a:p>
        </p:txBody>
      </p:sp>
      <p:pic>
        <p:nvPicPr>
          <p:cNvPr id="17411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9238" y="1600200"/>
            <a:ext cx="36877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245427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3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724400"/>
            <a:ext cx="2470150" cy="137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4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5029200"/>
            <a:ext cx="1385888" cy="103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5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4953000"/>
            <a:ext cx="1524000" cy="114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52400" y="1295400"/>
            <a:ext cx="35544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eaLnBrk="1" hangingPunct="1">
              <a:defRPr/>
            </a:pPr>
            <a:r>
              <a:rPr lang="en-US" sz="2000" b="0" dirty="0">
                <a:latin typeface="+mj-lt"/>
                <a:ea typeface="ヒラギノ角ゴ ProN W3" charset="-128"/>
                <a:cs typeface="+mn-cs"/>
              </a:rPr>
              <a:t>West Coast: Endurance Array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2600" y="1295400"/>
            <a:ext cx="31321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eaLnBrk="1" hangingPunct="1">
              <a:defRPr/>
            </a:pPr>
            <a:r>
              <a:rPr lang="en-US" sz="2000" b="0" dirty="0">
                <a:latin typeface="+mj-lt"/>
                <a:ea typeface="ヒラギノ角ゴ ProN W3" charset="-128"/>
                <a:cs typeface="+mn-cs"/>
              </a:rPr>
              <a:t>East Coast: Pioneer Array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5200" y="3124200"/>
            <a:ext cx="2057400" cy="1631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eaLnBrk="1" hangingPunct="1">
              <a:buFont typeface="Arial" pitchFamily="34" charset="0"/>
              <a:buChar char="•"/>
              <a:defRPr/>
            </a:pPr>
            <a:r>
              <a:rPr lang="en-US" sz="2000" b="0" dirty="0">
                <a:latin typeface="+mj-lt"/>
                <a:ea typeface="ヒラギノ角ゴ ProN W3" charset="-128"/>
                <a:cs typeface="+mn-cs"/>
              </a:rPr>
              <a:t>Glider AUVs</a:t>
            </a:r>
          </a:p>
          <a:p>
            <a:pPr marL="228600" indent="-228600" eaLnBrk="1" hangingPunct="1">
              <a:buFont typeface="Arial" pitchFamily="34" charset="0"/>
              <a:buChar char="•"/>
              <a:defRPr/>
            </a:pPr>
            <a:r>
              <a:rPr lang="en-US" sz="2000" b="0" dirty="0">
                <a:latin typeface="+mj-lt"/>
                <a:ea typeface="ヒラギノ角ゴ ProN W3" charset="-128"/>
                <a:cs typeface="+mn-cs"/>
              </a:rPr>
              <a:t>REMUS AUVs</a:t>
            </a:r>
          </a:p>
          <a:p>
            <a:pPr marL="228600" indent="-228600" eaLnBrk="1" hangingPunct="1">
              <a:buFont typeface="Arial" pitchFamily="34" charset="0"/>
              <a:buChar char="•"/>
              <a:defRPr/>
            </a:pPr>
            <a:r>
              <a:rPr lang="en-US" sz="2000" b="0" dirty="0">
                <a:latin typeface="+mj-lt"/>
                <a:ea typeface="ヒラギノ角ゴ ProN W3" charset="-128"/>
                <a:cs typeface="+mn-cs"/>
              </a:rPr>
              <a:t>Moorings</a:t>
            </a:r>
          </a:p>
          <a:p>
            <a:pPr marL="228600" indent="-228600" eaLnBrk="1" hangingPunct="1">
              <a:buFont typeface="Arial" pitchFamily="34" charset="0"/>
              <a:buChar char="•"/>
              <a:defRPr/>
            </a:pPr>
            <a:r>
              <a:rPr lang="en-US" sz="2000" b="0" dirty="0">
                <a:latin typeface="+mj-lt"/>
                <a:ea typeface="ヒラギノ角ゴ ProN W3" charset="-128"/>
                <a:cs typeface="+mn-cs"/>
              </a:rPr>
              <a:t>Profilers</a:t>
            </a:r>
          </a:p>
          <a:p>
            <a:pPr marL="228600" indent="-228600" eaLnBrk="1" hangingPunct="1">
              <a:buFont typeface="Arial" pitchFamily="34" charset="0"/>
              <a:buChar char="•"/>
              <a:defRPr/>
            </a:pPr>
            <a:r>
              <a:rPr lang="en-US" sz="2000" b="0" dirty="0">
                <a:latin typeface="+mj-lt"/>
                <a:ea typeface="ヒラギノ角ゴ ProN W3" charset="-128"/>
                <a:cs typeface="+mn-cs"/>
              </a:rPr>
              <a:t>Met 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72400" y="1905000"/>
            <a:ext cx="10445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eaLnBrk="1" hangingPunct="1">
              <a:defRPr/>
            </a:pPr>
            <a:r>
              <a:rPr lang="en-US" sz="1800" b="0" dirty="0">
                <a:latin typeface="+mj-lt"/>
                <a:ea typeface="ヒラギノ角ゴ ProN W3" charset="-128"/>
                <a:cs typeface="+mn-cs"/>
              </a:rPr>
              <a:t>Portable</a:t>
            </a:r>
          </a:p>
        </p:txBody>
      </p:sp>
    </p:spTree>
    <p:extLst>
      <p:ext uri="{BB962C8B-B14F-4D97-AF65-F5344CB8AC3E}">
        <p14:creationId xmlns:p14="http://schemas.microsoft.com/office/powerpoint/2010/main" val="318310923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30963"/>
            <a:ext cx="3810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Picture 4" descr="OOI Instruments Circles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46286"/>
            <a:ext cx="5638800" cy="58259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03067" y="1981200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91400" y="4334933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490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1467" y="1761067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66567" y="3415268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58000" y="4761468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20900" y="5630902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96400" y="5987534"/>
            <a:ext cx="56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06311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7620000" cy="609600"/>
          </a:xfrm>
        </p:spPr>
        <p:txBody>
          <a:bodyPr/>
          <a:lstStyle/>
          <a:p>
            <a:r>
              <a:rPr lang="en-US" sz="2600" dirty="0" smtClean="0"/>
              <a:t>Deployed Scope of OOI </a:t>
            </a:r>
            <a:r>
              <a:rPr lang="en-US" sz="1600" dirty="0" smtClean="0"/>
              <a:t>(over 800 instruments distributed over all moorings, benthic packages, seafloor nodes, gliders and AUVs)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14" y="1524000"/>
            <a:ext cx="4423086" cy="216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524000"/>
            <a:ext cx="4398652" cy="200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8600"/>
            <a:ext cx="4419600" cy="152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0200" y="1219200"/>
            <a:ext cx="152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 smtClean="0"/>
              <a:t>Global Arrays</a:t>
            </a:r>
            <a:endParaRPr lang="en-US" sz="13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1219200"/>
            <a:ext cx="152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 smtClean="0"/>
              <a:t>Coastal Arrays</a:t>
            </a:r>
            <a:endParaRPr lang="en-US" sz="13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600200" y="3733800"/>
            <a:ext cx="1524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 smtClean="0"/>
              <a:t>Cabled Arrays</a:t>
            </a:r>
            <a:endParaRPr lang="en-US" sz="13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724400" y="4047067"/>
            <a:ext cx="4267200" cy="152349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900" dirty="0"/>
              <a:t>Computing platforms, software applications, storage, and high speed network equipment</a:t>
            </a:r>
          </a:p>
          <a:p>
            <a:endParaRPr lang="en-US" sz="400" dirty="0" smtClean="0"/>
          </a:p>
          <a:p>
            <a:r>
              <a:rPr lang="en-US" sz="900" dirty="0" smtClean="0"/>
              <a:t>Cyber Points of Presence (</a:t>
            </a:r>
            <a:r>
              <a:rPr lang="en-US" sz="900" dirty="0" err="1" smtClean="0"/>
              <a:t>CyberPoPs</a:t>
            </a:r>
            <a:r>
              <a:rPr lang="en-US" sz="900" dirty="0" smtClean="0"/>
              <a:t>) </a:t>
            </a:r>
            <a:endParaRPr lang="en-US" sz="900" dirty="0"/>
          </a:p>
          <a:p>
            <a:pPr lvl="1"/>
            <a:r>
              <a:rPr lang="en-US" sz="900" dirty="0"/>
              <a:t>Acquisition Points</a:t>
            </a:r>
          </a:p>
          <a:p>
            <a:pPr lvl="1"/>
            <a:r>
              <a:rPr lang="en-US" sz="900" dirty="0"/>
              <a:t>Distribution Points </a:t>
            </a:r>
          </a:p>
          <a:p>
            <a:endParaRPr lang="en-US" sz="400" dirty="0" smtClean="0"/>
          </a:p>
          <a:p>
            <a:r>
              <a:rPr lang="en-US" sz="900" dirty="0" smtClean="0"/>
              <a:t>Integrated </a:t>
            </a:r>
            <a:r>
              <a:rPr lang="en-US" sz="900" dirty="0"/>
              <a:t>Observatory Network </a:t>
            </a:r>
            <a:r>
              <a:rPr lang="en-US" sz="900" dirty="0" smtClean="0"/>
              <a:t>– OOI Net</a:t>
            </a:r>
            <a:endParaRPr lang="en-US" sz="900" dirty="0"/>
          </a:p>
          <a:p>
            <a:pPr lvl="1"/>
            <a:r>
              <a:rPr lang="en-US" sz="900" dirty="0"/>
              <a:t>Hardware / Software</a:t>
            </a:r>
          </a:p>
          <a:p>
            <a:endParaRPr lang="en-US" sz="400" dirty="0" smtClean="0"/>
          </a:p>
          <a:p>
            <a:r>
              <a:rPr lang="en-US" sz="900" dirty="0" smtClean="0"/>
              <a:t>Redundant </a:t>
            </a:r>
            <a:r>
              <a:rPr lang="en-US" sz="900" dirty="0"/>
              <a:t>computing environment</a:t>
            </a:r>
          </a:p>
          <a:p>
            <a:endParaRPr lang="en-US" sz="900" dirty="0"/>
          </a:p>
        </p:txBody>
      </p:sp>
      <p:sp>
        <p:nvSpPr>
          <p:cNvPr id="11" name="TextBox 10"/>
          <p:cNvSpPr txBox="1"/>
          <p:nvPr/>
        </p:nvSpPr>
        <p:spPr>
          <a:xfrm>
            <a:off x="6019800" y="3733800"/>
            <a:ext cx="1752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 err="1" smtClean="0"/>
              <a:t>Cyberinfrastructure</a:t>
            </a:r>
            <a:endParaRPr lang="en-US" sz="13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69334" y="5562311"/>
            <a:ext cx="440266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Connected by 880km of seafloor cable</a:t>
            </a:r>
            <a:r>
              <a:rPr lang="en-US" sz="1200" dirty="0"/>
              <a:t>, with 10KW power, internet </a:t>
            </a:r>
            <a:r>
              <a:rPr lang="en-US" sz="1200" dirty="0" smtClean="0"/>
              <a:t>connectivity between 7 primary nodes, multiple secondary nodes, and all distributed instrumentation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749798" y="5710535"/>
            <a:ext cx="4241802" cy="46166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Extensive details about each component can be found on the OOI website (http://</a:t>
            </a:r>
            <a:r>
              <a:rPr lang="en-US" sz="1200" b="1" dirty="0" err="1" smtClean="0">
                <a:solidFill>
                  <a:srgbClr val="000090"/>
                </a:solidFill>
              </a:rPr>
              <a:t>oceanobservatories.org</a:t>
            </a:r>
            <a:r>
              <a:rPr lang="en-US" sz="1200" b="1" dirty="0" smtClean="0">
                <a:solidFill>
                  <a:srgbClr val="000090"/>
                </a:solidFill>
              </a:rPr>
              <a:t>)</a:t>
            </a:r>
            <a:endParaRPr lang="en-US" sz="1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14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005C"/>
                </a:solidFill>
              </a:rPr>
              <a:t>Data Products from NE Pacific observatories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AED9CE-CB21-4A88-8FD0-17E70449BA9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4" descr="Data Types_Final_v2_phys&amp;geo.pdf"/>
          <p:cNvPicPr>
            <a:picLocks noChangeAspect="1"/>
          </p:cNvPicPr>
          <p:nvPr/>
        </p:nvPicPr>
        <p:blipFill>
          <a:blip r:embed="rId2"/>
          <a:srcRect l="7610" t="12089" r="11384" b="38983"/>
          <a:stretch>
            <a:fillRect/>
          </a:stretch>
        </p:blipFill>
        <p:spPr>
          <a:xfrm>
            <a:off x="409315" y="1253601"/>
            <a:ext cx="6433631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_Slides_Annual_Review_2011-04-05_ver_1-00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Template_Slides_Annual_Review_2011-04-05_ver_1-00.pptx.potx</Template>
  <TotalTime>5987</TotalTime>
  <Words>1151</Words>
  <Application>Microsoft Macintosh PowerPoint</Application>
  <PresentationFormat>On-screen Show (4:3)</PresentationFormat>
  <Paragraphs>225</Paragraphs>
  <Slides>34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Template_Slides_Annual_Review_2011-04-05_ver_1-00</vt:lpstr>
      <vt:lpstr>Where are we? </vt:lpstr>
      <vt:lpstr>Themes to be covered</vt:lpstr>
      <vt:lpstr>What is being built?</vt:lpstr>
      <vt:lpstr>PowerPoint Presentation</vt:lpstr>
      <vt:lpstr>PowerPoint Presentation</vt:lpstr>
      <vt:lpstr>PowerPoint Presentation</vt:lpstr>
      <vt:lpstr>PowerPoint Presentation</vt:lpstr>
      <vt:lpstr>Deployed Scope of OOI (over 800 instruments distributed over all moorings, benthic packages, seafloor nodes, gliders and AUVs)</vt:lpstr>
      <vt:lpstr>Data Products from NE Pacific observatories</vt:lpstr>
      <vt:lpstr>Data Products from NE Pacific observatories</vt:lpstr>
      <vt:lpstr>Pioneer Array: deployments</vt:lpstr>
      <vt:lpstr>Cabled Observatory: deployments</vt:lpstr>
      <vt:lpstr>Endurance Array: deployments</vt:lpstr>
      <vt:lpstr>Global Array: deployments</vt:lpstr>
      <vt:lpstr>OOI By the Numbers</vt:lpstr>
      <vt:lpstr>Web based services</vt:lpstr>
      <vt:lpstr>Data Access</vt:lpstr>
      <vt:lpstr>Data Access</vt:lpstr>
      <vt:lpstr>Data Access</vt:lpstr>
      <vt:lpstr>Data Access</vt:lpstr>
      <vt:lpstr>Software Testing</vt:lpstr>
      <vt:lpstr>Ship and Shore-based sensor verification</vt:lpstr>
      <vt:lpstr>At-sea protocols</vt:lpstr>
      <vt:lpstr>At-sea procedures</vt:lpstr>
      <vt:lpstr>Aligning with accepted community standards</vt:lpstr>
      <vt:lpstr>Data Qa/Qc is ongoing using uFrame tools now running at Rutgers</vt:lpstr>
      <vt:lpstr>OOI Commissioning Schedule</vt:lpstr>
      <vt:lpstr>EPE System Architecture</vt:lpstr>
      <vt:lpstr>Educational Visualization Service</vt:lpstr>
      <vt:lpstr>Concept Mapper</vt:lpstr>
      <vt:lpstr>Data Investigation Builder</vt:lpstr>
      <vt:lpstr>PowerPoint Presentation</vt:lpstr>
      <vt:lpstr>PowerPoint Presentation</vt:lpstr>
      <vt:lpstr>Conclusions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subject/>
  <dc:creator>Oscar Schofield</dc:creator>
  <cp:keywords/>
  <dc:description/>
  <cp:lastModifiedBy>Oscar Schofield</cp:lastModifiedBy>
  <cp:revision>184</cp:revision>
  <cp:lastPrinted>2011-03-23T23:17:31Z</cp:lastPrinted>
  <dcterms:created xsi:type="dcterms:W3CDTF">2014-07-22T13:09:12Z</dcterms:created>
  <dcterms:modified xsi:type="dcterms:W3CDTF">2015-07-23T11:27:01Z</dcterms:modified>
  <cp:category/>
</cp:coreProperties>
</file>