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8" r:id="rId2"/>
    <p:sldMasterId id="2147483711" r:id="rId3"/>
    <p:sldMasterId id="2147483724" r:id="rId4"/>
  </p:sldMasterIdLst>
  <p:notesMasterIdLst>
    <p:notesMasterId r:id="rId34"/>
  </p:notesMasterIdLst>
  <p:sldIdLst>
    <p:sldId id="311" r:id="rId5"/>
    <p:sldId id="349" r:id="rId6"/>
    <p:sldId id="301" r:id="rId7"/>
    <p:sldId id="302" r:id="rId8"/>
    <p:sldId id="285" r:id="rId9"/>
    <p:sldId id="282" r:id="rId10"/>
    <p:sldId id="283" r:id="rId11"/>
    <p:sldId id="322" r:id="rId12"/>
    <p:sldId id="281" r:id="rId13"/>
    <p:sldId id="327" r:id="rId14"/>
    <p:sldId id="367" r:id="rId15"/>
    <p:sldId id="269" r:id="rId16"/>
    <p:sldId id="277" r:id="rId17"/>
    <p:sldId id="316" r:id="rId18"/>
    <p:sldId id="344" r:id="rId19"/>
    <p:sldId id="345" r:id="rId20"/>
    <p:sldId id="346" r:id="rId21"/>
    <p:sldId id="355" r:id="rId22"/>
    <p:sldId id="358" r:id="rId23"/>
    <p:sldId id="356" r:id="rId24"/>
    <p:sldId id="357" r:id="rId25"/>
    <p:sldId id="360" r:id="rId26"/>
    <p:sldId id="359" r:id="rId27"/>
    <p:sldId id="361" r:id="rId28"/>
    <p:sldId id="362" r:id="rId29"/>
    <p:sldId id="364" r:id="rId30"/>
    <p:sldId id="365" r:id="rId31"/>
    <p:sldId id="366" r:id="rId32"/>
    <p:sldId id="353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4" autoAdjust="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1016" y="-96"/>
      </p:cViewPr>
      <p:guideLst>
        <p:guide orient="horz" pos="2160"/>
        <p:guide pos="286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lenn:Desktop:OceanObservatoryResearchCourseChart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baseline="0" dirty="0" smtClean="0"/>
              <a:t>Glider Research Course </a:t>
            </a:r>
          </a:p>
        </c:rich>
      </c:tx>
      <c:layout>
        <c:manualLayout>
          <c:xMode val="edge"/>
          <c:yMode val="edge"/>
          <c:x val="0.115713302297069"/>
          <c:y val="0.053124855427818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518743530051"/>
          <c:y val="0.209032258064516"/>
          <c:w val="0.823033908387864"/>
          <c:h val="0.581609347218694"/>
        </c:manualLayout>
      </c:layout>
      <c:scatterChart>
        <c:scatterStyle val="lineMarker"/>
        <c:varyColors val="0"/>
        <c:ser>
          <c:idx val="1"/>
          <c:order val="1"/>
          <c:spPr>
            <a:ln w="28575">
              <a:solidFill>
                <a:schemeClr val="bg1"/>
              </a:solidFill>
            </a:ln>
          </c:spPr>
          <c:xVal>
            <c:numRef>
              <c:f>Sheet1!$A$1:$A$12</c:f>
            </c:numRef>
          </c:xVal>
          <c:yVal>
            <c:numRef>
              <c:f>Sheet1!$B$1:$B$12</c:f>
            </c:numRef>
          </c:yVal>
          <c:smooth val="0"/>
        </c:ser>
        <c:ser>
          <c:idx val="0"/>
          <c:order val="0"/>
          <c:spPr>
            <a:ln w="28575">
              <a:solidFill>
                <a:schemeClr val="bg1"/>
              </a:solidFill>
            </a:ln>
          </c:spPr>
          <c:marker>
            <c:symbol val="circle"/>
            <c:size val="8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Sheet1!$A$1:$A$12</c:f>
              <c:numCache>
                <c:formatCode>General</c:formatCode>
                <c:ptCount val="12"/>
                <c:pt idx="0">
                  <c:v>2012.25</c:v>
                </c:pt>
                <c:pt idx="1">
                  <c:v>2011.75</c:v>
                </c:pt>
                <c:pt idx="2">
                  <c:v>2011.25</c:v>
                </c:pt>
                <c:pt idx="3">
                  <c:v>2010.75</c:v>
                </c:pt>
                <c:pt idx="4">
                  <c:v>2010.25</c:v>
                </c:pt>
                <c:pt idx="5">
                  <c:v>2009.75</c:v>
                </c:pt>
                <c:pt idx="6">
                  <c:v>2009.25</c:v>
                </c:pt>
                <c:pt idx="7">
                  <c:v>2008.75</c:v>
                </c:pt>
                <c:pt idx="8">
                  <c:v>2008.25</c:v>
                </c:pt>
                <c:pt idx="9">
                  <c:v>2007.75</c:v>
                </c:pt>
                <c:pt idx="10">
                  <c:v>2007.25</c:v>
                </c:pt>
                <c:pt idx="11">
                  <c:v>2006.75</c:v>
                </c:pt>
              </c:numCache>
            </c:numRef>
          </c:xVal>
          <c:yVal>
            <c:numRef>
              <c:f>Sheet1!$B$1:$B$12</c:f>
              <c:numCache>
                <c:formatCode>General</c:formatCode>
                <c:ptCount val="12"/>
                <c:pt idx="0">
                  <c:v>70.0</c:v>
                </c:pt>
                <c:pt idx="1">
                  <c:v>46.0</c:v>
                </c:pt>
                <c:pt idx="2">
                  <c:v>32.0</c:v>
                </c:pt>
                <c:pt idx="3">
                  <c:v>36.0</c:v>
                </c:pt>
                <c:pt idx="4">
                  <c:v>26.0</c:v>
                </c:pt>
                <c:pt idx="5">
                  <c:v>18.0</c:v>
                </c:pt>
                <c:pt idx="6">
                  <c:v>22.0</c:v>
                </c:pt>
                <c:pt idx="7">
                  <c:v>12.0</c:v>
                </c:pt>
                <c:pt idx="8">
                  <c:v>10.0</c:v>
                </c:pt>
                <c:pt idx="9">
                  <c:v>7.0</c:v>
                </c:pt>
                <c:pt idx="10">
                  <c:v>1.0</c:v>
                </c:pt>
                <c:pt idx="11">
                  <c:v>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2600408"/>
        <c:axId val="1792607592"/>
      </c:scatterChart>
      <c:valAx>
        <c:axId val="17926004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600" dirty="0"/>
                  <a:t>Years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792607592"/>
        <c:crosses val="autoZero"/>
        <c:crossBetween val="midCat"/>
      </c:valAx>
      <c:valAx>
        <c:axId val="17926075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 smtClean="0"/>
                  <a:t># of </a:t>
                </a:r>
                <a:r>
                  <a:rPr lang="en-US" sz="1600" dirty="0"/>
                  <a:t>Students</a:t>
                </a:r>
              </a:p>
            </c:rich>
          </c:tx>
          <c:layout>
            <c:manualLayout>
              <c:xMode val="edge"/>
              <c:yMode val="edge"/>
              <c:x val="0.00317418245069245"/>
              <c:y val="0.29804165851592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792600408"/>
        <c:crosses val="autoZero"/>
        <c:crossBetween val="midCat"/>
      </c:valAx>
      <c:spPr>
        <a:gradFill>
          <a:gsLst>
            <a:gs pos="25000">
              <a:srgbClr val="1F497D">
                <a:lumMod val="40000"/>
                <a:lumOff val="60000"/>
              </a:srgbClr>
            </a:gs>
            <a:gs pos="100000">
              <a:schemeClr val="tx2"/>
            </a:gs>
          </a:gsLst>
          <a:lin ang="5400000" scaled="0"/>
        </a:gradFill>
        <a:ln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0.1809</cdr:x>
      <cdr:y>0.5</cdr:y>
    </cdr:from>
    <cdr:to>
      <cdr:x>0.21024</cdr:x>
      <cdr:y>0.76891</cdr:y>
    </cdr:to>
    <cdr:sp macro="" textlink="">
      <cdr:nvSpPr>
        <cdr:cNvPr id="3" name="Straight Arrow Connector 2"/>
        <cdr:cNvSpPr/>
      </cdr:nvSpPr>
      <cdr:spPr>
        <a:xfrm xmlns:a="http://schemas.openxmlformats.org/drawingml/2006/main" flipH="1">
          <a:off x="965502" y="1476375"/>
          <a:ext cx="156567" cy="79402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E04EB-78BA-924B-B917-C47299E222E2}" type="datetimeFigureOut">
              <a:rPr lang="en-US" smtClean="0"/>
              <a:t>10/20/15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15FF8-6FE2-174B-B8B1-C1C7C2F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8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Facing that slide before</a:t>
            </a:r>
            <a:r>
              <a:rPr lang="en-US" baseline="0" dirty="0" smtClean="0"/>
              <a:t>: “what keeps him up the most at night?” Answer: “Our education system, worried we’re not training our students to be technology innovators, which requires risk taking” To solve these problems it will require innovation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Wants us to take some of those risks, encourage students to take some of those risks to meet these challenges. Innovation requires positive risk taking.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want to inspire</a:t>
            </a:r>
            <a:r>
              <a:rPr lang="en-US" baseline="0" dirty="0" smtClean="0"/>
              <a:t> those students to address those challenges, by encouraging them to take risks and be part of the process.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E3E6D3-A7EE-714A-BB98-880F740C12B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baseline="0" dirty="0" smtClean="0"/>
              <a:t>Margaret </a:t>
            </a:r>
            <a:r>
              <a:rPr lang="en-US" baseline="0" dirty="0" err="1" smtClean="0"/>
              <a:t>Leinen</a:t>
            </a:r>
            <a:r>
              <a:rPr lang="en-US" baseline="0" dirty="0" smtClean="0"/>
              <a:t> – Mentorship is very important for our young people, incredibly important to students success: Including increasing mentorship of females and under represented groups</a:t>
            </a:r>
          </a:p>
          <a:p>
            <a:endParaRPr lang="en-US" baseline="0" dirty="0" smtClean="0"/>
          </a:p>
          <a:p>
            <a:r>
              <a:rPr lang="en-US" baseline="0" dirty="0" smtClean="0"/>
              <a:t>Turn the pyramid upside down: Start being a scientist as a Undergraduates, doing research right away ,better retention, better grades, better interactions. sent undergraduates to Antarctica, large research classes for 1</a:t>
            </a:r>
            <a:r>
              <a:rPr lang="en-US" baseline="30000" dirty="0" smtClean="0"/>
              <a:t>st</a:t>
            </a:r>
            <a:r>
              <a:rPr lang="en-US" baseline="0" dirty="0" smtClean="0"/>
              <a:t> year students.</a:t>
            </a:r>
          </a:p>
          <a:p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“We’re going to fly a glider across the Atlantic” Z:</a:t>
            </a:r>
            <a:r>
              <a:rPr lang="en-US" baseline="0" dirty="0" smtClean="0"/>
              <a:t> “Have you told anyone about this?”</a:t>
            </a:r>
          </a:p>
          <a:p>
            <a:endParaRPr lang="en-US" dirty="0" smtClean="0"/>
          </a:p>
          <a:p>
            <a:r>
              <a:rPr lang="en-US" dirty="0" smtClean="0"/>
              <a:t>Susan</a:t>
            </a:r>
            <a:r>
              <a:rPr lang="en-US" baseline="0" dirty="0" smtClean="0"/>
              <a:t> Avery – Get undergraduates presenting results and publishing scientific papers: we’ve had many undergraduate research presentations, culminates in publishing and often presenting at MTS conferences.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12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Letters from students to Spanish schools</a:t>
            </a:r>
          </a:p>
          <a:p>
            <a:endParaRPr lang="en-US" dirty="0" smtClean="0"/>
          </a:p>
          <a:p>
            <a:r>
              <a:rPr lang="en-US" dirty="0" smtClean="0"/>
              <a:t>Watch one, do one teach one. Borrowed best practices from COSEE, used data</a:t>
            </a:r>
            <a:r>
              <a:rPr lang="en-US" baseline="0" dirty="0" smtClean="0"/>
              <a:t> from ocean observatories. Increased students by over 400% with between 50 and 100 undergrads involved in the lab and research on a consistent basis. Reached carrying capacity.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18390-19C9-164D-906B-1E144A31350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76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C18BD6-9573-48B7-B7A9-D6CBA754DC0F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10/20/15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85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10/20/15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4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10/20/15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16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738" y="2590800"/>
            <a:ext cx="5164137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3263" y="4267200"/>
            <a:ext cx="5154612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Line 12"/>
          <p:cNvSpPr>
            <a:spLocks noChangeShapeType="1"/>
          </p:cNvSpPr>
          <p:nvPr userDrawn="1"/>
        </p:nvSpPr>
        <p:spPr bwMode="auto">
          <a:xfrm rot="10800000" flipH="1">
            <a:off x="76200" y="2328861"/>
            <a:ext cx="5781675" cy="2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3"/>
          <a:stretch>
            <a:fillRect/>
          </a:stretch>
        </p:blipFill>
        <p:spPr bwMode="auto">
          <a:xfrm>
            <a:off x="703263" y="985837"/>
            <a:ext cx="1973263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/>
          </p:cNvSpPr>
          <p:nvPr userDrawn="1"/>
        </p:nvSpPr>
        <p:spPr bwMode="auto">
          <a:xfrm>
            <a:off x="706438" y="1908175"/>
            <a:ext cx="4462462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3E6C"/>
                </a:solidFill>
                <a:latin typeface="Arial" pitchFamily="34" charset="0"/>
                <a:ea typeface="ヒラギノ角ゴ ProN W3" pitchFamily="-128" charset="-128"/>
                <a:cs typeface="Arial"/>
                <a:sym typeface="Gill Sans" pitchFamily="-128" charset="0"/>
              </a:rPr>
              <a:t>Ocean Observatories Initiative</a:t>
            </a:r>
          </a:p>
        </p:txBody>
      </p:sp>
    </p:spTree>
    <p:extLst>
      <p:ext uri="{BB962C8B-B14F-4D97-AF65-F5344CB8AC3E}">
        <p14:creationId xmlns:p14="http://schemas.microsoft.com/office/powerpoint/2010/main" val="197109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>
            <a:off x="0" y="1219198"/>
            <a:ext cx="9144000" cy="2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524000" y="6430963"/>
            <a:ext cx="381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ED9CE-CB21-4A88-8FD0-17E70449BA98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983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ED9CE-CB21-4A88-8FD0-17E70449BA98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9696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6E878-6295-4530-9EF9-95E76CD66B7E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6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160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ACC99-F5E1-40D5-861B-EE45837C445C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8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2232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B27E5-1A72-4109-9136-6040C716810D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6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8329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48670-F90E-450A-9532-11902C0A73C7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606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EAC39-8242-410D-8F5A-7B9B597A9E34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2526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10/20/15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09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D0789-659D-4940-BA9C-A6564D8259EE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2855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US" noProof="0" dirty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57FB0-B99B-4EE1-A5D7-C3BEA5A6C35B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323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DC9677-8D07-234C-8E50-62436B47E154}" type="slidenum">
              <a:rPr lang="en-US">
                <a:cs typeface="Arial"/>
              </a:rPr>
              <a:pPr/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5339857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738" y="2590800"/>
            <a:ext cx="5164137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3263" y="4267200"/>
            <a:ext cx="5154612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Line 12"/>
          <p:cNvSpPr>
            <a:spLocks noChangeShapeType="1"/>
          </p:cNvSpPr>
          <p:nvPr userDrawn="1"/>
        </p:nvSpPr>
        <p:spPr bwMode="auto">
          <a:xfrm rot="10800000" flipH="1">
            <a:off x="76200" y="2328861"/>
            <a:ext cx="5781675" cy="2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3"/>
          <a:stretch>
            <a:fillRect/>
          </a:stretch>
        </p:blipFill>
        <p:spPr bwMode="auto">
          <a:xfrm>
            <a:off x="703263" y="985837"/>
            <a:ext cx="1973263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/>
          </p:cNvSpPr>
          <p:nvPr userDrawn="1"/>
        </p:nvSpPr>
        <p:spPr bwMode="auto">
          <a:xfrm>
            <a:off x="706438" y="1908175"/>
            <a:ext cx="4462462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3E6C"/>
                </a:solidFill>
                <a:latin typeface="Arial" pitchFamily="34" charset="0"/>
                <a:ea typeface="ヒラギノ角ゴ ProN W3" pitchFamily="-128" charset="-128"/>
                <a:cs typeface="Arial"/>
                <a:sym typeface="Gill Sans" pitchFamily="-128" charset="0"/>
              </a:rPr>
              <a:t>Ocean Observatories Initiative</a:t>
            </a:r>
          </a:p>
        </p:txBody>
      </p:sp>
    </p:spTree>
    <p:extLst>
      <p:ext uri="{BB962C8B-B14F-4D97-AF65-F5344CB8AC3E}">
        <p14:creationId xmlns:p14="http://schemas.microsoft.com/office/powerpoint/2010/main" val="197109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>
            <a:off x="0" y="1219198"/>
            <a:ext cx="9144000" cy="2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524000" y="6430963"/>
            <a:ext cx="381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ED9CE-CB21-4A88-8FD0-17E70449BA98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7983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ED9CE-CB21-4A88-8FD0-17E70449BA98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9696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6E878-6295-4530-9EF9-95E76CD66B7E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6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160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ACC99-F5E1-40D5-861B-EE45837C445C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8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2232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B27E5-1A72-4109-9136-6040C716810D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6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8329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48670-F90E-450A-9532-11902C0A73C7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606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10/20/15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50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EAC39-8242-410D-8F5A-7B9B597A9E34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2526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D0789-659D-4940-BA9C-A6564D8259EE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2855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US" noProof="0" dirty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57FB0-B99B-4EE1-A5D7-C3BEA5A6C35B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323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DC9677-8D07-234C-8E50-62436B47E154}" type="slidenum">
              <a:rPr lang="en-US">
                <a:cs typeface="Arial"/>
              </a:rPr>
              <a:pPr/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5339857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120100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3738" y="2590800"/>
            <a:ext cx="5164137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3263" y="4267200"/>
            <a:ext cx="5154612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Line 12"/>
          <p:cNvSpPr>
            <a:spLocks noChangeShapeType="1"/>
          </p:cNvSpPr>
          <p:nvPr userDrawn="1"/>
        </p:nvSpPr>
        <p:spPr bwMode="auto">
          <a:xfrm rot="10800000" flipH="1">
            <a:off x="76200" y="2328861"/>
            <a:ext cx="5781675" cy="2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3"/>
          <a:stretch>
            <a:fillRect/>
          </a:stretch>
        </p:blipFill>
        <p:spPr bwMode="auto">
          <a:xfrm>
            <a:off x="703263" y="985837"/>
            <a:ext cx="1973263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/>
          </p:cNvSpPr>
          <p:nvPr userDrawn="1"/>
        </p:nvSpPr>
        <p:spPr bwMode="auto">
          <a:xfrm>
            <a:off x="706438" y="1908175"/>
            <a:ext cx="4462462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3E6C"/>
                </a:solidFill>
                <a:latin typeface="Arial" pitchFamily="34" charset="0"/>
                <a:ea typeface="ヒラギノ角ゴ ProN W3" pitchFamily="-128" charset="-128"/>
                <a:cs typeface="Arial"/>
                <a:sym typeface="Gill Sans" pitchFamily="-128" charset="0"/>
              </a:rPr>
              <a:t>Ocean Observatories Initiative</a:t>
            </a:r>
          </a:p>
        </p:txBody>
      </p:sp>
    </p:spTree>
    <p:extLst>
      <p:ext uri="{BB962C8B-B14F-4D97-AF65-F5344CB8AC3E}">
        <p14:creationId xmlns:p14="http://schemas.microsoft.com/office/powerpoint/2010/main" val="1923552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>
            <a:off x="0" y="1219198"/>
            <a:ext cx="9144000" cy="2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524000" y="6430963"/>
            <a:ext cx="381000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ED9CE-CB21-4A88-8FD0-17E70449BA98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22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ED9CE-CB21-4A88-8FD0-17E70449BA98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5039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6E878-6295-4530-9EF9-95E76CD66B7E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6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674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ACC99-F5E1-40D5-861B-EE45837C445C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8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7082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10/20/15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614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B27E5-1A72-4109-9136-6040C716810D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6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0510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48670-F90E-450A-9532-11902C0A73C7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126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EAC39-8242-410D-8F5A-7B9B597A9E34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1750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D0789-659D-4940-BA9C-A6564D8259EE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1769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  <a:endParaRPr lang="en-US" noProof="0" dirty="0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57FB0-B99B-4EE1-A5D7-C3BEA5A6C35B}" type="slidenum">
              <a:rPr lang="en-US">
                <a:cs typeface="Arial"/>
              </a:rPr>
              <a:pPr>
                <a:defRPr/>
              </a:pPr>
              <a:t>‹#›</a:t>
            </a:fld>
            <a:endParaRPr lang="en-US" dirty="0">
              <a:cs typeface="Arial"/>
            </a:endParaRPr>
          </a:p>
        </p:txBody>
      </p:sp>
      <p:sp>
        <p:nvSpPr>
          <p:cNvPr id="5" name="Line 2"/>
          <p:cNvSpPr>
            <a:spLocks noChangeShapeType="1"/>
          </p:cNvSpPr>
          <p:nvPr userDrawn="1"/>
        </p:nvSpPr>
        <p:spPr bwMode="auto">
          <a:xfrm rot="10800000" flipH="1" flipV="1">
            <a:off x="0" y="1219200"/>
            <a:ext cx="9144000" cy="0"/>
          </a:xfrm>
          <a:prstGeom prst="line">
            <a:avLst/>
          </a:prstGeom>
          <a:noFill/>
          <a:ln w="254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682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DDC9677-8D07-234C-8E50-62436B47E154}" type="slidenum">
              <a:rPr lang="en-US">
                <a:cs typeface="Arial"/>
              </a:rPr>
              <a:pPr/>
              <a:t>‹#›</a:t>
            </a:fld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9515731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10/20/15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45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10/20/15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7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10/20/15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8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10/20/15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6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8FE4C-F3CA-074F-90FF-26B9C8513055}" type="datetimeFigureOut">
              <a:rPr lang="en-US" smtClean="0"/>
              <a:t>10/20/15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23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20" Type="http://schemas.openxmlformats.org/officeDocument/2006/relationships/image" Target="../media/image9.png"/><Relationship Id="rId21" Type="http://schemas.openxmlformats.org/officeDocument/2006/relationships/image" Target="../media/image10.jpeg"/><Relationship Id="rId22" Type="http://schemas.openxmlformats.org/officeDocument/2006/relationships/image" Target="../media/image11.jpeg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jpeg"/><Relationship Id="rId23" Type="http://schemas.openxmlformats.org/officeDocument/2006/relationships/image" Target="../media/image11.jpeg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8" Type="http://schemas.openxmlformats.org/officeDocument/2006/relationships/image" Target="../media/image6.png"/><Relationship Id="rId19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20" Type="http://schemas.openxmlformats.org/officeDocument/2006/relationships/image" Target="../media/image9.png"/><Relationship Id="rId21" Type="http://schemas.openxmlformats.org/officeDocument/2006/relationships/image" Target="../media/image10.jpeg"/><Relationship Id="rId22" Type="http://schemas.openxmlformats.org/officeDocument/2006/relationships/image" Target="../media/image11.jpeg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8FE4C-F3CA-074F-90FF-26B9C8513055}" type="datetimeFigureOut">
              <a:rPr lang="en-US" smtClean="0"/>
              <a:t>10/20/15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A1AE0-1215-A542-8599-7B4A793BF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9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8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31641" r="1814"/>
          <a:stretch>
            <a:fillRect/>
          </a:stretch>
        </p:blipFill>
        <p:spPr bwMode="auto">
          <a:xfrm>
            <a:off x="0" y="0"/>
            <a:ext cx="9144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934325" y="171450"/>
            <a:ext cx="909638" cy="40481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43650"/>
            <a:ext cx="4286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6408738"/>
            <a:ext cx="4429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32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410325"/>
            <a:ext cx="2825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10325"/>
            <a:ext cx="32861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6415088"/>
            <a:ext cx="40163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6408738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Rectangle 11"/>
          <p:cNvSpPr>
            <a:spLocks/>
          </p:cNvSpPr>
          <p:nvPr/>
        </p:nvSpPr>
        <p:spPr bwMode="auto">
          <a:xfrm>
            <a:off x="1905000" y="6323013"/>
            <a:ext cx="2590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1B5F8F"/>
                </a:solidFill>
                <a:latin typeface="Arial" pitchFamily="34" charset="0"/>
                <a:ea typeface="ヒラギノ角ゴ ProN W3" pitchFamily="-128" charset="-128"/>
                <a:cs typeface="Arial"/>
                <a:sym typeface="Gill Sans Light" pitchFamily="-128" charset="0"/>
              </a:rPr>
              <a:t>COSEE Virtual Meeting</a:t>
            </a:r>
          </a:p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1B5F8F"/>
                </a:solidFill>
                <a:latin typeface="Arial" pitchFamily="34" charset="0"/>
                <a:ea typeface="ヒラギノ角ゴ ProN W3" pitchFamily="-128" charset="-128"/>
                <a:cs typeface="Arial"/>
                <a:sym typeface="Gill Sans Light" pitchFamily="-128" charset="0"/>
              </a:rPr>
              <a:t>November 4, 2014</a:t>
            </a:r>
          </a:p>
        </p:txBody>
      </p:sp>
      <p:sp>
        <p:nvSpPr>
          <p:cNvPr id="1039" name="Line 2"/>
          <p:cNvSpPr>
            <a:spLocks noChangeShapeType="1"/>
          </p:cNvSpPr>
          <p:nvPr/>
        </p:nvSpPr>
        <p:spPr bwMode="auto">
          <a:xfrm rot="10800000" flipH="1" flipV="1">
            <a:off x="0" y="6248400"/>
            <a:ext cx="9144000" cy="0"/>
          </a:xfrm>
          <a:prstGeom prst="line">
            <a:avLst/>
          </a:prstGeom>
          <a:noFill/>
          <a:ln w="508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sp>
        <p:nvSpPr>
          <p:cNvPr id="1640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430963"/>
            <a:ext cx="381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C5890"/>
                </a:solidFill>
                <a:ea typeface="ＭＳ Ｐゴシック" pitchFamily="34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BDFED84-91AF-4410-9640-ADD4839B1339}" type="slidenum">
              <a:rPr lang="en-US" smtClean="0">
                <a:latin typeface="Arial" pitchFamily="34" charset="0"/>
                <a:cs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pitchFamily="34" charset="0"/>
              <a:cs typeface="Arial"/>
            </a:endParaRPr>
          </a:p>
        </p:txBody>
      </p:sp>
      <p:pic>
        <p:nvPicPr>
          <p:cNvPr id="1041" name="Picture 17" descr="Rutgers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465888"/>
            <a:ext cx="6096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6480175"/>
            <a:ext cx="7286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07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3C3C3C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3C3C3C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3C3C3C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3C3C3C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8" name="Picture 1"/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31641" r="1814"/>
          <a:stretch>
            <a:fillRect/>
          </a:stretch>
        </p:blipFill>
        <p:spPr bwMode="auto">
          <a:xfrm>
            <a:off x="0" y="0"/>
            <a:ext cx="9144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934325" y="171450"/>
            <a:ext cx="909638" cy="40481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43650"/>
            <a:ext cx="4286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6408738"/>
            <a:ext cx="4429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32" name="Picture 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410325"/>
            <a:ext cx="2825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10325"/>
            <a:ext cx="32861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6415088"/>
            <a:ext cx="40163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0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6408738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Rectangle 11"/>
          <p:cNvSpPr>
            <a:spLocks/>
          </p:cNvSpPr>
          <p:nvPr/>
        </p:nvSpPr>
        <p:spPr bwMode="auto">
          <a:xfrm>
            <a:off x="1905000" y="6323013"/>
            <a:ext cx="2590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1B5F8F"/>
                </a:solidFill>
                <a:latin typeface="Arial" pitchFamily="34" charset="0"/>
                <a:ea typeface="ヒラギノ角ゴ ProN W3" pitchFamily="-128" charset="-128"/>
                <a:cs typeface="Arial"/>
                <a:sym typeface="Gill Sans Light" pitchFamily="-128" charset="0"/>
              </a:rPr>
              <a:t>COSEE Virtual Meeting</a:t>
            </a:r>
          </a:p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1B5F8F"/>
                </a:solidFill>
                <a:latin typeface="Arial" pitchFamily="34" charset="0"/>
                <a:ea typeface="ヒラギノ角ゴ ProN W3" pitchFamily="-128" charset="-128"/>
                <a:cs typeface="Arial"/>
                <a:sym typeface="Gill Sans Light" pitchFamily="-128" charset="0"/>
              </a:rPr>
              <a:t>November 4, 2014</a:t>
            </a:r>
          </a:p>
        </p:txBody>
      </p:sp>
      <p:sp>
        <p:nvSpPr>
          <p:cNvPr id="1039" name="Line 2"/>
          <p:cNvSpPr>
            <a:spLocks noChangeShapeType="1"/>
          </p:cNvSpPr>
          <p:nvPr/>
        </p:nvSpPr>
        <p:spPr bwMode="auto">
          <a:xfrm rot="10800000" flipH="1" flipV="1">
            <a:off x="0" y="6248400"/>
            <a:ext cx="9144000" cy="0"/>
          </a:xfrm>
          <a:prstGeom prst="line">
            <a:avLst/>
          </a:prstGeom>
          <a:noFill/>
          <a:ln w="508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sp>
        <p:nvSpPr>
          <p:cNvPr id="1640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430963"/>
            <a:ext cx="381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C5890"/>
                </a:solidFill>
                <a:ea typeface="ＭＳ Ｐゴシック" pitchFamily="34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BDFED84-91AF-4410-9640-ADD4839B1339}" type="slidenum">
              <a:rPr lang="en-US" smtClean="0">
                <a:latin typeface="Arial" pitchFamily="34" charset="0"/>
                <a:cs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pitchFamily="34" charset="0"/>
              <a:cs typeface="Arial"/>
            </a:endParaRPr>
          </a:p>
        </p:txBody>
      </p:sp>
      <p:pic>
        <p:nvPicPr>
          <p:cNvPr id="1041" name="Picture 17" descr="Rutgers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465888"/>
            <a:ext cx="6096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6480175"/>
            <a:ext cx="7286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074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3C3C3C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3C3C3C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3C3C3C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3C3C3C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28" name="Picture 1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31641" r="1814"/>
          <a:stretch>
            <a:fillRect/>
          </a:stretch>
        </p:blipFill>
        <p:spPr bwMode="auto">
          <a:xfrm>
            <a:off x="0" y="0"/>
            <a:ext cx="91440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934325" y="171450"/>
            <a:ext cx="909638" cy="404813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343650"/>
            <a:ext cx="4286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6408738"/>
            <a:ext cx="442913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32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410325"/>
            <a:ext cx="2825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410325"/>
            <a:ext cx="328613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6415088"/>
            <a:ext cx="401637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6408738"/>
            <a:ext cx="5969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Rectangle 11"/>
          <p:cNvSpPr>
            <a:spLocks/>
          </p:cNvSpPr>
          <p:nvPr/>
        </p:nvSpPr>
        <p:spPr bwMode="auto">
          <a:xfrm>
            <a:off x="1905000" y="6323013"/>
            <a:ext cx="2590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1B5F8F"/>
                </a:solidFill>
                <a:latin typeface="Arial" pitchFamily="34" charset="0"/>
                <a:ea typeface="ヒラギノ角ゴ ProN W3" pitchFamily="-128" charset="-128"/>
                <a:cs typeface="Arial"/>
                <a:sym typeface="Gill Sans Light" pitchFamily="-128" charset="0"/>
              </a:rPr>
              <a:t>COSEE Virtual Meeting</a:t>
            </a:r>
          </a:p>
          <a:p>
            <a:pPr algn="ctr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smtClean="0">
                <a:solidFill>
                  <a:srgbClr val="1B5F8F"/>
                </a:solidFill>
                <a:latin typeface="Arial" pitchFamily="34" charset="0"/>
                <a:ea typeface="ヒラギノ角ゴ ProN W3" pitchFamily="-128" charset="-128"/>
                <a:cs typeface="Arial"/>
                <a:sym typeface="Gill Sans Light" pitchFamily="-128" charset="0"/>
              </a:rPr>
              <a:t>November 4, 2014</a:t>
            </a:r>
          </a:p>
        </p:txBody>
      </p:sp>
      <p:sp>
        <p:nvSpPr>
          <p:cNvPr id="1039" name="Line 2"/>
          <p:cNvSpPr>
            <a:spLocks noChangeShapeType="1"/>
          </p:cNvSpPr>
          <p:nvPr/>
        </p:nvSpPr>
        <p:spPr bwMode="auto">
          <a:xfrm rot="10800000" flipH="1" flipV="1">
            <a:off x="0" y="6248400"/>
            <a:ext cx="9144000" cy="0"/>
          </a:xfrm>
          <a:prstGeom prst="line">
            <a:avLst/>
          </a:prstGeom>
          <a:noFill/>
          <a:ln w="50800">
            <a:solidFill>
              <a:srgbClr val="B2D0D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sp>
        <p:nvSpPr>
          <p:cNvPr id="1640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6430963"/>
            <a:ext cx="381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0C5890"/>
                </a:solidFill>
                <a:ea typeface="ＭＳ Ｐゴシック" pitchFamily="34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BDFED84-91AF-4410-9640-ADD4839B1339}" type="slidenum">
              <a:rPr lang="en-US" smtClean="0">
                <a:latin typeface="Arial" pitchFamily="34" charset="0"/>
                <a:cs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latin typeface="Arial" pitchFamily="34" charset="0"/>
              <a:cs typeface="Arial"/>
            </a:endParaRPr>
          </a:p>
        </p:txBody>
      </p:sp>
      <p:pic>
        <p:nvPicPr>
          <p:cNvPr id="1041" name="Picture 17" descr="Rutgers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465888"/>
            <a:ext cx="6096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6480175"/>
            <a:ext cx="7286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22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C5890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3C3C3C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3C3C3C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3C3C3C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3C3C3C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3C3C3C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gif"/><Relationship Id="rId20" Type="http://schemas.openxmlformats.org/officeDocument/2006/relationships/image" Target="../media/image48.png"/><Relationship Id="rId21" Type="http://schemas.openxmlformats.org/officeDocument/2006/relationships/image" Target="../media/image49.png"/><Relationship Id="rId22" Type="http://schemas.openxmlformats.org/officeDocument/2006/relationships/image" Target="../media/image50.jpg"/><Relationship Id="rId10" Type="http://schemas.openxmlformats.org/officeDocument/2006/relationships/image" Target="../media/image39.gif"/><Relationship Id="rId11" Type="http://schemas.openxmlformats.org/officeDocument/2006/relationships/image" Target="../media/image40.gif"/><Relationship Id="rId12" Type="http://schemas.openxmlformats.org/officeDocument/2006/relationships/image" Target="../media/image41.png"/><Relationship Id="rId13" Type="http://schemas.openxmlformats.org/officeDocument/2006/relationships/image" Target="../media/image30.png"/><Relationship Id="rId14" Type="http://schemas.openxmlformats.org/officeDocument/2006/relationships/image" Target="../media/image42.png"/><Relationship Id="rId15" Type="http://schemas.openxmlformats.org/officeDocument/2006/relationships/image" Target="../media/image43.gif"/><Relationship Id="rId16" Type="http://schemas.openxmlformats.org/officeDocument/2006/relationships/image" Target="../media/image44.gif"/><Relationship Id="rId17" Type="http://schemas.openxmlformats.org/officeDocument/2006/relationships/image" Target="../media/image45.gif"/><Relationship Id="rId18" Type="http://schemas.openxmlformats.org/officeDocument/2006/relationships/image" Target="../media/image46.gif"/><Relationship Id="rId19" Type="http://schemas.openxmlformats.org/officeDocument/2006/relationships/image" Target="../media/image47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gif"/><Relationship Id="rId4" Type="http://schemas.openxmlformats.org/officeDocument/2006/relationships/image" Target="../media/image33.gif"/><Relationship Id="rId5" Type="http://schemas.openxmlformats.org/officeDocument/2006/relationships/image" Target="../media/image34.gif"/><Relationship Id="rId6" Type="http://schemas.openxmlformats.org/officeDocument/2006/relationships/image" Target="../media/image35.gif"/><Relationship Id="rId7" Type="http://schemas.openxmlformats.org/officeDocument/2006/relationships/image" Target="../media/image36.gif"/><Relationship Id="rId8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png"/><Relationship Id="rId6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jpeg"/><Relationship Id="rId5" Type="http://schemas.openxmlformats.org/officeDocument/2006/relationships/image" Target="../media/image62.png"/><Relationship Id="rId6" Type="http://schemas.openxmlformats.org/officeDocument/2006/relationships/image" Target="../media/image63.jpe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7" Type="http://schemas.openxmlformats.org/officeDocument/2006/relationships/image" Target="../media/image69.jpg"/><Relationship Id="rId8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Relationship Id="rId3" Type="http://schemas.openxmlformats.org/officeDocument/2006/relationships/image" Target="../media/image7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Relationship Id="rId3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Relationship Id="rId3" Type="http://schemas.openxmlformats.org/officeDocument/2006/relationships/image" Target="../media/image7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microsoft.com/office/2007/relationships/hdphoto" Target="../media/hdphoto2.wdp"/><Relationship Id="rId5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4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8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Relationship Id="rId3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99" y="0"/>
            <a:ext cx="9155799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168" y="3893837"/>
            <a:ext cx="34739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Scott </a:t>
            </a:r>
            <a:r>
              <a:rPr lang="en-US" sz="2800" dirty="0" smtClean="0">
                <a:solidFill>
                  <a:schemeClr val="bg1"/>
                </a:solidFill>
              </a:rPr>
              <a:t>Glenn, Oscar Schofield, Grace Saba, Travis Miles, Hugh </a:t>
            </a:r>
            <a:r>
              <a:rPr lang="en-US" sz="2800" dirty="0" err="1" smtClean="0">
                <a:solidFill>
                  <a:schemeClr val="bg1"/>
                </a:solidFill>
              </a:rPr>
              <a:t>Roarty</a:t>
            </a:r>
            <a:r>
              <a:rPr lang="en-US" sz="2800" dirty="0" smtClean="0">
                <a:solidFill>
                  <a:schemeClr val="bg1"/>
                </a:solidFill>
              </a:rPr>
              <a:t> &amp; Josh </a:t>
            </a:r>
            <a:r>
              <a:rPr lang="en-US" sz="2800" dirty="0" err="1" smtClean="0">
                <a:solidFill>
                  <a:schemeClr val="bg1"/>
                </a:solidFill>
              </a:rPr>
              <a:t>Kohut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i="1" dirty="0" smtClean="0">
                <a:solidFill>
                  <a:schemeClr val="bg1"/>
                </a:solidFill>
              </a:rPr>
              <a:t>Rutgers </a:t>
            </a:r>
            <a:r>
              <a:rPr lang="en-US" sz="2800" i="1" dirty="0" smtClean="0">
                <a:solidFill>
                  <a:schemeClr val="bg1"/>
                </a:solidFill>
              </a:rPr>
              <a:t>University </a:t>
            </a:r>
            <a:r>
              <a:rPr lang="en-US" sz="2800" b="1" i="1" dirty="0" smtClean="0">
                <a:solidFill>
                  <a:schemeClr val="bg1"/>
                </a:solidFill>
              </a:rPr>
              <a:t> 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1800" y="16934"/>
            <a:ext cx="9155799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Ocean is Our Classroom:</a:t>
            </a:r>
          </a:p>
          <a:p>
            <a:pPr algn="ctr"/>
            <a:r>
              <a:rPr lang="en-US" sz="3600" b="1" dirty="0" smtClean="0"/>
              <a:t>A 4-Year Research Track for </a:t>
            </a:r>
          </a:p>
          <a:p>
            <a:pPr algn="ctr"/>
            <a:r>
              <a:rPr lang="en-US" sz="3600" b="1" dirty="0" smtClean="0"/>
              <a:t>Undergraduate Exploration, Research and Discovery in Oceanography </a:t>
            </a:r>
            <a:endParaRPr lang="en-US" sz="3600" b="1" dirty="0" smtClean="0"/>
          </a:p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4652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01600" y="983563"/>
            <a:ext cx="8906933" cy="5027769"/>
            <a:chOff x="64" y="654"/>
            <a:chExt cx="3596" cy="1702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" y="694"/>
              <a:ext cx="3596" cy="1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2230" y="654"/>
              <a:ext cx="504" cy="201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9" name="Picture 8" descr="NOA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207498"/>
            <a:ext cx="912779" cy="912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9200" y="337232"/>
            <a:ext cx="7457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Global Ocean Observations for Climate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13717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5867400"/>
            <a:ext cx="9144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5334000" y="2857496"/>
            <a:ext cx="990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Vessels -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6027738" y="3640128"/>
            <a:ext cx="14922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sp>
        <p:nvSpPr>
          <p:cNvPr id="19461" name="TextBox 8"/>
          <p:cNvSpPr txBox="1">
            <a:spLocks noChangeArrowheads="1"/>
          </p:cNvSpPr>
          <p:nvPr/>
        </p:nvSpPr>
        <p:spPr bwMode="auto">
          <a:xfrm>
            <a:off x="6027738" y="3959215"/>
            <a:ext cx="11779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Ships/ Vessels</a:t>
            </a:r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6027738" y="4278303"/>
            <a:ext cx="11001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REMUS</a:t>
            </a:r>
          </a:p>
        </p:txBody>
      </p:sp>
      <p:sp>
        <p:nvSpPr>
          <p:cNvPr id="19463" name="TextBox 10"/>
          <p:cNvSpPr txBox="1">
            <a:spLocks noChangeArrowheads="1"/>
          </p:cNvSpPr>
          <p:nvPr/>
        </p:nvSpPr>
        <p:spPr bwMode="auto">
          <a:xfrm>
            <a:off x="6027738" y="4597390"/>
            <a:ext cx="86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Modeling</a:t>
            </a:r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027738" y="4916478"/>
            <a:ext cx="10207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Leadership</a:t>
            </a:r>
          </a:p>
        </p:txBody>
      </p:sp>
      <p:sp>
        <p:nvSpPr>
          <p:cNvPr id="19465" name="TextBox 12"/>
          <p:cNvSpPr txBox="1">
            <a:spLocks noChangeArrowheads="1"/>
          </p:cNvSpPr>
          <p:nvPr/>
        </p:nvSpPr>
        <p:spPr bwMode="auto">
          <a:xfrm>
            <a:off x="7440613" y="3640128"/>
            <a:ext cx="7080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CODAR</a:t>
            </a:r>
          </a:p>
        </p:txBody>
      </p:sp>
      <p:sp>
        <p:nvSpPr>
          <p:cNvPr id="19466" name="TextBox 13"/>
          <p:cNvSpPr txBox="1">
            <a:spLocks noChangeArrowheads="1"/>
          </p:cNvSpPr>
          <p:nvPr/>
        </p:nvSpPr>
        <p:spPr bwMode="auto">
          <a:xfrm>
            <a:off x="7440613" y="3959215"/>
            <a:ext cx="7080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Glider</a:t>
            </a:r>
          </a:p>
        </p:txBody>
      </p:sp>
      <p:sp>
        <p:nvSpPr>
          <p:cNvPr id="19467" name="TextBox 14"/>
          <p:cNvSpPr txBox="1">
            <a:spLocks noChangeArrowheads="1"/>
          </p:cNvSpPr>
          <p:nvPr/>
        </p:nvSpPr>
        <p:spPr bwMode="auto">
          <a:xfrm>
            <a:off x="7440613" y="4278303"/>
            <a:ext cx="7874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Data Vis.</a:t>
            </a:r>
          </a:p>
        </p:txBody>
      </p:sp>
      <p:sp>
        <p:nvSpPr>
          <p:cNvPr id="19468" name="TextBox 15"/>
          <p:cNvSpPr txBox="1">
            <a:spLocks noChangeArrowheads="1"/>
          </p:cNvSpPr>
          <p:nvPr/>
        </p:nvSpPr>
        <p:spPr bwMode="auto">
          <a:xfrm>
            <a:off x="7440613" y="4597390"/>
            <a:ext cx="7080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Security</a:t>
            </a:r>
          </a:p>
        </p:txBody>
      </p:sp>
      <p:sp>
        <p:nvSpPr>
          <p:cNvPr id="19469" name="TextBox 16"/>
          <p:cNvSpPr txBox="1">
            <a:spLocks noChangeArrowheads="1"/>
          </p:cNvSpPr>
          <p:nvPr/>
        </p:nvSpPr>
        <p:spPr bwMode="auto">
          <a:xfrm>
            <a:off x="7440613" y="4916478"/>
            <a:ext cx="8651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Education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91200" y="3481378"/>
            <a:ext cx="2436813" cy="18335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058" y="778935"/>
            <a:ext cx="2702628" cy="10922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50800" algn="ctr" rotWithShape="0">
              <a:srgbClr val="000000">
                <a:alpha val="20999"/>
              </a:srgbClr>
            </a:outerShdw>
          </a:effectLst>
        </p:spPr>
      </p:pic>
      <p:sp>
        <p:nvSpPr>
          <p:cNvPr id="19479" name="TextBox 30"/>
          <p:cNvSpPr txBox="1">
            <a:spLocks noChangeArrowheads="1"/>
          </p:cNvSpPr>
          <p:nvPr/>
        </p:nvSpPr>
        <p:spPr bwMode="auto">
          <a:xfrm>
            <a:off x="2924175" y="762000"/>
            <a:ext cx="21050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Global Component</a:t>
            </a:r>
          </a:p>
        </p:txBody>
      </p:sp>
      <p:sp>
        <p:nvSpPr>
          <p:cNvPr id="19480" name="TextBox 31"/>
          <p:cNvSpPr txBox="1">
            <a:spLocks noChangeArrowheads="1"/>
          </p:cNvSpPr>
          <p:nvPr/>
        </p:nvSpPr>
        <p:spPr bwMode="auto">
          <a:xfrm>
            <a:off x="2590800" y="1946853"/>
            <a:ext cx="2314575" cy="91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National Component</a:t>
            </a:r>
          </a:p>
        </p:txBody>
      </p:sp>
      <p:sp>
        <p:nvSpPr>
          <p:cNvPr id="19481" name="TextBox 32"/>
          <p:cNvSpPr txBox="1">
            <a:spLocks noChangeArrowheads="1"/>
          </p:cNvSpPr>
          <p:nvPr/>
        </p:nvSpPr>
        <p:spPr bwMode="auto">
          <a:xfrm>
            <a:off x="825500" y="2209800"/>
            <a:ext cx="20701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Regional Component</a:t>
            </a:r>
          </a:p>
        </p:txBody>
      </p:sp>
      <p:sp>
        <p:nvSpPr>
          <p:cNvPr id="19482" name="TextBox 33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U.S. Integrated Ocean Observing System (IOOS)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040063" y="1552571"/>
            <a:ext cx="979487" cy="28257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Right Arrow 35"/>
          <p:cNvSpPr/>
          <p:nvPr/>
        </p:nvSpPr>
        <p:spPr>
          <a:xfrm rot="1837255">
            <a:off x="3530600" y="2882896"/>
            <a:ext cx="977900" cy="23971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Right Arrow 36"/>
          <p:cNvSpPr/>
          <p:nvPr/>
        </p:nvSpPr>
        <p:spPr>
          <a:xfrm rot="5400000">
            <a:off x="196057" y="2518565"/>
            <a:ext cx="977900" cy="28098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87" name="TextBox 38"/>
          <p:cNvSpPr txBox="1">
            <a:spLocks noChangeArrowheads="1"/>
          </p:cNvSpPr>
          <p:nvPr/>
        </p:nvSpPr>
        <p:spPr bwMode="auto">
          <a:xfrm>
            <a:off x="4953000" y="5715000"/>
            <a:ext cx="37565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17 U.S. Federal Agencies</a:t>
            </a:r>
          </a:p>
        </p:txBody>
      </p:sp>
      <p:sp>
        <p:nvSpPr>
          <p:cNvPr id="19488" name="TextBox 39"/>
          <p:cNvSpPr txBox="1">
            <a:spLocks noChangeArrowheads="1"/>
          </p:cNvSpPr>
          <p:nvPr/>
        </p:nvSpPr>
        <p:spPr bwMode="auto">
          <a:xfrm>
            <a:off x="257175" y="5715000"/>
            <a:ext cx="36825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11 Regional Associations</a:t>
            </a:r>
          </a:p>
        </p:txBody>
      </p:sp>
      <p:pic>
        <p:nvPicPr>
          <p:cNvPr id="2" name="Picture 1" descr="BOEMR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556" y="4533049"/>
            <a:ext cx="597477" cy="597477"/>
          </a:xfrm>
          <a:prstGeom prst="rect">
            <a:avLst/>
          </a:prstGeom>
        </p:spPr>
      </p:pic>
      <p:pic>
        <p:nvPicPr>
          <p:cNvPr id="3" name="Picture 2" descr="CSREE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670" y="5194997"/>
            <a:ext cx="543598" cy="543598"/>
          </a:xfrm>
          <a:prstGeom prst="rect">
            <a:avLst/>
          </a:prstGeom>
        </p:spPr>
      </p:pic>
      <p:pic>
        <p:nvPicPr>
          <p:cNvPr id="4" name="Picture 3" descr="DOE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836" y="3782552"/>
            <a:ext cx="615757" cy="615757"/>
          </a:xfrm>
          <a:prstGeom prst="rect">
            <a:avLst/>
          </a:prstGeom>
        </p:spPr>
      </p:pic>
      <p:pic>
        <p:nvPicPr>
          <p:cNvPr id="5" name="Picture 4" descr="DO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77" y="4531269"/>
            <a:ext cx="583045" cy="583045"/>
          </a:xfrm>
          <a:prstGeom prst="rect">
            <a:avLst/>
          </a:prstGeom>
        </p:spPr>
      </p:pic>
      <p:pic>
        <p:nvPicPr>
          <p:cNvPr id="6" name="Picture 5" descr="DOT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138" y="4527378"/>
            <a:ext cx="589779" cy="589779"/>
          </a:xfrm>
          <a:prstGeom prst="rect">
            <a:avLst/>
          </a:prstGeom>
        </p:spPr>
      </p:pic>
      <p:pic>
        <p:nvPicPr>
          <p:cNvPr id="7" name="Picture 6" descr="EPA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517" y="4501208"/>
            <a:ext cx="595552" cy="595552"/>
          </a:xfrm>
          <a:prstGeom prst="rect">
            <a:avLst/>
          </a:prstGeom>
        </p:spPr>
      </p:pic>
      <p:pic>
        <p:nvPicPr>
          <p:cNvPr id="8" name="Picture 7" descr="FDA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613" y="4596990"/>
            <a:ext cx="977013" cy="394469"/>
          </a:xfrm>
          <a:prstGeom prst="rect">
            <a:avLst/>
          </a:prstGeom>
        </p:spPr>
      </p:pic>
      <p:pic>
        <p:nvPicPr>
          <p:cNvPr id="9" name="Picture 8" descr="JCS.g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58" y="5180076"/>
            <a:ext cx="562845" cy="562845"/>
          </a:xfrm>
          <a:prstGeom prst="rect">
            <a:avLst/>
          </a:prstGeom>
        </p:spPr>
      </p:pic>
      <p:pic>
        <p:nvPicPr>
          <p:cNvPr id="10" name="Picture 9" descr="MMC.g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290" y="5168005"/>
            <a:ext cx="596516" cy="596516"/>
          </a:xfrm>
          <a:prstGeom prst="rect">
            <a:avLst/>
          </a:prstGeom>
        </p:spPr>
      </p:pic>
      <p:pic>
        <p:nvPicPr>
          <p:cNvPr id="11" name="Picture 10" descr="NASA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04" y="3076306"/>
            <a:ext cx="693690" cy="693690"/>
          </a:xfrm>
          <a:prstGeom prst="rect">
            <a:avLst/>
          </a:prstGeom>
        </p:spPr>
      </p:pic>
      <p:pic>
        <p:nvPicPr>
          <p:cNvPr id="12" name="Picture 11" descr="NOAA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849" y="3109982"/>
            <a:ext cx="626342" cy="626342"/>
          </a:xfrm>
          <a:prstGeom prst="rect">
            <a:avLst/>
          </a:prstGeom>
        </p:spPr>
      </p:pic>
      <p:pic>
        <p:nvPicPr>
          <p:cNvPr id="13" name="Picture 12" descr="NSF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439" y="3130573"/>
            <a:ext cx="593629" cy="593629"/>
          </a:xfrm>
          <a:prstGeom prst="rect">
            <a:avLst/>
          </a:prstGeom>
        </p:spPr>
      </p:pic>
      <p:pic>
        <p:nvPicPr>
          <p:cNvPr id="14" name="Picture 13" descr="ONR.g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04" y="3139869"/>
            <a:ext cx="1234403" cy="554537"/>
          </a:xfrm>
          <a:prstGeom prst="rect">
            <a:avLst/>
          </a:prstGeom>
        </p:spPr>
      </p:pic>
      <p:pic>
        <p:nvPicPr>
          <p:cNvPr id="15" name="Picture 14" descr="USACE.g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594" y="3759888"/>
            <a:ext cx="691765" cy="691765"/>
          </a:xfrm>
          <a:prstGeom prst="rect">
            <a:avLst/>
          </a:prstGeom>
        </p:spPr>
      </p:pic>
      <p:pic>
        <p:nvPicPr>
          <p:cNvPr id="16" name="Picture 15" descr="USARC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14" y="3817089"/>
            <a:ext cx="608063" cy="608063"/>
          </a:xfrm>
          <a:prstGeom prst="rect">
            <a:avLst/>
          </a:prstGeom>
        </p:spPr>
      </p:pic>
      <p:pic>
        <p:nvPicPr>
          <p:cNvPr id="17" name="Picture 16" descr="USCG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913" y="3785054"/>
            <a:ext cx="623455" cy="623455"/>
          </a:xfrm>
          <a:prstGeom prst="rect">
            <a:avLst/>
          </a:prstGeom>
        </p:spPr>
      </p:pic>
      <p:pic>
        <p:nvPicPr>
          <p:cNvPr id="19" name="Picture 18" descr="USGS.gif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74" y="5265951"/>
            <a:ext cx="1250394" cy="459894"/>
          </a:xfrm>
          <a:prstGeom prst="rect">
            <a:avLst/>
          </a:prstGeom>
        </p:spPr>
      </p:pic>
      <p:pic>
        <p:nvPicPr>
          <p:cNvPr id="45" name="Picture 44" descr="Screen shot 2011-11-15 at 4.08.34 AM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6368123"/>
            <a:ext cx="9144000" cy="642277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7021287" y="6457890"/>
            <a:ext cx="1954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http://</a:t>
            </a:r>
            <a:r>
              <a:rPr lang="en-US" sz="2000" b="1" dirty="0" err="1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ioos.gov</a:t>
            </a:r>
            <a:endParaRPr lang="en-US" sz="2000" b="1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4648200" y="2508246"/>
            <a:ext cx="4454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solidFill>
                  <a:srgbClr val="000000"/>
                </a:solidFill>
                <a:latin typeface="Calibri"/>
                <a:ea typeface="ＭＳ Ｐゴシック" charset="0"/>
                <a:cs typeface="ＭＳ Ｐゴシック" charset="0"/>
              </a:rPr>
              <a:t>15 Regional Alliances in GOOS</a:t>
            </a:r>
          </a:p>
        </p:txBody>
      </p:sp>
      <p:pic>
        <p:nvPicPr>
          <p:cNvPr id="21" name="Picture 20" descr="map_all_regions_text_500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9" y="3276600"/>
            <a:ext cx="3209851" cy="2484425"/>
          </a:xfrm>
          <a:prstGeom prst="rect">
            <a:avLst/>
          </a:prstGeom>
        </p:spPr>
      </p:pic>
      <p:pic>
        <p:nvPicPr>
          <p:cNvPr id="23" name="Picture 22" descr="gramap2013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682" y="609600"/>
            <a:ext cx="4092717" cy="1828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14600" y="6435880"/>
            <a:ext cx="379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prstClr val="white"/>
                </a:solidFill>
                <a:latin typeface="Arial" charset="0"/>
                <a:ea typeface="ＭＳ Ｐゴシック" charset="0"/>
                <a:cs typeface="ＭＳ Ｐゴシック" charset="0"/>
              </a:rPr>
              <a:t>Serving Society &amp; Science</a:t>
            </a:r>
            <a:endParaRPr lang="en-US" sz="2400" dirty="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535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18585" y="935880"/>
            <a:ext cx="840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Ships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685623" y="935880"/>
            <a:ext cx="1062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Gliders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935880"/>
            <a:ext cx="1122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Drifters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117980" y="4407647"/>
            <a:ext cx="4569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Increasing Control, Capacity &amp; Cost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Mobile Subsurface Profile Observation Capabilities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831514" y="5409342"/>
            <a:ext cx="5119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Decreasing Endurance &amp; Risk Tolerance</a:t>
            </a:r>
            <a:endParaRPr lang="en-US" sz="2400" dirty="0"/>
          </a:p>
        </p:txBody>
      </p:sp>
      <p:pic>
        <p:nvPicPr>
          <p:cNvPr id="2" name="Picture 1" descr="Screen Shot 2015-06-10 at 1.10.56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33" y="1807091"/>
            <a:ext cx="2295136" cy="2337992"/>
          </a:xfrm>
          <a:prstGeom prst="rect">
            <a:avLst/>
          </a:prstGeom>
        </p:spPr>
      </p:pic>
      <p:pic>
        <p:nvPicPr>
          <p:cNvPr id="7" name="Picture 6" descr="Screen Shot 2015-06-10 at 1.41.21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9888" y="1807091"/>
            <a:ext cx="3181298" cy="23606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8797" y="1807091"/>
            <a:ext cx="2889592" cy="234496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1042005" y="4869312"/>
            <a:ext cx="7114940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29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5-06-16 at 10.51.03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17635"/>
            <a:ext cx="4307390" cy="2492132"/>
          </a:xfrm>
          <a:prstGeom prst="rect">
            <a:avLst/>
          </a:prstGeom>
        </p:spPr>
      </p:pic>
      <p:pic>
        <p:nvPicPr>
          <p:cNvPr id="6" name="Picture 1" descr="RU27_route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9038" y="4927270"/>
            <a:ext cx="5320888" cy="183985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Underwater Gliders have Evolved Rapidly</a:t>
            </a:r>
            <a:endParaRPr lang="en-US" sz="2800" b="1" dirty="0"/>
          </a:p>
        </p:txBody>
      </p:sp>
      <p:pic>
        <p:nvPicPr>
          <p:cNvPr id="8" name="Picture 7" descr="11311464024_7f3304db29_b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9038" y="3347226"/>
            <a:ext cx="5320888" cy="15469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1892" y="517635"/>
            <a:ext cx="12709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1989</a:t>
            </a:r>
            <a:r>
              <a:rPr lang="en-US" sz="2400" dirty="0" smtClean="0"/>
              <a:t> Science Fiction Article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852877" y="2409457"/>
            <a:ext cx="3773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1999</a:t>
            </a:r>
          </a:p>
          <a:p>
            <a:r>
              <a:rPr lang="en-US" sz="2400" dirty="0" smtClean="0"/>
              <a:t>First Slocum deployed at Sea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000970" y="4623554"/>
            <a:ext cx="1839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2009</a:t>
            </a:r>
          </a:p>
          <a:p>
            <a:r>
              <a:rPr lang="en-US" sz="2400" dirty="0" smtClean="0"/>
              <a:t>First Glider</a:t>
            </a:r>
          </a:p>
          <a:p>
            <a:r>
              <a:rPr lang="en-US" sz="2400" dirty="0" smtClean="0"/>
              <a:t>crosses an Ocean Basin</a:t>
            </a:r>
            <a:endParaRPr lang="en-US" sz="2400" dirty="0"/>
          </a:p>
        </p:txBody>
      </p:sp>
      <p:pic>
        <p:nvPicPr>
          <p:cNvPr id="14" name="Picture 13" descr="Screen Shot 2015-06-16 at 10.52.54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451877"/>
            <a:ext cx="1748725" cy="1092453"/>
          </a:xfrm>
          <a:prstGeom prst="rect">
            <a:avLst/>
          </a:prstGeom>
        </p:spPr>
      </p:pic>
      <p:pic>
        <p:nvPicPr>
          <p:cNvPr id="15" name="Picture 14" descr="0722dougcla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867" y="459352"/>
            <a:ext cx="3073892" cy="23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40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Sustained Subsurface Profile Observations </a:t>
            </a:r>
          </a:p>
          <a:p>
            <a:pPr algn="ctr"/>
            <a:r>
              <a:rPr lang="en-US" sz="2800" b="1" dirty="0" smtClean="0"/>
              <a:t>by Gliders - 1 Center</a:t>
            </a:r>
            <a:endParaRPr lang="en-US" sz="2800" b="1" dirty="0"/>
          </a:p>
        </p:txBody>
      </p:sp>
      <p:pic>
        <p:nvPicPr>
          <p:cNvPr id="4" name="Picture 3" descr="rucool_global_map_black_ax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8" y="1005612"/>
            <a:ext cx="9069452" cy="501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4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/>
              <a:t>Trans-Atlantic Glider Challenge –</a:t>
            </a:r>
            <a:r>
              <a:rPr lang="en-US" sz="2800" b="1" dirty="0" smtClean="0"/>
              <a:t> May 24, 2006 </a:t>
            </a:r>
            <a:r>
              <a:rPr lang="en-US" sz="2800" b="1" dirty="0"/>
              <a:t>–</a:t>
            </a:r>
            <a:r>
              <a:rPr lang="en-US" sz="2400" b="1" dirty="0"/>
              <a:t> </a:t>
            </a:r>
          </a:p>
          <a:p>
            <a:pPr algn="ctr"/>
            <a:r>
              <a:rPr lang="en-US" sz="2400" b="1" dirty="0"/>
              <a:t>UNESCO E.U./U.S. Baltic Sea Conference in </a:t>
            </a:r>
            <a:r>
              <a:rPr lang="en-US" sz="2400" b="1" dirty="0" smtClean="0"/>
              <a:t>Lithuania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72" y="1905000"/>
            <a:ext cx="1645920" cy="2057400"/>
          </a:xfrm>
          <a:prstGeom prst="rect">
            <a:avLst/>
          </a:prstGeom>
        </p:spPr>
      </p:pic>
      <p:pic>
        <p:nvPicPr>
          <p:cNvPr id="10" name="Picture 9" descr="Screen shot 2011-03-25 at 5.00.3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772" y="990600"/>
            <a:ext cx="3810000" cy="7038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" y="3962400"/>
            <a:ext cx="4114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“I have something you need to do for the good of your country.”</a:t>
            </a:r>
            <a:endParaRPr lang="en-US" b="1" i="1" dirty="0" smtClean="0"/>
          </a:p>
          <a:p>
            <a:endParaRPr lang="en-US" i="1" dirty="0" smtClean="0"/>
          </a:p>
          <a:p>
            <a:r>
              <a:rPr lang="en-US" i="1" dirty="0" smtClean="0"/>
              <a:t>“Take one of your gliders, modify it, and fly it across the Atlantic, inspiring students along the way.”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42306" y="2050143"/>
            <a:ext cx="2605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Dr. Rick </a:t>
            </a:r>
            <a:r>
              <a:rPr lang="en-US" sz="1600" b="1" dirty="0" err="1" smtClean="0"/>
              <a:t>Spinrad</a:t>
            </a:r>
            <a:endParaRPr lang="en-US" sz="1600" b="1" dirty="0" smtClean="0"/>
          </a:p>
          <a:p>
            <a:endParaRPr lang="en-US" sz="800" b="1" dirty="0" smtClean="0"/>
          </a:p>
          <a:p>
            <a:r>
              <a:rPr lang="en-US" sz="1600" b="1" dirty="0" smtClean="0"/>
              <a:t>Assistant  Administrator</a:t>
            </a:r>
          </a:p>
          <a:p>
            <a:endParaRPr lang="en-US" sz="800" b="1" dirty="0" smtClean="0"/>
          </a:p>
          <a:p>
            <a:r>
              <a:rPr lang="en-US" sz="1600" b="1" dirty="0" smtClean="0"/>
              <a:t>NOAA</a:t>
            </a:r>
          </a:p>
          <a:p>
            <a:r>
              <a:rPr lang="en-US" sz="1600" b="1" dirty="0" smtClean="0"/>
              <a:t>Office of Oceanic and Atmospheric Research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023555" y="2808111"/>
            <a:ext cx="309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RU27: 7,400 km in 221 days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2514600"/>
            <a:ext cx="309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RU27: 7,400 km in 221 days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 descr="Screen Shot 2013-09-25 at 1.09.4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229" y="990600"/>
            <a:ext cx="4832704" cy="1784383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/>
          <a:srcRect l="25755" t="14532" r="24863" b="3348"/>
          <a:stretch>
            <a:fillRect/>
          </a:stretch>
        </p:blipFill>
        <p:spPr bwMode="auto">
          <a:xfrm>
            <a:off x="4343400" y="3200400"/>
            <a:ext cx="2286000" cy="27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Screen Shot 2014-03-09 at 3.36.49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64" y="3200400"/>
            <a:ext cx="2457736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599" y="5334000"/>
            <a:ext cx="2454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Positive risk-taking is required for innovation in STEM careers!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461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475356"/>
            <a:ext cx="4731899" cy="5847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Margaret </a:t>
            </a:r>
            <a:r>
              <a:rPr lang="en-US" sz="2000" b="1" u="sng" dirty="0" err="1" smtClean="0"/>
              <a:t>Leinen</a:t>
            </a:r>
            <a:r>
              <a:rPr lang="en-US" sz="2000" b="1" dirty="0" smtClean="0"/>
              <a:t> – </a:t>
            </a:r>
            <a:r>
              <a:rPr lang="en-US" dirty="0" smtClean="0"/>
              <a:t>Director, Scripps Institute of Oceanography 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       Mentorship – Mind the gender gap</a:t>
            </a:r>
            <a:endParaRPr lang="en-US" dirty="0">
              <a:solidFill>
                <a:srgbClr val="FF0000"/>
              </a:solidFill>
            </a:endParaRPr>
          </a:p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sz="2000" b="1" u="sng" dirty="0" smtClean="0"/>
              <a:t>Shirley </a:t>
            </a:r>
            <a:r>
              <a:rPr lang="en-US" sz="2000" b="1" u="sng" dirty="0" err="1" smtClean="0"/>
              <a:t>Tilghman</a:t>
            </a:r>
            <a:r>
              <a:rPr lang="en-US" sz="2000" b="1" dirty="0" smtClean="0"/>
              <a:t> –</a:t>
            </a:r>
            <a:r>
              <a:rPr lang="en-US" dirty="0" smtClean="0"/>
              <a:t> Former President, Princeton University</a:t>
            </a:r>
          </a:p>
          <a:p>
            <a:r>
              <a:rPr lang="en-US" dirty="0" smtClean="0"/>
              <a:t>       </a:t>
            </a:r>
            <a:r>
              <a:rPr lang="en-US" dirty="0" smtClean="0">
                <a:solidFill>
                  <a:srgbClr val="FF0000"/>
                </a:solidFill>
              </a:rPr>
              <a:t>Turn the pyramid upside down -          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Start living the life of a scientist early</a:t>
            </a:r>
          </a:p>
          <a:p>
            <a:endParaRPr lang="en-US" sz="800" dirty="0" smtClean="0"/>
          </a:p>
          <a:p>
            <a:endParaRPr lang="en-US" sz="800" dirty="0" smtClean="0"/>
          </a:p>
          <a:p>
            <a:r>
              <a:rPr lang="en-US" sz="2000" b="1" u="sng" dirty="0" smtClean="0"/>
              <a:t>Susan Avery</a:t>
            </a:r>
            <a:r>
              <a:rPr lang="en-US" sz="2000" b="1" dirty="0" smtClean="0"/>
              <a:t> – </a:t>
            </a:r>
            <a:r>
              <a:rPr lang="en-US" dirty="0" smtClean="0"/>
              <a:t> </a:t>
            </a:r>
            <a:r>
              <a:rPr lang="en-US" dirty="0"/>
              <a:t>D</a:t>
            </a:r>
            <a:r>
              <a:rPr lang="en-US" dirty="0" smtClean="0"/>
              <a:t>irector, Woods Hole Oceanographic Institution                        </a:t>
            </a:r>
          </a:p>
          <a:p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resent and publish scientific results</a:t>
            </a:r>
          </a:p>
          <a:p>
            <a:endParaRPr lang="en-US" sz="800" dirty="0" smtClean="0"/>
          </a:p>
          <a:p>
            <a:r>
              <a:rPr lang="en-US" sz="2000" b="1" u="sng" dirty="0"/>
              <a:t>Kathy Sullivan</a:t>
            </a:r>
            <a:r>
              <a:rPr lang="en-US" sz="2000" b="1" dirty="0"/>
              <a:t> –</a:t>
            </a:r>
            <a:r>
              <a:rPr lang="en-US" dirty="0"/>
              <a:t> </a:t>
            </a:r>
            <a:r>
              <a:rPr lang="en-US" dirty="0" smtClean="0"/>
              <a:t>Administrator, NOAA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Encourage </a:t>
            </a:r>
            <a:r>
              <a:rPr lang="en-US" dirty="0" smtClean="0">
                <a:solidFill>
                  <a:srgbClr val="FF0000"/>
                </a:solidFill>
              </a:rPr>
              <a:t>them to be </a:t>
            </a:r>
            <a:r>
              <a:rPr lang="en-US" dirty="0" smtClean="0">
                <a:solidFill>
                  <a:srgbClr val="FF0000"/>
                </a:solidFill>
              </a:rPr>
              <a:t>explorers</a:t>
            </a:r>
            <a:endParaRPr lang="en-US" dirty="0">
              <a:solidFill>
                <a:srgbClr val="FF0000"/>
              </a:solidFill>
            </a:endParaRPr>
          </a:p>
          <a:p>
            <a:endParaRPr lang="en-US" sz="800" dirty="0"/>
          </a:p>
          <a:p>
            <a:r>
              <a:rPr lang="en-US" sz="2000" b="1" u="sng" dirty="0"/>
              <a:t>Louis </a:t>
            </a:r>
            <a:r>
              <a:rPr lang="en-US" sz="2000" b="1" u="sng" dirty="0" err="1"/>
              <a:t>Uccellini</a:t>
            </a:r>
            <a:r>
              <a:rPr lang="en-US" sz="2000" b="1" dirty="0"/>
              <a:t> –</a:t>
            </a:r>
            <a:r>
              <a:rPr lang="en-US" dirty="0"/>
              <a:t> Director, National Weather Service</a:t>
            </a:r>
          </a:p>
          <a:p>
            <a:r>
              <a:rPr lang="en-US" dirty="0"/>
              <a:t>        </a:t>
            </a:r>
            <a:r>
              <a:rPr lang="en-US" dirty="0" smtClean="0"/>
              <a:t> </a:t>
            </a:r>
            <a:r>
              <a:rPr lang="en-US" dirty="0">
                <a:solidFill>
                  <a:srgbClr val="FF0000"/>
                </a:solidFill>
              </a:rPr>
              <a:t>Explore our global models</a:t>
            </a:r>
          </a:p>
          <a:p>
            <a:endParaRPr lang="en-US" sz="800" dirty="0"/>
          </a:p>
          <a:p>
            <a:r>
              <a:rPr lang="en-US" sz="2000" b="1" u="sng" dirty="0" err="1" smtClean="0"/>
              <a:t>Zdenka</a:t>
            </a:r>
            <a:r>
              <a:rPr lang="en-US" sz="2000" b="1" u="sng" dirty="0" smtClean="0"/>
              <a:t> Willis</a:t>
            </a:r>
            <a:r>
              <a:rPr lang="en-US" sz="2000" b="1" dirty="0" smtClean="0"/>
              <a:t> </a:t>
            </a:r>
            <a:r>
              <a:rPr lang="en-US" sz="2000" b="1" dirty="0"/>
              <a:t>–</a:t>
            </a:r>
            <a:r>
              <a:rPr lang="en-US" dirty="0"/>
              <a:t> </a:t>
            </a:r>
            <a:r>
              <a:rPr lang="en-US" dirty="0" smtClean="0"/>
              <a:t>Director, U.S. IOOS</a:t>
            </a:r>
          </a:p>
          <a:p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Communicate what you’ve learned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11" descr="MargaretLein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32" y="457199"/>
            <a:ext cx="1443996" cy="17831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772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Advice from Some Friends</a:t>
            </a:r>
            <a:endParaRPr lang="en-US" sz="2800" b="1" dirty="0"/>
          </a:p>
        </p:txBody>
      </p:sp>
      <p:pic>
        <p:nvPicPr>
          <p:cNvPr id="11" name="Picture 10" descr="portrait_photo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48" y="2171923"/>
            <a:ext cx="1447652" cy="2171477"/>
          </a:xfrm>
          <a:prstGeom prst="rect">
            <a:avLst/>
          </a:prstGeom>
        </p:spPr>
      </p:pic>
      <p:pic>
        <p:nvPicPr>
          <p:cNvPr id="16" name="Picture 15" descr="coolroo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999" y="562048"/>
            <a:ext cx="2590800" cy="1723952"/>
          </a:xfrm>
          <a:prstGeom prst="rect">
            <a:avLst/>
          </a:prstGeom>
        </p:spPr>
      </p:pic>
      <p:pic>
        <p:nvPicPr>
          <p:cNvPr id="17" name="Picture 16" descr="louU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1" y="2514599"/>
            <a:ext cx="2565398" cy="1777777"/>
          </a:xfrm>
          <a:prstGeom prst="rect">
            <a:avLst/>
          </a:prstGeom>
        </p:spPr>
      </p:pic>
      <p:pic>
        <p:nvPicPr>
          <p:cNvPr id="3" name="Picture 2" descr="avery_bio_n1_20221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98767"/>
            <a:ext cx="1449065" cy="18734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8533" y="4362643"/>
            <a:ext cx="2578100" cy="171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1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RU27_route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876300"/>
            <a:ext cx="4815891" cy="234902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838200"/>
            <a:ext cx="3200401" cy="24003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Screen Shot 2013-09-25 at 12.25.0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3733" y="3506643"/>
            <a:ext cx="4250267" cy="2761594"/>
          </a:xfrm>
          <a:prstGeom prst="rect">
            <a:avLst/>
          </a:prstGeom>
        </p:spPr>
      </p:pic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129825328"/>
              </p:ext>
            </p:extLst>
          </p:nvPr>
        </p:nvGraphicFramePr>
        <p:xfrm>
          <a:off x="117385" y="3394079"/>
          <a:ext cx="4776348" cy="2766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16000" y="3984851"/>
            <a:ext cx="1524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Trans-Atlantic Glider Challenge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2781300"/>
            <a:ext cx="309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RU27: 7,400 km in 221 days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0" y="1"/>
            <a:ext cx="9144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smtClean="0"/>
              <a:t>The Trans-</a:t>
            </a:r>
            <a:r>
              <a:rPr lang="en-US" sz="2800" b="1" dirty="0"/>
              <a:t>A</a:t>
            </a:r>
            <a:r>
              <a:rPr lang="en-US" sz="2800" b="1" dirty="0" smtClean="0"/>
              <a:t>tlantic Glider Challenge</a:t>
            </a:r>
          </a:p>
          <a:p>
            <a:pPr algn="ctr"/>
            <a:r>
              <a:rPr lang="en-US" sz="2400" b="1" dirty="0" smtClean="0"/>
              <a:t>December 9, 2009 </a:t>
            </a:r>
            <a:r>
              <a:rPr lang="en-US" sz="2400" b="1" dirty="0"/>
              <a:t>–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Baiona</a:t>
            </a:r>
            <a:r>
              <a:rPr lang="en-US" sz="2400" b="1" dirty="0" smtClean="0"/>
              <a:t>, Spain</a:t>
            </a:r>
            <a:r>
              <a:rPr lang="en-US" dirty="0" smtClean="0">
                <a:solidFill>
                  <a:schemeClr val="bg1"/>
                </a:solidFill>
              </a:rPr>
              <a:t>                 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458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8500" y="4559300"/>
            <a:ext cx="78149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Marine Science Undergraduate Major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Common Core – Background Courses + Ocean Methods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Specialize in Physical, Biological, Chemical, Geology, Policy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Research Requirement – at least 6 research credits</a:t>
            </a:r>
          </a:p>
        </p:txBody>
      </p:sp>
      <p:pic>
        <p:nvPicPr>
          <p:cNvPr id="4" name="Picture 3" descr="8432163777_ac43db5eaa_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21" y="57447"/>
            <a:ext cx="7531439" cy="441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6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7600" y="4470400"/>
            <a:ext cx="69172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Ocean Methods – Hands-on Portion of Common Core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Use modern oceanographic sensors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Plan and conduct a research cruise on local estuary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Analyze data and present results</a:t>
            </a:r>
          </a:p>
        </p:txBody>
      </p:sp>
      <p:pic>
        <p:nvPicPr>
          <p:cNvPr id="5" name="Picture 4" descr="21740360283_1d5a81ad6d_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75"/>
            <a:ext cx="4703233" cy="3527425"/>
          </a:xfrm>
          <a:prstGeom prst="rect">
            <a:avLst/>
          </a:prstGeom>
        </p:spPr>
      </p:pic>
      <p:pic>
        <p:nvPicPr>
          <p:cNvPr id="7" name="Picture 6" descr="6919382466_a9cdab2cfe_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4" y="457200"/>
            <a:ext cx="4656666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3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GliderImag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799" y="0"/>
            <a:ext cx="9155799" cy="6248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168" y="3893837"/>
            <a:ext cx="34739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Scott </a:t>
            </a:r>
            <a:r>
              <a:rPr lang="en-US" sz="2800" dirty="0" smtClean="0">
                <a:solidFill>
                  <a:schemeClr val="bg1"/>
                </a:solidFill>
              </a:rPr>
              <a:t>Glenn, Oscar Schofield, Grace Saba, Travis Miles, Hugh </a:t>
            </a:r>
            <a:r>
              <a:rPr lang="en-US" sz="2800" dirty="0" err="1" smtClean="0">
                <a:solidFill>
                  <a:schemeClr val="bg1"/>
                </a:solidFill>
              </a:rPr>
              <a:t>Roarty</a:t>
            </a:r>
            <a:r>
              <a:rPr lang="en-US" sz="2800" dirty="0" smtClean="0">
                <a:solidFill>
                  <a:schemeClr val="bg1"/>
                </a:solidFill>
              </a:rPr>
              <a:t> &amp; Josh </a:t>
            </a:r>
            <a:r>
              <a:rPr lang="en-US" sz="2800" dirty="0" err="1" smtClean="0">
                <a:solidFill>
                  <a:schemeClr val="bg1"/>
                </a:solidFill>
              </a:rPr>
              <a:t>Kohut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i="1" dirty="0" smtClean="0">
                <a:solidFill>
                  <a:schemeClr val="bg1"/>
                </a:solidFill>
              </a:rPr>
              <a:t>Rutgers </a:t>
            </a:r>
            <a:r>
              <a:rPr lang="en-US" sz="2800" i="1" dirty="0" smtClean="0">
                <a:solidFill>
                  <a:schemeClr val="bg1"/>
                </a:solidFill>
              </a:rPr>
              <a:t>University </a:t>
            </a:r>
            <a:r>
              <a:rPr lang="en-US" sz="2800" b="1" i="1" dirty="0" smtClean="0">
                <a:solidFill>
                  <a:schemeClr val="bg1"/>
                </a:solidFill>
              </a:rPr>
              <a:t> 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1800" y="16934"/>
            <a:ext cx="9155799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The Ocean is Our Classroom:</a:t>
            </a:r>
          </a:p>
          <a:p>
            <a:pPr algn="ctr"/>
            <a:r>
              <a:rPr lang="en-US" sz="3600" b="1" dirty="0" smtClean="0"/>
              <a:t>A 4-Year Research Track for </a:t>
            </a:r>
          </a:p>
          <a:p>
            <a:pPr algn="ctr"/>
            <a:r>
              <a:rPr lang="en-US" sz="3600" b="1" dirty="0" smtClean="0"/>
              <a:t>Undergraduate Exploration, Research and Discovery in Oceanography </a:t>
            </a:r>
            <a:endParaRPr lang="en-US" sz="3600" b="1" dirty="0" smtClean="0"/>
          </a:p>
          <a:p>
            <a:r>
              <a:rPr lang="en-US" sz="24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86200" y="2251068"/>
            <a:ext cx="525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Why it matters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Some </a:t>
            </a:r>
            <a:r>
              <a:rPr lang="en-US" sz="2800" dirty="0" smtClean="0"/>
              <a:t>global-scale technologies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Use </a:t>
            </a:r>
            <a:r>
              <a:rPr lang="en-US" sz="2800" dirty="0" smtClean="0"/>
              <a:t>in our classroom</a:t>
            </a:r>
          </a:p>
        </p:txBody>
      </p:sp>
    </p:spTree>
    <p:extLst>
      <p:ext uri="{BB962C8B-B14F-4D97-AF65-F5344CB8AC3E}">
        <p14:creationId xmlns:p14="http://schemas.microsoft.com/office/powerpoint/2010/main" val="3059444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4584700"/>
            <a:ext cx="71352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Oceanography House - </a:t>
            </a:r>
            <a:r>
              <a:rPr lang="en-US" sz="2400" b="1" dirty="0"/>
              <a:t>Freshman Learning Community</a:t>
            </a:r>
            <a:endParaRPr lang="en-US" sz="2400" b="1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Introduction to research opportunities and tools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Mentorship by upper level students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Intro research cruise on the Raritan Estuary</a:t>
            </a:r>
          </a:p>
        </p:txBody>
      </p:sp>
      <p:pic>
        <p:nvPicPr>
          <p:cNvPr id="3" name="Picture 2" descr="Screen Shot 2015-10-21 at 11.02.42 A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755" y="114300"/>
            <a:ext cx="5962745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36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457647"/>
            <a:ext cx="862287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Research Course – 1.5 credits every semester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Can be taken multiple times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Cognitive Apprenticeship model – “watch on, do one, teach one”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Senior level students mentor younger students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Uses COSEE/OOI Concept Maps for organization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Research conference presentations at the end - overcome fear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Honor a high level guest speaker</a:t>
            </a:r>
          </a:p>
        </p:txBody>
      </p:sp>
      <p:pic>
        <p:nvPicPr>
          <p:cNvPr id="5" name="Picture 4" descr="Screen Shot 2015-10-07 at 2.29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74171"/>
          </a:xfrm>
          <a:prstGeom prst="rect">
            <a:avLst/>
          </a:prstGeom>
        </p:spPr>
      </p:pic>
      <p:pic>
        <p:nvPicPr>
          <p:cNvPr id="7" name="Picture 6" descr="11311493394_be66a3448b_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53" y="2389088"/>
            <a:ext cx="2779747" cy="185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36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658" y="2768600"/>
            <a:ext cx="4878259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Endless Summer Research Institute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June-August at Rutgers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NSF RIOS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Industry-sponsored students –</a:t>
            </a:r>
          </a:p>
          <a:p>
            <a:pPr lvl="1"/>
            <a:r>
              <a:rPr lang="en-US" sz="2400" dirty="0"/>
              <a:t> </a:t>
            </a:r>
            <a:r>
              <a:rPr lang="en-US" sz="2400" dirty="0" smtClean="0"/>
              <a:t>    ( e.g. Teledyne)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U.S. Naval Academy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January in Southern Hemisphere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Antarctica - LTER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South Africa – HF Radar Course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Brazil – Glider Course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</p:txBody>
      </p:sp>
      <p:pic>
        <p:nvPicPr>
          <p:cNvPr id="3" name="Picture 2" descr="DSCN35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917" y="3208514"/>
            <a:ext cx="3742516" cy="2806887"/>
          </a:xfrm>
          <a:prstGeom prst="rect">
            <a:avLst/>
          </a:prstGeom>
        </p:spPr>
      </p:pic>
      <p:pic>
        <p:nvPicPr>
          <p:cNvPr id="4" name="Picture 3" descr="Screen Shot 2015-10-21 at 10.26.06 A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58" y="219687"/>
            <a:ext cx="3860800" cy="2548913"/>
          </a:xfrm>
          <a:prstGeom prst="rect">
            <a:avLst/>
          </a:prstGeom>
        </p:spPr>
      </p:pic>
      <p:pic>
        <p:nvPicPr>
          <p:cNvPr id="5" name="Picture 4" descr="GroupPhoto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599" y="219687"/>
            <a:ext cx="3827197" cy="254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73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600" y="4305300"/>
            <a:ext cx="81355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Critical role of MTS/IEEE Oceans Conferences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Student chapters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Students submit abstracts &amp; papers that can be referenced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Students attend conference and give talks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Students visit vendors and return with job offers</a:t>
            </a:r>
          </a:p>
        </p:txBody>
      </p:sp>
      <p:pic>
        <p:nvPicPr>
          <p:cNvPr id="5" name="Picture 4" descr="Screen Shot 2015-10-21 at 11.13.5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6100"/>
            <a:ext cx="9144000" cy="1913206"/>
          </a:xfrm>
          <a:prstGeom prst="rect">
            <a:avLst/>
          </a:prstGeom>
        </p:spPr>
      </p:pic>
      <p:pic>
        <p:nvPicPr>
          <p:cNvPr id="6" name="Picture 5" descr="IMG_997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400175"/>
            <a:ext cx="3873500" cy="2905125"/>
          </a:xfrm>
          <a:prstGeom prst="rect">
            <a:avLst/>
          </a:prstGeom>
        </p:spPr>
      </p:pic>
      <p:pic>
        <p:nvPicPr>
          <p:cNvPr id="7" name="Picture 6" descr="IMG_997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960" y="1367106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73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NSF Ocean Observatories Initiative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413933"/>
            <a:ext cx="45720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A Sustained at Sea </a:t>
            </a:r>
          </a:p>
          <a:p>
            <a:pPr marL="0" indent="0">
              <a:buNone/>
            </a:pPr>
            <a:r>
              <a:rPr lang="en-US" sz="2400" b="1" dirty="0" smtClean="0"/>
              <a:t>Scientific Observing Presence</a:t>
            </a:r>
          </a:p>
          <a:p>
            <a:pPr marL="0" indent="0">
              <a:buNone/>
            </a:pPr>
            <a:r>
              <a:rPr lang="en-US" sz="2400" b="1" dirty="0" smtClean="0"/>
              <a:t>on a Global Scale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/>
              <a:t>Five Integrated Components</a:t>
            </a:r>
          </a:p>
          <a:p>
            <a:r>
              <a:rPr lang="en-US" sz="2400" dirty="0" smtClean="0"/>
              <a:t>High </a:t>
            </a:r>
            <a:r>
              <a:rPr lang="en-US" sz="2400" dirty="0"/>
              <a:t>Latitude Global </a:t>
            </a:r>
            <a:r>
              <a:rPr lang="en-US" sz="2400" dirty="0" smtClean="0"/>
              <a:t>Arrays</a:t>
            </a:r>
            <a:endParaRPr lang="en-US" sz="2400" dirty="0"/>
          </a:p>
          <a:p>
            <a:r>
              <a:rPr lang="en-US" sz="2400" dirty="0" smtClean="0"/>
              <a:t>Plate</a:t>
            </a:r>
            <a:r>
              <a:rPr lang="en-US" sz="2400" dirty="0"/>
              <a:t>-scale </a:t>
            </a:r>
            <a:r>
              <a:rPr lang="en-US" sz="2400" dirty="0" smtClean="0"/>
              <a:t>Cabled Array</a:t>
            </a:r>
            <a:endParaRPr lang="en-US" sz="2400" dirty="0"/>
          </a:p>
          <a:p>
            <a:r>
              <a:rPr lang="en-US" sz="2400" dirty="0" smtClean="0"/>
              <a:t>Coastal Dynamics </a:t>
            </a:r>
            <a:r>
              <a:rPr lang="en-US" sz="2400" dirty="0"/>
              <a:t>Arrays</a:t>
            </a:r>
          </a:p>
          <a:p>
            <a:r>
              <a:rPr lang="en-US" sz="2400" dirty="0" smtClean="0"/>
              <a:t>Cyber Data Access Network</a:t>
            </a:r>
            <a:endParaRPr lang="en-US" sz="2400" dirty="0"/>
          </a:p>
          <a:p>
            <a:r>
              <a:rPr lang="en-US" sz="2400" dirty="0" smtClean="0"/>
              <a:t>Ocean Education Portal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AED9CE-CB21-4A88-8FD0-17E70449BA98}" type="slidenum">
              <a:rPr lang="en-US" smtClean="0">
                <a:cs typeface="Arial"/>
              </a:rPr>
              <a:pPr>
                <a:defRPr/>
              </a:pPr>
              <a:t>24</a:t>
            </a:fld>
            <a:endParaRPr lang="en-US" dirty="0">
              <a:cs typeface="Arial"/>
            </a:endParaRPr>
          </a:p>
        </p:txBody>
      </p:sp>
      <p:pic>
        <p:nvPicPr>
          <p:cNvPr id="5" name="Picture 4" descr="Screen shot 2013-05-06 at 1.57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399"/>
            <a:ext cx="4343400" cy="47913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3700" y="6311900"/>
            <a:ext cx="2527300" cy="488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91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OOI By the Numbers</a:t>
            </a:r>
            <a:endParaRPr lang="en-US" dirty="0"/>
          </a:p>
        </p:txBody>
      </p:sp>
      <p:pic>
        <p:nvPicPr>
          <p:cNvPr id="6" name="Picture 5" descr="OOI Produc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0"/>
            <a:ext cx="4431340" cy="3735288"/>
          </a:xfrm>
          <a:prstGeom prst="rect">
            <a:avLst/>
          </a:prstGeom>
        </p:spPr>
      </p:pic>
      <p:pic>
        <p:nvPicPr>
          <p:cNvPr id="7" name="Picture 6" descr="OOI Sta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0"/>
            <a:ext cx="3894575" cy="373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1400" y="5867400"/>
            <a:ext cx="1617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As of February 2014</a:t>
            </a:r>
            <a:endParaRPr lang="en-US" sz="12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663700" y="6311900"/>
            <a:ext cx="2933700" cy="488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43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7829550" cy="519113"/>
          </a:xfrm>
        </p:spPr>
        <p:txBody>
          <a:bodyPr>
            <a:normAutofit fontScale="90000"/>
          </a:bodyPr>
          <a:lstStyle/>
          <a:p>
            <a:r>
              <a:rPr lang="en-US" smtClean="0">
                <a:latin typeface="Helvetica" charset="0"/>
              </a:rPr>
              <a:t>Educational Visualization Service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7467600" cy="16002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>
                <a:cs typeface="+mn-cs"/>
                <a:sym typeface="Gill Sans" pitchFamily="1" charset="0"/>
              </a:rPr>
              <a:t>Buildin</a:t>
            </a:r>
            <a:r>
              <a:rPr lang="en-US" sz="2000" dirty="0" smtClean="0">
                <a:sym typeface="Gill Sans" pitchFamily="1" charset="0"/>
              </a:rPr>
              <a:t>g flexible and customizable </a:t>
            </a:r>
            <a:r>
              <a:rPr lang="en-US" sz="2000" dirty="0" smtClean="0">
                <a:cs typeface="+mn-cs"/>
                <a:sym typeface="Gill Sans" pitchFamily="1" charset="0"/>
              </a:rPr>
              <a:t>visualization tools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>
                <a:sym typeface="Gill Sans" pitchFamily="1" charset="0"/>
              </a:rPr>
              <a:t>F</a:t>
            </a:r>
            <a:r>
              <a:rPr lang="en-US" sz="2000" dirty="0" smtClean="0">
                <a:cs typeface="+mn-cs"/>
                <a:sym typeface="Gill Sans" pitchFamily="1" charset="0"/>
              </a:rPr>
              <a:t>ocused on time series and profiles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>
                <a:cs typeface="+mn-cs"/>
                <a:sym typeface="Gill Sans" pitchFamily="1" charset="0"/>
              </a:rPr>
              <a:t>Goal is to balance capability and usefulness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>
                <a:sym typeface="Gill Sans" pitchFamily="1" charset="0"/>
              </a:rPr>
              <a:t>Multiple entry points (teacher, student, developer)</a:t>
            </a:r>
            <a:r>
              <a:rPr lang="en-US" sz="2000" dirty="0" smtClean="0">
                <a:cs typeface="+mn-cs"/>
                <a:sym typeface="Gill Sans" pitchFamily="1" charset="0"/>
              </a:rPr>
              <a:t> </a:t>
            </a:r>
          </a:p>
        </p:txBody>
      </p:sp>
      <p:sp>
        <p:nvSpPr>
          <p:cNvPr id="33796" name="Slide Number Placeholder 3"/>
          <p:cNvSpPr txBox="1">
            <a:spLocks/>
          </p:cNvSpPr>
          <p:nvPr/>
        </p:nvSpPr>
        <p:spPr bwMode="auto">
          <a:xfrm>
            <a:off x="1524000" y="6430963"/>
            <a:ext cx="381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6435A057-4ACA-47EC-9D55-E04004CE05D6}" type="slidenum">
              <a:rPr lang="en-US" sz="1000">
                <a:latin typeface="Arial" pitchFamily="34" charset="0"/>
              </a:rPr>
              <a:pPr/>
              <a:t>26</a:t>
            </a:fld>
            <a:endParaRPr lang="en-US" sz="1000">
              <a:latin typeface="Arial" pitchFamily="34" charset="0"/>
            </a:endParaRPr>
          </a:p>
        </p:txBody>
      </p:sp>
      <p:pic>
        <p:nvPicPr>
          <p:cNvPr id="8" name="Picture 7" descr="C:\Users\crowley\Desktop\timeseries_january_comparison_09-12.jpg"/>
          <p:cNvPicPr>
            <a:picLocks noChangeAspect="1" noChangeArrowheads="1"/>
          </p:cNvPicPr>
          <p:nvPr/>
        </p:nvPicPr>
        <p:blipFill>
          <a:blip r:embed="rId3"/>
          <a:srcRect r="3175"/>
          <a:stretch>
            <a:fillRect/>
          </a:stretch>
        </p:blipFill>
        <p:spPr bwMode="auto">
          <a:xfrm>
            <a:off x="4572000" y="4572000"/>
            <a:ext cx="4038600" cy="1505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3" descr="viz_browser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r="6817" b="9085"/>
          <a:stretch>
            <a:fillRect/>
          </a:stretch>
        </p:blipFill>
        <p:spPr bwMode="auto">
          <a:xfrm>
            <a:off x="381000" y="2971800"/>
            <a:ext cx="3733800" cy="3009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3" descr="create_viz_instance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" t="7806" r="10208" b="35216"/>
          <a:stretch>
            <a:fillRect/>
          </a:stretch>
        </p:blipFill>
        <p:spPr bwMode="auto">
          <a:xfrm>
            <a:off x="5334000" y="2971800"/>
            <a:ext cx="2590800" cy="1373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63700" y="6311900"/>
            <a:ext cx="2933700" cy="488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309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685800"/>
            <a:ext cx="7519988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Helvetica" charset="0"/>
              </a:rPr>
              <a:t>Concept Mapper</a:t>
            </a:r>
          </a:p>
        </p:txBody>
      </p:sp>
      <p:sp>
        <p:nvSpPr>
          <p:cNvPr id="34820" name="Slide Number Placeholder 3"/>
          <p:cNvSpPr txBox="1">
            <a:spLocks/>
          </p:cNvSpPr>
          <p:nvPr/>
        </p:nvSpPr>
        <p:spPr bwMode="auto">
          <a:xfrm>
            <a:off x="1524000" y="6430963"/>
            <a:ext cx="381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fld id="{9B78E880-355D-434F-A972-CF2D0FC82255}" type="slidenum">
              <a:rPr lang="en-US" sz="1000">
                <a:latin typeface="Arial" pitchFamily="34" charset="0"/>
              </a:rPr>
              <a:pPr/>
              <a:t>27</a:t>
            </a:fld>
            <a:endParaRPr lang="en-US" sz="1000">
              <a:latin typeface="Arial" pitchFamily="34" charset="0"/>
            </a:endParaRPr>
          </a:p>
        </p:txBody>
      </p:sp>
      <p:sp>
        <p:nvSpPr>
          <p:cNvPr id="34819" name="Rectangle 3"/>
          <p:cNvSpPr txBox="1">
            <a:spLocks noChangeArrowheads="1"/>
          </p:cNvSpPr>
          <p:nvPr/>
        </p:nvSpPr>
        <p:spPr bwMode="auto">
          <a:xfrm>
            <a:off x="0" y="1676400"/>
            <a:ext cx="3429000" cy="419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050" tIns="19050" rIns="19050" bIns="19050"/>
          <a:lstStyle/>
          <a:p>
            <a:pPr marL="309563" indent="-209550" algn="l" defTabSz="342900" eaLnBrk="0" hangingPunct="0">
              <a:spcAft>
                <a:spcPts val="120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sz="2000" dirty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Concept Map </a:t>
            </a:r>
            <a:r>
              <a:rPr lang="en-US" sz="2000" dirty="0" smtClean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Builder (create &amp; edit) and Viewer</a:t>
            </a:r>
            <a:endParaRPr lang="en-US" sz="2000" dirty="0">
              <a:solidFill>
                <a:srgbClr val="3C3C3C"/>
              </a:solidFill>
              <a:latin typeface="Arial" pitchFamily="34" charset="0"/>
              <a:sym typeface="Gill Sans" charset="0"/>
            </a:endParaRPr>
          </a:p>
          <a:p>
            <a:pPr marL="309563" indent="-209550" algn="l" defTabSz="342900" eaLnBrk="0" hangingPunct="0">
              <a:spcAft>
                <a:spcPts val="120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sz="2000" dirty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Concept </a:t>
            </a:r>
            <a:r>
              <a:rPr lang="en-US" sz="2000" dirty="0" smtClean="0">
                <a:solidFill>
                  <a:srgbClr val="3C3C3C"/>
                </a:solidFill>
                <a:sym typeface="Gill Sans" charset="0"/>
              </a:rPr>
              <a:t>&amp;</a:t>
            </a:r>
            <a:r>
              <a:rPr lang="en-US" sz="2000" dirty="0" smtClean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 </a:t>
            </a:r>
            <a:r>
              <a:rPr lang="en-US" sz="2000" dirty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linking phrase </a:t>
            </a:r>
            <a:r>
              <a:rPr lang="en-US" sz="2000" dirty="0" smtClean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suggestions (ontologies)</a:t>
            </a:r>
            <a:endParaRPr lang="en-US" sz="2000" dirty="0">
              <a:solidFill>
                <a:srgbClr val="3C3C3C"/>
              </a:solidFill>
              <a:latin typeface="Arial" pitchFamily="34" charset="0"/>
              <a:sym typeface="Gill Sans" charset="0"/>
            </a:endParaRPr>
          </a:p>
          <a:p>
            <a:pPr marL="309563" indent="-209550" algn="l" defTabSz="342900" eaLnBrk="0" hangingPunct="0">
              <a:spcAft>
                <a:spcPts val="120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sz="2000" i="1" u="sng" dirty="0" smtClean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Embedded </a:t>
            </a:r>
            <a:r>
              <a:rPr lang="en-US" sz="2000" i="1" u="sng" dirty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content </a:t>
            </a:r>
            <a:r>
              <a:rPr lang="en-US" sz="2000" dirty="0" smtClean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resources such as descriptions, data visualizations, photos &amp; videos from OOI </a:t>
            </a:r>
            <a:r>
              <a:rPr lang="en-US" sz="2000" dirty="0" smtClean="0">
                <a:solidFill>
                  <a:srgbClr val="3C3C3C"/>
                </a:solidFill>
                <a:sym typeface="Gill Sans" charset="0"/>
              </a:rPr>
              <a:t>&amp;</a:t>
            </a:r>
            <a:r>
              <a:rPr lang="en-US" sz="2000" dirty="0" smtClean="0">
                <a:solidFill>
                  <a:srgbClr val="3C3C3C"/>
                </a:solidFill>
                <a:latin typeface="Arial" pitchFamily="34" charset="0"/>
                <a:sym typeface="Gill Sans" charset="0"/>
              </a:rPr>
              <a:t> outside resources</a:t>
            </a:r>
          </a:p>
          <a:p>
            <a:pPr marL="309563" indent="-209550" algn="l" defTabSz="342900" eaLnBrk="0" hangingPunct="0">
              <a:buClr>
                <a:srgbClr val="0C588D"/>
              </a:buClr>
              <a:buSzPct val="94000"/>
              <a:buFont typeface="Gill Sans" charset="0"/>
              <a:buChar char="•"/>
            </a:pPr>
            <a:endParaRPr lang="en-US" sz="2000" dirty="0">
              <a:solidFill>
                <a:srgbClr val="3C3C3C"/>
              </a:solidFill>
              <a:latin typeface="Arial" pitchFamily="34" charset="0"/>
              <a:sym typeface="Gill Sans" charset="0"/>
            </a:endParaRPr>
          </a:p>
        </p:txBody>
      </p:sp>
      <p:pic>
        <p:nvPicPr>
          <p:cNvPr id="8" name="Content Placeholder 5" descr="ooi_ontology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r="952" b="12069"/>
          <a:stretch>
            <a:fillRect/>
          </a:stretch>
        </p:blipFill>
        <p:spPr>
          <a:xfrm>
            <a:off x="3505200" y="1676400"/>
            <a:ext cx="5453529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63700" y="6311900"/>
            <a:ext cx="2933700" cy="488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54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7" name="Title 22"/>
          <p:cNvSpPr>
            <a:spLocks noGrp="1"/>
          </p:cNvSpPr>
          <p:nvPr>
            <p:ph type="title"/>
          </p:nvPr>
        </p:nvSpPr>
        <p:spPr>
          <a:xfrm>
            <a:off x="609600" y="609600"/>
            <a:ext cx="7829550" cy="5191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Data Investigation Builder</a:t>
            </a:r>
          </a:p>
        </p:txBody>
      </p:sp>
      <p:sp>
        <p:nvSpPr>
          <p:cNvPr id="37898" name="Rectangle 3"/>
          <p:cNvSpPr txBox="1">
            <a:spLocks noChangeArrowheads="1"/>
          </p:cNvSpPr>
          <p:nvPr/>
        </p:nvSpPr>
        <p:spPr bwMode="auto">
          <a:xfrm>
            <a:off x="304800" y="1295400"/>
            <a:ext cx="3962400" cy="2514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050" tIns="19050" rIns="19050" bIns="19050"/>
          <a:lstStyle/>
          <a:p>
            <a:pPr marL="309563" indent="-209550" algn="l" defTabSz="342900" eaLnBrk="0" hangingPunct="0">
              <a:spcAft>
                <a:spcPts val="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sz="2000" dirty="0" smtClean="0">
                <a:latin typeface="Arial" pitchFamily="34" charset="0"/>
                <a:sym typeface="Gill Sans" charset="0"/>
              </a:rPr>
              <a:t>Community library of lessons</a:t>
            </a:r>
          </a:p>
          <a:p>
            <a:pPr marL="309563" indent="-209550" algn="l" defTabSz="342900" eaLnBrk="0" hangingPunct="0">
              <a:spcAft>
                <a:spcPts val="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sz="2000" dirty="0" smtClean="0">
                <a:latin typeface="Arial" pitchFamily="34" charset="0"/>
                <a:sym typeface="Gill Sans" charset="0"/>
              </a:rPr>
              <a:t>Online </a:t>
            </a:r>
            <a:r>
              <a:rPr lang="en-US" sz="2000" dirty="0">
                <a:sym typeface="Gill Sans" charset="0"/>
              </a:rPr>
              <a:t>l</a:t>
            </a:r>
            <a:r>
              <a:rPr lang="en-US" sz="2000" dirty="0" smtClean="0">
                <a:latin typeface="Arial" pitchFamily="34" charset="0"/>
                <a:sym typeface="Gill Sans" charset="0"/>
              </a:rPr>
              <a:t>esson </a:t>
            </a:r>
            <a:r>
              <a:rPr lang="en-US" sz="2000" dirty="0" smtClean="0">
                <a:sym typeface="Gill Sans" charset="0"/>
              </a:rPr>
              <a:t>template</a:t>
            </a:r>
          </a:p>
          <a:p>
            <a:pPr marL="309563" indent="-209550" algn="l" defTabSz="342900" eaLnBrk="0" hangingPunct="0">
              <a:spcAft>
                <a:spcPts val="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sz="2000" dirty="0" smtClean="0">
                <a:latin typeface="Arial" pitchFamily="34" charset="0"/>
                <a:sym typeface="Gill Sans" charset="0"/>
              </a:rPr>
              <a:t>Lesson Builder Wizard (step by step design process)</a:t>
            </a:r>
            <a:endParaRPr lang="en-US" sz="2000" dirty="0">
              <a:latin typeface="Arial" pitchFamily="34" charset="0"/>
              <a:sym typeface="Gill Sans" charset="0"/>
            </a:endParaRPr>
          </a:p>
          <a:p>
            <a:pPr marL="309563" indent="-209550" algn="l" defTabSz="342900" eaLnBrk="0" hangingPunct="0">
              <a:spcAft>
                <a:spcPts val="0"/>
              </a:spcAft>
              <a:buClr>
                <a:srgbClr val="0C588D"/>
              </a:buClr>
              <a:buSzPct val="94000"/>
              <a:buFont typeface="Gill Sans" charset="0"/>
              <a:buChar char="•"/>
            </a:pPr>
            <a:r>
              <a:rPr lang="en-US" sz="2000" dirty="0" smtClean="0">
                <a:latin typeface="Arial" pitchFamily="34" charset="0"/>
                <a:sym typeface="Gill Sans" charset="0"/>
              </a:rPr>
              <a:t>EPE </a:t>
            </a:r>
            <a:r>
              <a:rPr lang="en-US" sz="2000" dirty="0">
                <a:sym typeface="Gill Sans" charset="0"/>
              </a:rPr>
              <a:t>r</a:t>
            </a:r>
            <a:r>
              <a:rPr lang="en-US" sz="2000" dirty="0" smtClean="0">
                <a:latin typeface="Arial" pitchFamily="34" charset="0"/>
                <a:sym typeface="Gill Sans" charset="0"/>
              </a:rPr>
              <a:t>esource integration</a:t>
            </a:r>
            <a:endParaRPr lang="en-US" sz="2000" dirty="0">
              <a:latin typeface="Arial" pitchFamily="34" charset="0"/>
              <a:sym typeface="Gill Sans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971800"/>
            <a:ext cx="3200399" cy="3026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" name="Group 33"/>
          <p:cNvGrpSpPr/>
          <p:nvPr/>
        </p:nvGrpSpPr>
        <p:grpSpPr>
          <a:xfrm>
            <a:off x="457200" y="3352800"/>
            <a:ext cx="7722781" cy="588818"/>
            <a:chOff x="457200" y="3352800"/>
            <a:chExt cx="7722781" cy="588818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2"/>
            <a:srcRect t="16388" r="27462" b="71094"/>
            <a:stretch>
              <a:fillRect/>
            </a:stretch>
          </p:blipFill>
          <p:spPr bwMode="auto">
            <a:xfrm>
              <a:off x="4572000" y="3352800"/>
              <a:ext cx="3607981" cy="5888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8" name="Rectangle 27"/>
            <p:cNvSpPr/>
            <p:nvPr/>
          </p:nvSpPr>
          <p:spPr bwMode="auto">
            <a:xfrm>
              <a:off x="457200" y="3429000"/>
              <a:ext cx="2362200" cy="457200"/>
            </a:xfrm>
            <a:prstGeom prst="rect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30" name="Straight Connector 29"/>
            <p:cNvCxnSpPr>
              <a:endCxn id="27" idx="1"/>
            </p:cNvCxnSpPr>
            <p:nvPr/>
          </p:nvCxnSpPr>
          <p:spPr bwMode="auto">
            <a:xfrm flipV="1">
              <a:off x="2819400" y="3647209"/>
              <a:ext cx="1752600" cy="10391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2" name="Group 61"/>
          <p:cNvGrpSpPr/>
          <p:nvPr/>
        </p:nvGrpSpPr>
        <p:grpSpPr>
          <a:xfrm>
            <a:off x="4267200" y="1447800"/>
            <a:ext cx="2066453" cy="2474190"/>
            <a:chOff x="4267200" y="1447800"/>
            <a:chExt cx="2066453" cy="247419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67200" y="1447800"/>
              <a:ext cx="2066453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2" name="Rectangle 31"/>
            <p:cNvSpPr/>
            <p:nvPr/>
          </p:nvSpPr>
          <p:spPr bwMode="auto">
            <a:xfrm>
              <a:off x="5132438" y="3733800"/>
              <a:ext cx="548695" cy="188190"/>
            </a:xfrm>
            <a:prstGeom prst="rect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33" name="Straight Connector 32"/>
            <p:cNvCxnSpPr>
              <a:endCxn id="1027" idx="2"/>
            </p:cNvCxnSpPr>
            <p:nvPr/>
          </p:nvCxnSpPr>
          <p:spPr bwMode="auto">
            <a:xfrm flipH="1" flipV="1">
              <a:off x="5300427" y="2819400"/>
              <a:ext cx="109773" cy="914401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1" name="Group 60"/>
          <p:cNvGrpSpPr/>
          <p:nvPr/>
        </p:nvGrpSpPr>
        <p:grpSpPr>
          <a:xfrm>
            <a:off x="5715000" y="1295400"/>
            <a:ext cx="2971800" cy="2626590"/>
            <a:chOff x="5715000" y="1295400"/>
            <a:chExt cx="2971800" cy="262659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81800" y="1295400"/>
              <a:ext cx="1905000" cy="9220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5" name="Rectangle 34"/>
            <p:cNvSpPr/>
            <p:nvPr/>
          </p:nvSpPr>
          <p:spPr bwMode="auto">
            <a:xfrm>
              <a:off x="5715000" y="3733800"/>
              <a:ext cx="457200" cy="188190"/>
            </a:xfrm>
            <a:prstGeom prst="rect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42" name="Straight Connector 41"/>
            <p:cNvCxnSpPr>
              <a:stCxn id="35" idx="0"/>
              <a:endCxn id="1029" idx="2"/>
            </p:cNvCxnSpPr>
            <p:nvPr/>
          </p:nvCxnSpPr>
          <p:spPr bwMode="auto">
            <a:xfrm flipV="1">
              <a:off x="5943600" y="2217445"/>
              <a:ext cx="1790700" cy="1516355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3" name="Group 62"/>
          <p:cNvGrpSpPr/>
          <p:nvPr/>
        </p:nvGrpSpPr>
        <p:grpSpPr>
          <a:xfrm>
            <a:off x="6172200" y="2362200"/>
            <a:ext cx="2514600" cy="1559790"/>
            <a:chOff x="6172200" y="2362200"/>
            <a:chExt cx="2514600" cy="155979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6172200" y="3733800"/>
              <a:ext cx="533400" cy="188190"/>
            </a:xfrm>
            <a:prstGeom prst="rect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781800" y="2362200"/>
              <a:ext cx="1905000" cy="7890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45" name="Straight Connector 44"/>
            <p:cNvCxnSpPr>
              <a:stCxn id="36" idx="0"/>
              <a:endCxn id="1028" idx="2"/>
            </p:cNvCxnSpPr>
            <p:nvPr/>
          </p:nvCxnSpPr>
          <p:spPr bwMode="auto">
            <a:xfrm flipV="1">
              <a:off x="6438900" y="3151204"/>
              <a:ext cx="1295400" cy="582596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0" name="Group 59"/>
          <p:cNvGrpSpPr/>
          <p:nvPr/>
        </p:nvGrpSpPr>
        <p:grpSpPr>
          <a:xfrm>
            <a:off x="4038600" y="3733800"/>
            <a:ext cx="3124200" cy="1362872"/>
            <a:chOff x="4038600" y="3733800"/>
            <a:chExt cx="3124200" cy="1362872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38600" y="4114800"/>
              <a:ext cx="1905000" cy="981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7" name="Rectangle 36"/>
            <p:cNvSpPr/>
            <p:nvPr/>
          </p:nvSpPr>
          <p:spPr bwMode="auto">
            <a:xfrm>
              <a:off x="6705600" y="3733800"/>
              <a:ext cx="457200" cy="188190"/>
            </a:xfrm>
            <a:prstGeom prst="rect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48" name="Straight Connector 47"/>
            <p:cNvCxnSpPr>
              <a:stCxn id="1030" idx="3"/>
              <a:endCxn id="37" idx="2"/>
            </p:cNvCxnSpPr>
            <p:nvPr/>
          </p:nvCxnSpPr>
          <p:spPr bwMode="auto">
            <a:xfrm flipV="1">
              <a:off x="5943600" y="3921990"/>
              <a:ext cx="990600" cy="683746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64" name="Group 63"/>
          <p:cNvGrpSpPr/>
          <p:nvPr/>
        </p:nvGrpSpPr>
        <p:grpSpPr>
          <a:xfrm>
            <a:off x="5486400" y="3733800"/>
            <a:ext cx="2133600" cy="1753357"/>
            <a:chOff x="5486400" y="3733800"/>
            <a:chExt cx="2133600" cy="1753357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486400" y="4648200"/>
              <a:ext cx="1905000" cy="8389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8" name="Rectangle 37"/>
            <p:cNvSpPr/>
            <p:nvPr/>
          </p:nvSpPr>
          <p:spPr bwMode="auto">
            <a:xfrm>
              <a:off x="7162800" y="3733800"/>
              <a:ext cx="457200" cy="188190"/>
            </a:xfrm>
            <a:prstGeom prst="rect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51" name="Straight Connector 50"/>
            <p:cNvCxnSpPr>
              <a:stCxn id="1031" idx="0"/>
              <a:endCxn id="38" idx="2"/>
            </p:cNvCxnSpPr>
            <p:nvPr/>
          </p:nvCxnSpPr>
          <p:spPr bwMode="auto">
            <a:xfrm flipV="1">
              <a:off x="6438900" y="3921990"/>
              <a:ext cx="952500" cy="72621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59" name="Group 58"/>
          <p:cNvGrpSpPr/>
          <p:nvPr/>
        </p:nvGrpSpPr>
        <p:grpSpPr>
          <a:xfrm>
            <a:off x="6934200" y="3733800"/>
            <a:ext cx="1905000" cy="2315333"/>
            <a:chOff x="6934200" y="3733800"/>
            <a:chExt cx="1905000" cy="2315333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934200" y="5029200"/>
              <a:ext cx="1905000" cy="10199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9" name="Rectangle 38"/>
            <p:cNvSpPr/>
            <p:nvPr/>
          </p:nvSpPr>
          <p:spPr bwMode="auto">
            <a:xfrm>
              <a:off x="7620000" y="3733800"/>
              <a:ext cx="533400" cy="188190"/>
            </a:xfrm>
            <a:prstGeom prst="rect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54" name="Straight Connector 53"/>
            <p:cNvCxnSpPr>
              <a:stCxn id="1032" idx="0"/>
              <a:endCxn id="39" idx="2"/>
            </p:cNvCxnSpPr>
            <p:nvPr/>
          </p:nvCxnSpPr>
          <p:spPr bwMode="auto">
            <a:xfrm flipV="1">
              <a:off x="7886700" y="3921990"/>
              <a:ext cx="0" cy="110721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40" name="TextBox 39"/>
          <p:cNvSpPr txBox="1"/>
          <p:nvPr/>
        </p:nvSpPr>
        <p:spPr>
          <a:xfrm>
            <a:off x="1663700" y="6311900"/>
            <a:ext cx="2933700" cy="488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93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ip with glider underwater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0908" y="-1305440"/>
            <a:ext cx="14512782" cy="8163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2495" y="2957221"/>
            <a:ext cx="1000435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What did the students get out of this?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</a:rPr>
              <a:t>Experience Multimodal Multiplatform Science</a:t>
            </a: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</a:rPr>
              <a:t>Numerous speaking opportunities – Learn to Communicate.</a:t>
            </a: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</a:rPr>
              <a:t>Research on their Resume.</a:t>
            </a: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</a:rPr>
              <a:t>Leads to Summer Internships – National &amp; International.</a:t>
            </a: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</a:rPr>
              <a:t>Leads to Graduate School Acceptances.</a:t>
            </a: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</a:rPr>
              <a:t>Leads to Job Offers from Glider Operations Centers.</a:t>
            </a: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</a:rPr>
              <a:t>Leads to higher rankings in the environmental job market.</a:t>
            </a: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</a:rPr>
              <a:t>Meet national and international leaders in oceanography.</a:t>
            </a: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</a:rPr>
              <a:t>Develop friendships that persist across space and time.</a:t>
            </a:r>
          </a:p>
          <a:p>
            <a:pPr marL="342900" indent="-342900">
              <a:buAutoNum type="arabicParenR"/>
            </a:pPr>
            <a:r>
              <a:rPr lang="en-US" sz="2000" dirty="0" smtClean="0">
                <a:solidFill>
                  <a:srgbClr val="FFFF00"/>
                </a:solidFill>
              </a:rPr>
              <a:t>They return to tell others of the importance of this experience.</a:t>
            </a:r>
          </a:p>
          <a:p>
            <a:pPr marL="342900" indent="-342900">
              <a:buAutoNum type="arabicParenR"/>
            </a:pPr>
            <a:endParaRPr lang="en-US" dirty="0"/>
          </a:p>
        </p:txBody>
      </p:sp>
      <p:pic>
        <p:nvPicPr>
          <p:cNvPr id="6" name="Picture 5" descr="coolro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1" y="177611"/>
            <a:ext cx="3651359" cy="242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10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127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/>
          </p:cNvSpPr>
          <p:nvPr/>
        </p:nvSpPr>
        <p:spPr bwMode="auto">
          <a:xfrm>
            <a:off x="423306" y="5954680"/>
            <a:ext cx="59912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61176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dirty="0">
                <a:ea typeface="ＭＳ Ｐゴシック" charset="0"/>
              </a:rPr>
              <a:t>Data Source: Defense Meteorological Satellites Program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41751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“The Earth at Night” as Observed from Space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53995" y="0"/>
            <a:ext cx="96011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 </a:t>
            </a:r>
            <a:r>
              <a:rPr lang="en-US" sz="3200" b="1" dirty="0" smtClean="0"/>
              <a:t>Our Student’s Grand Challenge: Transform This World</a:t>
            </a:r>
          </a:p>
        </p:txBody>
      </p:sp>
    </p:spTree>
    <p:extLst>
      <p:ext uri="{BB962C8B-B14F-4D97-AF65-F5344CB8AC3E}">
        <p14:creationId xmlns:p14="http://schemas.microsoft.com/office/powerpoint/2010/main" val="27092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blurRad="127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/>
          </p:cNvSpPr>
          <p:nvPr/>
        </p:nvSpPr>
        <p:spPr bwMode="auto">
          <a:xfrm>
            <a:off x="561975" y="5959880"/>
            <a:ext cx="5991225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61176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dirty="0">
                <a:ea typeface="ＭＳ Ｐゴシック" charset="0"/>
              </a:rPr>
              <a:t>Data Source: SEDAC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375104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“The Earth at Night” based on Global Population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Into This World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5315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 </a:t>
            </a:r>
            <a:r>
              <a:rPr lang="en-US" sz="3200" b="1" dirty="0" smtClean="0"/>
              <a:t>While the Earth is Changing</a:t>
            </a:r>
            <a:endParaRPr lang="en-US" sz="3200" b="1" dirty="0"/>
          </a:p>
        </p:txBody>
      </p:sp>
      <p:pic>
        <p:nvPicPr>
          <p:cNvPr id="2" name="Picture 1" descr="SYR_cover_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74141"/>
            <a:ext cx="3956625" cy="5120338"/>
          </a:xfrm>
          <a:prstGeom prst="rect">
            <a:avLst/>
          </a:prstGeom>
        </p:spPr>
      </p:pic>
      <p:pic>
        <p:nvPicPr>
          <p:cNvPr id="3" name="Picture 2" descr="Screen Shot 2015-06-16 at 8.53.16 A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9400" y="3552082"/>
            <a:ext cx="5054600" cy="2668661"/>
          </a:xfrm>
          <a:prstGeom prst="rect">
            <a:avLst/>
          </a:prstGeom>
        </p:spPr>
      </p:pic>
      <p:pic>
        <p:nvPicPr>
          <p:cNvPr id="4" name="Picture 3" descr="Screen Shot 2015-06-16 at 10.32.46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400" y="553535"/>
            <a:ext cx="2113978" cy="3091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03378" y="689760"/>
            <a:ext cx="25586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/>
              <a:t>“Warming of the climate system is </a:t>
            </a:r>
            <a:r>
              <a:rPr lang="en-US" sz="2000" dirty="0" smtClean="0"/>
              <a:t>unequivocal</a:t>
            </a:r>
            <a:r>
              <a:rPr lang="en-US" sz="2000" dirty="0"/>
              <a:t>”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“Ocean warming dominates the increase in energy stored  in the climate system”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762389"/>
            <a:ext cx="3872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IPCC Fifth Assessment Report (AR5)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6451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5-06-16 at 8.22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841" y="523220"/>
            <a:ext cx="8675711" cy="5654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 </a:t>
            </a:r>
            <a:r>
              <a:rPr lang="en-US" sz="3200" b="1" dirty="0" smtClean="0"/>
              <a:t>And the Population is Growing</a:t>
            </a:r>
            <a:endParaRPr lang="en-US" sz="3200" b="1" dirty="0"/>
          </a:p>
        </p:txBody>
      </p:sp>
      <p:pic>
        <p:nvPicPr>
          <p:cNvPr id="6" name="Picture 5" descr="WorldPredictedPopGrowth205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866" y="2355783"/>
            <a:ext cx="3915682" cy="237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03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77313"/>
            <a:ext cx="9144000" cy="6858000"/>
          </a:xfrm>
          <a:prstGeom prst="rect">
            <a:avLst/>
          </a:prstGeom>
        </p:spPr>
      </p:pic>
      <p:pic>
        <p:nvPicPr>
          <p:cNvPr id="5" name="Picture 4" descr="Screen Shot 2015-01-19 at 10.19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44" y="153950"/>
            <a:ext cx="3848080" cy="57823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252167" y="3169531"/>
            <a:ext cx="4601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The Solutions </a:t>
            </a:r>
            <a:r>
              <a:rPr lang="en-US" sz="3600" dirty="0" smtClean="0">
                <a:solidFill>
                  <a:schemeClr val="bg1"/>
                </a:solidFill>
              </a:rPr>
              <a:t>we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S</a:t>
            </a:r>
            <a:r>
              <a:rPr lang="en-US" sz="3600" dirty="0" smtClean="0">
                <a:solidFill>
                  <a:schemeClr val="bg1"/>
                </a:solidFill>
              </a:rPr>
              <a:t>eek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</a:rPr>
              <a:t>w</a:t>
            </a:r>
            <a:r>
              <a:rPr lang="en-US" sz="3600" dirty="0" smtClean="0">
                <a:solidFill>
                  <a:schemeClr val="bg1"/>
                </a:solidFill>
              </a:rPr>
              <a:t>ill involve the Sea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00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MS-challenger-sm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2" y="533400"/>
            <a:ext cx="5791200" cy="4258945"/>
          </a:xfrm>
          <a:prstGeom prst="rect">
            <a:avLst/>
          </a:prstGeom>
        </p:spPr>
      </p:pic>
      <p:pic>
        <p:nvPicPr>
          <p:cNvPr id="3" name="Picture 2" descr="okeanos_explorer_300dp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50" y="3657600"/>
            <a:ext cx="4891956" cy="32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617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95% of the Ocean remains Unexplored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67400" y="914400"/>
            <a:ext cx="3276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HMS Challenger</a:t>
            </a:r>
          </a:p>
          <a:p>
            <a:r>
              <a:rPr lang="en-US" sz="2400" dirty="0" smtClean="0"/>
              <a:t>1872-1876</a:t>
            </a:r>
          </a:p>
          <a:p>
            <a:r>
              <a:rPr lang="en-US" sz="2400" dirty="0" smtClean="0"/>
              <a:t>Telegraph</a:t>
            </a:r>
          </a:p>
          <a:p>
            <a:endParaRPr lang="en-US" sz="2400" dirty="0" smtClean="0"/>
          </a:p>
          <a:p>
            <a:r>
              <a:rPr lang="en-US" sz="2400" dirty="0" smtClean="0"/>
              <a:t>First Ocean Science Circumnavigation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5400" y="4953000"/>
            <a:ext cx="264808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Okeanos</a:t>
            </a:r>
            <a:r>
              <a:rPr lang="en-US" sz="2400" dirty="0" smtClean="0"/>
              <a:t> Explorer</a:t>
            </a:r>
          </a:p>
          <a:p>
            <a:r>
              <a:rPr lang="en-US" sz="2400" dirty="0" smtClean="0"/>
              <a:t>2010 -&gt; Future</a:t>
            </a:r>
          </a:p>
          <a:p>
            <a:r>
              <a:rPr lang="en-US" sz="2400" dirty="0" err="1" smtClean="0"/>
              <a:t>Telepresence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5226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T globa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562" y="679599"/>
            <a:ext cx="4313479" cy="2655077"/>
          </a:xfrm>
          <a:prstGeom prst="rect">
            <a:avLst/>
          </a:prstGeom>
        </p:spPr>
      </p:pic>
      <p:pic>
        <p:nvPicPr>
          <p:cNvPr id="4" name="Picture 3" descr="global.cf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9599"/>
            <a:ext cx="4682970" cy="3121979"/>
          </a:xfrm>
          <a:prstGeom prst="rect">
            <a:avLst/>
          </a:prstGeom>
        </p:spPr>
      </p:pic>
      <p:pic>
        <p:nvPicPr>
          <p:cNvPr id="5" name="Picture 4" descr="Screen Shot 2015-06-15 at 11.06.16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62109"/>
            <a:ext cx="4682970" cy="2058832"/>
          </a:xfrm>
          <a:prstGeom prst="rect">
            <a:avLst/>
          </a:prstGeom>
        </p:spPr>
      </p:pic>
      <p:pic>
        <p:nvPicPr>
          <p:cNvPr id="6" name="Picture 5" descr="A20140802014171.L3m_SNSP_CHL_chlor_a_9k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7116" y="3669703"/>
            <a:ext cx="3902476" cy="19512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Satellite Revolution: Global coverage of the ocean surface</a:t>
            </a:r>
            <a:endParaRPr lang="en-US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843880" y="5903893"/>
            <a:ext cx="5209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Below the surface requires </a:t>
            </a:r>
          </a:p>
          <a:p>
            <a:pPr algn="ctr"/>
            <a:r>
              <a:rPr lang="en-US" sz="2800" b="1" dirty="0" smtClean="0"/>
              <a:t>in-water observations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75605" y="2795014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 Surface Temperature - SST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01466" y="5620941"/>
            <a:ext cx="249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 Surface Salinity - SSS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93676" y="3217136"/>
            <a:ext cx="247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 Surface Height - SSH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59345" y="5620941"/>
            <a:ext cx="251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Near Surface Chlorophyll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885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CA Architecture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LCA Architecture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LCA Architecture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7488</TotalTime>
  <Words>1273</Words>
  <Application>Microsoft Macintosh PowerPoint</Application>
  <PresentationFormat>On-screen Show (4:3)</PresentationFormat>
  <Paragraphs>221</Paragraphs>
  <Slides>29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Office Theme</vt:lpstr>
      <vt:lpstr>LCA Architecture</vt:lpstr>
      <vt:lpstr>1_LCA Architecture</vt:lpstr>
      <vt:lpstr>2_LCA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NSF Ocean Observatories Initiative</vt:lpstr>
      <vt:lpstr>OOI By the Numbers</vt:lpstr>
      <vt:lpstr>Educational Visualization Service</vt:lpstr>
      <vt:lpstr>Concept Mapper</vt:lpstr>
      <vt:lpstr>Data Investigation Builder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Nilsen Strandskov</dc:creator>
  <cp:lastModifiedBy>Scott Glenn</cp:lastModifiedBy>
  <cp:revision>127</cp:revision>
  <dcterms:created xsi:type="dcterms:W3CDTF">2015-06-05T17:07:23Z</dcterms:created>
  <dcterms:modified xsi:type="dcterms:W3CDTF">2015-10-21T18:06:16Z</dcterms:modified>
</cp:coreProperties>
</file>