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480" r:id="rId2"/>
    <p:sldId id="504" r:id="rId3"/>
    <p:sldId id="501" r:id="rId4"/>
    <p:sldId id="481" r:id="rId5"/>
    <p:sldId id="583" r:id="rId6"/>
    <p:sldId id="533" r:id="rId7"/>
    <p:sldId id="532" r:id="rId8"/>
    <p:sldId id="482" r:id="rId9"/>
    <p:sldId id="483" r:id="rId10"/>
    <p:sldId id="486" r:id="rId11"/>
    <p:sldId id="594" r:id="rId12"/>
    <p:sldId id="595" r:id="rId13"/>
    <p:sldId id="596" r:id="rId14"/>
    <p:sldId id="580" r:id="rId15"/>
    <p:sldId id="497" r:id="rId16"/>
    <p:sldId id="500" r:id="rId17"/>
    <p:sldId id="535" r:id="rId18"/>
    <p:sldId id="593" r:id="rId19"/>
    <p:sldId id="597" r:id="rId20"/>
    <p:sldId id="545" r:id="rId21"/>
    <p:sldId id="584" r:id="rId22"/>
    <p:sldId id="585" r:id="rId23"/>
    <p:sldId id="586" r:id="rId24"/>
    <p:sldId id="587" r:id="rId25"/>
    <p:sldId id="588" r:id="rId26"/>
    <p:sldId id="589" r:id="rId27"/>
    <p:sldId id="590" r:id="rId28"/>
    <p:sldId id="591" r:id="rId29"/>
    <p:sldId id="592" r:id="rId30"/>
    <p:sldId id="29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1F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896" y="224"/>
      </p:cViewPr>
      <p:guideLst>
        <p:guide orient="horz" pos="2160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6745-AFC1-1743-9F20-8C96EA90D753}" type="datetimeFigureOut">
              <a:rPr lang="en-US" smtClean="0"/>
              <a:t>7/27/15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8629E-D36C-4F45-A230-5C955BFE9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1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9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•"/>
            </a:pPr>
            <a:endParaRPr lang="en-US" sz="1100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B59C32-26F8-9448-A224-90CCDC50C201}" type="slidenum">
              <a:rPr lang="en-US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6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4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8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2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8FE4C-F3CA-074F-90FF-26B9C8513055}" type="datetimeFigureOut">
              <a:rPr lang="en-US" smtClean="0"/>
              <a:t>7/27/15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047066" y="6293581"/>
            <a:ext cx="1134533" cy="4583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779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gif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jpeg"/><Relationship Id="rId10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8" Type="http://schemas.openxmlformats.org/officeDocument/2006/relationships/image" Target="../media/image38.png"/><Relationship Id="rId9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3" Type="http://schemas.openxmlformats.org/officeDocument/2006/relationships/image" Target="../media/image90.png"/><Relationship Id="rId14" Type="http://schemas.openxmlformats.org/officeDocument/2006/relationships/image" Target="../media/image9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6.png"/><Relationship Id="rId5" Type="http://schemas.openxmlformats.org/officeDocument/2006/relationships/image" Target="../media/image87.jpeg"/><Relationship Id="rId6" Type="http://schemas.openxmlformats.org/officeDocument/2006/relationships/oleObject" Target="../embeddings/oleObject1.bin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85.emf"/><Relationship Id="rId9" Type="http://schemas.openxmlformats.org/officeDocument/2006/relationships/image" Target="../media/image60.png"/><Relationship Id="rId10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43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28.png"/><Relationship Id="rId5" Type="http://schemas.openxmlformats.org/officeDocument/2006/relationships/image" Target="../media/image115.jpeg"/><Relationship Id="rId6" Type="http://schemas.openxmlformats.org/officeDocument/2006/relationships/image" Target="../media/image116.jpeg"/><Relationship Id="rId7" Type="http://schemas.openxmlformats.org/officeDocument/2006/relationships/image" Target="../media/image117.png"/><Relationship Id="rId8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jpeg"/><Relationship Id="rId6" Type="http://schemas.openxmlformats.org/officeDocument/2006/relationships/image" Target="../media/image126.jpeg"/><Relationship Id="rId7" Type="http://schemas.openxmlformats.org/officeDocument/2006/relationships/image" Target="../media/image127.jpeg"/><Relationship Id="rId8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20" Type="http://schemas.openxmlformats.org/officeDocument/2006/relationships/image" Target="../media/image28.png"/><Relationship Id="rId21" Type="http://schemas.openxmlformats.org/officeDocument/2006/relationships/image" Target="../media/image29.png"/><Relationship Id="rId22" Type="http://schemas.openxmlformats.org/officeDocument/2006/relationships/image" Target="../media/image30.jpg"/><Relationship Id="rId10" Type="http://schemas.openxmlformats.org/officeDocument/2006/relationships/image" Target="../media/image18.gif"/><Relationship Id="rId11" Type="http://schemas.openxmlformats.org/officeDocument/2006/relationships/image" Target="../media/image19.gif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gif"/><Relationship Id="rId16" Type="http://schemas.openxmlformats.org/officeDocument/2006/relationships/image" Target="../media/image24.gif"/><Relationship Id="rId17" Type="http://schemas.openxmlformats.org/officeDocument/2006/relationships/image" Target="../media/image25.gif"/><Relationship Id="rId18" Type="http://schemas.openxmlformats.org/officeDocument/2006/relationships/image" Target="../media/image26.gif"/><Relationship Id="rId19" Type="http://schemas.openxmlformats.org/officeDocument/2006/relationships/image" Target="../media/image2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7" Type="http://schemas.openxmlformats.org/officeDocument/2006/relationships/image" Target="../media/image15.gif"/><Relationship Id="rId8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28.JPG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0647" y="5596461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CODAR HF Radar on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Mona Island, Puerto Rico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7733" y="203200"/>
            <a:ext cx="526626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Globalizing Frontier Technologies for Integrated Ocean-Atmosphere Observing &amp; Forecasting:</a:t>
            </a:r>
          </a:p>
          <a:p>
            <a:endParaRPr lang="en-US" sz="2800" b="1" dirty="0" smtClean="0"/>
          </a:p>
          <a:p>
            <a:r>
              <a:rPr lang="en-US" sz="2800" b="1" i="1" dirty="0" smtClean="0"/>
              <a:t>Promoting Indonesia-U.S. Partnerships for Research, Education and Service to Society</a:t>
            </a:r>
            <a:endParaRPr lang="en-US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56633" y="3955975"/>
            <a:ext cx="55710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Scott Glenn,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Josh </a:t>
            </a:r>
            <a:r>
              <a:rPr lang="en-US" sz="2800" b="1" dirty="0" err="1" smtClean="0">
                <a:solidFill>
                  <a:schemeClr val="bg1"/>
                </a:solidFill>
              </a:rPr>
              <a:t>Kohut</a:t>
            </a:r>
            <a:r>
              <a:rPr lang="en-US" sz="2800" b="1" dirty="0" smtClean="0">
                <a:solidFill>
                  <a:schemeClr val="bg1"/>
                </a:solidFill>
              </a:rPr>
              <a:t> &amp; 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Hugh </a:t>
            </a:r>
            <a:r>
              <a:rPr lang="en-US" sz="2800" b="1" dirty="0" err="1" smtClean="0">
                <a:solidFill>
                  <a:schemeClr val="bg1"/>
                </a:solidFill>
              </a:rPr>
              <a:t>Roarty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i="1" dirty="0" smtClean="0">
                <a:solidFill>
                  <a:schemeClr val="bg1"/>
                </a:solidFill>
              </a:rPr>
              <a:t>      Rutgers University, </a:t>
            </a:r>
          </a:p>
          <a:p>
            <a:r>
              <a:rPr lang="en-US" sz="2800" b="1" i="1" dirty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</a:rPr>
              <a:t>     New Brunswick, New Jersey, USA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0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264525" cy="6134098"/>
            <a:chOff x="533400" y="457200"/>
            <a:chExt cx="8264525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30925" y="2698750"/>
              <a:ext cx="2667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To integrate, discover, communicate &amp; </a:t>
              </a: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apply </a:t>
              </a:r>
              <a:b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new knowledge &amp; understanding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of our coastal ocean</a:t>
              </a: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Satellites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HF-Radar</a:t>
              </a: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Atmosphere &amp; Ocean Forecast Ensembles</a:t>
              </a:r>
              <a:endParaRPr lang="en-US" sz="1600" b="1" dirty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Weather  Stations</a:t>
              </a: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Population Density</a:t>
              </a: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Gliders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Drifters</a:t>
              </a: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5093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requency_Comparison_plo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" y="1219200"/>
            <a:ext cx="4131733" cy="49149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1000" y="1485900"/>
            <a:ext cx="4775200" cy="4154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33FF00"/>
                </a:solidFill>
              </a:rPr>
              <a:t>25 MHz</a:t>
            </a:r>
          </a:p>
          <a:p>
            <a:pPr>
              <a:defRPr/>
            </a:pPr>
            <a:r>
              <a:rPr lang="en-US" sz="2400" dirty="0">
                <a:solidFill>
                  <a:srgbClr val="33FF00"/>
                </a:solidFill>
              </a:rPr>
              <a:t>Radar </a:t>
            </a:r>
            <a:r>
              <a:rPr lang="en-US" sz="2400" dirty="0">
                <a:solidFill>
                  <a:srgbClr val="33FF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33FF00"/>
                </a:solidFill>
              </a:rPr>
              <a:t>: 12 m   Ocean </a:t>
            </a:r>
            <a:r>
              <a:rPr lang="en-US" sz="2400" dirty="0">
                <a:solidFill>
                  <a:srgbClr val="33FF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33FF00"/>
                </a:solidFill>
                <a:latin typeface="Arial"/>
                <a:cs typeface="Arial"/>
              </a:rPr>
              <a:t>6 m</a:t>
            </a:r>
          </a:p>
          <a:p>
            <a:pPr>
              <a:defRPr/>
            </a:pPr>
            <a:r>
              <a:rPr lang="en-US" sz="2400" dirty="0" smtClean="0">
                <a:solidFill>
                  <a:srgbClr val="33FF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33FF00"/>
                </a:solidFill>
                <a:latin typeface="Arial"/>
                <a:cs typeface="Arial"/>
              </a:rPr>
              <a:t>: 30 km   Resolution: 1 km</a:t>
            </a:r>
          </a:p>
          <a:p>
            <a:pPr>
              <a:defRPr/>
            </a:pPr>
            <a:r>
              <a:rPr lang="en-US" sz="4000" dirty="0">
                <a:solidFill>
                  <a:srgbClr val="0000FF"/>
                </a:solidFill>
              </a:rPr>
              <a:t>13 MHz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</a:rPr>
              <a:t>Radar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0000FF"/>
                </a:solidFill>
              </a:rPr>
              <a:t>: 23 </a:t>
            </a:r>
            <a:r>
              <a:rPr lang="en-US" sz="2400" dirty="0" smtClean="0">
                <a:solidFill>
                  <a:srgbClr val="0000FF"/>
                </a:solidFill>
              </a:rPr>
              <a:t>m  </a:t>
            </a:r>
            <a:r>
              <a:rPr lang="en-US" sz="2400" dirty="0">
                <a:solidFill>
                  <a:srgbClr val="0000FF"/>
                </a:solidFill>
              </a:rPr>
              <a:t>Ocean </a:t>
            </a:r>
            <a:r>
              <a:rPr lang="en-US" sz="2400" dirty="0">
                <a:solidFill>
                  <a:srgbClr val="0000FF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12 m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: 80 km   Resolution: 3 km</a:t>
            </a:r>
          </a:p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05 MHz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Radar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: 60m   Ocean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l: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30 m</a:t>
            </a:r>
          </a:p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Range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: 180 km   Resolution: 6 km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25400" y="-80962"/>
            <a:ext cx="9118600" cy="114300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Each HF Radar produces a map of the radial component of the current velocity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 descr="PORT_radial_grid_plot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1600200" cy="133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0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12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FF0000"/>
                </a:solidFill>
              </a:rPr>
              <a:t>18 </a:t>
            </a:r>
            <a:r>
              <a:rPr lang="en-US" sz="1800" b="1" dirty="0">
                <a:solidFill>
                  <a:srgbClr val="FF0000"/>
                </a:solidFill>
              </a:rPr>
              <a:t>Long-Range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 smtClean="0">
                <a:solidFill>
                  <a:srgbClr val="00FF00"/>
                </a:solidFill>
              </a:rPr>
              <a:t>20</a:t>
            </a:r>
            <a:r>
              <a:rPr lang="en-US" sz="1800" b="1" dirty="0" smtClean="0">
                <a:solidFill>
                  <a:srgbClr val="00FF00"/>
                </a:solidFill>
              </a:rPr>
              <a:t> </a:t>
            </a:r>
            <a:r>
              <a:rPr lang="en-US" sz="1800" b="1" dirty="0">
                <a:solidFill>
                  <a:srgbClr val="00FF00"/>
                </a:solidFill>
              </a:rPr>
              <a:t>Short-Range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prstClr val="white"/>
                </a:solidFill>
              </a:rPr>
              <a:t>46 Total</a:t>
            </a: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5269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070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68961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3" descr="fig1_block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7910" b="459"/>
          <a:stretch>
            <a:fillRect/>
          </a:stretch>
        </p:blipFill>
        <p:spPr bwMode="auto">
          <a:xfrm>
            <a:off x="6213475" y="20638"/>
            <a:ext cx="2917825" cy="2608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4" descr="fig1_li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5046" r="4471" b="5504"/>
          <a:stretch>
            <a:fillRect/>
          </a:stretch>
        </p:blipFill>
        <p:spPr bwMode="auto">
          <a:xfrm>
            <a:off x="6200775" y="2649538"/>
            <a:ext cx="2943225" cy="215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5" descr="070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3038" r="1389" b="6596"/>
          <a:stretch>
            <a:fillRect/>
          </a:stretch>
        </p:blipFill>
        <p:spPr bwMode="auto">
          <a:xfrm>
            <a:off x="3238500" y="2647950"/>
            <a:ext cx="2946400" cy="203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6" descr="fig1_delaw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4648200"/>
            <a:ext cx="2930525" cy="2197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7" descr="fig1_chesapea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648200"/>
            <a:ext cx="29464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3429000" y="457200"/>
            <a:ext cx="2971800" cy="93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2400300" y="1524000"/>
            <a:ext cx="39497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2070100" y="1943100"/>
            <a:ext cx="1612900" cy="1003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1397000" y="3302000"/>
            <a:ext cx="5499100" cy="170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736600" y="4838700"/>
            <a:ext cx="3073400" cy="673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05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005355" y="35415"/>
            <a:ext cx="5213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600" b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Regional Ocean Observing System</a:t>
            </a:r>
            <a:endParaRPr lang="en-US" sz="2600" b="1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789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466578"/>
            <a:ext cx="20732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2" descr="10-27-06 Black Nikon 2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9181" y="779883"/>
            <a:ext cx="2003425" cy="160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901" name="Text Box 4"/>
          <p:cNvSpPr txBox="1">
            <a:spLocks noChangeArrowheads="1"/>
          </p:cNvSpPr>
          <p:nvPr/>
        </p:nvSpPr>
        <p:spPr bwMode="auto">
          <a:xfrm>
            <a:off x="622334" y="527858"/>
            <a:ext cx="87274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Satellites</a:t>
            </a:r>
          </a:p>
        </p:txBody>
      </p:sp>
      <p:sp>
        <p:nvSpPr>
          <p:cNvPr id="37902" name="Text Box 4"/>
          <p:cNvSpPr txBox="1">
            <a:spLocks noChangeArrowheads="1"/>
          </p:cNvSpPr>
          <p:nvPr/>
        </p:nvSpPr>
        <p:spPr bwMode="auto">
          <a:xfrm>
            <a:off x="2771276" y="555376"/>
            <a:ext cx="90772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HF radar</a:t>
            </a:r>
          </a:p>
        </p:txBody>
      </p:sp>
      <p:sp>
        <p:nvSpPr>
          <p:cNvPr id="37903" name="Text Box 4"/>
          <p:cNvSpPr txBox="1">
            <a:spLocks noChangeArrowheads="1"/>
          </p:cNvSpPr>
          <p:nvPr/>
        </p:nvSpPr>
        <p:spPr bwMode="auto">
          <a:xfrm>
            <a:off x="5207092" y="472106"/>
            <a:ext cx="75316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Gliders</a:t>
            </a:r>
          </a:p>
        </p:txBody>
      </p:sp>
      <p:sp>
        <p:nvSpPr>
          <p:cNvPr id="37904" name="Text Box 4"/>
          <p:cNvSpPr txBox="1">
            <a:spLocks noChangeArrowheads="1"/>
          </p:cNvSpPr>
          <p:nvPr/>
        </p:nvSpPr>
        <p:spPr bwMode="auto">
          <a:xfrm>
            <a:off x="7253289" y="463023"/>
            <a:ext cx="141617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Fixed Platforms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396" name="Right Arrow 10"/>
          <p:cNvSpPr>
            <a:spLocks noChangeArrowheads="1"/>
          </p:cNvSpPr>
          <p:nvPr/>
        </p:nvSpPr>
        <p:spPr bwMode="auto">
          <a:xfrm rot="2700000">
            <a:off x="650276" y="2927406"/>
            <a:ext cx="655600" cy="212253"/>
          </a:xfrm>
          <a:prstGeom prst="rightArrow">
            <a:avLst>
              <a:gd name="adj1" fmla="val 55213"/>
              <a:gd name="adj2" fmla="val 5816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399" name="Text Box 4"/>
          <p:cNvSpPr txBox="1">
            <a:spLocks noChangeArrowheads="1"/>
          </p:cNvSpPr>
          <p:nvPr/>
        </p:nvSpPr>
        <p:spPr bwMode="auto">
          <a:xfrm>
            <a:off x="2910215" y="3340364"/>
            <a:ext cx="38112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Ensemble of Assimilation Models</a:t>
            </a:r>
            <a:endParaRPr lang="en-US" sz="1600" b="1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789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013174"/>
              </p:ext>
            </p:extLst>
          </p:nvPr>
        </p:nvGraphicFramePr>
        <p:xfrm>
          <a:off x="4540250" y="736328"/>
          <a:ext cx="22415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Document" r:id="rId7" imgW="3044190" imgH="1226476" progId="Word.Document.8">
                  <p:embed/>
                </p:oleObj>
              </mc:Choice>
              <mc:Fallback>
                <p:oleObj name="Document" r:id="rId7" imgW="3044190" imgH="122647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261"/>
                      <a:stretch>
                        <a:fillRect/>
                      </a:stretch>
                    </p:blipFill>
                    <p:spPr bwMode="auto">
                      <a:xfrm>
                        <a:off x="4540250" y="736328"/>
                        <a:ext cx="22415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ight Arrow 10"/>
          <p:cNvSpPr>
            <a:spLocks noChangeArrowheads="1"/>
          </p:cNvSpPr>
          <p:nvPr/>
        </p:nvSpPr>
        <p:spPr bwMode="auto">
          <a:xfrm rot="2700000">
            <a:off x="2983956" y="2897596"/>
            <a:ext cx="655600" cy="212253"/>
          </a:xfrm>
          <a:prstGeom prst="rightArrow">
            <a:avLst>
              <a:gd name="adj1" fmla="val 55213"/>
              <a:gd name="adj2" fmla="val 5816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8" name="Right Arrow 10"/>
          <p:cNvSpPr>
            <a:spLocks noChangeArrowheads="1"/>
          </p:cNvSpPr>
          <p:nvPr/>
        </p:nvSpPr>
        <p:spPr bwMode="auto">
          <a:xfrm rot="8337405">
            <a:off x="5385705" y="3027326"/>
            <a:ext cx="655600" cy="212253"/>
          </a:xfrm>
          <a:prstGeom prst="rightArrow">
            <a:avLst>
              <a:gd name="adj1" fmla="val 55213"/>
              <a:gd name="adj2" fmla="val 5816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9" name="Right Arrow 10"/>
          <p:cNvSpPr>
            <a:spLocks noChangeArrowheads="1"/>
          </p:cNvSpPr>
          <p:nvPr/>
        </p:nvSpPr>
        <p:spPr bwMode="auto">
          <a:xfrm rot="8337405">
            <a:off x="7790693" y="3027327"/>
            <a:ext cx="655600" cy="212253"/>
          </a:xfrm>
          <a:prstGeom prst="rightArrow">
            <a:avLst>
              <a:gd name="adj1" fmla="val 55213"/>
              <a:gd name="adj2" fmla="val 5816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" name="Picture 29" descr="map_codar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5500" y="836816"/>
            <a:ext cx="1654698" cy="1757727"/>
          </a:xfrm>
          <a:prstGeom prst="rect">
            <a:avLst/>
          </a:prstGeom>
          <a:ln w="25400" cap="flat" cmpd="sng" algn="ctr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 descr="map_satellite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8323" y="836815"/>
            <a:ext cx="1654700" cy="1757727"/>
          </a:xfrm>
          <a:prstGeom prst="rect">
            <a:avLst/>
          </a:prstGeom>
          <a:ln w="25400">
            <a:solidFill>
              <a:schemeClr val="tx1">
                <a:alpha val="2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0299"/>
          <a:stretch/>
        </p:blipFill>
        <p:spPr>
          <a:xfrm>
            <a:off x="2372106" y="3922164"/>
            <a:ext cx="2074922" cy="1878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/>
          <a:srcRect l="10891"/>
          <a:stretch/>
        </p:blipFill>
        <p:spPr>
          <a:xfrm>
            <a:off x="124558" y="3922164"/>
            <a:ext cx="2057841" cy="1878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/>
          <a:srcRect l="12776"/>
          <a:stretch/>
        </p:blipFill>
        <p:spPr>
          <a:xfrm>
            <a:off x="4684010" y="3922164"/>
            <a:ext cx="1996688" cy="1878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/>
          <a:srcRect l="5950"/>
          <a:stretch/>
        </p:blipFill>
        <p:spPr>
          <a:xfrm>
            <a:off x="6881960" y="3922164"/>
            <a:ext cx="2158088" cy="187892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6971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35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+mj-lt"/>
                <a:cs typeface="Times New Roman"/>
              </a:rPr>
              <a:t>Rutgers - Center for </a:t>
            </a:r>
            <a:r>
              <a:rPr lang="en-US" sz="3200" b="1" dirty="0">
                <a:latin typeface="+mj-lt"/>
                <a:cs typeface="Times New Roman"/>
              </a:rPr>
              <a:t>Ocean </a:t>
            </a:r>
            <a:r>
              <a:rPr lang="en-US" sz="3200" b="1" dirty="0" smtClean="0">
                <a:latin typeface="+mj-lt"/>
                <a:cs typeface="Times New Roman"/>
              </a:rPr>
              <a:t>Observing Leadership: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atin typeface="+mj-lt"/>
                <a:cs typeface="Times New Roman"/>
              </a:rPr>
              <a:t>Observatory Operations Center</a:t>
            </a:r>
            <a:endParaRPr lang="en-US" sz="3200" b="1" i="1" dirty="0">
              <a:latin typeface="+mj-lt"/>
              <a:cs typeface="Times New Roman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 </a:t>
            </a:r>
            <a:endParaRPr lang="en-US" sz="2000" b="1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86663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485562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Integrating Data, Products and Services for Societal Goals 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8000" y="1776413"/>
            <a:ext cx="8140700" cy="738187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                            </a:t>
            </a:r>
            <a:r>
              <a:rPr lang="en-US" sz="2400" b="1" dirty="0" smtClean="0">
                <a:solidFill>
                  <a:prstClr val="black"/>
                </a:solidFill>
              </a:rPr>
              <a:t> Success </a:t>
            </a:r>
            <a:r>
              <a:rPr lang="en-US" sz="2400" b="1" dirty="0">
                <a:solidFill>
                  <a:prstClr val="black"/>
                </a:solidFill>
              </a:rPr>
              <a:t>Stories – Making a Difference</a:t>
            </a:r>
          </a:p>
          <a:p>
            <a:endParaRPr lang="en-US" sz="2400" b="1" dirty="0">
              <a:solidFill>
                <a:prstClr val="black"/>
              </a:solidFill>
            </a:endParaRPr>
          </a:p>
          <a:p>
            <a:r>
              <a:rPr lang="en-US" sz="2400" b="1" i="1" dirty="0">
                <a:solidFill>
                  <a:prstClr val="black"/>
                </a:solidFill>
              </a:rPr>
              <a:t>Optimizing HF Radar for SAR using USCG Surface Drifters</a:t>
            </a:r>
          </a:p>
          <a:p>
            <a:endParaRPr lang="en-US" sz="2000" b="1" i="1" dirty="0">
              <a:solidFill>
                <a:prstClr val="black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Art Allen 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U.S. Coast Guard</a:t>
            </a:r>
          </a:p>
          <a:p>
            <a:endParaRPr lang="en-US" sz="2000" b="1" dirty="0">
              <a:solidFill>
                <a:prstClr val="black"/>
              </a:solidFill>
            </a:endParaRPr>
          </a:p>
          <a:p>
            <a:r>
              <a:rPr lang="en-US" sz="2000" b="1" dirty="0">
                <a:solidFill>
                  <a:prstClr val="black"/>
                </a:solidFill>
              </a:rPr>
              <a:t>Scott Glenn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Rutgers University</a:t>
            </a:r>
            <a:endParaRPr lang="en-US" sz="2000" b="1" dirty="0" smtClean="0">
              <a:solidFill>
                <a:prstClr val="black"/>
              </a:solidFill>
            </a:endParaRPr>
          </a:p>
          <a:p>
            <a:endParaRPr lang="en-US" sz="2000" b="1" dirty="0" smtClean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prstClr val="black"/>
                </a:solidFill>
              </a:rPr>
              <a:t>Mid</a:t>
            </a:r>
            <a:r>
              <a:rPr lang="en-US" sz="2000" b="1" dirty="0">
                <a:solidFill>
                  <a:prstClr val="black"/>
                </a:solidFill>
              </a:rPr>
              <a:t>-Atlantic </a:t>
            </a:r>
            <a:r>
              <a:rPr lang="en-US" sz="2000" b="1" dirty="0" smtClean="0">
                <a:solidFill>
                  <a:prstClr val="black"/>
                </a:solidFill>
              </a:rPr>
              <a:t>Regional Association</a:t>
            </a:r>
          </a:p>
          <a:p>
            <a:r>
              <a:rPr lang="en-US" sz="2000" b="1" dirty="0">
                <a:solidFill>
                  <a:prstClr val="black"/>
                </a:solidFill>
              </a:rPr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1" descr="IOOS_logo_whit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667" y="0"/>
            <a:ext cx="1701802" cy="68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615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2004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671638"/>
            <a:ext cx="3544774" cy="3116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2005_CG_Rep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74" y="1536700"/>
            <a:ext cx="5357926" cy="3683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06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>
                <a:solidFill>
                  <a:srgbClr val="898989"/>
                </a:solidFill>
                <a:latin typeface="Calibri" charset="0"/>
              </a:rPr>
              <a:pPr algn="l"/>
              <a:t>19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Use of HF Radar Surface Currents for Search And Rescue: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Operational since May 4, 2009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7704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727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prstClr val="black"/>
                </a:solidFill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Search And Rescue Optimal Planning System (SAROPS)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Data Acquisition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 Product Generation &amp; Management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000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783" y="3313691"/>
            <a:ext cx="2669853" cy="1651573"/>
          </a:xfrm>
          <a:prstGeom prst="rect">
            <a:avLst/>
          </a:prstGeom>
        </p:spPr>
      </p:pic>
      <p:pic>
        <p:nvPicPr>
          <p:cNvPr id="12" name="Picture 11" descr="panorama_im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9155938" cy="4495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327400"/>
            <a:ext cx="646314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Rutgers University (RU)</a:t>
            </a:r>
            <a:br>
              <a:rPr lang="en-US" sz="2000" b="1" dirty="0"/>
            </a:br>
            <a:r>
              <a:rPr lang="en-US" sz="2000" b="1" dirty="0" smtClean="0"/>
              <a:t>Center for </a:t>
            </a:r>
            <a:r>
              <a:rPr lang="en-US" sz="2000" b="1" dirty="0"/>
              <a:t>Ocean </a:t>
            </a:r>
            <a:r>
              <a:rPr lang="en-US" sz="2000" b="1" dirty="0" smtClean="0"/>
              <a:t>Observing Leadership </a:t>
            </a:r>
            <a:r>
              <a:rPr lang="en-US" sz="2000" b="1" dirty="0"/>
              <a:t>(COOL)</a:t>
            </a:r>
            <a:br>
              <a:rPr lang="en-US" sz="2000" b="1" dirty="0"/>
            </a:br>
            <a:r>
              <a:rPr lang="en-US" dirty="0" smtClean="0"/>
              <a:t>Department </a:t>
            </a:r>
            <a:r>
              <a:rPr lang="en-US" sz="1800" dirty="0" smtClean="0"/>
              <a:t>of </a:t>
            </a:r>
            <a:r>
              <a:rPr lang="en-US" sz="1800" dirty="0"/>
              <a:t>Marine and Coastal Sciences </a:t>
            </a:r>
            <a:r>
              <a:rPr lang="en-US" sz="1800" dirty="0" smtClean="0"/>
              <a:t>(DMCS)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71 Dudley Road, New </a:t>
            </a:r>
            <a:r>
              <a:rPr lang="en-US" sz="1800" dirty="0"/>
              <a:t>Brunswick, New Jersey, </a:t>
            </a:r>
            <a:r>
              <a:rPr lang="en-US" sz="1800" dirty="0" smtClean="0"/>
              <a:t>USA</a:t>
            </a:r>
          </a:p>
          <a:p>
            <a:pPr algn="ctr"/>
            <a:r>
              <a:rPr lang="en-US" sz="1800" dirty="0" smtClean="0"/>
              <a:t>http://</a:t>
            </a:r>
            <a:r>
              <a:rPr lang="en-US" sz="1800" dirty="0" err="1" smtClean="0"/>
              <a:t>rucool.marine.rutgers.edu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24824"/>
            <a:ext cx="54992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25 Years of Ocean Observing at: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978182"/>
            <a:ext cx="298871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Dr. Scott Glenn       </a:t>
            </a:r>
          </a:p>
          <a:p>
            <a:r>
              <a:rPr lang="en-US" sz="1600" dirty="0"/>
              <a:t>Distinguished Professor</a:t>
            </a:r>
          </a:p>
          <a:p>
            <a:r>
              <a:rPr lang="en-US" sz="1600" dirty="0"/>
              <a:t>MARACOOS Principal Investigator</a:t>
            </a:r>
          </a:p>
          <a:p>
            <a:r>
              <a:rPr lang="en-US" sz="1600" dirty="0"/>
              <a:t>U.S. Committee for IOC Chair</a:t>
            </a:r>
          </a:p>
          <a:p>
            <a:r>
              <a:rPr lang="en-US" sz="1600" dirty="0" err="1"/>
              <a:t>glenn@marine.rutgers.edu</a:t>
            </a:r>
            <a:endParaRPr lang="en-US" sz="1600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14700" y="4965264"/>
            <a:ext cx="252845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Dr. </a:t>
            </a:r>
            <a:r>
              <a:rPr lang="en-US" sz="1600" b="1" dirty="0" smtClean="0"/>
              <a:t>Josh </a:t>
            </a:r>
            <a:r>
              <a:rPr lang="en-US" sz="1600" b="1" dirty="0" err="1" smtClean="0"/>
              <a:t>Kohut</a:t>
            </a:r>
            <a:r>
              <a:rPr lang="en-US" sz="1600" b="1" dirty="0" smtClean="0"/>
              <a:t>       </a:t>
            </a:r>
            <a:endParaRPr lang="en-US" sz="1600" b="1" dirty="0"/>
          </a:p>
          <a:p>
            <a:r>
              <a:rPr lang="en-US" sz="1600" dirty="0" smtClean="0"/>
              <a:t>Associate </a:t>
            </a:r>
            <a:r>
              <a:rPr lang="en-US" sz="1600" dirty="0"/>
              <a:t>Professor</a:t>
            </a:r>
          </a:p>
          <a:p>
            <a:r>
              <a:rPr lang="en-US" sz="1600" dirty="0"/>
              <a:t>MARACOOS </a:t>
            </a:r>
            <a:r>
              <a:rPr lang="en-US" sz="1600" dirty="0" smtClean="0"/>
              <a:t>Fisheries Lead</a:t>
            </a:r>
            <a:endParaRPr lang="en-US" sz="1600" dirty="0"/>
          </a:p>
          <a:p>
            <a:r>
              <a:rPr lang="en-US" sz="1600" dirty="0" smtClean="0"/>
              <a:t>Water Quality SAB</a:t>
            </a:r>
            <a:endParaRPr lang="en-US" sz="1600" dirty="0"/>
          </a:p>
          <a:p>
            <a:r>
              <a:rPr lang="en-US" sz="1600" dirty="0" err="1" smtClean="0"/>
              <a:t>kohut@</a:t>
            </a:r>
            <a:r>
              <a:rPr lang="en-US" sz="1600" dirty="0" err="1"/>
              <a:t>marine.rutgers.edu</a:t>
            </a:r>
            <a:endParaRPr lang="en-US" sz="1600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63143" y="4965482"/>
            <a:ext cx="259758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Dr. </a:t>
            </a:r>
            <a:r>
              <a:rPr lang="en-US" sz="1600" b="1" dirty="0" smtClean="0"/>
              <a:t>Hugh </a:t>
            </a:r>
            <a:r>
              <a:rPr lang="en-US" sz="1600" b="1" dirty="0" err="1" smtClean="0"/>
              <a:t>Roarty</a:t>
            </a:r>
            <a:r>
              <a:rPr lang="en-US" sz="1600" b="1" dirty="0" smtClean="0"/>
              <a:t>       </a:t>
            </a:r>
            <a:endParaRPr lang="en-US" sz="1600" b="1" dirty="0"/>
          </a:p>
          <a:p>
            <a:r>
              <a:rPr lang="en-US" sz="1600" dirty="0" smtClean="0"/>
              <a:t>Operations Center Director</a:t>
            </a:r>
            <a:endParaRPr lang="en-US" sz="1600" dirty="0"/>
          </a:p>
          <a:p>
            <a:r>
              <a:rPr lang="en-US" sz="1600" dirty="0"/>
              <a:t>MARACOOS </a:t>
            </a:r>
            <a:r>
              <a:rPr lang="en-US" sz="1600" dirty="0" smtClean="0"/>
              <a:t>HFR Lead</a:t>
            </a:r>
          </a:p>
          <a:p>
            <a:r>
              <a:rPr lang="en-US" sz="1600" dirty="0" smtClean="0"/>
              <a:t>GEO Global HFR Chair</a:t>
            </a:r>
            <a:endParaRPr lang="en-US" sz="1600" dirty="0"/>
          </a:p>
          <a:p>
            <a:r>
              <a:rPr lang="en-US" sz="1600" dirty="0" err="1"/>
              <a:t>h</a:t>
            </a:r>
            <a:r>
              <a:rPr lang="en-US" sz="1600" dirty="0" err="1" smtClean="0"/>
              <a:t>roarty@</a:t>
            </a:r>
            <a:r>
              <a:rPr lang="en-US" sz="1600" dirty="0" err="1"/>
              <a:t>marine.rutgers.edu</a:t>
            </a:r>
            <a:endParaRPr lang="en-US" sz="1600" dirty="0"/>
          </a:p>
          <a:p>
            <a:endParaRPr lang="en-US" dirty="0"/>
          </a:p>
        </p:txBody>
      </p:sp>
      <p:pic>
        <p:nvPicPr>
          <p:cNvPr id="8" name="Picture 9" descr="Screen shot 2012-02-19 at 1.33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083" y="3352602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7364883" y="3578887"/>
            <a:ext cx="454084" cy="221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3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00602_spill_io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04" y="406008"/>
            <a:ext cx="5139795" cy="3217726"/>
          </a:xfrm>
          <a:prstGeom prst="rect">
            <a:avLst/>
          </a:prstGeom>
        </p:spPr>
      </p:pic>
      <p:pic>
        <p:nvPicPr>
          <p:cNvPr id="20" name="Picture 19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Responding to Crisis: Deepwater Horizon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0" y="533400"/>
            <a:ext cx="35052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U.S. IOOS partnership demonstrated ability to: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800" b="1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Quickly deploy technologies: Gliders and HF radar, saving resources/improving safety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Models/Imagery ingested into NOAA/Navy models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Data assimilation improved spill response decision-making and public understanding</a:t>
            </a:r>
            <a:endParaRPr lang="en-US" sz="180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265335" y="8128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USM HFR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7747001" y="1634066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USF HFR</a:t>
            </a:r>
          </a:p>
        </p:txBody>
      </p:sp>
      <p:pic>
        <p:nvPicPr>
          <p:cNvPr id="31751" name="Picture 4" descr="Screen shot 2010-10-29 at 7.35.15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1908175" cy="192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0" y="57912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Web Portal</a:t>
            </a:r>
          </a:p>
        </p:txBody>
      </p:sp>
      <p:pic>
        <p:nvPicPr>
          <p:cNvPr id="31755" name="Picture 5" descr="Screen shot 2011-03-16 at 3.58.32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1446" y="3496733"/>
            <a:ext cx="1706563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6667" y="3810000"/>
            <a:ext cx="182880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4" descr="100722_slick_sabgom_cstars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10312" y="3479800"/>
            <a:ext cx="3049588" cy="20351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5335" y="6183523"/>
            <a:ext cx="2784323" cy="692727"/>
            <a:chOff x="9372600" y="4876800"/>
            <a:chExt cx="1905000" cy="838200"/>
          </a:xfrm>
        </p:grpSpPr>
        <p:sp>
          <p:nvSpPr>
            <p:cNvPr id="31761" name="Rectangle 16"/>
            <p:cNvSpPr>
              <a:spLocks noChangeArrowheads="1"/>
            </p:cNvSpPr>
            <p:nvPr/>
          </p:nvSpPr>
          <p:spPr bwMode="auto">
            <a:xfrm>
              <a:off x="9372600" y="4876800"/>
              <a:ext cx="1905000" cy="838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2" name="TextBox 12"/>
            <p:cNvSpPr txBox="1">
              <a:spLocks noChangeArrowheads="1"/>
            </p:cNvSpPr>
            <p:nvPr/>
          </p:nvSpPr>
          <p:spPr bwMode="auto">
            <a:xfrm>
              <a:off x="9372600" y="487680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Calibri" charset="0"/>
                  <a:ea typeface="+mn-ea"/>
                  <a:cs typeface="+mn-cs"/>
                </a:rPr>
                <a:t>HFR data informed  NOAA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Calibri" charset="0"/>
                  <a:ea typeface="+mn-ea"/>
                  <a:cs typeface="+mn-cs"/>
                </a:rPr>
                <a:t>trajectory forecasts</a:t>
              </a:r>
            </a:p>
          </p:txBody>
        </p:sp>
      </p:grpSp>
      <p:sp>
        <p:nvSpPr>
          <p:cNvPr id="31759" name="TextBox 11"/>
          <p:cNvSpPr txBox="1">
            <a:spLocks noChangeArrowheads="1"/>
          </p:cNvSpPr>
          <p:nvPr/>
        </p:nvSpPr>
        <p:spPr bwMode="auto">
          <a:xfrm>
            <a:off x="5901268" y="5621923"/>
            <a:ext cx="1295399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Briefing </a:t>
            </a: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Blog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127 Briefs</a:t>
            </a:r>
            <a:endParaRPr lang="en-US" sz="1600" b="1" dirty="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169579" y="5477934"/>
            <a:ext cx="2971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HFR validation of SABGOM Forecast</a:t>
            </a:r>
            <a:r>
              <a:rPr lang="en-US" sz="1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 combined with </a:t>
            </a: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satellite detected oil slicks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8466" y="252306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June 2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4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7 at 8.03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59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7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7 at 7.58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6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2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7 at 7.58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15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27 at 8.00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2103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-102115"/>
            <a:ext cx="3568700" cy="20005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Irene </a:t>
            </a:r>
            <a:r>
              <a:rPr lang="en-US" sz="2400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August 26-29 </a:t>
            </a: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2011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#8 with &gt;$15B damage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Track Accurate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Intensity Over-predicted</a:t>
            </a:r>
            <a:endParaRPr lang="en-US" sz="2400" dirty="0">
              <a:solidFill>
                <a:srgbClr val="FFFF00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12635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5147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33485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350000" y="5791201"/>
            <a:ext cx="196850" cy="203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8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" y="3318034"/>
            <a:ext cx="1168400" cy="109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9" name="Picture 8" descr="8209356886_4c69c3222f_b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1898433"/>
            <a:ext cx="1694022" cy="1270516"/>
          </a:xfrm>
          <a:prstGeom prst="rect">
            <a:avLst/>
          </a:prstGeom>
        </p:spPr>
      </p:pic>
      <p:pic>
        <p:nvPicPr>
          <p:cNvPr id="10" name="Picture 1" descr="miami_heral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5524501" y="-2103"/>
            <a:ext cx="3619500" cy="21398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6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89350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47662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47662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47662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730262"/>
            <a:ext cx="16970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b="1" u="sng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Rutgers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Temperature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76212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76212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57162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52812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52837"/>
            <a:ext cx="1219200" cy="1323975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Rutgers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95812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76612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smtClean="0">
                <a:solidFill>
                  <a:srgbClr val="000000"/>
                </a:solidFill>
              </a:rPr>
              <a:t>WHEN?</a:t>
            </a:r>
            <a:r>
              <a:rPr lang="en-US" altLang="en-US" sz="2000" b="1" smtClean="0">
                <a:solidFill>
                  <a:srgbClr val="000000"/>
                </a:solidFill>
              </a:rPr>
              <a:t> </a:t>
            </a:r>
            <a:r>
              <a:rPr lang="en-US" altLang="en-US" sz="2000" smtClean="0">
                <a:solidFill>
                  <a:srgbClr val="000000"/>
                </a:solidFill>
              </a:rPr>
              <a:t> Rutgers Glider Temperature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94162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76812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59275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88962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</p:spTree>
    <p:extLst>
      <p:ext uri="{BB962C8B-B14F-4D97-AF65-F5344CB8AC3E}">
        <p14:creationId xmlns:p14="http://schemas.microsoft.com/office/powerpoint/2010/main" val="3588357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8478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95878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9078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86328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12103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15078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72478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91278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82078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34478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91678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91278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23503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58078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14878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100678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86678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5156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uU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320800"/>
            <a:ext cx="6395335" cy="4431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2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Dr. Louis </a:t>
            </a:r>
            <a:r>
              <a:rPr lang="en-US" sz="2400" b="1" dirty="0" err="1" smtClean="0"/>
              <a:t>Uccellini</a:t>
            </a:r>
            <a:r>
              <a:rPr lang="en-US" sz="2400" b="1" dirty="0" smtClean="0"/>
              <a:t>, Director, U.S. National Weather Service</a:t>
            </a:r>
            <a:r>
              <a:rPr lang="en-US" sz="2400" dirty="0" smtClean="0"/>
              <a:t> </a:t>
            </a:r>
          </a:p>
          <a:p>
            <a:r>
              <a:rPr lang="en-US" sz="2000" dirty="0" smtClean="0"/>
              <a:t>Message to Rutgers Students – Marine Weather Forecasts need a good ocean ….</a:t>
            </a:r>
          </a:p>
          <a:p>
            <a:r>
              <a:rPr lang="en-US" sz="2000" dirty="0" smtClean="0"/>
              <a:t>       Use your gliders to tell us how our ocean models are doing …</a:t>
            </a:r>
          </a:p>
        </p:txBody>
      </p:sp>
      <p:pic>
        <p:nvPicPr>
          <p:cNvPr id="6" name="Picture 5" descr="Screen Shot 2015-07-22 at 10.35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1320800"/>
            <a:ext cx="2677973" cy="3454400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86" y="4876374"/>
            <a:ext cx="1701097" cy="13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83" y="4876374"/>
            <a:ext cx="1697493" cy="13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92800" y="4913592"/>
            <a:ext cx="1041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1400" b="1" i="1" dirty="0" smtClean="0"/>
              <a:t>U.S. RTOFS</a:t>
            </a:r>
            <a:endParaRPr lang="en-US" sz="14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0800" y="4913592"/>
            <a:ext cx="927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European</a:t>
            </a:r>
            <a:r>
              <a:rPr lang="en-US" sz="1400" i="1" dirty="0" smtClean="0"/>
              <a:t> </a:t>
            </a:r>
            <a:r>
              <a:rPr lang="en-US" sz="1400" b="1" i="1" dirty="0" err="1" smtClean="0"/>
              <a:t>MyOcean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613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195347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08000" y="1776413"/>
            <a:ext cx="3421063" cy="4168777"/>
            <a:chOff x="508000" y="1776413"/>
            <a:chExt cx="3421063" cy="4168777"/>
          </a:xfrm>
        </p:grpSpPr>
        <p:sp>
          <p:nvSpPr>
            <p:cNvPr id="2" name="Rectangle 1"/>
            <p:cNvSpPr/>
            <p:nvPr/>
          </p:nvSpPr>
          <p:spPr>
            <a:xfrm>
              <a:off x="2747963" y="1782763"/>
              <a:ext cx="1181100" cy="416242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8000" y="1776413"/>
              <a:ext cx="1062038" cy="738187"/>
            </a:xfrm>
            <a:prstGeom prst="rect">
              <a:avLst/>
            </a:prstGeom>
            <a:solidFill>
              <a:srgbClr val="FF6600">
                <a:alpha val="40000"/>
              </a:srgbClr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8000" y="1782763"/>
            <a:ext cx="6967538" cy="4162427"/>
            <a:chOff x="508000" y="1782763"/>
            <a:chExt cx="6967538" cy="4162427"/>
          </a:xfrm>
        </p:grpSpPr>
        <p:sp>
          <p:nvSpPr>
            <p:cNvPr id="12" name="Rectangle 11"/>
            <p:cNvSpPr/>
            <p:nvPr/>
          </p:nvSpPr>
          <p:spPr>
            <a:xfrm>
              <a:off x="6294438" y="1782763"/>
              <a:ext cx="1181100" cy="416242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08000" y="3376613"/>
              <a:ext cx="1062038" cy="814387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8000" y="1782763"/>
            <a:ext cx="8142288" cy="4162427"/>
            <a:chOff x="508000" y="1782763"/>
            <a:chExt cx="8142288" cy="4162427"/>
          </a:xfrm>
        </p:grpSpPr>
        <p:sp>
          <p:nvSpPr>
            <p:cNvPr id="11" name="Rectangle 10"/>
            <p:cNvSpPr/>
            <p:nvPr/>
          </p:nvSpPr>
          <p:spPr>
            <a:xfrm>
              <a:off x="7469188" y="1782763"/>
              <a:ext cx="1181100" cy="4162427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13338" y="1782763"/>
              <a:ext cx="1181100" cy="4162427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000" y="2562226"/>
              <a:ext cx="1062038" cy="814387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8000" y="1782762"/>
            <a:ext cx="2236788" cy="4162428"/>
            <a:chOff x="508000" y="1782762"/>
            <a:chExt cx="2236788" cy="4162428"/>
          </a:xfrm>
        </p:grpSpPr>
        <p:sp>
          <p:nvSpPr>
            <p:cNvPr id="7" name="Rectangle 6"/>
            <p:cNvSpPr/>
            <p:nvPr/>
          </p:nvSpPr>
          <p:spPr>
            <a:xfrm>
              <a:off x="508000" y="4953000"/>
              <a:ext cx="1062038" cy="99219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70038" y="1782762"/>
              <a:ext cx="1174750" cy="416242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08000" y="4191000"/>
            <a:ext cx="8140700" cy="723900"/>
          </a:xfrm>
          <a:prstGeom prst="rect">
            <a:avLst/>
          </a:prstGeom>
          <a:solidFill>
            <a:srgbClr val="0000FF">
              <a:alpha val="40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Integrating Data, Products and Services for Societal Goals 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34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pulation_densi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702431"/>
            <a:ext cx="4454072" cy="22270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080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Societal Drivers</a:t>
            </a:r>
            <a:endParaRPr lang="en-US" sz="32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1467" y="2988733"/>
            <a:ext cx="299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Coastal Population Centers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4262" y="2925233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International Commerce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0327" y="5875868"/>
            <a:ext cx="186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Fish Consumption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9634" y="5846234"/>
            <a:ext cx="140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Tsunami </a:t>
            </a:r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Risk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15" descr="fish-protein-world-consumption-1024x5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09" y="3563607"/>
            <a:ext cx="3989343" cy="2286860"/>
          </a:xfrm>
          <a:prstGeom prst="rect">
            <a:avLst/>
          </a:prstGeom>
        </p:spPr>
      </p:pic>
      <p:pic>
        <p:nvPicPr>
          <p:cNvPr id="17" name="Picture 16" descr="F2.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95" y="598620"/>
            <a:ext cx="3954761" cy="2246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995" y="3563606"/>
            <a:ext cx="4074186" cy="203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1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128.JPG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2116" y="5545662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CODAR HF Radar on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Mona Island, Puerto Rico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600" y="243300"/>
            <a:ext cx="632737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/>
              <a:t>Integrated Approach</a:t>
            </a:r>
          </a:p>
          <a:p>
            <a:pPr marL="571500" indent="-571500">
              <a:buFont typeface="Arial"/>
              <a:buChar char="•"/>
            </a:pPr>
            <a:endParaRPr lang="en-US" sz="3600" dirty="0"/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Enabled by New Technologies</a:t>
            </a:r>
          </a:p>
          <a:p>
            <a:pPr marL="571500" indent="-571500">
              <a:buFont typeface="Arial"/>
              <a:buChar char="•"/>
            </a:pPr>
            <a:endParaRPr lang="en-US" sz="3600" dirty="0"/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Requires Partnerships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4003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58674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Calibri"/>
              </a:rPr>
              <a:t>Vessels - </a:t>
            </a:r>
          </a:p>
          <a:p>
            <a:endParaRPr lang="en-US" sz="1400">
              <a:solidFill>
                <a:srgbClr val="FFFFFF"/>
              </a:solidFill>
              <a:latin typeface="Calibri"/>
            </a:endParaRPr>
          </a:p>
          <a:p>
            <a:r>
              <a:rPr lang="en-US" sz="14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Calibri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36812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45789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07393" y="6486680"/>
            <a:ext cx="256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Serving Society &amp; Science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17799" y="4588923"/>
            <a:ext cx="914400" cy="21167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8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United States - National Scale</a:t>
            </a:r>
            <a:endParaRPr lang="en-US" sz="3600" b="1" dirty="0"/>
          </a:p>
        </p:txBody>
      </p:sp>
      <p:pic>
        <p:nvPicPr>
          <p:cNvPr id="7" name="Picture 6" descr="US_5250k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56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1600" y="2057400"/>
            <a:ext cx="105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1FF09"/>
                </a:solidFill>
              </a:rPr>
              <a:t>5,250 km</a:t>
            </a:r>
            <a:endParaRPr lang="en-US" dirty="0">
              <a:solidFill>
                <a:srgbClr val="01FF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donesia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5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Indonesia - National Scale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1900" y="2743200"/>
            <a:ext cx="105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1FF09"/>
                </a:solidFill>
              </a:rPr>
              <a:t>5,250 km</a:t>
            </a:r>
            <a:endParaRPr lang="en-US" dirty="0">
              <a:solidFill>
                <a:srgbClr val="01FF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7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va S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56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Java Sea - Regional Scale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35600" y="3790434"/>
            <a:ext cx="116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1,500 km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8800" y="428676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375 km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2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8081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iddle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egional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cean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bserving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30775" y="1819268"/>
            <a:ext cx="423308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 Integrated &amp;  Sustained Real-time Observation and Forecast 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2428875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</a:rPr>
              <a:t>&gt;40 PIs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&gt;20 Institutions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&gt;50 Members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609600" y="990600"/>
            <a:ext cx="1905000" cy="464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52400"/>
            <a:ext cx="44196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47423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 REGIONAL  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559857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2090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1405986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5616</TotalTime>
  <Words>1276</Words>
  <Application>Microsoft Macintosh PowerPoint</Application>
  <PresentationFormat>On-screen Show (4:3)</PresentationFormat>
  <Paragraphs>324</Paragraphs>
  <Slides>30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Each HF Radar produces a map of the radial component of the current velocity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2004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Nilsen Strandskov</dc:creator>
  <cp:lastModifiedBy>Scott Glenn</cp:lastModifiedBy>
  <cp:revision>154</cp:revision>
  <dcterms:created xsi:type="dcterms:W3CDTF">2015-06-05T17:07:23Z</dcterms:created>
  <dcterms:modified xsi:type="dcterms:W3CDTF">2015-07-27T07:09:25Z</dcterms:modified>
</cp:coreProperties>
</file>